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86" r:id="rId2"/>
    <p:sldId id="288" r:id="rId3"/>
    <p:sldId id="287" r:id="rId4"/>
    <p:sldId id="260" r:id="rId5"/>
    <p:sldId id="265" r:id="rId6"/>
    <p:sldId id="289" r:id="rId7"/>
    <p:sldId id="267" r:id="rId8"/>
    <p:sldId id="284" r:id="rId9"/>
    <p:sldId id="285" r:id="rId10"/>
    <p:sldId id="258" r:id="rId11"/>
    <p:sldId id="262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F1D92-3F0C-438D-B35A-989044323F59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F182C-842E-4B0D-8C85-92919B596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252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53A7A-5992-4CAA-8A9D-5C9F27D8E8F5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47CC5-25B3-43EF-9C02-87C4EC1DB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541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Picture is hyperlinked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7CC5-25B3-43EF-9C02-87C4EC1DB23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524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Picture is hyperlinked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7CC5-25B3-43EF-9C02-87C4EC1DB23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372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Picture is hyperlinked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7CC5-25B3-43EF-9C02-87C4EC1DB2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03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95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2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07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5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73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68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0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63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81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32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39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8zs81Omhs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8zs81Omhs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8zs81Omhs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2013" y="176088"/>
            <a:ext cx="7555212" cy="13692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sz="2100" dirty="0">
                <a:solidFill>
                  <a:srgbClr val="002060"/>
                </a:solidFill>
                <a:latin typeface="Comic Sans MS" panose="030F0702030302020204" pitchFamily="66" charset="0"/>
              </a:rPr>
              <a:t>	     </a:t>
            </a:r>
            <a:r>
              <a:rPr lang="en-GB" sz="21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Classwork</a:t>
            </a:r>
            <a:r>
              <a:rPr lang="en-GB" sz="2100" dirty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                       </a:t>
            </a:r>
            <a:fld id="{11B513DF-2387-461C-A9DC-17710F27C9FD}" type="datetime1">
              <a:rPr lang="en-GB" sz="2100" u="sng" smtClean="0">
                <a:solidFill>
                  <a:schemeClr val="tx1"/>
                </a:solidFill>
                <a:latin typeface="Comic Sans MS" panose="030F0702030302020204" pitchFamily="66" charset="0"/>
              </a:rPr>
              <a:t>27/02/2024</a:t>
            </a:fld>
            <a:r>
              <a:rPr lang="en-GB" sz="21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100" dirty="0">
                <a:solidFill>
                  <a:schemeClr val="tx1"/>
                </a:solidFill>
                <a:latin typeface="Comic Sans MS" panose="030F0702030302020204" pitchFamily="66" charset="0"/>
              </a:rPr>
              <a:t>	     	     </a:t>
            </a:r>
            <a:r>
              <a:rPr lang="en-GB" sz="21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Christian Beliefs - Incarnation</a:t>
            </a:r>
            <a:endParaRPr lang="en-GB" sz="21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2057524" y="176088"/>
            <a:ext cx="0" cy="13692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81954" y="2198077"/>
            <a:ext cx="36839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Step 1: Write the date and title into your books</a:t>
            </a:r>
          </a:p>
          <a:p>
            <a:endParaRPr lang="en-GB" sz="2400" dirty="0"/>
          </a:p>
          <a:p>
            <a:r>
              <a:rPr lang="en-GB" sz="2400" dirty="0"/>
              <a:t>Step 2: Stick the Quick 6 Questions into your books</a:t>
            </a:r>
          </a:p>
          <a:p>
            <a:endParaRPr lang="en-GB" sz="2400" dirty="0"/>
          </a:p>
          <a:p>
            <a:r>
              <a:rPr lang="en-GB" sz="2400" dirty="0"/>
              <a:t>Step 3: Answer the Quick 6 Questions in your books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431" y="1652954"/>
            <a:ext cx="4589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Quick 6 Questions:</a:t>
            </a:r>
          </a:p>
          <a:p>
            <a:pPr marL="342900" indent="-342900">
              <a:buAutoNum type="arabicPeriod"/>
            </a:pPr>
            <a:r>
              <a:rPr lang="en-GB" dirty="0"/>
              <a:t>Finish the SOWA: God breathed the… </a:t>
            </a:r>
            <a:br>
              <a:rPr lang="en-GB" dirty="0"/>
            </a:br>
            <a:r>
              <a:rPr lang="en-GB" dirty="0"/>
              <a:t>(6 words)</a:t>
            </a:r>
          </a:p>
          <a:p>
            <a:pPr marL="342900" indent="-342900">
              <a:buAutoNum type="arabicPeriod"/>
            </a:pPr>
            <a:r>
              <a:rPr lang="en-GB" dirty="0"/>
              <a:t>What does the Creation story teach Christians about stewardship?</a:t>
            </a:r>
          </a:p>
          <a:p>
            <a:pPr marL="342900" indent="-342900">
              <a:buAutoNum type="arabicPeriod"/>
            </a:pPr>
            <a:r>
              <a:rPr lang="en-GB" dirty="0"/>
              <a:t>Give one example of moral and natural evil</a:t>
            </a:r>
          </a:p>
          <a:p>
            <a:pPr marL="342900" indent="-342900">
              <a:buAutoNum type="arabicPeriod"/>
            </a:pPr>
            <a:r>
              <a:rPr lang="en-GB" dirty="0"/>
              <a:t>How does evil cause problems for Christians? </a:t>
            </a:r>
          </a:p>
          <a:p>
            <a:pPr marL="342900" indent="-342900">
              <a:buAutoNum type="arabicPeriod"/>
            </a:pPr>
            <a:r>
              <a:rPr lang="en-GB" dirty="0"/>
              <a:t>Give one Biblical solution to the problem of evil </a:t>
            </a:r>
          </a:p>
          <a:p>
            <a:pPr marL="342900" indent="-342900">
              <a:buAutoNum type="arabicPeriod"/>
            </a:pPr>
            <a:r>
              <a:rPr lang="en-GB" dirty="0"/>
              <a:t>Name the three parts of the Trinity and their roles</a:t>
            </a:r>
          </a:p>
        </p:txBody>
      </p:sp>
    </p:spTree>
    <p:extLst>
      <p:ext uri="{BB962C8B-B14F-4D97-AF65-F5344CB8AC3E}">
        <p14:creationId xmlns:p14="http://schemas.microsoft.com/office/powerpoint/2010/main" val="460615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2955" y="1767349"/>
            <a:ext cx="85144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Task 1: Draw an image that helps you understand what the word incarnation mean.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Task 2: Why is it important Jesus was fully human? 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Task 3: Would he have been as successful if he was just fully divine? 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i="1" u="sng" dirty="0">
                <a:latin typeface="Comic Sans MS" panose="030F0702030302020204" pitchFamily="66" charset="0"/>
              </a:rPr>
              <a:t>Extension: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What helps Christians understand God’s nature more, the incarnation or the Trinity?</a:t>
            </a:r>
            <a:endParaRPr lang="en-US" sz="2400" i="1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68FFCE-9939-7A43-2640-4E255E83DE12}"/>
              </a:ext>
            </a:extLst>
          </p:cNvPr>
          <p:cNvSpPr txBox="1"/>
          <p:nvPr/>
        </p:nvSpPr>
        <p:spPr>
          <a:xfrm>
            <a:off x="460075" y="396815"/>
            <a:ext cx="779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/>
              <a:t>Independent Tasks</a:t>
            </a:r>
          </a:p>
        </p:txBody>
      </p:sp>
    </p:spTree>
    <p:extLst>
      <p:ext uri="{BB962C8B-B14F-4D97-AF65-F5344CB8AC3E}">
        <p14:creationId xmlns:p14="http://schemas.microsoft.com/office/powerpoint/2010/main" val="519199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494" t="22306" r="35722" b="30496"/>
          <a:stretch/>
        </p:blipFill>
        <p:spPr>
          <a:xfrm>
            <a:off x="7091392" y="1582579"/>
            <a:ext cx="1790387" cy="127303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35392" y="2833010"/>
            <a:ext cx="2880011" cy="2485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996" y="1644453"/>
            <a:ext cx="2686358" cy="21146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47" y="1849687"/>
            <a:ext cx="1670449" cy="2011854"/>
          </a:xfrm>
          <a:prstGeom prst="rect">
            <a:avLst/>
          </a:prstGeom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11" b="60306"/>
          <a:stretch>
            <a:fillRect/>
          </a:stretch>
        </p:blipFill>
        <p:spPr bwMode="auto">
          <a:xfrm>
            <a:off x="2392301" y="4213617"/>
            <a:ext cx="14890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28894" y="326572"/>
            <a:ext cx="2095500" cy="2181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1475" y="3976822"/>
            <a:ext cx="2076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431" y="0"/>
            <a:ext cx="3763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Quick 6 Questions:</a:t>
            </a:r>
          </a:p>
          <a:p>
            <a:pPr marL="342900" indent="-342900">
              <a:buAutoNum type="arabicPeriod"/>
            </a:pPr>
            <a:r>
              <a:rPr lang="en-GB" sz="1200" dirty="0"/>
              <a:t>Finish the SOWA: God breathed the… </a:t>
            </a:r>
            <a:br>
              <a:rPr lang="en-GB" sz="1200" dirty="0"/>
            </a:br>
            <a:r>
              <a:rPr lang="en-GB" sz="1200" dirty="0"/>
              <a:t>(6 words)</a:t>
            </a:r>
          </a:p>
          <a:p>
            <a:pPr marL="342900" indent="-342900">
              <a:buAutoNum type="arabicPeriod"/>
            </a:pPr>
            <a:r>
              <a:rPr lang="en-GB" sz="1200" dirty="0"/>
              <a:t>What does the Creation story teach Christians about stewardship?</a:t>
            </a:r>
          </a:p>
          <a:p>
            <a:pPr marL="342900" indent="-342900">
              <a:buAutoNum type="arabicPeriod"/>
            </a:pPr>
            <a:r>
              <a:rPr lang="en-GB" sz="1200" dirty="0"/>
              <a:t>Give one example of moral and natural evil</a:t>
            </a:r>
          </a:p>
          <a:p>
            <a:pPr marL="342900" indent="-342900">
              <a:buAutoNum type="arabicPeriod"/>
            </a:pPr>
            <a:r>
              <a:rPr lang="en-GB" sz="1200" dirty="0"/>
              <a:t>How does evil cause problems for Christians? </a:t>
            </a:r>
          </a:p>
          <a:p>
            <a:pPr marL="342900" indent="-342900">
              <a:buAutoNum type="arabicPeriod"/>
            </a:pPr>
            <a:r>
              <a:rPr lang="en-GB" sz="1200" dirty="0"/>
              <a:t>Give one Biblical solution to the problem of evil </a:t>
            </a:r>
          </a:p>
          <a:p>
            <a:pPr marL="342900" indent="-342900">
              <a:buAutoNum type="arabicPeriod"/>
            </a:pPr>
            <a:r>
              <a:rPr lang="en-GB" sz="1200" dirty="0"/>
              <a:t>Name the three parts of the Trinity and their roles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7877" y="0"/>
            <a:ext cx="3763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Quick 6 Questions:</a:t>
            </a:r>
          </a:p>
          <a:p>
            <a:pPr marL="342900" indent="-342900">
              <a:buAutoNum type="arabicPeriod"/>
            </a:pPr>
            <a:r>
              <a:rPr lang="en-GB" sz="1200" dirty="0"/>
              <a:t>Finish the SOWA: God breathed the… </a:t>
            </a:r>
            <a:br>
              <a:rPr lang="en-GB" sz="1200" dirty="0"/>
            </a:br>
            <a:r>
              <a:rPr lang="en-GB" sz="1200" dirty="0"/>
              <a:t>(6 words)</a:t>
            </a:r>
          </a:p>
          <a:p>
            <a:pPr marL="342900" indent="-342900">
              <a:buAutoNum type="arabicPeriod"/>
            </a:pPr>
            <a:r>
              <a:rPr lang="en-GB" sz="1200" dirty="0"/>
              <a:t>What does the Creation story teach Christians about stewardship?</a:t>
            </a:r>
          </a:p>
          <a:p>
            <a:pPr marL="342900" indent="-342900">
              <a:buAutoNum type="arabicPeriod"/>
            </a:pPr>
            <a:r>
              <a:rPr lang="en-GB" sz="1200" dirty="0"/>
              <a:t>Give one example of moral and natural evil</a:t>
            </a:r>
          </a:p>
          <a:p>
            <a:pPr marL="342900" indent="-342900">
              <a:buAutoNum type="arabicPeriod"/>
            </a:pPr>
            <a:r>
              <a:rPr lang="en-GB" sz="1200" dirty="0"/>
              <a:t>How does evil cause problems for Christians? </a:t>
            </a:r>
          </a:p>
          <a:p>
            <a:pPr marL="342900" indent="-342900">
              <a:buAutoNum type="arabicPeriod"/>
            </a:pPr>
            <a:r>
              <a:rPr lang="en-GB" sz="1200" dirty="0"/>
              <a:t>Give one Biblical solution to the problem of evil </a:t>
            </a:r>
          </a:p>
          <a:p>
            <a:pPr marL="342900" indent="-342900">
              <a:buAutoNum type="arabicPeriod"/>
            </a:pPr>
            <a:r>
              <a:rPr lang="en-GB" sz="1200" dirty="0"/>
              <a:t>Name the three parts of the Trinity and their roles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3431" y="1884485"/>
            <a:ext cx="3763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Quick 6 Questions:</a:t>
            </a:r>
          </a:p>
          <a:p>
            <a:pPr marL="342900" indent="-342900">
              <a:buAutoNum type="arabicPeriod"/>
            </a:pPr>
            <a:r>
              <a:rPr lang="en-GB" sz="1200" dirty="0"/>
              <a:t>Finish the SOWA: God breathed the… </a:t>
            </a:r>
            <a:br>
              <a:rPr lang="en-GB" sz="1200" dirty="0"/>
            </a:br>
            <a:r>
              <a:rPr lang="en-GB" sz="1200" dirty="0"/>
              <a:t>(6 words)</a:t>
            </a:r>
          </a:p>
          <a:p>
            <a:pPr marL="342900" indent="-342900">
              <a:buAutoNum type="arabicPeriod"/>
            </a:pPr>
            <a:r>
              <a:rPr lang="en-GB" sz="1200" dirty="0"/>
              <a:t>What does the Creation story teach Christians about stewardship?</a:t>
            </a:r>
          </a:p>
          <a:p>
            <a:pPr marL="342900" indent="-342900">
              <a:buAutoNum type="arabicPeriod"/>
            </a:pPr>
            <a:r>
              <a:rPr lang="en-GB" sz="1200" dirty="0"/>
              <a:t>Give one example of moral and natural evil</a:t>
            </a:r>
          </a:p>
          <a:p>
            <a:pPr marL="342900" indent="-342900">
              <a:buAutoNum type="arabicPeriod"/>
            </a:pPr>
            <a:r>
              <a:rPr lang="en-GB" sz="1200" dirty="0"/>
              <a:t>How does evil cause problems for Christians? </a:t>
            </a:r>
          </a:p>
          <a:p>
            <a:pPr marL="342900" indent="-342900">
              <a:buAutoNum type="arabicPeriod"/>
            </a:pPr>
            <a:r>
              <a:rPr lang="en-GB" sz="1200" dirty="0"/>
              <a:t>Give one Biblical solution to the problem of evil </a:t>
            </a:r>
          </a:p>
          <a:p>
            <a:pPr marL="342900" indent="-342900">
              <a:buAutoNum type="arabicPeriod"/>
            </a:pPr>
            <a:r>
              <a:rPr lang="en-GB" sz="1200" dirty="0"/>
              <a:t>Name the three parts of the Trinity and their roles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7877" y="1884485"/>
            <a:ext cx="3763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Quick 6 Questions:</a:t>
            </a:r>
          </a:p>
          <a:p>
            <a:pPr marL="342900" indent="-342900">
              <a:buAutoNum type="arabicPeriod"/>
            </a:pPr>
            <a:r>
              <a:rPr lang="en-GB" sz="1200" dirty="0"/>
              <a:t>Finish the SOWA: God breathed the… </a:t>
            </a:r>
            <a:br>
              <a:rPr lang="en-GB" sz="1200" dirty="0"/>
            </a:br>
            <a:r>
              <a:rPr lang="en-GB" sz="1200" dirty="0"/>
              <a:t>(6 words)</a:t>
            </a:r>
          </a:p>
          <a:p>
            <a:pPr marL="342900" indent="-342900">
              <a:buAutoNum type="arabicPeriod"/>
            </a:pPr>
            <a:r>
              <a:rPr lang="en-GB" sz="1200" dirty="0"/>
              <a:t>What does the Creation story teach Christians about stewardship?</a:t>
            </a:r>
          </a:p>
          <a:p>
            <a:pPr marL="342900" indent="-342900">
              <a:buAutoNum type="arabicPeriod"/>
            </a:pPr>
            <a:r>
              <a:rPr lang="en-GB" sz="1200" dirty="0"/>
              <a:t>Give one example of moral and natural evil</a:t>
            </a:r>
          </a:p>
          <a:p>
            <a:pPr marL="342900" indent="-342900">
              <a:buAutoNum type="arabicPeriod"/>
            </a:pPr>
            <a:r>
              <a:rPr lang="en-GB" sz="1200" dirty="0"/>
              <a:t>How does evil cause problems for Christians? </a:t>
            </a:r>
          </a:p>
          <a:p>
            <a:pPr marL="342900" indent="-342900">
              <a:buAutoNum type="arabicPeriod"/>
            </a:pPr>
            <a:r>
              <a:rPr lang="en-GB" sz="1200" dirty="0"/>
              <a:t>Give one Biblical solution to the problem of evil </a:t>
            </a:r>
          </a:p>
          <a:p>
            <a:pPr marL="342900" indent="-342900">
              <a:buAutoNum type="arabicPeriod"/>
            </a:pPr>
            <a:r>
              <a:rPr lang="en-GB" sz="1200" dirty="0"/>
              <a:t>Name the three parts of the Trinity and their roles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431" y="3839308"/>
            <a:ext cx="3763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Quick 6 Questions:</a:t>
            </a:r>
          </a:p>
          <a:p>
            <a:pPr marL="342900" indent="-342900">
              <a:buAutoNum type="arabicPeriod"/>
            </a:pPr>
            <a:r>
              <a:rPr lang="en-GB" sz="1200" dirty="0"/>
              <a:t>Finish the SOWA: God breathed the… </a:t>
            </a:r>
            <a:br>
              <a:rPr lang="en-GB" sz="1200" dirty="0"/>
            </a:br>
            <a:r>
              <a:rPr lang="en-GB" sz="1200" dirty="0"/>
              <a:t>(6 words)</a:t>
            </a:r>
          </a:p>
          <a:p>
            <a:pPr marL="342900" indent="-342900">
              <a:buAutoNum type="arabicPeriod"/>
            </a:pPr>
            <a:r>
              <a:rPr lang="en-GB" sz="1200" dirty="0"/>
              <a:t>What does the Creation story teach Christians about stewardship?</a:t>
            </a:r>
          </a:p>
          <a:p>
            <a:pPr marL="342900" indent="-342900">
              <a:buAutoNum type="arabicPeriod"/>
            </a:pPr>
            <a:r>
              <a:rPr lang="en-GB" sz="1200" dirty="0"/>
              <a:t>Give one example of moral and natural evil</a:t>
            </a:r>
          </a:p>
          <a:p>
            <a:pPr marL="342900" indent="-342900">
              <a:buAutoNum type="arabicPeriod"/>
            </a:pPr>
            <a:r>
              <a:rPr lang="en-GB" sz="1200" dirty="0"/>
              <a:t>How does evil cause problems for Christians? </a:t>
            </a:r>
          </a:p>
          <a:p>
            <a:pPr marL="342900" indent="-342900">
              <a:buAutoNum type="arabicPeriod"/>
            </a:pPr>
            <a:r>
              <a:rPr lang="en-GB" sz="1200" dirty="0"/>
              <a:t>Give one Biblical solution to the problem of evil </a:t>
            </a:r>
          </a:p>
          <a:p>
            <a:pPr marL="342900" indent="-342900">
              <a:buAutoNum type="arabicPeriod"/>
            </a:pPr>
            <a:r>
              <a:rPr lang="en-GB" sz="1200" dirty="0"/>
              <a:t>Name the three parts of the Trinity and their roles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07877" y="3839308"/>
            <a:ext cx="3763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Quick 6 Questions:</a:t>
            </a:r>
          </a:p>
          <a:p>
            <a:pPr marL="342900" indent="-342900">
              <a:buAutoNum type="arabicPeriod"/>
            </a:pPr>
            <a:r>
              <a:rPr lang="en-GB" sz="1200" dirty="0"/>
              <a:t>Finish the SOWA: God breathed the… </a:t>
            </a:r>
            <a:br>
              <a:rPr lang="en-GB" sz="1200" dirty="0"/>
            </a:br>
            <a:r>
              <a:rPr lang="en-GB" sz="1200" dirty="0"/>
              <a:t>(6 words)</a:t>
            </a:r>
          </a:p>
          <a:p>
            <a:pPr marL="342900" indent="-342900">
              <a:buAutoNum type="arabicPeriod"/>
            </a:pPr>
            <a:r>
              <a:rPr lang="en-GB" sz="1200" dirty="0"/>
              <a:t>What does the Creation story teach Christians about stewardship?</a:t>
            </a:r>
          </a:p>
          <a:p>
            <a:pPr marL="342900" indent="-342900">
              <a:buAutoNum type="arabicPeriod"/>
            </a:pPr>
            <a:r>
              <a:rPr lang="en-GB" sz="1200" dirty="0"/>
              <a:t>Give one example of moral and natural evil</a:t>
            </a:r>
          </a:p>
          <a:p>
            <a:pPr marL="342900" indent="-342900">
              <a:buAutoNum type="arabicPeriod"/>
            </a:pPr>
            <a:r>
              <a:rPr lang="en-GB" sz="1200" dirty="0"/>
              <a:t>How does evil cause problems for Christians? </a:t>
            </a:r>
          </a:p>
          <a:p>
            <a:pPr marL="342900" indent="-342900">
              <a:buAutoNum type="arabicPeriod"/>
            </a:pPr>
            <a:r>
              <a:rPr lang="en-GB" sz="1200" dirty="0"/>
              <a:t>Give one Biblical solution to the problem of evil </a:t>
            </a:r>
          </a:p>
          <a:p>
            <a:pPr marL="342900" indent="-342900">
              <a:buAutoNum type="arabicPeriod"/>
            </a:pPr>
            <a:r>
              <a:rPr lang="en-GB" sz="1200" dirty="0"/>
              <a:t>Name the three parts of the Trinity and their roles</a:t>
            </a:r>
          </a:p>
        </p:txBody>
      </p:sp>
    </p:spTree>
    <p:extLst>
      <p:ext uri="{BB962C8B-B14F-4D97-AF65-F5344CB8AC3E}">
        <p14:creationId xmlns:p14="http://schemas.microsoft.com/office/powerpoint/2010/main" val="91683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2013" y="176088"/>
            <a:ext cx="7555212" cy="13692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sz="2100" dirty="0">
                <a:solidFill>
                  <a:srgbClr val="002060"/>
                </a:solidFill>
                <a:latin typeface="Comic Sans MS" panose="030F0702030302020204" pitchFamily="66" charset="0"/>
              </a:rPr>
              <a:t>	     </a:t>
            </a:r>
            <a:r>
              <a:rPr lang="en-GB" sz="21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Classwork</a:t>
            </a:r>
            <a:r>
              <a:rPr lang="en-GB" sz="2100" dirty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                       </a:t>
            </a:r>
            <a:fld id="{11B513DF-2387-461C-A9DC-17710F27C9FD}" type="datetime1">
              <a:rPr lang="en-GB" sz="2100" u="sng" smtClean="0">
                <a:solidFill>
                  <a:schemeClr val="tx1"/>
                </a:solidFill>
                <a:latin typeface="Comic Sans MS" panose="030F0702030302020204" pitchFamily="66" charset="0"/>
              </a:rPr>
              <a:t>27/02/2024</a:t>
            </a:fld>
            <a:r>
              <a:rPr lang="en-GB" sz="21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100" dirty="0">
                <a:solidFill>
                  <a:schemeClr val="tx1"/>
                </a:solidFill>
                <a:latin typeface="Comic Sans MS" panose="030F0702030302020204" pitchFamily="66" charset="0"/>
              </a:rPr>
              <a:t>	     	     </a:t>
            </a:r>
            <a:r>
              <a:rPr lang="en-GB" sz="21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Christian Beliefs - Incarnation</a:t>
            </a:r>
            <a:endParaRPr lang="en-GB" sz="21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2057524" y="176088"/>
            <a:ext cx="0" cy="13692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786" y="1477108"/>
            <a:ext cx="887143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Quick 6 Questions:</a:t>
            </a:r>
          </a:p>
          <a:p>
            <a:pPr marL="342900" indent="-342900">
              <a:buAutoNum type="arabicPeriod"/>
            </a:pPr>
            <a:r>
              <a:rPr lang="en-GB" dirty="0"/>
              <a:t>Finish the SOWA: God breathed the </a:t>
            </a:r>
            <a:r>
              <a:rPr lang="en-GB" b="1" dirty="0"/>
              <a:t>breath of life into his nostrils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What does the Creation story teach Christians about stewardship?</a:t>
            </a:r>
            <a:br>
              <a:rPr lang="en-GB" dirty="0"/>
            </a:br>
            <a:r>
              <a:rPr lang="en-GB" b="1" dirty="0"/>
              <a:t>We should take care of God’s earth as it is gift from God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Give one example of moral and natural evil</a:t>
            </a:r>
            <a:br>
              <a:rPr lang="en-GB" dirty="0"/>
            </a:br>
            <a:r>
              <a:rPr lang="en-GB" b="1" dirty="0"/>
              <a:t>Murder and hurricanes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How does evil cause problems for Christians? </a:t>
            </a:r>
            <a:br>
              <a:rPr lang="en-GB" dirty="0"/>
            </a:br>
            <a:r>
              <a:rPr lang="en-GB" b="1" dirty="0"/>
              <a:t>Causes them to question God’s qualities, they can lose loved ones, houses, livelihood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Give one Biblical solution to the problem of evil </a:t>
            </a:r>
            <a:br>
              <a:rPr lang="en-GB" dirty="0"/>
            </a:br>
            <a:r>
              <a:rPr lang="en-GB" b="1" dirty="0"/>
              <a:t>Story of Job teaches that God is testing our faith, Psalms teaches that we can change and learn from evil and suffering</a:t>
            </a: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Name the three parts of the Trinity and their roles</a:t>
            </a:r>
            <a:br>
              <a:rPr lang="en-GB" dirty="0"/>
            </a:br>
            <a:r>
              <a:rPr lang="en-GB" b="1" dirty="0"/>
              <a:t>Father = Creator, Son = Saviour, Holy Spirit = Giver of life/messenger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88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75436" y="1116678"/>
            <a:ext cx="112037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00">
                <a:latin typeface="Comic Sans MS" panose="030F0702030302020204" pitchFamily="66" charset="0"/>
                <a:cs typeface="Arial" panose="020B0604020202020204" pitchFamily="34" charset="0"/>
              </a:rPr>
              <a:t>We are Learning to...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3269" y="4117181"/>
            <a:ext cx="1807369" cy="1781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defRPr/>
            </a:pPr>
            <a:r>
              <a:rPr lang="en-GB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You will be able to </a:t>
            </a:r>
            <a:r>
              <a:rPr lang="en-GB" sz="1500" b="1" dirty="0">
                <a:solidFill>
                  <a:schemeClr val="tx1"/>
                </a:solidFill>
                <a:latin typeface="Comic Sans MS" panose="030F0702030302020204" pitchFamily="66" charset="0"/>
              </a:rPr>
              <a:t>recall </a:t>
            </a:r>
            <a:r>
              <a:rPr lang="en-GB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the meaning of Jesus Christ as the incarnate Son of God.</a:t>
            </a:r>
            <a:endParaRPr lang="en-GB" sz="1013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74272" y="4117181"/>
            <a:ext cx="1806179" cy="1781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E2AC00"/>
              </a:buClr>
              <a:defRPr/>
            </a:pPr>
            <a:r>
              <a:rPr lang="en-GB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You will be able to </a:t>
            </a:r>
            <a:r>
              <a:rPr lang="en-GB" sz="1500" b="1" dirty="0">
                <a:solidFill>
                  <a:schemeClr val="tx1"/>
                </a:solidFill>
                <a:latin typeface="Comic Sans MS" panose="030F0702030302020204" pitchFamily="66" charset="0"/>
              </a:rPr>
              <a:t>analyse </a:t>
            </a:r>
            <a:r>
              <a:rPr lang="en-GB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the Biblical basis of the meaning.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5984085" y="4117181"/>
            <a:ext cx="1821566" cy="1781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You will be able to  </a:t>
            </a:r>
            <a:r>
              <a:rPr lang="en-GB" sz="1500" b="1" dirty="0">
                <a:solidFill>
                  <a:schemeClr val="tx1"/>
                </a:solidFill>
                <a:latin typeface="Comic Sans MS" panose="030F0702030302020204" pitchFamily="66" charset="0"/>
              </a:rPr>
              <a:t>evaluate </a:t>
            </a:r>
            <a:r>
              <a:rPr lang="en-GB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the importance of the incarnation for Christians.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2013" y="176088"/>
            <a:ext cx="7555212" cy="13692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sz="2100" dirty="0">
                <a:solidFill>
                  <a:srgbClr val="002060"/>
                </a:solidFill>
                <a:latin typeface="Comic Sans MS" panose="030F0702030302020204" pitchFamily="66" charset="0"/>
              </a:rPr>
              <a:t>	     </a:t>
            </a:r>
            <a:r>
              <a:rPr lang="en-GB" sz="21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Classwork</a:t>
            </a:r>
            <a:r>
              <a:rPr lang="en-GB" sz="2100" dirty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                       </a:t>
            </a:r>
            <a:fld id="{11B513DF-2387-461C-A9DC-17710F27C9FD}" type="datetime1">
              <a:rPr lang="en-GB" sz="2100" u="sng" smtClean="0">
                <a:solidFill>
                  <a:schemeClr val="tx1"/>
                </a:solidFill>
                <a:latin typeface="Comic Sans MS" panose="030F0702030302020204" pitchFamily="66" charset="0"/>
              </a:rPr>
              <a:t>27/02/2024</a:t>
            </a:fld>
            <a:r>
              <a:rPr lang="en-GB" sz="21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100" dirty="0">
                <a:solidFill>
                  <a:schemeClr val="tx1"/>
                </a:solidFill>
                <a:latin typeface="Comic Sans MS" panose="030F0702030302020204" pitchFamily="66" charset="0"/>
              </a:rPr>
              <a:t>	     	     </a:t>
            </a:r>
            <a:r>
              <a:rPr lang="en-GB" sz="21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Christian Beliefs - Incarnation</a:t>
            </a:r>
            <a:endParaRPr lang="en-GB" sz="21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2" descr="http://www.blue-inc-solutions.co.uk/software/images/jigsa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4" y="547561"/>
            <a:ext cx="553640" cy="55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6"/>
          <p:cNvSpPr txBox="1">
            <a:spLocks noChangeArrowheads="1"/>
          </p:cNvSpPr>
          <p:nvPr/>
        </p:nvSpPr>
        <p:spPr bwMode="auto">
          <a:xfrm>
            <a:off x="94473" y="27256"/>
            <a:ext cx="11203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00" dirty="0">
                <a:latin typeface="Comic Sans MS" panose="030F0702030302020204" pitchFamily="66" charset="0"/>
                <a:cs typeface="Arial" panose="020B0604020202020204" pitchFamily="34" charset="0"/>
              </a:rPr>
              <a:t>The BIG Idea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2013" y="1598881"/>
            <a:ext cx="7555212" cy="6691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02868">
              <a:defRPr/>
            </a:pPr>
            <a:r>
              <a:rPr lang="en-GB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Consider the importance of the belief that Jesus is God in human form.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186116" y="4839894"/>
            <a:ext cx="488156" cy="44291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013"/>
          </a:p>
        </p:txBody>
      </p:sp>
      <p:sp>
        <p:nvSpPr>
          <p:cNvPr id="13" name="Right Arrow 12"/>
          <p:cNvSpPr/>
          <p:nvPr/>
        </p:nvSpPr>
        <p:spPr>
          <a:xfrm>
            <a:off x="5492354" y="4866087"/>
            <a:ext cx="476250" cy="44172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013"/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314452" y="3717134"/>
            <a:ext cx="28253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  <a:cs typeface="Arial" panose="020B0604020202020204" pitchFamily="34" charset="0"/>
              </a:rPr>
              <a:t>In today’s lesson...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2057524" y="176088"/>
            <a:ext cx="0" cy="13692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025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1958" y="68395"/>
            <a:ext cx="8643445" cy="85725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	</a:t>
            </a:r>
            <a:r>
              <a:rPr lang="en-GB" sz="2200" b="1" u="sng" dirty="0">
                <a:latin typeface="Comic Sans MS" panose="030F0702030302020204" pitchFamily="66" charset="0"/>
              </a:rPr>
              <a:t>What is the incarnation?</a:t>
            </a:r>
            <a:br>
              <a:rPr lang="en-GB" sz="2200" b="1" u="sng" dirty="0">
                <a:latin typeface="Comic Sans MS" panose="030F0702030302020204" pitchFamily="66" charset="0"/>
              </a:rPr>
            </a:br>
            <a:endParaRPr lang="en-GB" sz="2200" b="1" u="sng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32014" y="101513"/>
            <a:ext cx="0" cy="8382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5740" y="1149811"/>
            <a:ext cx="51254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Comic Sans MS" panose="030F0702030302020204" pitchFamily="66" charset="0"/>
              </a:rPr>
              <a:t>This is the belief that God became flesh (or man) in the person of Jesus. </a:t>
            </a: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latin typeface="Comic Sans MS" panose="030F0702030302020204" pitchFamily="66" charset="0"/>
              </a:rPr>
              <a:t>The Holy Spirit conceived Jesus in the womb of the virgin Mary. </a:t>
            </a: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latin typeface="Comic Sans MS" panose="030F0702030302020204" pitchFamily="66" charset="0"/>
              </a:rPr>
              <a:t>Jesus was fully God and fully man and he did this to show mankind how much God loves them</a:t>
            </a: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latin typeface="Comic Sans MS" panose="030F0702030302020204" pitchFamily="66" charset="0"/>
              </a:rPr>
              <a:t> (John 3:16 – </a:t>
            </a:r>
            <a:r>
              <a:rPr lang="en-GB" sz="2400" b="1" i="1" dirty="0">
                <a:latin typeface="Comic Sans MS" panose="030F0702030302020204" pitchFamily="66" charset="0"/>
              </a:rPr>
              <a:t>For God so loved the world that he gave his only begotten son</a:t>
            </a:r>
            <a:r>
              <a:rPr lang="en-GB" sz="2400" b="1" dirty="0">
                <a:latin typeface="Comic Sans MS" panose="030F0702030302020204" pitchFamily="66" charset="0"/>
              </a:rPr>
              <a:t>).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246" y="1887760"/>
            <a:ext cx="3403499" cy="313121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-2959510" y="2222090"/>
            <a:ext cx="2792362" cy="2231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May want students to copy these down or print this slide off for LPA students.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5669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651023" cy="3488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F92FA9-FE58-4FEE-91F8-FD44D7355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977" y="0"/>
            <a:ext cx="4651023" cy="3488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62A547-F3BE-44B3-B85E-CB9AD14ED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023" y="3488268"/>
            <a:ext cx="4651023" cy="34882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E163C4-4841-4929-8B35-6B2E4703D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955" y="3488268"/>
            <a:ext cx="4651023" cy="348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43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1958" y="68395"/>
            <a:ext cx="8643445" cy="85725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	</a:t>
            </a:r>
            <a:r>
              <a:rPr lang="en-GB" sz="2200" b="1" u="sng" dirty="0">
                <a:latin typeface="Comic Sans MS" panose="030F0702030302020204" pitchFamily="66" charset="0"/>
              </a:rPr>
              <a:t>What is the incarnation?</a:t>
            </a:r>
            <a:br>
              <a:rPr lang="en-GB" sz="2200" b="1" u="sng" dirty="0">
                <a:latin typeface="Comic Sans MS" panose="030F0702030302020204" pitchFamily="66" charset="0"/>
              </a:rPr>
            </a:br>
            <a:endParaRPr lang="en-GB" sz="2200" b="1" u="sng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32014" y="101513"/>
            <a:ext cx="0" cy="8382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71958" y="1113508"/>
            <a:ext cx="51254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sz="2200" dirty="0">
              <a:latin typeface="Comic Sans MS" panose="030F0702030302020204" pitchFamily="66" charset="0"/>
            </a:endParaRPr>
          </a:p>
          <a:p>
            <a:r>
              <a:rPr lang="en-GB" sz="2200" dirty="0">
                <a:latin typeface="Comic Sans MS" panose="030F0702030302020204" pitchFamily="66" charset="0"/>
              </a:rPr>
              <a:t>Christians believe that when Adam and Eve disobeyed God, </a:t>
            </a:r>
            <a:r>
              <a:rPr lang="en-GB" sz="2200" b="1" dirty="0">
                <a:latin typeface="Comic Sans MS" panose="030F0702030302020204" pitchFamily="66" charset="0"/>
              </a:rPr>
              <a:t>the perfect relationship between God and humankind was broken.</a:t>
            </a:r>
            <a:r>
              <a:rPr lang="en-GB" sz="2200" dirty="0">
                <a:latin typeface="Comic Sans MS" panose="030F0702030302020204" pitchFamily="66" charset="0"/>
              </a:rPr>
              <a:t> Therefore BEFORE the incarnation, one could only have a partial relationship with God.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2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200" dirty="0">
              <a:latin typeface="Comic Sans MS" panose="030F0702030302020204" pitchFamily="66" charset="0"/>
            </a:endParaRPr>
          </a:p>
          <a:p>
            <a:r>
              <a:rPr lang="en-GB" sz="2200" dirty="0">
                <a:latin typeface="Comic Sans MS" panose="030F0702030302020204" pitchFamily="66" charset="0"/>
              </a:rPr>
              <a:t>The incarnation meant that the power of sin was cancelled, and through the incarnation it became possible for humans to have a full relationship with God and go to heaven after death.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904" y="2487527"/>
            <a:ext cx="3403499" cy="313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34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1958" y="68395"/>
            <a:ext cx="8643445" cy="85725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	</a:t>
            </a:r>
            <a:r>
              <a:rPr lang="en-GB" sz="2200" b="1" u="sng" dirty="0">
                <a:latin typeface="Comic Sans MS" panose="030F0702030302020204" pitchFamily="66" charset="0"/>
              </a:rPr>
              <a:t>What is the incarnation?</a:t>
            </a:r>
            <a:br>
              <a:rPr lang="en-GB" sz="2200" b="1" u="sng" dirty="0">
                <a:latin typeface="Comic Sans MS" panose="030F0702030302020204" pitchFamily="66" charset="0"/>
              </a:rPr>
            </a:br>
            <a:endParaRPr lang="en-GB" sz="2200" b="1" u="sng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32014" y="101513"/>
            <a:ext cx="0" cy="8382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71957" y="1113508"/>
            <a:ext cx="8450941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As we watch the video we will be answering a </a:t>
            </a:r>
            <a:br>
              <a:rPr lang="en-GB" sz="2200" dirty="0">
                <a:latin typeface="Comic Sans MS" panose="030F0702030302020204" pitchFamily="66" charset="0"/>
              </a:rPr>
            </a:br>
            <a:r>
              <a:rPr lang="en-GB" sz="2200" dirty="0">
                <a:latin typeface="Comic Sans MS" panose="030F0702030302020204" pitchFamily="66" charset="0"/>
              </a:rPr>
              <a:t>series of questions on the incarnation. </a:t>
            </a: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US" sz="2200" dirty="0">
                <a:latin typeface="Comic Sans MS" panose="030F0702030302020204" pitchFamily="66" charset="0"/>
              </a:rPr>
              <a:t>What does the word incarnation mean? </a:t>
            </a:r>
            <a:r>
              <a:rPr lang="en-US" sz="2200" b="1" dirty="0">
                <a:latin typeface="Comic Sans MS" panose="030F0702030302020204" pitchFamily="66" charset="0"/>
              </a:rPr>
              <a:t>Put on flesh</a:t>
            </a:r>
          </a:p>
          <a:p>
            <a:pPr marL="457200" indent="-457200">
              <a:buAutoNum type="arabicPeriod"/>
            </a:pPr>
            <a:r>
              <a:rPr lang="en-US" sz="2200" dirty="0">
                <a:latin typeface="Comic Sans MS" panose="030F0702030302020204" pitchFamily="66" charset="0"/>
              </a:rPr>
              <a:t>Why did God the Son enter humanity? </a:t>
            </a:r>
            <a:r>
              <a:rPr lang="en-US" sz="2200" b="1" dirty="0">
                <a:latin typeface="Comic Sans MS" panose="030F0702030302020204" pitchFamily="66" charset="0"/>
              </a:rPr>
              <a:t>To teach humans how to live, bring salvation and offer eternal life</a:t>
            </a:r>
          </a:p>
          <a:p>
            <a:pPr marL="457200" indent="-457200">
              <a:buAutoNum type="arabicPeriod"/>
            </a:pPr>
            <a:endParaRPr lang="en-US" sz="22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US" sz="2200" dirty="0">
                <a:latin typeface="Comic Sans MS" panose="030F0702030302020204" pitchFamily="66" charset="0"/>
              </a:rPr>
              <a:t>What two natures did Jesus have? </a:t>
            </a:r>
            <a:r>
              <a:rPr lang="en-US" sz="2200" b="1" dirty="0">
                <a:latin typeface="Comic Sans MS" panose="030F0702030302020204" pitchFamily="66" charset="0"/>
              </a:rPr>
              <a:t>Human and Divine</a:t>
            </a:r>
          </a:p>
          <a:p>
            <a:pPr marL="457200" indent="-457200">
              <a:buAutoNum type="arabicPeriod"/>
            </a:pPr>
            <a:endParaRPr lang="en-US" sz="22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US" sz="2200" dirty="0">
                <a:latin typeface="Comic Sans MS" panose="030F0702030302020204" pitchFamily="66" charset="0"/>
              </a:rPr>
              <a:t>How did Jesus show he was fully human? </a:t>
            </a:r>
            <a:r>
              <a:rPr lang="en-US" sz="2200" b="1" dirty="0">
                <a:latin typeface="Comic Sans MS" panose="030F0702030302020204" pitchFamily="66" charset="0"/>
              </a:rPr>
              <a:t>Felt compassion, fear, died, he got hungry</a:t>
            </a:r>
          </a:p>
          <a:p>
            <a:pPr marL="457200" indent="-457200">
              <a:buAutoNum type="arabicPeriod"/>
            </a:pPr>
            <a:endParaRPr lang="en-US" sz="22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US" sz="2200" dirty="0">
                <a:latin typeface="Comic Sans MS" panose="030F0702030302020204" pitchFamily="66" charset="0"/>
              </a:rPr>
              <a:t>How did Jesus show he was fully divine? </a:t>
            </a:r>
            <a:r>
              <a:rPr lang="en-US" sz="2200" b="1" dirty="0">
                <a:latin typeface="Comic Sans MS" panose="030F0702030302020204" pitchFamily="66" charset="0"/>
              </a:rPr>
              <a:t>Could forgive sins, heal the sick, resurrect the dead</a:t>
            </a:r>
            <a:endParaRPr lang="en-GB" sz="2200" dirty="0">
              <a:latin typeface="Comic Sans MS" panose="030F0702030302020204" pitchFamily="66" charset="0"/>
            </a:endParaRP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endParaRPr lang="en-GB" sz="2200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463" y="610719"/>
            <a:ext cx="2069435" cy="19038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F73E1E-8A2B-462D-94DE-7715BB73A1AA}"/>
              </a:ext>
            </a:extLst>
          </p:cNvPr>
          <p:cNvSpPr/>
          <p:nvPr/>
        </p:nvSpPr>
        <p:spPr>
          <a:xfrm>
            <a:off x="5675085" y="196015"/>
            <a:ext cx="3394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https://www.youtube.com/watch?v=I8zs81Omhsc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548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663" y="222227"/>
            <a:ext cx="3814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does the word incarnation mean?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Why did God the Son enter humanity?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two natures did Jesus have?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How did Jesus show he was fully human?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How did Jesus show he was fully divine? 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6674" y="222226"/>
            <a:ext cx="3814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does the word incarnation mean?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Why did God the Son enter humanity?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two natures did Jesus have?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How did Jesus show he was fully human?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How did Jesus show he was fully divine? 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663" y="1385280"/>
            <a:ext cx="3814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does the word incarnation mean?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Why did God the Son enter humanity?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two natures did Jesus have?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How did Jesus show he was fully human?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How did Jesus show he was fully divine? 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6674" y="1385279"/>
            <a:ext cx="3814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does the word incarnation mean?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Why did God the Son enter humanity?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two natures did Jesus have?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How did Jesus show he was fully human?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How did Jesus show he was fully divine? 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2663" y="2548331"/>
            <a:ext cx="3814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does the word incarnation mean?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Why did God the Son enter humanity?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two natures did Jesus have?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How did Jesus show he was fully human?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How did Jesus show he was fully divine? 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6674" y="2548330"/>
            <a:ext cx="3814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does the word incarnation mean?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Why did God the Son enter humanity?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two natures did Jesus have?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How did Jesus show he was fully human?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How did Jesus show he was fully divine? 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2663" y="3711380"/>
            <a:ext cx="3814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does the word incarnation mean?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Why did God the Son enter humanity?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two natures did Jesus have?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How did Jesus show he was fully human?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How did Jesus show he was fully divine? 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66674" y="3711379"/>
            <a:ext cx="3814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does the word incarnation mean?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Why did God the Son enter humanity?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two natures did Jesus have?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How did Jesus show he was fully human?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How did Jesus show he was fully divine? 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2663" y="4874427"/>
            <a:ext cx="3814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does the word incarnation mean?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Why did God the Son enter humanity?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two natures did Jesus have?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How did Jesus show he was fully human?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How did Jesus show he was fully divine? 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66674" y="4874426"/>
            <a:ext cx="3814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does the word incarnation mean?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Why did God the Son enter humanity?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two natures did Jesus have?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How did Jesus show he was fully human? </a:t>
            </a:r>
          </a:p>
          <a:p>
            <a:pPr marL="457200" indent="-4572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How did Jesus show he was fully divine? </a:t>
            </a:r>
            <a:endParaRPr lang="en-GB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751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1461</TotalTime>
  <Words>1472</Words>
  <Application>Microsoft Office PowerPoint</Application>
  <PresentationFormat>On-screen Show (4:3)</PresentationFormat>
  <Paragraphs>168</Paragraphs>
  <Slides>11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GORSE Academies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Weaver</dc:creator>
  <cp:lastModifiedBy>Megan Weaver</cp:lastModifiedBy>
  <cp:revision>43</cp:revision>
  <cp:lastPrinted>2021-12-01T15:58:11Z</cp:lastPrinted>
  <dcterms:created xsi:type="dcterms:W3CDTF">2018-05-21T09:16:37Z</dcterms:created>
  <dcterms:modified xsi:type="dcterms:W3CDTF">2024-02-27T20:45:23Z</dcterms:modified>
</cp:coreProperties>
</file>