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e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20365414"/>
            <a:satOff val="10503"/>
            <a:lumOff val="1794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>
            <a:off x="1041768" y="2367312"/>
            <a:ext cx="22300464" cy="5292897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Maeveyknit 2026"/>
          <p:cNvSpPr txBox="1"/>
          <p:nvPr>
            <p:ph type="body" idx="21"/>
          </p:nvPr>
        </p:nvSpPr>
        <p:spPr>
          <a:xfrm>
            <a:off x="953219" y="12805660"/>
            <a:ext cx="4186864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Maeveyknit 2026</a:t>
            </a:r>
          </a:p>
        </p:txBody>
      </p:sp>
      <p:sp>
        <p:nvSpPr>
          <p:cNvPr id="173" name="Teacher guide for ‘gallery activity’"/>
          <p:cNvSpPr txBox="1"/>
          <p:nvPr>
            <p:ph type="ctrTitle"/>
          </p:nvPr>
        </p:nvSpPr>
        <p:spPr>
          <a:xfrm>
            <a:off x="1045319" y="378441"/>
            <a:ext cx="21971005" cy="1558197"/>
          </a:xfrm>
          <a:prstGeom prst="rect">
            <a:avLst/>
          </a:prstGeom>
        </p:spPr>
        <p:txBody>
          <a:bodyPr/>
          <a:lstStyle>
            <a:lvl1pPr>
              <a:defRPr spc="-83" sz="8300"/>
            </a:lvl1pPr>
          </a:lstStyle>
          <a:p>
            <a:pPr/>
            <a:r>
              <a:t>Teacher guide for ‘gallery activity’</a:t>
            </a:r>
          </a:p>
        </p:txBody>
      </p:sp>
      <p:sp>
        <p:nvSpPr>
          <p:cNvPr id="174" name="Rectangle"/>
          <p:cNvSpPr/>
          <p:nvPr/>
        </p:nvSpPr>
        <p:spPr>
          <a:xfrm>
            <a:off x="1041768" y="2328337"/>
            <a:ext cx="22300464" cy="537084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5" name="Aim of activity:"/>
          <p:cNvSpPr txBox="1"/>
          <p:nvPr/>
        </p:nvSpPr>
        <p:spPr>
          <a:xfrm>
            <a:off x="1387790" y="2652393"/>
            <a:ext cx="460305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4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Aim of activity:</a:t>
            </a:r>
          </a:p>
        </p:txBody>
      </p:sp>
      <p:sp>
        <p:nvSpPr>
          <p:cNvPr id="176" name="To engage students to analyse the work of artists and designers in a low stakes, supportive manner which feels less rigid to students. The nature of the activity is also collaborative, similarly supporting lower-attaining students and very able students,"/>
          <p:cNvSpPr txBox="1"/>
          <p:nvPr/>
        </p:nvSpPr>
        <p:spPr>
          <a:xfrm>
            <a:off x="1463684" y="3496536"/>
            <a:ext cx="21456632" cy="3208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To engage students to analyse the work of artists and designers in a low stakes, supportive manner which feels less rigid to students. The nature of the activity is also collaborative, similarly supporting lower-attaining students and very able students, producing a resource at the end that all students have access to. This is helpful for students to write meaningful analyses afterwards.</a:t>
            </a:r>
          </a:p>
        </p:txBody>
      </p:sp>
      <p:sp>
        <p:nvSpPr>
          <p:cNvPr id="177" name="Rectangle"/>
          <p:cNvSpPr/>
          <p:nvPr/>
        </p:nvSpPr>
        <p:spPr>
          <a:xfrm>
            <a:off x="1041768" y="7882001"/>
            <a:ext cx="22300464" cy="4733617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8" name="You will need:…"/>
          <p:cNvSpPr txBox="1"/>
          <p:nvPr>
            <p:ph type="subTitle" sz="half" idx="1"/>
          </p:nvPr>
        </p:nvSpPr>
        <p:spPr>
          <a:xfrm>
            <a:off x="1469089" y="8090882"/>
            <a:ext cx="21445822" cy="4648452"/>
          </a:xfrm>
          <a:prstGeom prst="rect">
            <a:avLst/>
          </a:prstGeom>
        </p:spPr>
        <p:txBody>
          <a:bodyPr/>
          <a:lstStyle/>
          <a:p>
            <a:pPr>
              <a:defRPr sz="4500">
                <a:latin typeface="Verdana"/>
                <a:ea typeface="Verdana"/>
                <a:cs typeface="Verdana"/>
                <a:sym typeface="Verdana"/>
              </a:defRPr>
            </a:pPr>
            <a:r>
              <a:t>You will need:</a:t>
            </a:r>
          </a:p>
          <a:p>
            <a:pPr>
              <a:defRPr sz="3800"/>
            </a:pPr>
            <a:r>
              <a:t>-Print-outs of mood word bank</a:t>
            </a:r>
          </a:p>
          <a:p>
            <a:pPr>
              <a:defRPr sz="3800"/>
            </a:pPr>
            <a:r>
              <a:t>-A3 size print-outs of each individual artist profile that you want to feature in the gallery activity</a:t>
            </a:r>
          </a:p>
          <a:p>
            <a:pPr>
              <a:defRPr sz="3800"/>
            </a:pPr>
            <a:r>
              <a:t>-Blue Tac to stick each artist profile up</a:t>
            </a:r>
          </a:p>
          <a:p>
            <a:pPr>
              <a:defRPr sz="3800"/>
            </a:pPr>
            <a:r>
              <a:t>-markers for students to note down opinions/ideas</a:t>
            </a:r>
          </a:p>
          <a:p>
            <a:pPr>
              <a:defRPr sz="3800"/>
            </a:pPr>
            <a:r>
              <a:t>-Prompts using CFPM analysis framework:</a:t>
            </a:r>
          </a:p>
        </p:txBody>
      </p:sp>
      <p:sp>
        <p:nvSpPr>
          <p:cNvPr id="179" name="PREVIEW"/>
          <p:cNvSpPr txBox="1"/>
          <p:nvPr/>
        </p:nvSpPr>
        <p:spPr>
          <a:xfrm rot="20460000">
            <a:off x="1554345" y="3849359"/>
            <a:ext cx="20160854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33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20365414"/>
            <a:satOff val="10503"/>
            <a:lumOff val="1794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1527867" y="284600"/>
            <a:ext cx="9671965" cy="2237032"/>
          </a:xfrm>
          <a:prstGeom prst="rect">
            <a:avLst/>
          </a:prstGeom>
          <a:solidFill>
            <a:schemeClr val="accent5">
              <a:satOff val="17500"/>
              <a:lumOff val="102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/>
            </a:pPr>
          </a:p>
        </p:txBody>
      </p:sp>
      <p:sp>
        <p:nvSpPr>
          <p:cNvPr id="182" name="Hannah"/>
          <p:cNvSpPr/>
          <p:nvPr/>
        </p:nvSpPr>
        <p:spPr>
          <a:xfrm>
            <a:off x="12221006" y="571741"/>
            <a:ext cx="10472915" cy="1287925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Hannah</a:t>
            </a:r>
          </a:p>
        </p:txBody>
      </p:sp>
      <p:sp>
        <p:nvSpPr>
          <p:cNvPr id="183" name="Hannah Hoch"/>
          <p:cNvSpPr txBox="1"/>
          <p:nvPr/>
        </p:nvSpPr>
        <p:spPr>
          <a:xfrm>
            <a:off x="12464123" y="670516"/>
            <a:ext cx="5162030" cy="115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spcBef>
                <a:spcPts val="0"/>
              </a:spcBef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Hannah Hoch</a:t>
            </a:r>
          </a:p>
        </p:txBody>
      </p:sp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6900" y="4200604"/>
            <a:ext cx="4441127" cy="531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‘The Father’ - 1920"/>
          <p:cNvSpPr txBox="1"/>
          <p:nvPr/>
        </p:nvSpPr>
        <p:spPr>
          <a:xfrm>
            <a:off x="15924199" y="9443380"/>
            <a:ext cx="3066530" cy="5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53084">
              <a:spcBef>
                <a:spcPts val="0"/>
              </a:spcBef>
              <a:defRPr sz="2814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‘The Father’ - 1920</a:t>
            </a:r>
          </a:p>
        </p:txBody>
      </p:sp>
      <p:sp>
        <p:nvSpPr>
          <p:cNvPr id="186" name="https://blog.fabrics-store.com/2024/02/13/hannah-hoch-rebel-with-a-cause/"/>
          <p:cNvSpPr txBox="1"/>
          <p:nvPr/>
        </p:nvSpPr>
        <p:spPr>
          <a:xfrm>
            <a:off x="15189297" y="10029348"/>
            <a:ext cx="4536334" cy="455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https://blog.fabrics-store.com/2024/02/13/hannah-hoch-rebel-with-a-cause/</a:t>
            </a:r>
          </a:p>
        </p:txBody>
      </p:sp>
      <p:sp>
        <p:nvSpPr>
          <p:cNvPr id="187" name="Line"/>
          <p:cNvSpPr/>
          <p:nvPr/>
        </p:nvSpPr>
        <p:spPr>
          <a:xfrm>
            <a:off x="9697958" y="1998785"/>
            <a:ext cx="3687138" cy="721166"/>
          </a:xfrm>
          <a:prstGeom prst="line">
            <a:avLst/>
          </a:prstGeom>
          <a:ln w="127000">
            <a:solidFill>
              <a:schemeClr val="accent1">
                <a:satOff val="-9155"/>
                <a:lumOff val="-3267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N.B. Remember to leave a lot of space around the image of the artwork so that students can jot down words/phrases they think of when they view the artwork!"/>
          <p:cNvSpPr txBox="1"/>
          <p:nvPr/>
        </p:nvSpPr>
        <p:spPr>
          <a:xfrm>
            <a:off x="2276284" y="474710"/>
            <a:ext cx="8175132" cy="185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652145">
              <a:spcBef>
                <a:spcPts val="0"/>
              </a:spcBef>
              <a:defRPr sz="2686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N.B. Remember to leave a lot of space around the image of the artwork so that students can jot down words/phrases they think of when they view the artwork!</a:t>
            </a:r>
          </a:p>
        </p:txBody>
      </p:sp>
      <p:sp>
        <p:nvSpPr>
          <p:cNvPr id="189" name="Rectangle"/>
          <p:cNvSpPr/>
          <p:nvPr/>
        </p:nvSpPr>
        <p:spPr>
          <a:xfrm>
            <a:off x="1527867" y="3009136"/>
            <a:ext cx="9671965" cy="9701160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0" name="Prompts using CFPM analysis framework:…"/>
          <p:cNvSpPr txBox="1"/>
          <p:nvPr/>
        </p:nvSpPr>
        <p:spPr>
          <a:xfrm>
            <a:off x="1777373" y="3145059"/>
            <a:ext cx="9172954" cy="9305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spcBef>
                <a:spcPts val="0"/>
              </a:spcBef>
              <a:defRPr sz="3200">
                <a:latin typeface="Verdana"/>
                <a:ea typeface="Verdana"/>
                <a:cs typeface="Verdana"/>
                <a:sym typeface="Verdana"/>
              </a:defRPr>
            </a:pPr>
            <a:r>
              <a:t>Prompts using CFPM analysis framework:</a:t>
            </a:r>
          </a:p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-What can you see?</a:t>
            </a: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-What do you think the artwork might be about?</a:t>
            </a: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-What might the artist have used to make the artwork?</a:t>
            </a: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-Have you seen these materials used anywhere before?Which colours have they used- do they remind you of anything?</a:t>
            </a: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-Why might they have given the artwork that name? How might the artist feel about their father?</a:t>
            </a: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-How do you think the artist was feeling when they made this - why? Do you have any emotions looking at it?</a:t>
            </a:r>
          </a:p>
          <a:p>
            <a:pPr defTabSz="825500">
              <a:spcBef>
                <a:spcPts val="0"/>
              </a:spcBef>
              <a:defRPr sz="3100">
                <a:latin typeface="+mn-lt"/>
                <a:ea typeface="+mn-ea"/>
                <a:cs typeface="+mn-cs"/>
                <a:sym typeface="Produkt Extralight"/>
              </a:defRPr>
            </a:pPr>
            <a:r>
              <a:t>-Do you know anything about what was happening in 1920? How might this have influenced what artists made?</a:t>
            </a:r>
          </a:p>
        </p:txBody>
      </p:sp>
      <p:sp>
        <p:nvSpPr>
          <p:cNvPr id="191" name="Maeveyknit 2026"/>
          <p:cNvSpPr txBox="1"/>
          <p:nvPr/>
        </p:nvSpPr>
        <p:spPr>
          <a:xfrm>
            <a:off x="953219" y="12805660"/>
            <a:ext cx="418686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Maeveyknit 2026</a:t>
            </a:r>
          </a:p>
        </p:txBody>
      </p:sp>
      <p:sp>
        <p:nvSpPr>
          <p:cNvPr id="192" name="PREVIEW"/>
          <p:cNvSpPr txBox="1"/>
          <p:nvPr/>
        </p:nvSpPr>
        <p:spPr>
          <a:xfrm rot="20460000">
            <a:off x="1554345" y="3849359"/>
            <a:ext cx="20160854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33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20365414"/>
            <a:satOff val="10503"/>
            <a:lumOff val="1794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15297114" y="2311474"/>
            <a:ext cx="6516933" cy="9093052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917332" y="2408682"/>
            <a:ext cx="7156522" cy="909305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6" name="Maeveyknit"/>
          <p:cNvSpPr txBox="1"/>
          <p:nvPr>
            <p:ph type="body" idx="21"/>
          </p:nvPr>
        </p:nvSpPr>
        <p:spPr>
          <a:xfrm>
            <a:off x="811737" y="12831185"/>
            <a:ext cx="2656928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Maeveyknit</a:t>
            </a:r>
          </a:p>
        </p:txBody>
      </p:sp>
      <p:sp>
        <p:nvSpPr>
          <p:cNvPr id="197" name="Which artists to include?…"/>
          <p:cNvSpPr txBox="1"/>
          <p:nvPr>
            <p:ph type="subTitle" sz="quarter" idx="1"/>
          </p:nvPr>
        </p:nvSpPr>
        <p:spPr>
          <a:xfrm>
            <a:off x="1247738" y="2414445"/>
            <a:ext cx="6495710" cy="10055858"/>
          </a:xfrm>
          <a:prstGeom prst="rect">
            <a:avLst/>
          </a:prstGeom>
        </p:spPr>
        <p:txBody>
          <a:bodyPr/>
          <a:lstStyle/>
          <a:p>
            <a:pPr defTabSz="784225">
              <a:defRPr sz="3895">
                <a:latin typeface="Verdana"/>
                <a:ea typeface="Verdana"/>
                <a:cs typeface="Verdana"/>
                <a:sym typeface="Verdana"/>
              </a:defRPr>
            </a:pPr>
            <a:r>
              <a:t>Which artists to include?</a:t>
            </a:r>
          </a:p>
          <a:p>
            <a:pPr defTabSz="784225">
              <a:defRPr sz="3895"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434340">
              <a:spcBef>
                <a:spcPts val="1100"/>
              </a:spcBef>
              <a:defRPr sz="3230"/>
            </a:pPr>
            <a:r>
              <a:t>-You can print the suggested artists/designers from the ESA paper or select class favourites—artists whose work students find engaging and easy to respond to.</a:t>
            </a:r>
          </a:p>
          <a:p>
            <a:pPr defTabSz="434340">
              <a:spcBef>
                <a:spcPts val="1100"/>
              </a:spcBef>
              <a:defRPr sz="3230"/>
            </a:pPr>
          </a:p>
          <a:p>
            <a:pPr defTabSz="434340">
              <a:spcBef>
                <a:spcPts val="1100"/>
              </a:spcBef>
              <a:defRPr sz="3230"/>
            </a:pPr>
            <a:r>
              <a:t>-Ensure your choices are accessible both visually and conceptually, so students can confidently transcribe ideas, respond, and develop their thinking from the artworks.</a:t>
            </a:r>
          </a:p>
          <a:p>
            <a:pPr defTabSz="784225">
              <a:defRPr sz="5225"/>
            </a:pPr>
          </a:p>
        </p:txBody>
      </p:sp>
      <p:sp>
        <p:nvSpPr>
          <p:cNvPr id="198" name="Teacher guide for ‘gallery activity’"/>
          <p:cNvSpPr txBox="1"/>
          <p:nvPr>
            <p:ph type="ctrTitle"/>
          </p:nvPr>
        </p:nvSpPr>
        <p:spPr>
          <a:xfrm>
            <a:off x="1082061" y="495365"/>
            <a:ext cx="21971004" cy="1558197"/>
          </a:xfrm>
          <a:prstGeom prst="rect">
            <a:avLst/>
          </a:prstGeom>
        </p:spPr>
        <p:txBody>
          <a:bodyPr/>
          <a:lstStyle>
            <a:lvl1pPr>
              <a:defRPr spc="-83" sz="8300"/>
            </a:lvl1pPr>
          </a:lstStyle>
          <a:p>
            <a:pPr/>
            <a:r>
              <a:t>Teacher guide for ‘gallery activity’</a:t>
            </a:r>
          </a:p>
        </p:txBody>
      </p:sp>
      <p:sp>
        <p:nvSpPr>
          <p:cNvPr id="199" name="Rectangle"/>
          <p:cNvSpPr/>
          <p:nvPr/>
        </p:nvSpPr>
        <p:spPr>
          <a:xfrm>
            <a:off x="8538771" y="2311474"/>
            <a:ext cx="6516933" cy="9093052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00" name="Maeveyknit…"/>
          <p:cNvSpPr txBox="1"/>
          <p:nvPr/>
        </p:nvSpPr>
        <p:spPr>
          <a:xfrm>
            <a:off x="8968721" y="2415412"/>
            <a:ext cx="5120793" cy="888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  <a:r>
              <a:t>Maeveyknit </a:t>
            </a:r>
          </a:p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  <a:r>
              <a:t>favourite artists/</a:t>
            </a:r>
          </a:p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  <a:r>
              <a:t>designers:</a:t>
            </a:r>
          </a:p>
          <a:p>
            <a:pPr defTabSz="825500">
              <a:spcBef>
                <a:spcPts val="0"/>
              </a:spcBef>
              <a:defRPr sz="4900">
                <a:latin typeface="+mn-lt"/>
                <a:ea typeface="+mn-ea"/>
                <a:cs typeface="+mn-cs"/>
                <a:sym typeface="Produkt Extralight"/>
              </a:defRPr>
            </a:pP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-Tracey Emin quilts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-Ben Giles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-Jessica Wohl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-Mary Katzantrou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-Mana Morimoto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-Shirley Nette Williams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-Lauren Di Cioccio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-Allison Diaz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-Carolle Benitah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-Joseph Cornell</a:t>
            </a:r>
          </a:p>
        </p:txBody>
      </p:sp>
      <p:sp>
        <p:nvSpPr>
          <p:cNvPr id="201" name="Maeveyknit…"/>
          <p:cNvSpPr txBox="1"/>
          <p:nvPr/>
        </p:nvSpPr>
        <p:spPr>
          <a:xfrm>
            <a:off x="16007394" y="2414445"/>
            <a:ext cx="5494809" cy="803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  <a:r>
              <a:t>Maeveyknit </a:t>
            </a:r>
          </a:p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  <a:r>
              <a:t>favourite artists/</a:t>
            </a:r>
          </a:p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  <a:r>
              <a:t>designers:</a:t>
            </a:r>
          </a:p>
          <a:p>
            <a:pPr defTabSz="825500">
              <a:spcBef>
                <a:spcPts val="0"/>
              </a:spcBef>
              <a:defRPr sz="3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-Sandra Meech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-Anne Gret Soltau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-Josh Blackwell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-Ines Seidel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-Hen’s Teeth (Viv Sliwka)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-Jasper James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-Sebastian Magnani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-Lucas Simoes</a:t>
            </a:r>
          </a:p>
          <a:p>
            <a:pPr defTabSz="825500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Produkt Extralight"/>
              </a:defRPr>
            </a:pPr>
            <a:r>
              <a:t>-Hannah Hoch</a:t>
            </a:r>
          </a:p>
        </p:txBody>
      </p:sp>
      <p:sp>
        <p:nvSpPr>
          <p:cNvPr id="202" name="PREVIEW"/>
          <p:cNvSpPr txBox="1"/>
          <p:nvPr/>
        </p:nvSpPr>
        <p:spPr>
          <a:xfrm rot="20460000">
            <a:off x="1554345" y="3849359"/>
            <a:ext cx="20160854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33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20365414"/>
            <a:satOff val="10503"/>
            <a:lumOff val="1794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1041768" y="1442520"/>
            <a:ext cx="22300464" cy="110226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05" name="Maeveyknit"/>
          <p:cNvSpPr txBox="1"/>
          <p:nvPr>
            <p:ph type="body" idx="21"/>
          </p:nvPr>
        </p:nvSpPr>
        <p:spPr>
          <a:xfrm>
            <a:off x="1114398" y="12798536"/>
            <a:ext cx="3209989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Maeveyknit</a:t>
            </a:r>
          </a:p>
        </p:txBody>
      </p:sp>
      <p:sp>
        <p:nvSpPr>
          <p:cNvPr id="206" name="Preparation…"/>
          <p:cNvSpPr txBox="1"/>
          <p:nvPr>
            <p:ph type="subTitle" idx="1"/>
          </p:nvPr>
        </p:nvSpPr>
        <p:spPr>
          <a:xfrm>
            <a:off x="1712521" y="1592404"/>
            <a:ext cx="20958958" cy="10531192"/>
          </a:xfrm>
          <a:prstGeom prst="rect">
            <a:avLst/>
          </a:prstGeom>
        </p:spPr>
        <p:txBody>
          <a:bodyPr/>
          <a:lstStyle/>
          <a:p>
            <a:pPr defTabSz="379729">
              <a:defRPr sz="3220"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defTabSz="210311">
              <a:spcBef>
                <a:spcPts val="500"/>
              </a:spcBef>
              <a:defRPr sz="3220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Preparation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</a:t>
            </a:r>
            <a:r>
              <a:t>Print out the artist profiles and display them around the room using Blu-Tack.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-Print enough word banks so that each student has their own copy.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-Provide each student with an individual marker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defTabSz="210311">
              <a:spcBef>
                <a:spcPts val="500"/>
              </a:spcBef>
              <a:defRPr sz="3082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Activity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</a:t>
            </a:r>
            <a:r>
              <a:t>Ask students to circulate the room, stopping at each artist profile.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-Using the word bank as support, students should </a:t>
            </a:r>
            <a:r>
              <a:rPr i="1"/>
              <a:t>jot down</a:t>
            </a:r>
            <a:r>
              <a:t> any words or ideas that come to 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mind when viewing the artwork directly onto the artist profile sheet.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-Be strategic about starting points: consider directing less confident students to begin with a more challenging artist and finish with a more accessible one.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-After 1–2 minutes, prompt students to move on to the next artist profile.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-Emphasise that students must contribute at least a few words to </a:t>
            </a:r>
            <a:r>
              <a:t>every</a:t>
            </a:r>
            <a:r>
              <a:t> profile.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defTabSz="210311">
              <a:spcBef>
                <a:spcPts val="500"/>
              </a:spcBef>
              <a:defRPr sz="2990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After the Activity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</a:t>
            </a:r>
            <a:r>
              <a:t>Remove the Blu-Tack and collect all artist profile sheets.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-Scan or photocopy each profile and compile them into a mini booklet (PDF or hard copy) to share with students. This is both to act as a visual reminder for students and to minimise the work that you have to do after!</a:t>
            </a:r>
          </a:p>
          <a:p>
            <a:pPr defTabSz="210311">
              <a:spcBef>
                <a:spcPts val="500"/>
              </a:spcBef>
              <a:defRPr sz="2576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-Gently remind students to view the mini booklets when completing each analysis.</a:t>
            </a:r>
          </a:p>
        </p:txBody>
      </p:sp>
      <p:sp>
        <p:nvSpPr>
          <p:cNvPr id="207" name="Step-by-step of gallery activity:"/>
          <p:cNvSpPr txBox="1"/>
          <p:nvPr/>
        </p:nvSpPr>
        <p:spPr>
          <a:xfrm>
            <a:off x="989861" y="510248"/>
            <a:ext cx="1130599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55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Step-by-step of gallery activity:</a:t>
            </a:r>
          </a:p>
        </p:txBody>
      </p:sp>
      <p:sp>
        <p:nvSpPr>
          <p:cNvPr id="208" name="PREVIEW"/>
          <p:cNvSpPr txBox="1"/>
          <p:nvPr/>
        </p:nvSpPr>
        <p:spPr>
          <a:xfrm rot="20460000">
            <a:off x="1554345" y="3849359"/>
            <a:ext cx="20160854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0"/>
              </a:spcBef>
              <a:defRPr sz="33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