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9906000" cy="6858000" type="A4"/>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88" d="100"/>
          <a:sy n="88" d="100"/>
        </p:scale>
        <p:origin x="8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60BCC3-9388-4FD7-B7CC-88A965174DCE}" type="datetimeFigureOut">
              <a:rPr lang="en-GB" smtClean="0"/>
              <a:t>16/03/2024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50D94C-32E4-40B0-B2B9-94F30208E6BB}" type="slidenum">
              <a:rPr lang="en-GB" smtClean="0"/>
              <a:t>‹#›</a:t>
            </a:fld>
            <a:endParaRPr lang="en-GB"/>
          </a:p>
        </p:txBody>
      </p:sp>
    </p:spTree>
    <p:extLst>
      <p:ext uri="{BB962C8B-B14F-4D97-AF65-F5344CB8AC3E}">
        <p14:creationId xmlns:p14="http://schemas.microsoft.com/office/powerpoint/2010/main" val="300279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60BCC3-9388-4FD7-B7CC-88A965174DCE}" type="datetimeFigureOut">
              <a:rPr lang="en-GB" smtClean="0"/>
              <a:t>16/03/2024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50D94C-32E4-40B0-B2B9-94F30208E6BB}" type="slidenum">
              <a:rPr lang="en-GB" smtClean="0"/>
              <a:t>‹#›</a:t>
            </a:fld>
            <a:endParaRPr lang="en-GB"/>
          </a:p>
        </p:txBody>
      </p:sp>
    </p:spTree>
    <p:extLst>
      <p:ext uri="{BB962C8B-B14F-4D97-AF65-F5344CB8AC3E}">
        <p14:creationId xmlns:p14="http://schemas.microsoft.com/office/powerpoint/2010/main" val="157161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60BCC3-9388-4FD7-B7CC-88A965174DCE}" type="datetimeFigureOut">
              <a:rPr lang="en-GB" smtClean="0"/>
              <a:t>16/03/2024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50D94C-32E4-40B0-B2B9-94F30208E6BB}" type="slidenum">
              <a:rPr lang="en-GB" smtClean="0"/>
              <a:t>‹#›</a:t>
            </a:fld>
            <a:endParaRPr lang="en-GB"/>
          </a:p>
        </p:txBody>
      </p:sp>
    </p:spTree>
    <p:extLst>
      <p:ext uri="{BB962C8B-B14F-4D97-AF65-F5344CB8AC3E}">
        <p14:creationId xmlns:p14="http://schemas.microsoft.com/office/powerpoint/2010/main" val="2721969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60BCC3-9388-4FD7-B7CC-88A965174DCE}" type="datetimeFigureOut">
              <a:rPr lang="en-GB" smtClean="0"/>
              <a:t>16/03/2024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50D94C-32E4-40B0-B2B9-94F30208E6BB}" type="slidenum">
              <a:rPr lang="en-GB" smtClean="0"/>
              <a:t>‹#›</a:t>
            </a:fld>
            <a:endParaRPr lang="en-GB"/>
          </a:p>
        </p:txBody>
      </p:sp>
    </p:spTree>
    <p:extLst>
      <p:ext uri="{BB962C8B-B14F-4D97-AF65-F5344CB8AC3E}">
        <p14:creationId xmlns:p14="http://schemas.microsoft.com/office/powerpoint/2010/main" val="14069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60BCC3-9388-4FD7-B7CC-88A965174DCE}" type="datetimeFigureOut">
              <a:rPr lang="en-GB" smtClean="0"/>
              <a:t>16/03/2024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50D94C-32E4-40B0-B2B9-94F30208E6BB}" type="slidenum">
              <a:rPr lang="en-GB" smtClean="0"/>
              <a:t>‹#›</a:t>
            </a:fld>
            <a:endParaRPr lang="en-GB"/>
          </a:p>
        </p:txBody>
      </p:sp>
    </p:spTree>
    <p:extLst>
      <p:ext uri="{BB962C8B-B14F-4D97-AF65-F5344CB8AC3E}">
        <p14:creationId xmlns:p14="http://schemas.microsoft.com/office/powerpoint/2010/main" val="141714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60BCC3-9388-4FD7-B7CC-88A965174DCE}" type="datetimeFigureOut">
              <a:rPr lang="en-GB" smtClean="0"/>
              <a:t>16/03/2024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50D94C-32E4-40B0-B2B9-94F30208E6BB}" type="slidenum">
              <a:rPr lang="en-GB" smtClean="0"/>
              <a:t>‹#›</a:t>
            </a:fld>
            <a:endParaRPr lang="en-GB"/>
          </a:p>
        </p:txBody>
      </p:sp>
    </p:spTree>
    <p:extLst>
      <p:ext uri="{BB962C8B-B14F-4D97-AF65-F5344CB8AC3E}">
        <p14:creationId xmlns:p14="http://schemas.microsoft.com/office/powerpoint/2010/main" val="345115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60BCC3-9388-4FD7-B7CC-88A965174DCE}" type="datetimeFigureOut">
              <a:rPr lang="en-GB" smtClean="0"/>
              <a:t>16/03/2024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50D94C-32E4-40B0-B2B9-94F30208E6BB}" type="slidenum">
              <a:rPr lang="en-GB" smtClean="0"/>
              <a:t>‹#›</a:t>
            </a:fld>
            <a:endParaRPr lang="en-GB"/>
          </a:p>
        </p:txBody>
      </p:sp>
    </p:spTree>
    <p:extLst>
      <p:ext uri="{BB962C8B-B14F-4D97-AF65-F5344CB8AC3E}">
        <p14:creationId xmlns:p14="http://schemas.microsoft.com/office/powerpoint/2010/main" val="390425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60BCC3-9388-4FD7-B7CC-88A965174DCE}" type="datetimeFigureOut">
              <a:rPr lang="en-GB" smtClean="0"/>
              <a:t>16/03/2024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50D94C-32E4-40B0-B2B9-94F30208E6BB}" type="slidenum">
              <a:rPr lang="en-GB" smtClean="0"/>
              <a:t>‹#›</a:t>
            </a:fld>
            <a:endParaRPr lang="en-GB"/>
          </a:p>
        </p:txBody>
      </p:sp>
    </p:spTree>
    <p:extLst>
      <p:ext uri="{BB962C8B-B14F-4D97-AF65-F5344CB8AC3E}">
        <p14:creationId xmlns:p14="http://schemas.microsoft.com/office/powerpoint/2010/main" val="338633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0BCC3-9388-4FD7-B7CC-88A965174DCE}" type="datetimeFigureOut">
              <a:rPr lang="en-GB" smtClean="0"/>
              <a:t>16/03/2024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50D94C-32E4-40B0-B2B9-94F30208E6BB}" type="slidenum">
              <a:rPr lang="en-GB" smtClean="0"/>
              <a:t>‹#›</a:t>
            </a:fld>
            <a:endParaRPr lang="en-GB"/>
          </a:p>
        </p:txBody>
      </p:sp>
    </p:spTree>
    <p:extLst>
      <p:ext uri="{BB962C8B-B14F-4D97-AF65-F5344CB8AC3E}">
        <p14:creationId xmlns:p14="http://schemas.microsoft.com/office/powerpoint/2010/main" val="179650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0BCC3-9388-4FD7-B7CC-88A965174DCE}" type="datetimeFigureOut">
              <a:rPr lang="en-GB" smtClean="0"/>
              <a:t>16/03/2024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50D94C-32E4-40B0-B2B9-94F30208E6BB}" type="slidenum">
              <a:rPr lang="en-GB" smtClean="0"/>
              <a:t>‹#›</a:t>
            </a:fld>
            <a:endParaRPr lang="en-GB"/>
          </a:p>
        </p:txBody>
      </p:sp>
    </p:spTree>
    <p:extLst>
      <p:ext uri="{BB962C8B-B14F-4D97-AF65-F5344CB8AC3E}">
        <p14:creationId xmlns:p14="http://schemas.microsoft.com/office/powerpoint/2010/main" val="308586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0BCC3-9388-4FD7-B7CC-88A965174DCE}" type="datetimeFigureOut">
              <a:rPr lang="en-GB" smtClean="0"/>
              <a:t>16/03/2024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50D94C-32E4-40B0-B2B9-94F30208E6BB}" type="slidenum">
              <a:rPr lang="en-GB" smtClean="0"/>
              <a:t>‹#›</a:t>
            </a:fld>
            <a:endParaRPr lang="en-GB"/>
          </a:p>
        </p:txBody>
      </p:sp>
    </p:spTree>
    <p:extLst>
      <p:ext uri="{BB962C8B-B14F-4D97-AF65-F5344CB8AC3E}">
        <p14:creationId xmlns:p14="http://schemas.microsoft.com/office/powerpoint/2010/main" val="174135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0BCC3-9388-4FD7-B7CC-88A965174DCE}" type="datetimeFigureOut">
              <a:rPr lang="en-GB" smtClean="0"/>
              <a:t>16/03/2024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0D94C-32E4-40B0-B2B9-94F30208E6BB}" type="slidenum">
              <a:rPr lang="en-GB" smtClean="0"/>
              <a:t>‹#›</a:t>
            </a:fld>
            <a:endParaRPr lang="en-GB"/>
          </a:p>
        </p:txBody>
      </p:sp>
    </p:spTree>
    <p:extLst>
      <p:ext uri="{BB962C8B-B14F-4D97-AF65-F5344CB8AC3E}">
        <p14:creationId xmlns:p14="http://schemas.microsoft.com/office/powerpoint/2010/main" val="3873901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3089" r="1449" b="5711"/>
          <a:stretch/>
        </p:blipFill>
        <p:spPr>
          <a:xfrm>
            <a:off x="3083038" y="4756944"/>
            <a:ext cx="3207226" cy="2110539"/>
          </a:xfrm>
          <a:prstGeom prst="rect">
            <a:avLst/>
          </a:prstGeom>
          <a:solidFill>
            <a:schemeClr val="bg1"/>
          </a:solidFill>
        </p:spPr>
      </p:pic>
      <p:pic>
        <p:nvPicPr>
          <p:cNvPr id="11" name="Picture 10"/>
          <p:cNvPicPr>
            <a:picLocks noChangeAspect="1"/>
          </p:cNvPicPr>
          <p:nvPr/>
        </p:nvPicPr>
        <p:blipFill>
          <a:blip r:embed="rId3"/>
          <a:stretch>
            <a:fillRect/>
          </a:stretch>
        </p:blipFill>
        <p:spPr>
          <a:xfrm>
            <a:off x="424254" y="4901920"/>
            <a:ext cx="2646492" cy="1965562"/>
          </a:xfrm>
          <a:prstGeom prst="rect">
            <a:avLst/>
          </a:prstGeom>
        </p:spPr>
      </p:pic>
      <p:pic>
        <p:nvPicPr>
          <p:cNvPr id="5" name="Picture 4"/>
          <p:cNvPicPr>
            <a:picLocks noChangeAspect="1"/>
          </p:cNvPicPr>
          <p:nvPr/>
        </p:nvPicPr>
        <p:blipFill>
          <a:blip r:embed="rId4"/>
          <a:stretch>
            <a:fillRect/>
          </a:stretch>
        </p:blipFill>
        <p:spPr>
          <a:xfrm>
            <a:off x="0" y="0"/>
            <a:ext cx="681037" cy="681037"/>
          </a:xfrm>
          <a:prstGeom prst="rect">
            <a:avLst/>
          </a:prstGeom>
        </p:spPr>
      </p:pic>
      <p:sp>
        <p:nvSpPr>
          <p:cNvPr id="2" name="Title 1"/>
          <p:cNvSpPr>
            <a:spLocks noGrp="1"/>
          </p:cNvSpPr>
          <p:nvPr>
            <p:ph type="title"/>
          </p:nvPr>
        </p:nvSpPr>
        <p:spPr>
          <a:xfrm>
            <a:off x="681037" y="116615"/>
            <a:ext cx="8543925" cy="444770"/>
          </a:xfrm>
          <a:ln>
            <a:solidFill>
              <a:schemeClr val="bg1"/>
            </a:solidFill>
          </a:ln>
        </p:spPr>
        <p:txBody>
          <a:bodyPr>
            <a:normAutofit fontScale="90000"/>
          </a:bodyPr>
          <a:lstStyle/>
          <a:p>
            <a:pPr algn="ctr"/>
            <a:r>
              <a:rPr lang="en-GB" sz="3600" dirty="0" smtClean="0">
                <a:latin typeface="Algerian" panose="04020705040A02060702" pitchFamily="82" charset="0"/>
              </a:rPr>
              <a:t>---------</a:t>
            </a:r>
            <a:r>
              <a:rPr lang="en-GB" sz="3600" dirty="0" smtClean="0">
                <a:solidFill>
                  <a:schemeClr val="accent4">
                    <a:lumMod val="75000"/>
                  </a:schemeClr>
                </a:solidFill>
                <a:latin typeface="Algerian" panose="04020705040A02060702" pitchFamily="82" charset="0"/>
              </a:rPr>
              <a:t> </a:t>
            </a:r>
            <a:r>
              <a:rPr lang="en-GB" sz="2800" dirty="0" smtClean="0">
                <a:solidFill>
                  <a:schemeClr val="accent4">
                    <a:lumMod val="75000"/>
                  </a:schemeClr>
                </a:solidFill>
                <a:latin typeface="Algerian" panose="04020705040A02060702" pitchFamily="82" charset="0"/>
              </a:rPr>
              <a:t>Christianity</a:t>
            </a:r>
            <a:r>
              <a:rPr lang="en-GB" sz="3600" dirty="0" smtClean="0">
                <a:solidFill>
                  <a:schemeClr val="accent4">
                    <a:lumMod val="75000"/>
                  </a:schemeClr>
                </a:solidFill>
                <a:latin typeface="Algerian" panose="04020705040A02060702" pitchFamily="82" charset="0"/>
              </a:rPr>
              <a:t> </a:t>
            </a:r>
            <a:r>
              <a:rPr lang="en-GB" sz="1400" dirty="0" smtClean="0">
                <a:latin typeface="Berlin Sans FB Demi" panose="020E0802020502020306" pitchFamily="34" charset="0"/>
              </a:rPr>
              <a:t>KNOWLEDGE ORGANISER </a:t>
            </a:r>
            <a:r>
              <a:rPr lang="en-GB" sz="1400" dirty="0" smtClean="0">
                <a:solidFill>
                  <a:schemeClr val="accent4">
                    <a:lumMod val="75000"/>
                  </a:schemeClr>
                </a:solidFill>
                <a:latin typeface="Berlin Sans FB Demi" panose="020E0802020502020306" pitchFamily="34" charset="0"/>
              </a:rPr>
              <a:t> </a:t>
            </a:r>
            <a:r>
              <a:rPr lang="en-GB" sz="3600" dirty="0">
                <a:latin typeface="Algerian" panose="04020705040A02060702" pitchFamily="82" charset="0"/>
              </a:rPr>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1825556"/>
              </p:ext>
            </p:extLst>
          </p:nvPr>
        </p:nvGraphicFramePr>
        <p:xfrm>
          <a:off x="489965" y="678000"/>
          <a:ext cx="5800299" cy="2476500"/>
        </p:xfrm>
        <a:graphic>
          <a:graphicData uri="http://schemas.openxmlformats.org/drawingml/2006/table">
            <a:tbl>
              <a:tblPr firstRow="1" bandRow="1">
                <a:tableStyleId>{912C8C85-51F0-491E-9774-3900AFEF0FD7}</a:tableStyleId>
              </a:tblPr>
              <a:tblGrid>
                <a:gridCol w="3821373">
                  <a:extLst>
                    <a:ext uri="{9D8B030D-6E8A-4147-A177-3AD203B41FA5}">
                      <a16:colId xmlns:a16="http://schemas.microsoft.com/office/drawing/2014/main" val="98674066"/>
                    </a:ext>
                  </a:extLst>
                </a:gridCol>
                <a:gridCol w="1978926">
                  <a:extLst>
                    <a:ext uri="{9D8B030D-6E8A-4147-A177-3AD203B41FA5}">
                      <a16:colId xmlns:a16="http://schemas.microsoft.com/office/drawing/2014/main" val="3711349088"/>
                    </a:ext>
                  </a:extLst>
                </a:gridCol>
              </a:tblGrid>
              <a:tr h="196542">
                <a:tc gridSpan="2">
                  <a:txBody>
                    <a:bodyPr/>
                    <a:lstStyle/>
                    <a:p>
                      <a:pPr algn="ctr"/>
                      <a:r>
                        <a:rPr lang="en-GB" sz="1050" dirty="0" smtClean="0">
                          <a:solidFill>
                            <a:schemeClr val="tx1"/>
                          </a:solidFill>
                          <a:latin typeface="Berlin Sans FB Demi" panose="020E0802020502020306" pitchFamily="34" charset="0"/>
                        </a:rPr>
                        <a:t>Overview</a:t>
                      </a:r>
                      <a:endParaRPr lang="en-GB" sz="1050" dirty="0">
                        <a:solidFill>
                          <a:schemeClr val="tx1"/>
                        </a:solidFill>
                        <a:latin typeface="Berlin Sans FB Demi" panose="020E0802020502020306"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37372372"/>
                  </a:ext>
                </a:extLst>
              </a:tr>
              <a:tr h="1936897">
                <a:tc>
                  <a:txBody>
                    <a:bodyPr/>
                    <a:lstStyle/>
                    <a:p>
                      <a:r>
                        <a:rPr lang="en-GB" sz="1000" b="1" dirty="0" smtClean="0"/>
                        <a:t>Christianity </a:t>
                      </a:r>
                      <a:r>
                        <a:rPr lang="en-GB" sz="1000" b="0" dirty="0" smtClean="0"/>
                        <a:t>is one of the world’s major religions. It is the </a:t>
                      </a:r>
                      <a:r>
                        <a:rPr lang="en-GB" sz="1000" b="1" dirty="0" smtClean="0"/>
                        <a:t>world’s largest religion, </a:t>
                      </a:r>
                      <a:r>
                        <a:rPr lang="en-GB" sz="1000" b="0" dirty="0" smtClean="0"/>
                        <a:t>with about 2.4 billion followers.</a:t>
                      </a:r>
                    </a:p>
                    <a:p>
                      <a:endParaRPr lang="en-GB" sz="1000" b="0" dirty="0" smtClean="0"/>
                    </a:p>
                    <a:p>
                      <a:r>
                        <a:rPr lang="en-GB" sz="1000" b="0" dirty="0" smtClean="0"/>
                        <a:t>Christians</a:t>
                      </a:r>
                      <a:r>
                        <a:rPr lang="en-GB" sz="1000" b="0" baseline="0" dirty="0" smtClean="0"/>
                        <a:t> (same as Judaism and Islam), believe in one </a:t>
                      </a:r>
                      <a:r>
                        <a:rPr lang="en-GB" sz="1000" b="1" baseline="0" dirty="0" smtClean="0"/>
                        <a:t>G-d</a:t>
                      </a:r>
                      <a:r>
                        <a:rPr lang="en-GB" sz="1000" b="0" baseline="0" dirty="0" smtClean="0"/>
                        <a:t>, who created the world and all that is in it. </a:t>
                      </a:r>
                    </a:p>
                    <a:p>
                      <a:endParaRPr lang="en-GB" sz="1000" b="1" dirty="0" smtClean="0"/>
                    </a:p>
                    <a:p>
                      <a:r>
                        <a:rPr lang="en-GB" sz="1000" b="0" dirty="0" smtClean="0"/>
                        <a:t>Christians believe in the teachings of </a:t>
                      </a:r>
                      <a:r>
                        <a:rPr lang="en-GB" sz="1000" b="1" dirty="0" smtClean="0"/>
                        <a:t>Jesus Christ</a:t>
                      </a:r>
                      <a:r>
                        <a:rPr lang="en-GB" sz="1000" b="0" dirty="0" smtClean="0"/>
                        <a:t>, who</a:t>
                      </a:r>
                      <a:r>
                        <a:rPr lang="en-GB" sz="1000" b="0" baseline="0" dirty="0" smtClean="0"/>
                        <a:t> was a middle-eastern preacher and healer who lived around 2,000 years ago.</a:t>
                      </a:r>
                    </a:p>
                    <a:p>
                      <a:endParaRPr lang="en-GB" sz="1000" b="0" baseline="0" dirty="0" smtClean="0"/>
                    </a:p>
                    <a:p>
                      <a:r>
                        <a:rPr lang="en-GB" sz="1000" b="0" baseline="0" dirty="0" smtClean="0"/>
                        <a:t>Christians believe that Jesus Christ was sent down to earth to save people, by taking their punishment and dying on the cross. </a:t>
                      </a:r>
                    </a:p>
                    <a:p>
                      <a:endParaRPr lang="en-GB" sz="1000" b="0" baseline="0" dirty="0" smtClean="0"/>
                    </a:p>
                    <a:p>
                      <a:r>
                        <a:rPr lang="en-GB" sz="1000" b="0" baseline="0" dirty="0" smtClean="0"/>
                        <a:t>The holy book in Christianity is called the </a:t>
                      </a:r>
                      <a:r>
                        <a:rPr lang="en-GB" sz="1000" b="1" baseline="0" dirty="0" smtClean="0"/>
                        <a:t>Bible</a:t>
                      </a:r>
                      <a:r>
                        <a:rPr lang="en-GB" sz="1000" b="0" baseline="0" dirty="0" smtClean="0"/>
                        <a:t>. A </a:t>
                      </a:r>
                      <a:r>
                        <a:rPr lang="en-GB" sz="1000" b="1" baseline="0" dirty="0" smtClean="0"/>
                        <a:t>church</a:t>
                      </a:r>
                      <a:r>
                        <a:rPr lang="en-GB" sz="1000" b="0" baseline="0" dirty="0" smtClean="0"/>
                        <a:t> is a building designed for Christian worship. </a:t>
                      </a:r>
                      <a:endParaRPr lang="en-GB"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b="1" dirty="0" smtClean="0"/>
                        <a:t>An artist’s impression of Jesus Christ giving the ‘Sermon on the Mount’</a:t>
                      </a:r>
                      <a:endParaRPr lang="en-GB"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200667"/>
                  </a:ext>
                </a:extLst>
              </a:tr>
            </a:tbl>
          </a:graphicData>
        </a:graphic>
      </p:graphicFrame>
      <p:pic>
        <p:nvPicPr>
          <p:cNvPr id="4" name="Picture 3"/>
          <p:cNvPicPr>
            <a:picLocks noChangeAspect="1"/>
          </p:cNvPicPr>
          <p:nvPr/>
        </p:nvPicPr>
        <p:blipFill>
          <a:blip r:embed="rId4"/>
          <a:stretch>
            <a:fillRect/>
          </a:stretch>
        </p:blipFill>
        <p:spPr>
          <a:xfrm>
            <a:off x="9224962" y="0"/>
            <a:ext cx="681037" cy="681037"/>
          </a:xfrm>
          <a:prstGeom prst="rect">
            <a:avLst/>
          </a:prstGeom>
        </p:spPr>
      </p:pic>
      <p:pic>
        <p:nvPicPr>
          <p:cNvPr id="7" name="Picture 6"/>
          <p:cNvPicPr>
            <a:picLocks noChangeAspect="1"/>
          </p:cNvPicPr>
          <p:nvPr/>
        </p:nvPicPr>
        <p:blipFill>
          <a:blip r:embed="rId5"/>
          <a:stretch>
            <a:fillRect/>
          </a:stretch>
        </p:blipFill>
        <p:spPr>
          <a:xfrm>
            <a:off x="4654717" y="1552140"/>
            <a:ext cx="1257802" cy="1412061"/>
          </a:xfrm>
          <a:prstGeom prst="rect">
            <a:avLst/>
          </a:prstGeom>
        </p:spPr>
      </p:pic>
      <p:graphicFrame>
        <p:nvGraphicFramePr>
          <p:cNvPr id="8" name="Content Placeholder 5"/>
          <p:cNvGraphicFramePr>
            <a:graphicFrameLocks/>
          </p:cNvGraphicFramePr>
          <p:nvPr>
            <p:extLst>
              <p:ext uri="{D42A27DB-BD31-4B8C-83A1-F6EECF244321}">
                <p14:modId xmlns:p14="http://schemas.microsoft.com/office/powerpoint/2010/main" val="2349187363"/>
              </p:ext>
            </p:extLst>
          </p:nvPr>
        </p:nvGraphicFramePr>
        <p:xfrm>
          <a:off x="489965" y="3187420"/>
          <a:ext cx="5800300" cy="1714500"/>
        </p:xfrm>
        <a:graphic>
          <a:graphicData uri="http://schemas.openxmlformats.org/drawingml/2006/table">
            <a:tbl>
              <a:tblPr firstRow="1" bandRow="1">
                <a:tableStyleId>{912C8C85-51F0-491E-9774-3900AFEF0FD7}</a:tableStyleId>
              </a:tblPr>
              <a:tblGrid>
                <a:gridCol w="2900150">
                  <a:extLst>
                    <a:ext uri="{9D8B030D-6E8A-4147-A177-3AD203B41FA5}">
                      <a16:colId xmlns:a16="http://schemas.microsoft.com/office/drawing/2014/main" val="98674066"/>
                    </a:ext>
                  </a:extLst>
                </a:gridCol>
                <a:gridCol w="2900150">
                  <a:extLst>
                    <a:ext uri="{9D8B030D-6E8A-4147-A177-3AD203B41FA5}">
                      <a16:colId xmlns:a16="http://schemas.microsoft.com/office/drawing/2014/main" val="3711349088"/>
                    </a:ext>
                  </a:extLst>
                </a:gridCol>
              </a:tblGrid>
              <a:tr h="173654">
                <a:tc gridSpan="2">
                  <a:txBody>
                    <a:bodyPr/>
                    <a:lstStyle/>
                    <a:p>
                      <a:pPr algn="ctr"/>
                      <a:r>
                        <a:rPr lang="en-GB" sz="1050" dirty="0" smtClean="0">
                          <a:solidFill>
                            <a:schemeClr val="tx1"/>
                          </a:solidFill>
                          <a:latin typeface="Berlin Sans FB Demi" panose="020E0802020502020306" pitchFamily="34" charset="0"/>
                        </a:rPr>
                        <a:t>Christian</a:t>
                      </a:r>
                      <a:r>
                        <a:rPr lang="en-GB" sz="1050" baseline="0" dirty="0" smtClean="0">
                          <a:solidFill>
                            <a:schemeClr val="tx1"/>
                          </a:solidFill>
                          <a:latin typeface="Berlin Sans FB Demi" panose="020E0802020502020306" pitchFamily="34" charset="0"/>
                        </a:rPr>
                        <a:t> Beliefs</a:t>
                      </a:r>
                      <a:endParaRPr lang="en-GB" sz="1050" dirty="0">
                        <a:solidFill>
                          <a:schemeClr val="tx1"/>
                        </a:solidFill>
                        <a:latin typeface="Berlin Sans FB Demi" panose="020E0802020502020306"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extLst>
                  <a:ext uri="{0D108BD9-81ED-4DB2-BD59-A6C34878D82A}">
                    <a16:rowId xmlns:a16="http://schemas.microsoft.com/office/drawing/2014/main" val="2637372372"/>
                  </a:ext>
                </a:extLst>
              </a:tr>
              <a:tr h="1168214">
                <a:tc>
                  <a:txBody>
                    <a:bodyPr/>
                    <a:lstStyle/>
                    <a:p>
                      <a:pPr algn="ctr"/>
                      <a:r>
                        <a:rPr lang="en-GB" sz="1000" b="1" u="none" dirty="0" smtClean="0">
                          <a:latin typeface="Berlin Sans FB Demi" panose="020E0802020502020306" pitchFamily="34" charset="0"/>
                        </a:rPr>
                        <a:t>G-d’s Creation</a:t>
                      </a:r>
                    </a:p>
                    <a:p>
                      <a:pPr algn="ctr"/>
                      <a:endParaRPr lang="en-GB" sz="1000" b="1" u="none" dirty="0" smtClean="0">
                        <a:latin typeface="Berlin Sans FB Demi" panose="020E0802020502020306" pitchFamily="34" charset="0"/>
                      </a:endParaRPr>
                    </a:p>
                    <a:p>
                      <a:pPr marL="171450" indent="-171450" algn="l">
                        <a:buFontTx/>
                        <a:buChar char="-"/>
                      </a:pPr>
                      <a:r>
                        <a:rPr lang="en-GB" sz="1000" b="0" u="none" baseline="0" dirty="0" smtClean="0">
                          <a:latin typeface="+mn-lt"/>
                        </a:rPr>
                        <a:t>Christians believe that G-d created the Earth and everything in it in 6 days, resting on the 7</a:t>
                      </a:r>
                      <a:r>
                        <a:rPr lang="en-GB" sz="1000" b="0" u="none" baseline="30000" dirty="0" smtClean="0">
                          <a:latin typeface="+mn-lt"/>
                        </a:rPr>
                        <a:t>th</a:t>
                      </a:r>
                      <a:r>
                        <a:rPr lang="en-GB" sz="1000" b="0" u="none" baseline="0" dirty="0" smtClean="0">
                          <a:latin typeface="+mn-lt"/>
                        </a:rPr>
                        <a:t>. </a:t>
                      </a:r>
                    </a:p>
                    <a:p>
                      <a:pPr marL="171450" indent="-171450" algn="l">
                        <a:buFontTx/>
                        <a:buChar char="-"/>
                      </a:pPr>
                      <a:r>
                        <a:rPr lang="en-GB" sz="1000" b="0" u="none" baseline="0" dirty="0" smtClean="0">
                          <a:latin typeface="+mn-lt"/>
                        </a:rPr>
                        <a:t>The story of creation tells Christians that at first everything was dark, until G-d intervened and created matter.</a:t>
                      </a:r>
                    </a:p>
                    <a:p>
                      <a:pPr marL="171450" indent="-171450" algn="l">
                        <a:buFontTx/>
                        <a:buChar char="-"/>
                      </a:pPr>
                      <a:r>
                        <a:rPr lang="en-GB" sz="1000" b="0" u="none" baseline="0" dirty="0" smtClean="0">
                          <a:latin typeface="+mn-lt"/>
                        </a:rPr>
                        <a:t>Details about this are found in the Bible in Genesis 1 and 2. </a:t>
                      </a:r>
                      <a:endParaRPr lang="en-GB" sz="1000" b="0" u="none"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smtClean="0">
                          <a:latin typeface="Berlin Sans FB Demi" panose="020E0802020502020306" pitchFamily="34" charset="0"/>
                        </a:rPr>
                        <a:t>The Holy</a:t>
                      </a:r>
                      <a:r>
                        <a:rPr lang="en-GB" sz="1000" b="1" baseline="0" dirty="0" smtClean="0">
                          <a:latin typeface="Berlin Sans FB Demi" panose="020E0802020502020306" pitchFamily="34" charset="0"/>
                        </a:rPr>
                        <a:t> Trinity</a:t>
                      </a:r>
                    </a:p>
                    <a:p>
                      <a:pPr algn="ctr"/>
                      <a:endParaRPr lang="en-GB" sz="1000" b="1" baseline="0" dirty="0" smtClean="0">
                        <a:latin typeface="Berlin Sans FB Demi" panose="020E0802020502020306" pitchFamily="34" charset="0"/>
                      </a:endParaRPr>
                    </a:p>
                    <a:p>
                      <a:pPr marL="171450" indent="-171450" algn="l">
                        <a:buFontTx/>
                        <a:buChar char="-"/>
                      </a:pPr>
                      <a:r>
                        <a:rPr lang="en-GB" sz="1000" b="0" u="none" baseline="0" dirty="0" smtClean="0">
                          <a:latin typeface="+mn-lt"/>
                        </a:rPr>
                        <a:t>Christians believe that G-d can be seen in three ways, known as the Holy Trinity.</a:t>
                      </a:r>
                    </a:p>
                    <a:p>
                      <a:pPr marL="171450" indent="-171450" algn="l">
                        <a:buFontTx/>
                        <a:buChar char="-"/>
                      </a:pPr>
                      <a:r>
                        <a:rPr lang="en-GB" sz="1000" b="0" u="none" baseline="0" dirty="0" smtClean="0">
                          <a:latin typeface="+mn-lt"/>
                        </a:rPr>
                        <a:t>The Father – Creator of the world</a:t>
                      </a:r>
                    </a:p>
                    <a:p>
                      <a:pPr marL="171450" indent="-171450" algn="l">
                        <a:buFontTx/>
                        <a:buChar char="-"/>
                      </a:pPr>
                      <a:r>
                        <a:rPr lang="en-GB" sz="1000" b="0" u="none" baseline="0" dirty="0" smtClean="0">
                          <a:latin typeface="+mn-lt"/>
                        </a:rPr>
                        <a:t>The Son – Who came to Earth as Jesus</a:t>
                      </a:r>
                    </a:p>
                    <a:p>
                      <a:pPr marL="171450" indent="-171450" algn="l">
                        <a:buFontTx/>
                        <a:buChar char="-"/>
                      </a:pPr>
                      <a:r>
                        <a:rPr lang="en-GB" sz="1000" b="0" u="none" baseline="0" dirty="0" smtClean="0">
                          <a:latin typeface="+mn-lt"/>
                        </a:rPr>
                        <a:t>The Holy Spirit – G-d’s power within Christians</a:t>
                      </a:r>
                      <a:endParaRPr lang="en-GB" sz="1000" b="0" u="none" dirty="0" smtClean="0">
                        <a:latin typeface="+mn-lt"/>
                      </a:endParaRPr>
                    </a:p>
                    <a:p>
                      <a:pPr algn="ctr"/>
                      <a:endParaRPr lang="en-GB" sz="1000" b="1" dirty="0">
                        <a:latin typeface="Berlin Sans FB Demi" panose="020E0802020502020306"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200667"/>
                  </a:ext>
                </a:extLst>
              </a:tr>
            </a:tbl>
          </a:graphicData>
        </a:graphic>
      </p:graphicFrame>
      <p:pic>
        <p:nvPicPr>
          <p:cNvPr id="9" name="Picture 8"/>
          <p:cNvPicPr>
            <a:picLocks noChangeAspect="1"/>
          </p:cNvPicPr>
          <p:nvPr/>
        </p:nvPicPr>
        <p:blipFill>
          <a:blip r:embed="rId6"/>
          <a:stretch>
            <a:fillRect/>
          </a:stretch>
        </p:blipFill>
        <p:spPr>
          <a:xfrm rot="5400000">
            <a:off x="-2817562" y="3468266"/>
            <a:ext cx="6085499" cy="504967"/>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2667" y1="57778" x2="62667" y2="57778"/>
                        <a14:foregroundMark x1="48889" y1="71556" x2="48889" y2="71556"/>
                      </a14:backgroundRemoval>
                    </a14:imgEffect>
                  </a14:imgLayer>
                </a14:imgProps>
              </a:ext>
            </a:extLst>
          </a:blip>
          <a:stretch>
            <a:fillRect/>
          </a:stretch>
        </p:blipFill>
        <p:spPr>
          <a:xfrm>
            <a:off x="5522480" y="3832500"/>
            <a:ext cx="780079" cy="780079"/>
          </a:xfrm>
          <a:prstGeom prst="rect">
            <a:avLst/>
          </a:prstGeom>
        </p:spPr>
      </p:pic>
      <p:graphicFrame>
        <p:nvGraphicFramePr>
          <p:cNvPr id="14" name="Content Placeholder 5"/>
          <p:cNvGraphicFramePr>
            <a:graphicFrameLocks/>
          </p:cNvGraphicFramePr>
          <p:nvPr>
            <p:extLst>
              <p:ext uri="{D42A27DB-BD31-4B8C-83A1-F6EECF244321}">
                <p14:modId xmlns:p14="http://schemas.microsoft.com/office/powerpoint/2010/main" val="3181077269"/>
              </p:ext>
            </p:extLst>
          </p:nvPr>
        </p:nvGraphicFramePr>
        <p:xfrm>
          <a:off x="6302558" y="675011"/>
          <a:ext cx="3566920" cy="2005293"/>
        </p:xfrm>
        <a:graphic>
          <a:graphicData uri="http://schemas.openxmlformats.org/drawingml/2006/table">
            <a:tbl>
              <a:tblPr firstRow="1" bandRow="1">
                <a:tableStyleId>{912C8C85-51F0-491E-9774-3900AFEF0FD7}</a:tableStyleId>
              </a:tblPr>
              <a:tblGrid>
                <a:gridCol w="1783460">
                  <a:extLst>
                    <a:ext uri="{9D8B030D-6E8A-4147-A177-3AD203B41FA5}">
                      <a16:colId xmlns:a16="http://schemas.microsoft.com/office/drawing/2014/main" val="98674066"/>
                    </a:ext>
                  </a:extLst>
                </a:gridCol>
                <a:gridCol w="1783460">
                  <a:extLst>
                    <a:ext uri="{9D8B030D-6E8A-4147-A177-3AD203B41FA5}">
                      <a16:colId xmlns:a16="http://schemas.microsoft.com/office/drawing/2014/main" val="3711349088"/>
                    </a:ext>
                  </a:extLst>
                </a:gridCol>
              </a:tblGrid>
              <a:tr h="196949">
                <a:tc gridSpan="2">
                  <a:txBody>
                    <a:bodyPr/>
                    <a:lstStyle/>
                    <a:p>
                      <a:pPr algn="ctr"/>
                      <a:r>
                        <a:rPr lang="en-GB" sz="1050" dirty="0" smtClean="0">
                          <a:solidFill>
                            <a:schemeClr val="tx1"/>
                          </a:solidFill>
                          <a:latin typeface="Berlin Sans FB Demi" panose="020E0802020502020306" pitchFamily="34" charset="0"/>
                        </a:rPr>
                        <a:t>The Life of Jesus</a:t>
                      </a:r>
                      <a:endParaRPr lang="en-GB" sz="1050" dirty="0">
                        <a:solidFill>
                          <a:schemeClr val="tx1"/>
                        </a:solidFill>
                        <a:latin typeface="Berlin Sans FB Demi" panose="020E0802020502020306"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GB"/>
                    </a:p>
                  </a:txBody>
                  <a:tcPr/>
                </a:tc>
                <a:extLst>
                  <a:ext uri="{0D108BD9-81ED-4DB2-BD59-A6C34878D82A}">
                    <a16:rowId xmlns:a16="http://schemas.microsoft.com/office/drawing/2014/main" val="2637372372"/>
                  </a:ext>
                </a:extLst>
              </a:tr>
              <a:tr h="907157">
                <a:tc>
                  <a:txBody>
                    <a:bodyPr/>
                    <a:lstStyle/>
                    <a:p>
                      <a:pPr marL="0" indent="0" algn="l">
                        <a:buFontTx/>
                        <a:buNone/>
                      </a:pPr>
                      <a:r>
                        <a:rPr lang="en-GB" sz="1000" b="0" u="none" dirty="0" smtClean="0">
                          <a:latin typeface="+mn-lt"/>
                        </a:rPr>
                        <a:t>Christians</a:t>
                      </a:r>
                      <a:r>
                        <a:rPr lang="en-GB" sz="1000" b="0" u="none" baseline="0" dirty="0" smtClean="0">
                          <a:latin typeface="+mn-lt"/>
                        </a:rPr>
                        <a:t> believe that Jesus is the Son of G-d. He was born to ordinary parents, Mary and Joseph, in Bethlehem. Christian’s celebrate the birth of Jesus on 25 December – Christmas Day.</a:t>
                      </a:r>
                      <a:endParaRPr lang="en-GB" sz="1000" b="0" u="none"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b="0" baseline="0" dirty="0" smtClean="0">
                          <a:latin typeface="+mn-lt"/>
                        </a:rPr>
                        <a:t>Jesus  travelled around, teaching people about G-d and helping the sick. He chose 12 men to travel with him. They were his special companions, known as </a:t>
                      </a:r>
                      <a:r>
                        <a:rPr lang="en-GB" sz="1000" b="1" baseline="0" dirty="0" smtClean="0">
                          <a:latin typeface="+mn-lt"/>
                        </a:rPr>
                        <a:t>Disciples</a:t>
                      </a:r>
                      <a:r>
                        <a:rPr lang="en-GB" sz="1000" b="0" baseline="0" dirty="0" smtClean="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200667"/>
                  </a:ext>
                </a:extLst>
              </a:tr>
              <a:tr h="595593">
                <a:tc gridSpan="2">
                  <a:txBody>
                    <a:bodyPr/>
                    <a:lstStyle/>
                    <a:p>
                      <a:pPr marL="0" indent="0" algn="l">
                        <a:buFontTx/>
                        <a:buNone/>
                      </a:pPr>
                      <a:r>
                        <a:rPr lang="en-GB" sz="1000" b="0" u="none" dirty="0" smtClean="0">
                          <a:latin typeface="+mn-lt"/>
                        </a:rPr>
                        <a:t>Jesus was sentenced</a:t>
                      </a:r>
                      <a:r>
                        <a:rPr lang="en-GB" sz="1000" b="0" u="none" baseline="0" dirty="0" smtClean="0">
                          <a:latin typeface="+mn-lt"/>
                        </a:rPr>
                        <a:t> to death for calling himself the son of G-d. He had a final meal with his Disciples (‘The Last Supper’) before being crucified. He is said to have died for the sins of man.</a:t>
                      </a:r>
                      <a:endParaRPr lang="en-GB" sz="1000" b="0" u="none"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en-GB" sz="1000" b="0" baseline="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454061"/>
                  </a:ext>
                </a:extLst>
              </a:tr>
            </a:tbl>
          </a:graphicData>
        </a:graphic>
      </p:graphicFrame>
      <p:graphicFrame>
        <p:nvGraphicFramePr>
          <p:cNvPr id="15" name="Content Placeholder 5"/>
          <p:cNvGraphicFramePr>
            <a:graphicFrameLocks/>
          </p:cNvGraphicFramePr>
          <p:nvPr>
            <p:extLst>
              <p:ext uri="{D42A27DB-BD31-4B8C-83A1-F6EECF244321}">
                <p14:modId xmlns:p14="http://schemas.microsoft.com/office/powerpoint/2010/main" val="736280905"/>
              </p:ext>
            </p:extLst>
          </p:nvPr>
        </p:nvGraphicFramePr>
        <p:xfrm>
          <a:off x="6302558" y="2684911"/>
          <a:ext cx="3566920" cy="4136575"/>
        </p:xfrm>
        <a:graphic>
          <a:graphicData uri="http://schemas.openxmlformats.org/drawingml/2006/table">
            <a:tbl>
              <a:tblPr firstRow="1" bandRow="1">
                <a:tableStyleId>{912C8C85-51F0-491E-9774-3900AFEF0FD7}</a:tableStyleId>
              </a:tblPr>
              <a:tblGrid>
                <a:gridCol w="903460">
                  <a:extLst>
                    <a:ext uri="{9D8B030D-6E8A-4147-A177-3AD203B41FA5}">
                      <a16:colId xmlns:a16="http://schemas.microsoft.com/office/drawing/2014/main" val="98674066"/>
                    </a:ext>
                  </a:extLst>
                </a:gridCol>
                <a:gridCol w="2663460">
                  <a:extLst>
                    <a:ext uri="{9D8B030D-6E8A-4147-A177-3AD203B41FA5}">
                      <a16:colId xmlns:a16="http://schemas.microsoft.com/office/drawing/2014/main" val="3711349088"/>
                    </a:ext>
                  </a:extLst>
                </a:gridCol>
              </a:tblGrid>
              <a:tr h="186138">
                <a:tc gridSpan="2">
                  <a:txBody>
                    <a:bodyPr/>
                    <a:lstStyle/>
                    <a:p>
                      <a:pPr algn="ctr"/>
                      <a:r>
                        <a:rPr lang="en-GB" sz="1050" dirty="0" smtClean="0">
                          <a:solidFill>
                            <a:schemeClr val="tx1"/>
                          </a:solidFill>
                          <a:latin typeface="Berlin Sans FB Demi" panose="020E0802020502020306" pitchFamily="34" charset="0"/>
                        </a:rPr>
                        <a:t>Important Questions and Answers</a:t>
                      </a:r>
                      <a:endParaRPr lang="en-GB" sz="1050" dirty="0">
                        <a:solidFill>
                          <a:schemeClr val="tx1"/>
                        </a:solidFill>
                        <a:latin typeface="Berlin Sans FB Demi" panose="020E0802020502020306"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17D9"/>
                    </a:solidFill>
                  </a:tcPr>
                </a:tc>
                <a:tc hMerge="1">
                  <a:txBody>
                    <a:bodyPr/>
                    <a:lstStyle/>
                    <a:p>
                      <a:endParaRPr lang="en-GB"/>
                    </a:p>
                  </a:txBody>
                  <a:tcPr/>
                </a:tc>
                <a:extLst>
                  <a:ext uri="{0D108BD9-81ED-4DB2-BD59-A6C34878D82A}">
                    <a16:rowId xmlns:a16="http://schemas.microsoft.com/office/drawing/2014/main" val="2637372372"/>
                  </a:ext>
                </a:extLst>
              </a:tr>
              <a:tr h="1082986">
                <a:tc>
                  <a:txBody>
                    <a:bodyPr/>
                    <a:lstStyle/>
                    <a:p>
                      <a:pPr marL="0" indent="0" algn="l">
                        <a:buFontTx/>
                        <a:buNone/>
                      </a:pPr>
                      <a:r>
                        <a:rPr lang="en-GB" sz="1000" b="0" u="none" dirty="0" smtClean="0">
                          <a:latin typeface="+mn-lt"/>
                        </a:rPr>
                        <a:t>Where do Christians worship G-d?</a:t>
                      </a:r>
                      <a:endParaRPr lang="en-GB" sz="1000" b="0" u="none"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b="0" baseline="0" dirty="0" smtClean="0">
                          <a:latin typeface="+mn-lt"/>
                        </a:rPr>
                        <a:t>Christians can pray anywhere, but the most common location is in a purpose built building called a </a:t>
                      </a:r>
                      <a:r>
                        <a:rPr lang="en-GB" sz="1000" b="1" baseline="0" dirty="0" smtClean="0">
                          <a:latin typeface="+mn-lt"/>
                        </a:rPr>
                        <a:t>church</a:t>
                      </a:r>
                      <a:r>
                        <a:rPr lang="en-GB" sz="1000" b="0" baseline="0" dirty="0" smtClean="0">
                          <a:latin typeface="+mn-lt"/>
                        </a:rPr>
                        <a:t>. Churches can be very different; new, old, plain, decorated. Often the floor plan is in the shape of a cross. </a:t>
                      </a:r>
                    </a:p>
                    <a:p>
                      <a:pPr algn="l"/>
                      <a:r>
                        <a:rPr lang="en-GB" sz="1000" b="0" baseline="0" dirty="0" smtClean="0">
                          <a:latin typeface="+mn-lt"/>
                        </a:rPr>
                        <a:t>Common features include; an altar, lectern, pulpit, font and stained glass windows. </a:t>
                      </a:r>
                    </a:p>
                    <a:p>
                      <a:pPr algn="l"/>
                      <a:r>
                        <a:rPr lang="en-GB" sz="1000" b="0" baseline="0" dirty="0" smtClean="0">
                          <a:latin typeface="+mn-lt"/>
                        </a:rPr>
                        <a:t>Services often include; hymns, prayers and readings from the Bible.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200667"/>
                  </a:ext>
                </a:extLst>
              </a:tr>
              <a:tr h="744553">
                <a:tc>
                  <a:txBody>
                    <a:bodyPr/>
                    <a:lstStyle/>
                    <a:p>
                      <a:pPr marL="0" indent="0" algn="l">
                        <a:buFontTx/>
                        <a:buNone/>
                      </a:pPr>
                      <a:r>
                        <a:rPr lang="en-GB" sz="1000" b="0" u="none" dirty="0" smtClean="0">
                          <a:latin typeface="+mn-lt"/>
                        </a:rPr>
                        <a:t>What is the Bible?</a:t>
                      </a:r>
                      <a:endParaRPr lang="en-GB" sz="1000" b="0" u="none"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b="0" baseline="0" dirty="0" smtClean="0">
                          <a:latin typeface="+mn-lt"/>
                        </a:rPr>
                        <a:t>The Bible is the holy book for Christians. It contains the Old and New Testament. The Old Testament is similar to the Jewish Bible and was written before Jesus’ birth. The New Testament contains stories about Jesus, written by those who knew him.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826974"/>
                  </a:ext>
                </a:extLst>
              </a:tr>
              <a:tr h="857364">
                <a:tc>
                  <a:txBody>
                    <a:bodyPr/>
                    <a:lstStyle/>
                    <a:p>
                      <a:pPr marL="0" indent="0" algn="l">
                        <a:buFontTx/>
                        <a:buNone/>
                      </a:pPr>
                      <a:r>
                        <a:rPr lang="en-GB" sz="1000" b="0" u="none" dirty="0" smtClean="0">
                          <a:latin typeface="+mn-lt"/>
                        </a:rPr>
                        <a:t>How do Christians believe people should live their lives?</a:t>
                      </a:r>
                      <a:endParaRPr lang="en-GB" sz="1000" b="0" u="none"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b="0" baseline="0" dirty="0" smtClean="0">
                          <a:latin typeface="+mn-lt"/>
                        </a:rPr>
                        <a:t>People should be kind to one another, and show respect to G-d, themselves and others. </a:t>
                      </a:r>
                    </a:p>
                    <a:p>
                      <a:pPr algn="l"/>
                      <a:r>
                        <a:rPr lang="en-GB" sz="1000" b="0" baseline="0" dirty="0" smtClean="0">
                          <a:latin typeface="+mn-lt"/>
                        </a:rPr>
                        <a:t>Praying to G-d helps them to say sorry for the things they have done wrong, and offer thanks for the blessings they have received. </a:t>
                      </a:r>
                    </a:p>
                    <a:p>
                      <a:pPr algn="l"/>
                      <a:r>
                        <a:rPr lang="en-GB" sz="1000" b="0" baseline="0" dirty="0" smtClean="0">
                          <a:latin typeface="+mn-lt"/>
                        </a:rPr>
                        <a:t>G-d wants them to carry on the good work that Jesus did.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0035409"/>
                  </a:ext>
                </a:extLst>
              </a:tr>
              <a:tr h="257995">
                <a:tc gridSpan="2">
                  <a:txBody>
                    <a:bodyPr/>
                    <a:lstStyle/>
                    <a:p>
                      <a:pPr marL="0" indent="0" algn="l">
                        <a:buFontTx/>
                        <a:buNone/>
                      </a:pPr>
                      <a:r>
                        <a:rPr lang="en-GB" sz="1000" b="0" u="none" dirty="0" smtClean="0">
                          <a:latin typeface="+mn-lt"/>
                        </a:rPr>
                        <a:t>There are lots</a:t>
                      </a:r>
                      <a:r>
                        <a:rPr lang="en-GB" sz="1000" b="0" u="none" baseline="0" dirty="0" smtClean="0">
                          <a:latin typeface="+mn-lt"/>
                        </a:rPr>
                        <a:t> of different groups of Christians. </a:t>
                      </a:r>
                      <a:endParaRPr lang="en-GB" sz="1000" b="0" u="none"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en-GB" sz="1000" b="0" baseline="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454061"/>
                  </a:ext>
                </a:extLst>
              </a:tr>
            </a:tbl>
          </a:graphicData>
        </a:graphic>
      </p:graphicFrame>
    </p:spTree>
    <p:extLst>
      <p:ext uri="{BB962C8B-B14F-4D97-AF65-F5344CB8AC3E}">
        <p14:creationId xmlns:p14="http://schemas.microsoft.com/office/powerpoint/2010/main" val="211915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1375</TotalTime>
  <Words>566</Words>
  <Application>Microsoft Office PowerPoint</Application>
  <PresentationFormat>A4 Paper (210x297 mm)</PresentationFormat>
  <Paragraphs>40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Algerian</vt:lpstr>
      <vt:lpstr>Arial</vt:lpstr>
      <vt:lpstr>Berlin Sans FB Demi</vt:lpstr>
      <vt:lpstr>Calibri</vt:lpstr>
      <vt:lpstr>Calibri Light</vt:lpstr>
      <vt:lpstr>Office Theme</vt:lpstr>
      <vt:lpstr>--------- Christianity KNOWLEDGE ORGANISER  ---------</vt:lpstr>
    </vt:vector>
  </TitlesOfParts>
  <Company>Khalsa Secondary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Craine</dc:creator>
  <cp:lastModifiedBy>Jo Craine</cp:lastModifiedBy>
  <cp:revision>6</cp:revision>
  <cp:lastPrinted>2024-03-16T10:27:30Z</cp:lastPrinted>
  <dcterms:created xsi:type="dcterms:W3CDTF">2024-03-10T22:37:55Z</dcterms:created>
  <dcterms:modified xsi:type="dcterms:W3CDTF">2024-03-17T08:36:02Z</dcterms:modified>
</cp:coreProperties>
</file>