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21" r:id="rId2"/>
    <p:sldId id="622" r:id="rId3"/>
    <p:sldId id="623" r:id="rId4"/>
    <p:sldId id="1666" r:id="rId5"/>
    <p:sldId id="624" r:id="rId6"/>
    <p:sldId id="1667" r:id="rId7"/>
    <p:sldId id="1668" r:id="rId8"/>
    <p:sldId id="1669" r:id="rId9"/>
    <p:sldId id="1670" r:id="rId10"/>
    <p:sldId id="1671" r:id="rId11"/>
    <p:sldId id="625" r:id="rId12"/>
    <p:sldId id="1672" r:id="rId13"/>
    <p:sldId id="626" r:id="rId14"/>
    <p:sldId id="1673" r:id="rId15"/>
    <p:sldId id="627" r:id="rId16"/>
    <p:sldId id="628" r:id="rId17"/>
    <p:sldId id="1674" r:id="rId18"/>
    <p:sldId id="1675" r:id="rId19"/>
    <p:sldId id="1676" r:id="rId20"/>
    <p:sldId id="629" r:id="rId21"/>
    <p:sldId id="630" r:id="rId22"/>
    <p:sldId id="631" r:id="rId23"/>
    <p:sldId id="1677" r:id="rId24"/>
    <p:sldId id="1678" r:id="rId25"/>
    <p:sldId id="1679" r:id="rId26"/>
    <p:sldId id="1680" r:id="rId27"/>
    <p:sldId id="1681" r:id="rId28"/>
    <p:sldId id="1682" r:id="rId29"/>
    <p:sldId id="1683" r:id="rId30"/>
    <p:sldId id="1684" r:id="rId31"/>
    <p:sldId id="1685" r:id="rId32"/>
    <p:sldId id="1686" r:id="rId33"/>
    <p:sldId id="1687" r:id="rId34"/>
    <p:sldId id="1688" r:id="rId35"/>
    <p:sldId id="1689" r:id="rId36"/>
    <p:sldId id="1690" r:id="rId37"/>
    <p:sldId id="1691" r:id="rId38"/>
    <p:sldId id="1692" r:id="rId39"/>
    <p:sldId id="1693" r:id="rId40"/>
    <p:sldId id="1694" r:id="rId41"/>
    <p:sldId id="1695" r:id="rId42"/>
    <p:sldId id="1696" r:id="rId43"/>
    <p:sldId id="1697" r:id="rId44"/>
    <p:sldId id="632" r:id="rId45"/>
    <p:sldId id="633" r:id="rId46"/>
    <p:sldId id="634" r:id="rId47"/>
    <p:sldId id="63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2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4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9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9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5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3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6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2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3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ACA53-1EB3-4E93-B9A1-7408D8C7E3F9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0F3DC-D789-4B7C-BAA5-657E1434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.jpeg"/><Relationship Id="rId3" Type="http://schemas.openxmlformats.org/officeDocument/2006/relationships/image" Target="../media/image18.jpeg"/><Relationship Id="rId7" Type="http://schemas.openxmlformats.org/officeDocument/2006/relationships/image" Target="../media/image14.jpeg"/><Relationship Id="rId12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9.jpeg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19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freefoto.com/images/31/06/31_06_6---St-James-s-Park--London_web.jpg?&amp;k=St+James%27s+Park%2C+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30" y="188644"/>
            <a:ext cx="1412156" cy="1277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5567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der Park / die </a:t>
            </a:r>
            <a:r>
              <a:rPr lang="en-GB" b="1" dirty="0" err="1">
                <a:latin typeface="Comic Sans MS" panose="030F0702030302020204" pitchFamily="66" charset="0"/>
              </a:rPr>
              <a:t>Grünanlage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59832" y="2636912"/>
            <a:ext cx="3024336" cy="165618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Was </a:t>
            </a:r>
            <a:r>
              <a:rPr lang="en-GB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gibt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in </a:t>
            </a:r>
            <a:r>
              <a:rPr lang="en-GB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deiner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Stadt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4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der </a:t>
            </a:r>
            <a:r>
              <a:rPr lang="en-GB" b="1" dirty="0" err="1">
                <a:latin typeface="Comic Sans MS" pitchFamily="66" charset="0"/>
              </a:rPr>
              <a:t>Supermarkt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das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Einkaufszentrum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32" y="5440664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57C9C9-40A3-C35F-19AB-990EB3B0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82" y="1947167"/>
            <a:ext cx="3713039" cy="31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der Park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der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Parkplatz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951" y="523853"/>
            <a:ext cx="1008111" cy="100811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934D0-1175-390B-C95D-2D999769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62" y="2004262"/>
            <a:ext cx="3332703" cy="30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das </a:t>
            </a:r>
            <a:r>
              <a:rPr lang="en-GB" b="1" dirty="0" err="1">
                <a:latin typeface="Comic Sans MS" pitchFamily="66" charset="0"/>
              </a:rPr>
              <a:t>Krankenhaus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die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Kegelbahn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950" y="523853"/>
            <a:ext cx="1008111" cy="1008111"/>
          </a:xfrm>
          <a:prstGeom prst="rect">
            <a:avLst/>
          </a:prstGeom>
          <a:noFill/>
        </p:spPr>
      </p:pic>
      <p:pic>
        <p:nvPicPr>
          <p:cNvPr id="6" name="Picture 2" descr="http://www.topnews.in/files/NHS-hospital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346" y="1825627"/>
            <a:ext cx="5057934" cy="3435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7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 err="1">
                <a:latin typeface="Comic Sans MS" pitchFamily="66" charset="0"/>
              </a:rPr>
              <a:t>der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Busbahnhof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der</a:t>
            </a: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Bahnhof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8" y="5445228"/>
            <a:ext cx="1008111" cy="1008111"/>
          </a:xfrm>
          <a:prstGeom prst="rect">
            <a:avLst/>
          </a:prstGeom>
          <a:noFill/>
        </p:spPr>
      </p:pic>
      <p:pic>
        <p:nvPicPr>
          <p:cNvPr id="6" name="Picture 2" descr="http://www.hermann-uwe.de/files/images/train_station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131" y="1980181"/>
            <a:ext cx="4467195" cy="311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4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das </a:t>
            </a:r>
            <a:r>
              <a:rPr lang="en-GB" b="1" dirty="0" err="1">
                <a:latin typeface="Comic Sans MS" pitchFamily="66" charset="0"/>
              </a:rPr>
              <a:t>Stadion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der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Parkplatz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0178" y="523853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7659B-23C1-CE3A-2ADA-BA69D212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337" y="2129097"/>
            <a:ext cx="4111326" cy="25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das </a:t>
            </a:r>
            <a:r>
              <a:rPr lang="en-GB" b="1" dirty="0" err="1">
                <a:latin typeface="Comic Sans MS" pitchFamily="66" charset="0"/>
              </a:rPr>
              <a:t>Schwimmbad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das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Einkaufszentrum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110" y="523853"/>
            <a:ext cx="1008111" cy="1008111"/>
          </a:xfrm>
          <a:prstGeom prst="rect">
            <a:avLst/>
          </a:prstGeom>
          <a:noFill/>
        </p:spPr>
      </p:pic>
      <p:pic>
        <p:nvPicPr>
          <p:cNvPr id="6" name="Picture 34" descr="http://www.darlington.gov.uk/NR/rdonlyres/2EAD606A-A652-411C-9113-4C0EBE45A444/0/SwimmingP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184" y="2017677"/>
            <a:ext cx="4593104" cy="2995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5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 err="1">
                <a:latin typeface="Comic Sans MS" pitchFamily="66" charset="0"/>
              </a:rPr>
              <a:t>der</a:t>
            </a:r>
            <a:r>
              <a:rPr lang="en-GB" b="1" dirty="0">
                <a:latin typeface="Comic Sans MS" pitchFamily="66" charset="0"/>
              </a:rPr>
              <a:t> Park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der</a:t>
            </a: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Parkplatz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8" y="5445228"/>
            <a:ext cx="1008111" cy="1008111"/>
          </a:xfrm>
          <a:prstGeom prst="rect">
            <a:avLst/>
          </a:prstGeom>
          <a:noFill/>
        </p:spPr>
      </p:pic>
      <p:pic>
        <p:nvPicPr>
          <p:cNvPr id="6" name="Picture 14" descr="http://i.dailymail.co.uk/i/pix/2008/06/09/article-1025149-0189A03C00000578-414_468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154" y="2046084"/>
            <a:ext cx="3932086" cy="3183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4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die Post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die Kirche</a:t>
            </a: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8" y="5445228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28" descr="http://www.whitton-church.org.uk/church%20exterior.jpg">
            <a:extLst>
              <a:ext uri="{FF2B5EF4-FFF2-40B4-BE49-F238E27FC236}">
                <a16:creationId xmlns:a16="http://schemas.microsoft.com/office/drawing/2014/main" id="{7E086620-D53E-A478-37DD-FA29B6A6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725" y="1883816"/>
            <a:ext cx="4040841" cy="3296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9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das </a:t>
            </a:r>
            <a:r>
              <a:rPr lang="en-GB" b="1" dirty="0" err="1">
                <a:latin typeface="Comic Sans MS" pitchFamily="66" charset="0"/>
              </a:rPr>
              <a:t>Schwimmbad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das Museum</a:t>
            </a: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4499" y="523853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34" descr="http://www.darlington.gov.uk/NR/rdonlyres/2EAD606A-A652-411C-9113-4C0EBE45A444/0/SwimmingPool.jpg">
            <a:extLst>
              <a:ext uri="{FF2B5EF4-FFF2-40B4-BE49-F238E27FC236}">
                <a16:creationId xmlns:a16="http://schemas.microsoft.com/office/drawing/2014/main" id="{88E244B2-77A8-8A77-8A2C-61A03BE6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22" y="1879490"/>
            <a:ext cx="4919788" cy="320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5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das </a:t>
            </a:r>
            <a:r>
              <a:rPr lang="en-GB" b="1" dirty="0" err="1">
                <a:latin typeface="Comic Sans MS" pitchFamily="66" charset="0"/>
              </a:rPr>
              <a:t>Verkehrsamt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der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Hafen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8" y="5445228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1EA961-41DA-9680-86D3-74FC74F7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933" y="1877135"/>
            <a:ext cx="4934137" cy="31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3748" y="51903"/>
            <a:ext cx="2236511" cy="477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GB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</a:t>
            </a:r>
            <a:r>
              <a:rPr lang="en-GB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Stadt</a:t>
            </a:r>
            <a:endParaRPr lang="en-GB" sz="2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hermann-uwe.de/files/images/train_station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8303"/>
            <a:ext cx="1557990" cy="1168493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c/ce/Kusatsu-Onsen_Bus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1578258" cy="1224136"/>
          </a:xfrm>
          <a:prstGeom prst="rect">
            <a:avLst/>
          </a:prstGeom>
          <a:noFill/>
        </p:spPr>
      </p:pic>
      <p:pic>
        <p:nvPicPr>
          <p:cNvPr id="7180" name="Picture 12" descr="http://www.freefoto.com/images/31/06/31_06_6---St-James-s-Park--London_web.jpg?&amp;k=St+James%27s+Park%2C+Lond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2660"/>
            <a:ext cx="1412156" cy="1277475"/>
          </a:xfrm>
          <a:prstGeom prst="rect">
            <a:avLst/>
          </a:prstGeom>
          <a:noFill/>
        </p:spPr>
      </p:pic>
      <p:pic>
        <p:nvPicPr>
          <p:cNvPr id="7182" name="Picture 14" descr="http://i.dailymail.co.uk/i/pix/2008/06/09/article-1025149-0189A03C00000578-414_468x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901" y="620688"/>
            <a:ext cx="1512167" cy="1224136"/>
          </a:xfrm>
          <a:prstGeom prst="rect">
            <a:avLst/>
          </a:prstGeom>
          <a:noFill/>
        </p:spPr>
      </p:pic>
      <p:pic>
        <p:nvPicPr>
          <p:cNvPr id="7184" name="Picture 16" descr="http://www.thedusthole.co.uk/site/htmledit/upload/pages/images/wells_cathed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92" y="548684"/>
            <a:ext cx="1482469" cy="1244749"/>
          </a:xfrm>
          <a:prstGeom prst="rect">
            <a:avLst/>
          </a:prstGeom>
          <a:noFill/>
        </p:spPr>
      </p:pic>
      <p:pic>
        <p:nvPicPr>
          <p:cNvPr id="7186" name="Picture 18" descr="http://www.insureandgo.com/press/images/Manchester_post_office_857_19346527_0_0_7006281_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988840"/>
            <a:ext cx="1512168" cy="1273324"/>
          </a:xfrm>
          <a:prstGeom prst="rect">
            <a:avLst/>
          </a:prstGeom>
          <a:noFill/>
        </p:spPr>
      </p:pic>
      <p:pic>
        <p:nvPicPr>
          <p:cNvPr id="7188" name="Picture 20" descr="http://new.rainhammark.com/files/school_classroom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204864"/>
            <a:ext cx="1494532" cy="1224136"/>
          </a:xfrm>
          <a:prstGeom prst="rect">
            <a:avLst/>
          </a:prstGeom>
          <a:noFill/>
        </p:spPr>
      </p:pic>
      <p:pic>
        <p:nvPicPr>
          <p:cNvPr id="7190" name="Picture 22" descr="http://www.cv-library.co.uk/images/news/1290/Administration-jobs---Bank-creates-more-administration-job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573016"/>
            <a:ext cx="1273324" cy="1224136"/>
          </a:xfrm>
          <a:prstGeom prst="rect">
            <a:avLst/>
          </a:prstGeom>
          <a:noFill/>
        </p:spPr>
      </p:pic>
      <p:pic>
        <p:nvPicPr>
          <p:cNvPr id="7192" name="Picture 24" descr="http://andrewbolnick.com/userimages/Countryside%20Lan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789040"/>
            <a:ext cx="1440548" cy="1224136"/>
          </a:xfrm>
          <a:prstGeom prst="rect">
            <a:avLst/>
          </a:prstGeom>
          <a:noFill/>
        </p:spPr>
      </p:pic>
      <p:pic>
        <p:nvPicPr>
          <p:cNvPr id="7196" name="Picture 28" descr="http://www.whitton-church.org.uk/church%20exteri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6" y="3645024"/>
            <a:ext cx="1412371" cy="1152128"/>
          </a:xfrm>
          <a:prstGeom prst="rect">
            <a:avLst/>
          </a:prstGeom>
          <a:noFill/>
        </p:spPr>
      </p:pic>
      <p:pic>
        <p:nvPicPr>
          <p:cNvPr id="7198" name="Picture 30" descr="http://greece.greekreporter.com/files/Petrol_Station_Shell_Hennsted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1916832"/>
            <a:ext cx="1489042" cy="1224136"/>
          </a:xfrm>
          <a:prstGeom prst="rect">
            <a:avLst/>
          </a:prstGeom>
          <a:noFill/>
        </p:spPr>
      </p:pic>
      <p:pic>
        <p:nvPicPr>
          <p:cNvPr id="7200" name="Picture 32" descr="http://www.wyrebc.gov.uk/page.aspx?ImgID=43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3573016"/>
            <a:ext cx="1440160" cy="1224136"/>
          </a:xfrm>
          <a:prstGeom prst="rect">
            <a:avLst/>
          </a:prstGeom>
          <a:noFill/>
        </p:spPr>
      </p:pic>
      <p:pic>
        <p:nvPicPr>
          <p:cNvPr id="7206" name="Picture 38" descr="http://www.choosechicago.com/Image%20Resource%20Gallery/Museums/071105_museum_field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402023"/>
            <a:ext cx="1440160" cy="1123325"/>
          </a:xfrm>
          <a:prstGeom prst="rect">
            <a:avLst/>
          </a:prstGeom>
          <a:noFill/>
        </p:spPr>
      </p:pic>
      <p:pic>
        <p:nvPicPr>
          <p:cNvPr id="7210" name="Picture 42" descr="http://static.guim.co.uk/sys-images/Business/Pix/pictures/2009/3/12/1236862758804/Morrisons-supermarket.-Ph-0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03073" y="620688"/>
            <a:ext cx="1573187" cy="1224136"/>
          </a:xfrm>
          <a:prstGeom prst="rect">
            <a:avLst/>
          </a:prstGeom>
          <a:noFill/>
        </p:spPr>
      </p:pic>
      <p:pic>
        <p:nvPicPr>
          <p:cNvPr id="7216" name="Picture 48" descr="http://www.glenmore-guesthouse.co.uk/img/img_westquay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5085184"/>
            <a:ext cx="1430612" cy="122413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79512" y="1340768"/>
            <a:ext cx="15841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Bahnhof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2208" y="1412776"/>
            <a:ext cx="15476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Park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3888" y="1412776"/>
            <a:ext cx="161967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Parkplatz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1412776"/>
            <a:ext cx="172819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Supermarkt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2280" y="1412776"/>
            <a:ext cx="172819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Dom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91880" y="3068960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Schule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080" y="3081154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Post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0272" y="2852936"/>
            <a:ext cx="172819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Tankstelle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7704" y="4581128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Kirche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4593322"/>
            <a:ext cx="144016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Bank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48064" y="4437112"/>
            <a:ext cx="1800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Verkehrsamt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7" name="Picture 34" descr="http://www.darlington.gov.uk/NR/rdonlyres/2EAD606A-A652-411C-9113-4C0EBE45A444/0/SwimmingPoo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157192"/>
            <a:ext cx="1656184" cy="108012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35496" y="6269250"/>
            <a:ext cx="165618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Museum</a:t>
            </a:r>
          </a:p>
        </p:txBody>
      </p:sp>
      <p:pic>
        <p:nvPicPr>
          <p:cNvPr id="1026" name="Picture 2" descr="http://www.topnews.in/files/NHS-hospital_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716" y="5229200"/>
            <a:ext cx="1225699" cy="114675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QmVRCG1_gaKMvAp_r1F3l2o6tPNtyfSRt1k9pbAgRRPcvGSD8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4182" y="3645028"/>
            <a:ext cx="1313363" cy="983755"/>
          </a:xfrm>
          <a:prstGeom prst="rect">
            <a:avLst/>
          </a:prstGeom>
          <a:noFill/>
        </p:spPr>
      </p:pic>
      <p:pic>
        <p:nvPicPr>
          <p:cNvPr id="1030" name="Picture 6" descr="http://www.worldstadiums.com/stadium_menu/architecture/historic_stadiums/pictures/07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4088" y="5135315"/>
            <a:ext cx="1656184" cy="1044281"/>
          </a:xfrm>
          <a:prstGeom prst="rect">
            <a:avLst/>
          </a:prstGeom>
          <a:noFill/>
        </p:spPr>
      </p:pic>
      <p:pic>
        <p:nvPicPr>
          <p:cNvPr id="50" name="Picture 4" descr="http://www.travelhouseuk.co.uk/travelGallery/var/albums/Australasia/Australia/Sydney/Sydney_Harbour_Bridge_01.jpg?m=128929977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07704" y="2204864"/>
            <a:ext cx="1512168" cy="95256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79512" y="3081154"/>
            <a:ext cx="15841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Busbahnhof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4581128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Kegelbahn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35696" y="3068960"/>
            <a:ext cx="1584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Hafen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92280" y="4469050"/>
            <a:ext cx="18002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Rathaus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63888" y="5961474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Schwimmbad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3688" y="5961474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Krankenhaus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2080" y="6021288"/>
            <a:ext cx="165618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Stadion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8264" y="6021292"/>
            <a:ext cx="21957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b="1" dirty="0" err="1">
                <a:solidFill>
                  <a:schemeClr val="bg1"/>
                </a:solidFill>
                <a:latin typeface="Comic Sans MS" pitchFamily="66" charset="0"/>
              </a:rPr>
              <a:t>Einkaufszentrum</a:t>
            </a: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die </a:t>
            </a:r>
            <a:r>
              <a:rPr lang="en-GB" b="1" dirty="0" err="1">
                <a:latin typeface="Comic Sans MS" pitchFamily="66" charset="0"/>
              </a:rPr>
              <a:t>Tankstelle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die Post</a:t>
            </a: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1576" y="523853"/>
            <a:ext cx="1008111" cy="1008111"/>
          </a:xfrm>
          <a:prstGeom prst="rect">
            <a:avLst/>
          </a:prstGeom>
          <a:noFill/>
        </p:spPr>
      </p:pic>
      <p:pic>
        <p:nvPicPr>
          <p:cNvPr id="6" name="Picture 30" descr="http://greece.greekreporter.com/files/Petrol_Station_Shell_Hennste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776" y="1825627"/>
            <a:ext cx="3921464" cy="3223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1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 err="1">
                <a:latin typeface="Comic Sans MS" pitchFamily="66" charset="0"/>
              </a:rPr>
              <a:t>der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Hafen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das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Verkehrsamt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300" y="5445228"/>
            <a:ext cx="1008111" cy="1008111"/>
          </a:xfrm>
          <a:prstGeom prst="rect">
            <a:avLst/>
          </a:prstGeom>
          <a:noFill/>
        </p:spPr>
      </p:pic>
      <p:pic>
        <p:nvPicPr>
          <p:cNvPr id="6" name="Picture 32" descr="http://www.wyrebc.gov.uk/page.aspx?ImgID=4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162" y="1851020"/>
            <a:ext cx="3898086" cy="331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6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das </a:t>
            </a:r>
            <a:r>
              <a:rPr lang="en-GB" b="1" dirty="0" err="1">
                <a:latin typeface="Comic Sans MS" pitchFamily="66" charset="0"/>
              </a:rPr>
              <a:t>Stadion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das Museum</a:t>
            </a: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32" y="5440664"/>
            <a:ext cx="1008111" cy="1008111"/>
          </a:xfrm>
          <a:prstGeom prst="rect">
            <a:avLst/>
          </a:prstGeom>
          <a:noFill/>
        </p:spPr>
      </p:pic>
      <p:pic>
        <p:nvPicPr>
          <p:cNvPr id="6" name="Picture 38" descr="http://www.choosechicago.com/Image%20Resource%20Gallery/Museums/071105_museum_fiel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040" y="1962630"/>
            <a:ext cx="4160216" cy="324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3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3748" y="51903"/>
            <a:ext cx="2236511" cy="477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GB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</a:t>
            </a:r>
            <a:r>
              <a:rPr lang="en-GB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Stadt</a:t>
            </a:r>
            <a:endParaRPr lang="en-GB" sz="2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hermann-uwe.de/files/images/train_station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8303"/>
            <a:ext cx="1557990" cy="1168493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c/ce/Kusatsu-Onsen_Bus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1578258" cy="1224136"/>
          </a:xfrm>
          <a:prstGeom prst="rect">
            <a:avLst/>
          </a:prstGeom>
          <a:noFill/>
        </p:spPr>
      </p:pic>
      <p:pic>
        <p:nvPicPr>
          <p:cNvPr id="7180" name="Picture 12" descr="http://www.freefoto.com/images/31/06/31_06_6---St-James-s-Park--London_web.jpg?&amp;k=St+James%27s+Park%2C+Lond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619" y="277166"/>
            <a:ext cx="1412156" cy="1277475"/>
          </a:xfrm>
          <a:prstGeom prst="rect">
            <a:avLst/>
          </a:prstGeom>
          <a:noFill/>
        </p:spPr>
      </p:pic>
      <p:pic>
        <p:nvPicPr>
          <p:cNvPr id="7182" name="Picture 14" descr="http://i.dailymail.co.uk/i/pix/2008/06/09/article-1025149-0189A03C00000578-414_468x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901" y="620688"/>
            <a:ext cx="1512167" cy="1224136"/>
          </a:xfrm>
          <a:prstGeom prst="rect">
            <a:avLst/>
          </a:prstGeom>
          <a:noFill/>
        </p:spPr>
      </p:pic>
      <p:pic>
        <p:nvPicPr>
          <p:cNvPr id="7184" name="Picture 16" descr="http://www.thedusthole.co.uk/site/htmledit/upload/pages/images/wells_cathed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92" y="548684"/>
            <a:ext cx="1482469" cy="1244749"/>
          </a:xfrm>
          <a:prstGeom prst="rect">
            <a:avLst/>
          </a:prstGeom>
          <a:noFill/>
        </p:spPr>
      </p:pic>
      <p:pic>
        <p:nvPicPr>
          <p:cNvPr id="7186" name="Picture 18" descr="http://www.insureandgo.com/press/images/Manchester_post_office_857_19346527_0_0_7006281_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988840"/>
            <a:ext cx="1512168" cy="1273324"/>
          </a:xfrm>
          <a:prstGeom prst="rect">
            <a:avLst/>
          </a:prstGeom>
          <a:noFill/>
        </p:spPr>
      </p:pic>
      <p:pic>
        <p:nvPicPr>
          <p:cNvPr id="7188" name="Picture 20" descr="http://new.rainhammark.com/files/school_classroom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204864"/>
            <a:ext cx="1494532" cy="1224136"/>
          </a:xfrm>
          <a:prstGeom prst="rect">
            <a:avLst/>
          </a:prstGeom>
          <a:noFill/>
        </p:spPr>
      </p:pic>
      <p:pic>
        <p:nvPicPr>
          <p:cNvPr id="7190" name="Picture 22" descr="http://www.cv-library.co.uk/images/news/1290/Administration-jobs---Bank-creates-more-administration-job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573016"/>
            <a:ext cx="1273324" cy="1224136"/>
          </a:xfrm>
          <a:prstGeom prst="rect">
            <a:avLst/>
          </a:prstGeom>
          <a:noFill/>
        </p:spPr>
      </p:pic>
      <p:pic>
        <p:nvPicPr>
          <p:cNvPr id="7192" name="Picture 24" descr="http://andrewbolnick.com/userimages/Countryside%20Lan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789040"/>
            <a:ext cx="1440548" cy="1224136"/>
          </a:xfrm>
          <a:prstGeom prst="rect">
            <a:avLst/>
          </a:prstGeom>
          <a:noFill/>
        </p:spPr>
      </p:pic>
      <p:pic>
        <p:nvPicPr>
          <p:cNvPr id="7196" name="Picture 28" descr="http://www.whitton-church.org.uk/church%20exteri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6" y="3645024"/>
            <a:ext cx="1412371" cy="1152128"/>
          </a:xfrm>
          <a:prstGeom prst="rect">
            <a:avLst/>
          </a:prstGeom>
          <a:noFill/>
        </p:spPr>
      </p:pic>
      <p:pic>
        <p:nvPicPr>
          <p:cNvPr id="7198" name="Picture 30" descr="http://greece.greekreporter.com/files/Petrol_Station_Shell_Hennsted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1916832"/>
            <a:ext cx="1489042" cy="1224136"/>
          </a:xfrm>
          <a:prstGeom prst="rect">
            <a:avLst/>
          </a:prstGeom>
          <a:noFill/>
        </p:spPr>
      </p:pic>
      <p:pic>
        <p:nvPicPr>
          <p:cNvPr id="7200" name="Picture 32" descr="http://www.wyrebc.gov.uk/page.aspx?ImgID=43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3573016"/>
            <a:ext cx="1440160" cy="1224136"/>
          </a:xfrm>
          <a:prstGeom prst="rect">
            <a:avLst/>
          </a:prstGeom>
          <a:noFill/>
        </p:spPr>
      </p:pic>
      <p:pic>
        <p:nvPicPr>
          <p:cNvPr id="7206" name="Picture 38" descr="http://www.choosechicago.com/Image%20Resource%20Gallery/Museums/071105_museum_field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402023"/>
            <a:ext cx="1440160" cy="1123325"/>
          </a:xfrm>
          <a:prstGeom prst="rect">
            <a:avLst/>
          </a:prstGeom>
          <a:noFill/>
        </p:spPr>
      </p:pic>
      <p:pic>
        <p:nvPicPr>
          <p:cNvPr id="7210" name="Picture 42" descr="http://static.guim.co.uk/sys-images/Business/Pix/pictures/2009/3/12/1236862758804/Morrisons-supermarket.-Ph-0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03073" y="620688"/>
            <a:ext cx="1573187" cy="1224136"/>
          </a:xfrm>
          <a:prstGeom prst="rect">
            <a:avLst/>
          </a:prstGeom>
          <a:noFill/>
        </p:spPr>
      </p:pic>
      <p:pic>
        <p:nvPicPr>
          <p:cNvPr id="7216" name="Picture 48" descr="http://www.glenmore-guesthouse.co.uk/img/img_westquay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5085184"/>
            <a:ext cx="1430612" cy="122413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79512" y="1340768"/>
            <a:ext cx="15841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Bahnhof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2208" y="1412776"/>
            <a:ext cx="15476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Park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3888" y="1412776"/>
            <a:ext cx="161967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Parkplatz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1412776"/>
            <a:ext cx="172819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Supermarkt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2280" y="1412776"/>
            <a:ext cx="172819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Dom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91880" y="3068960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Schule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080" y="3081154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Post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0272" y="2852936"/>
            <a:ext cx="172819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Tankstelle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7704" y="4581128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Kirche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4593322"/>
            <a:ext cx="144016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Bank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48064" y="4437112"/>
            <a:ext cx="1800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Verkehrsamt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7" name="Picture 34" descr="http://www.darlington.gov.uk/NR/rdonlyres/2EAD606A-A652-411C-9113-4C0EBE45A444/0/SwimmingPoo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157192"/>
            <a:ext cx="1656184" cy="108012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35496" y="6269250"/>
            <a:ext cx="165618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Museum</a:t>
            </a:r>
          </a:p>
        </p:txBody>
      </p:sp>
      <p:pic>
        <p:nvPicPr>
          <p:cNvPr id="1026" name="Picture 2" descr="http://www.topnews.in/files/NHS-hospital_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716" y="5229200"/>
            <a:ext cx="1225699" cy="114675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QmVRCG1_gaKMvAp_r1F3l2o6tPNtyfSRt1k9pbAgRRPcvGSD8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4182" y="3645028"/>
            <a:ext cx="1313363" cy="983755"/>
          </a:xfrm>
          <a:prstGeom prst="rect">
            <a:avLst/>
          </a:prstGeom>
          <a:noFill/>
        </p:spPr>
      </p:pic>
      <p:pic>
        <p:nvPicPr>
          <p:cNvPr id="1030" name="Picture 6" descr="http://www.worldstadiums.com/stadium_menu/architecture/historic_stadiums/pictures/07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4088" y="5135315"/>
            <a:ext cx="1656184" cy="1044281"/>
          </a:xfrm>
          <a:prstGeom prst="rect">
            <a:avLst/>
          </a:prstGeom>
          <a:noFill/>
        </p:spPr>
      </p:pic>
      <p:pic>
        <p:nvPicPr>
          <p:cNvPr id="50" name="Picture 4" descr="http://www.travelhouseuk.co.uk/travelGallery/var/albums/Australasia/Australia/Sydney/Sydney_Harbour_Bridge_01.jpg?m=128929977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07704" y="2204864"/>
            <a:ext cx="1512168" cy="95256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79512" y="3081154"/>
            <a:ext cx="15841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Busbahnhof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4581128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Kegelbahn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35696" y="3068960"/>
            <a:ext cx="1584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Hafen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92280" y="4469050"/>
            <a:ext cx="18002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Rathaus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63888" y="5961474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Schwimmbad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3688" y="5961474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Krankenhaus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2080" y="6021288"/>
            <a:ext cx="165618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Stadion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8264" y="6021292"/>
            <a:ext cx="21957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b="1" dirty="0" err="1">
                <a:solidFill>
                  <a:schemeClr val="bg1"/>
                </a:solidFill>
                <a:latin typeface="Comic Sans MS" pitchFamily="66" charset="0"/>
              </a:rPr>
              <a:t>Einkaufszentrum</a:t>
            </a: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998299-6406-A5F9-7B7A-2B6E7B8D76B6}"/>
              </a:ext>
            </a:extLst>
          </p:cNvPr>
          <p:cNvSpPr/>
          <p:nvPr/>
        </p:nvSpPr>
        <p:spPr>
          <a:xfrm flipH="1">
            <a:off x="2070799" y="300720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9C20B-3A1F-BFDB-9CD9-2D5C4E753482}"/>
              </a:ext>
            </a:extLst>
          </p:cNvPr>
          <p:cNvSpPr/>
          <p:nvPr/>
        </p:nvSpPr>
        <p:spPr>
          <a:xfrm flipH="1">
            <a:off x="3771103" y="1987388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060C1-4B53-46DB-BF07-491F718C4B53}"/>
              </a:ext>
            </a:extLst>
          </p:cNvPr>
          <p:cNvSpPr/>
          <p:nvPr/>
        </p:nvSpPr>
        <p:spPr>
          <a:xfrm flipH="1">
            <a:off x="2141722" y="3404553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58986-6C98-97EF-A843-818944E021FF}"/>
              </a:ext>
            </a:extLst>
          </p:cNvPr>
          <p:cNvSpPr/>
          <p:nvPr/>
        </p:nvSpPr>
        <p:spPr>
          <a:xfrm flipH="1">
            <a:off x="7391992" y="3395321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9F88E-7AB6-4289-CE46-3D66ADB3358F}"/>
              </a:ext>
            </a:extLst>
          </p:cNvPr>
          <p:cNvSpPr/>
          <p:nvPr/>
        </p:nvSpPr>
        <p:spPr>
          <a:xfrm flipH="1">
            <a:off x="2085891" y="4914965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7DD29-834B-2968-C02B-55964148C137}"/>
              </a:ext>
            </a:extLst>
          </p:cNvPr>
          <p:cNvSpPr/>
          <p:nvPr/>
        </p:nvSpPr>
        <p:spPr>
          <a:xfrm flipH="1">
            <a:off x="515029" y="3559103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2BD84-4414-808B-874F-F8A03573A542}"/>
              </a:ext>
            </a:extLst>
          </p:cNvPr>
          <p:cNvSpPr/>
          <p:nvPr/>
        </p:nvSpPr>
        <p:spPr>
          <a:xfrm flipH="1">
            <a:off x="409638" y="202817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113465-7CEB-402E-0591-BBF5A677F977}"/>
              </a:ext>
            </a:extLst>
          </p:cNvPr>
          <p:cNvSpPr/>
          <p:nvPr/>
        </p:nvSpPr>
        <p:spPr>
          <a:xfrm flipH="1">
            <a:off x="7402733" y="4869162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E019D8-9AAF-B6D6-CCE2-E70BC01C6DBA}"/>
              </a:ext>
            </a:extLst>
          </p:cNvPr>
          <p:cNvSpPr/>
          <p:nvPr/>
        </p:nvSpPr>
        <p:spPr>
          <a:xfrm flipH="1">
            <a:off x="3860197" y="4926069"/>
            <a:ext cx="1097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3C714-DD8D-8A48-258D-4BD718B14D5C}"/>
              </a:ext>
            </a:extLst>
          </p:cNvPr>
          <p:cNvSpPr/>
          <p:nvPr/>
        </p:nvSpPr>
        <p:spPr>
          <a:xfrm flipH="1">
            <a:off x="7182891" y="1700227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0C6B22-07F3-1CBB-476F-B9317533EEC9}"/>
              </a:ext>
            </a:extLst>
          </p:cNvPr>
          <p:cNvSpPr/>
          <p:nvPr/>
        </p:nvSpPr>
        <p:spPr>
          <a:xfrm flipH="1">
            <a:off x="5391875" y="3303642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46248-3990-87B4-D7C0-B28EAC36478E}"/>
              </a:ext>
            </a:extLst>
          </p:cNvPr>
          <p:cNvSpPr/>
          <p:nvPr/>
        </p:nvSpPr>
        <p:spPr>
          <a:xfrm flipH="1">
            <a:off x="148197" y="1980203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80CFD6-BBE0-CF6E-AD1E-BA89C7AE5BA9}"/>
              </a:ext>
            </a:extLst>
          </p:cNvPr>
          <p:cNvSpPr/>
          <p:nvPr/>
        </p:nvSpPr>
        <p:spPr>
          <a:xfrm flipH="1">
            <a:off x="7236296" y="331244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81F52-7C5A-A8F8-86D1-8DC5F0420A53}"/>
              </a:ext>
            </a:extLst>
          </p:cNvPr>
          <p:cNvSpPr/>
          <p:nvPr/>
        </p:nvSpPr>
        <p:spPr>
          <a:xfrm flipH="1">
            <a:off x="5292080" y="310829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1A96CC-0C1D-6D10-F93B-D2D23FE3D58D}"/>
              </a:ext>
            </a:extLst>
          </p:cNvPr>
          <p:cNvSpPr/>
          <p:nvPr/>
        </p:nvSpPr>
        <p:spPr>
          <a:xfrm flipH="1">
            <a:off x="5404781" y="4894259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DBD66D-59DC-13A2-23BD-BC0578CA75AB}"/>
              </a:ext>
            </a:extLst>
          </p:cNvPr>
          <p:cNvSpPr/>
          <p:nvPr/>
        </p:nvSpPr>
        <p:spPr>
          <a:xfrm flipH="1">
            <a:off x="3658333" y="371274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940BC8-C6FD-24E6-D054-AF77BA9D42BE}"/>
              </a:ext>
            </a:extLst>
          </p:cNvPr>
          <p:cNvSpPr/>
          <p:nvPr/>
        </p:nvSpPr>
        <p:spPr>
          <a:xfrm flipH="1">
            <a:off x="142777" y="5126575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1D6918-5FE6-459E-0E76-9CF7C706FF0E}"/>
              </a:ext>
            </a:extLst>
          </p:cNvPr>
          <p:cNvSpPr/>
          <p:nvPr/>
        </p:nvSpPr>
        <p:spPr>
          <a:xfrm flipH="1">
            <a:off x="3584779" y="3382835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0D9CD9-FF94-B380-0E86-29131F4644D9}"/>
              </a:ext>
            </a:extLst>
          </p:cNvPr>
          <p:cNvSpPr/>
          <p:nvPr/>
        </p:nvSpPr>
        <p:spPr>
          <a:xfrm flipH="1">
            <a:off x="1919883" y="1936085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1B1CF3-6CD6-5A73-8C41-19217B7F95F9}"/>
              </a:ext>
            </a:extLst>
          </p:cNvPr>
          <p:cNvSpPr/>
          <p:nvPr/>
        </p:nvSpPr>
        <p:spPr>
          <a:xfrm flipH="1">
            <a:off x="5310683" y="1951838"/>
            <a:ext cx="1430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666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89399"/>
            <a:ext cx="9144000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F0000"/>
                </a:solidFill>
              </a:rPr>
              <a:t>(der) </a:t>
            </a:r>
            <a:r>
              <a:rPr lang="en-GB" sz="8800" b="1" dirty="0" err="1">
                <a:solidFill>
                  <a:srgbClr val="FF0000"/>
                </a:solidFill>
              </a:rPr>
              <a:t>Busbahnhof</a:t>
            </a:r>
            <a:endParaRPr lang="en-GB" sz="8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SFNHBBUHAO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6E19ED-71BD-5B9C-E9E5-DB55DEA3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57" y="2086824"/>
            <a:ext cx="3324471" cy="2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89399"/>
            <a:ext cx="9144000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F0000"/>
                </a:solidFill>
              </a:rPr>
              <a:t>(der) </a:t>
            </a:r>
            <a:r>
              <a:rPr lang="en-GB" sz="8800" b="1" dirty="0" err="1">
                <a:solidFill>
                  <a:srgbClr val="FF0000"/>
                </a:solidFill>
              </a:rPr>
              <a:t>Parkplatz</a:t>
            </a:r>
            <a:endParaRPr lang="en-GB" sz="8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PRZLKTAAP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47C56-9181-FB7B-A38E-8DA4280D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631" y="2171408"/>
            <a:ext cx="3295472" cy="26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89399"/>
            <a:ext cx="9144000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00FF"/>
                </a:solidFill>
              </a:rPr>
              <a:t>(die) </a:t>
            </a:r>
            <a:r>
              <a:rPr lang="en-GB" sz="8800" b="1" dirty="0" err="1">
                <a:solidFill>
                  <a:srgbClr val="0000FF"/>
                </a:solidFill>
              </a:rPr>
              <a:t>Tankstelle</a:t>
            </a:r>
            <a:endParaRPr lang="en-GB" sz="88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TTENLLSAKE </a:t>
            </a:r>
          </a:p>
        </p:txBody>
      </p:sp>
      <p:pic>
        <p:nvPicPr>
          <p:cNvPr id="5" name="Picture 30" descr="http://greece.greekreporter.com/files/Petrol_Station_Shell_Hennstedt.jpg">
            <a:extLst>
              <a:ext uri="{FF2B5EF4-FFF2-40B4-BE49-F238E27FC236}">
                <a16:creationId xmlns:a16="http://schemas.microsoft.com/office/drawing/2014/main" id="{6958C538-10AD-92C1-322A-BFBDDF4A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848" y="2120031"/>
            <a:ext cx="3235875" cy="2660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8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89401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50"/>
                </a:solidFill>
              </a:rPr>
              <a:t>(das) </a:t>
            </a:r>
            <a:r>
              <a:rPr lang="en-GB" sz="8000" b="1" dirty="0" err="1">
                <a:solidFill>
                  <a:srgbClr val="00B050"/>
                </a:solidFill>
              </a:rPr>
              <a:t>Krankenhaus</a:t>
            </a:r>
            <a:endParaRPr lang="en-GB" sz="80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NSAKREKUANH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06C00-B02C-606B-6823-32A11422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280" y="2165340"/>
            <a:ext cx="4089231" cy="26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89401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00FF"/>
                </a:solidFill>
              </a:rPr>
              <a:t>(die) Post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PSTO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B27EB-A4A2-CA6E-9ACF-4C4AF48F8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844" y="2030944"/>
            <a:ext cx="3354315" cy="28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89401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(der) </a:t>
            </a:r>
            <a:r>
              <a:rPr lang="en-GB" sz="8000" b="1" dirty="0" err="1">
                <a:solidFill>
                  <a:srgbClr val="FF0000"/>
                </a:solidFill>
              </a:rPr>
              <a:t>Hafen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HEAFN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B61BB-D3CB-143D-BB2E-3580C74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64" y="2077880"/>
            <a:ext cx="4295875" cy="27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83768" y="260648"/>
            <a:ext cx="4032448" cy="78483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GB" sz="4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</a:t>
            </a:r>
            <a:r>
              <a:rPr lang="en-GB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4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Stadt</a:t>
            </a:r>
            <a:endParaRPr lang="en-GB" sz="4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http://www.travelhouseuk.co.uk/travelGallery/var/albums/Australasia/Australia/Sydney/Sydney_Harbour_Bridge_01.jpg?m=1289299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29990" cy="4176464"/>
          </a:xfrm>
          <a:prstGeom prst="rect">
            <a:avLst/>
          </a:prstGeom>
          <a:noFill/>
        </p:spPr>
      </p:pic>
      <p:pic>
        <p:nvPicPr>
          <p:cNvPr id="6" name="Picture 4" descr="http://t3.gstatic.com/images?q=tbn:ANd9GcQmVRCG1_gaKMvAp_r1F3l2o6tPNtyfSRt1k9pbAgRRPcvGSD8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6"/>
            <a:ext cx="5976664" cy="4476731"/>
          </a:xfrm>
          <a:prstGeom prst="rect">
            <a:avLst/>
          </a:prstGeom>
          <a:noFill/>
        </p:spPr>
      </p:pic>
      <p:pic>
        <p:nvPicPr>
          <p:cNvPr id="7" name="Picture 6" descr="http://www.worldstadiums.com/stadium_menu/architecture/historic_stadiums/pictures/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628804"/>
            <a:ext cx="6192688" cy="3904703"/>
          </a:xfrm>
          <a:prstGeom prst="rect">
            <a:avLst/>
          </a:prstGeom>
          <a:noFill/>
        </p:spPr>
      </p:pic>
      <p:pic>
        <p:nvPicPr>
          <p:cNvPr id="8" name="Picture 28" descr="http://www.whitton-church.org.uk/church%20exteri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20" y="1628803"/>
            <a:ext cx="6524939" cy="4324079"/>
          </a:xfrm>
          <a:prstGeom prst="rect">
            <a:avLst/>
          </a:prstGeom>
          <a:noFill/>
        </p:spPr>
      </p:pic>
      <p:pic>
        <p:nvPicPr>
          <p:cNvPr id="9" name="Picture 2" descr="http://www.topnews.in/files/NHS-hospital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6" y="1484787"/>
            <a:ext cx="7130355" cy="5121599"/>
          </a:xfrm>
          <a:prstGeom prst="rect">
            <a:avLst/>
          </a:prstGeom>
          <a:noFill/>
        </p:spPr>
      </p:pic>
      <p:pic>
        <p:nvPicPr>
          <p:cNvPr id="10" name="Picture 42" descr="http://static.guim.co.uk/sys-images/Business/Pix/pictures/2009/3/12/1236862758804/Morrisons-supermarket.-Ph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4" y="1340768"/>
            <a:ext cx="6541739" cy="5090290"/>
          </a:xfrm>
          <a:prstGeom prst="rect">
            <a:avLst/>
          </a:prstGeom>
          <a:noFill/>
        </p:spPr>
      </p:pic>
      <p:pic>
        <p:nvPicPr>
          <p:cNvPr id="11" name="Picture 12" descr="http://www.freefoto.com/images/31/06/31_06_6---St-James-s-Park--London_web.jpg?&amp;k=St+James%27s+Park%2C+Lond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340768"/>
            <a:ext cx="7244804" cy="5112568"/>
          </a:xfrm>
          <a:prstGeom prst="rect">
            <a:avLst/>
          </a:prstGeom>
          <a:noFill/>
        </p:spPr>
      </p:pic>
      <p:pic>
        <p:nvPicPr>
          <p:cNvPr id="12" name="Picture 22" descr="http://www.cv-library.co.uk/images/news/1290/Administration-jobs---Bank-creates-more-administration-job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268764"/>
            <a:ext cx="5449788" cy="5239265"/>
          </a:xfrm>
          <a:prstGeom prst="rect">
            <a:avLst/>
          </a:prstGeom>
          <a:noFill/>
        </p:spPr>
      </p:pic>
      <p:pic>
        <p:nvPicPr>
          <p:cNvPr id="13" name="Picture 32" descr="http://www.wyrebc.gov.uk/page.aspx?ImgID=43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247158"/>
            <a:ext cx="7488832" cy="5278186"/>
          </a:xfrm>
          <a:prstGeom prst="rect">
            <a:avLst/>
          </a:prstGeom>
          <a:noFill/>
        </p:spPr>
      </p:pic>
      <p:pic>
        <p:nvPicPr>
          <p:cNvPr id="14" name="Picture 24" descr="http://andrewbolnick.com/userimages/Countryside%20Lan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196755"/>
            <a:ext cx="7633236" cy="5323887"/>
          </a:xfrm>
          <a:prstGeom prst="rect">
            <a:avLst/>
          </a:prstGeom>
          <a:noFill/>
        </p:spPr>
      </p:pic>
      <p:pic>
        <p:nvPicPr>
          <p:cNvPr id="15" name="Picture 16" descr="http://www.thedusthole.co.uk/site/htmledit/upload/pages/images/wells_cathedr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4" y="1340768"/>
            <a:ext cx="7171101" cy="5328592"/>
          </a:xfrm>
          <a:prstGeom prst="rect">
            <a:avLst/>
          </a:prstGeom>
          <a:noFill/>
        </p:spPr>
      </p:pic>
      <p:pic>
        <p:nvPicPr>
          <p:cNvPr id="16" name="Picture 2" descr="http://www.hermann-uwe.de/files/images/train_station.preview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584" y="1124744"/>
            <a:ext cx="7416824" cy="5562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4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5040539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00FF"/>
                </a:solidFill>
              </a:rPr>
              <a:t>(die) Schule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UECHLS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802DA-46C9-1A86-15D0-4D7B62E4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51" y="2300661"/>
            <a:ext cx="3028298" cy="24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5040539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(der) 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DMO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CC418-4BC7-9125-4798-05A230F5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370" y="2062137"/>
            <a:ext cx="4289687" cy="29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5040539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50"/>
                </a:solidFill>
              </a:rPr>
              <a:t>(das) </a:t>
            </a:r>
            <a:r>
              <a:rPr lang="en-GB" sz="8000" b="1" dirty="0" err="1">
                <a:solidFill>
                  <a:srgbClr val="00B050"/>
                </a:solidFill>
              </a:rPr>
              <a:t>Verkehrsamt</a:t>
            </a:r>
            <a:endParaRPr lang="en-GB" sz="80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HETSREAVRMK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F898F-62A3-A621-2E7D-34B402B9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38" y="2030944"/>
            <a:ext cx="3427772" cy="29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5040539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50"/>
                </a:solidFill>
              </a:rPr>
              <a:t>(das) Rathaus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AUAHRTS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D561C-B6CA-F5C8-C4BE-05B2DC6C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70" y="2184122"/>
            <a:ext cx="3570592" cy="26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In der 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5040539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(der) Bahnhof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E000-E31A-9C5F-BFF1-698EA646EBA3}"/>
              </a:ext>
            </a:extLst>
          </p:cNvPr>
          <p:cNvSpPr txBox="1"/>
          <p:nvPr/>
        </p:nvSpPr>
        <p:spPr>
          <a:xfrm>
            <a:off x="1651692" y="1155745"/>
            <a:ext cx="6229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CC00CC"/>
                </a:solidFill>
              </a:rPr>
              <a:t>OFHANHB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CABF1-E67D-42EC-7569-C07B1163A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62" y="2032617"/>
            <a:ext cx="4734962" cy="27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kann</a:t>
            </a:r>
            <a:r>
              <a:rPr lang="en-GB" sz="3600" b="1" dirty="0">
                <a:solidFill>
                  <a:schemeClr val="tx1"/>
                </a:solidFill>
              </a:rPr>
              <a:t> man ein </a:t>
            </a:r>
            <a:r>
              <a:rPr lang="en-GB" sz="3600" b="1" dirty="0" err="1">
                <a:solidFill>
                  <a:schemeClr val="tx1"/>
                </a:solidFill>
              </a:rPr>
              <a:t>Fußballspiel</a:t>
            </a:r>
            <a:r>
              <a:rPr lang="en-GB" sz="3600" b="1" dirty="0">
                <a:solidFill>
                  <a:schemeClr val="tx1"/>
                </a:solidFill>
              </a:rPr>
              <a:t> sehen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771176"/>
            <a:ext cx="9144000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/>
              <a:t>Im Stadion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4A4CF-C9D3-CE6D-5968-9187BC3C6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26" y="1979640"/>
            <a:ext cx="3255878" cy="2058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kann</a:t>
            </a:r>
            <a:r>
              <a:rPr lang="en-GB" sz="3600" b="1" dirty="0">
                <a:solidFill>
                  <a:schemeClr val="tx1"/>
                </a:solidFill>
              </a:rPr>
              <a:t> man schwimmen gehen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40781"/>
            <a:ext cx="9144000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/>
              <a:t>Im </a:t>
            </a:r>
            <a:r>
              <a:rPr lang="en-GB" sz="8800" b="1" dirty="0" err="1"/>
              <a:t>Schwimmbad</a:t>
            </a:r>
            <a:endParaRPr lang="en-GB" sz="8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F8F9C-DB24-29C6-9DD3-96FC0BB2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48" y="2155094"/>
            <a:ext cx="3900889" cy="25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kann</a:t>
            </a:r>
            <a:r>
              <a:rPr lang="en-GB" sz="3600" b="1" dirty="0">
                <a:solidFill>
                  <a:schemeClr val="tx1"/>
                </a:solidFill>
              </a:rPr>
              <a:t> man </a:t>
            </a:r>
            <a:r>
              <a:rPr lang="en-GB" sz="3600" b="1" dirty="0" err="1">
                <a:solidFill>
                  <a:schemeClr val="tx1"/>
                </a:solidFill>
              </a:rPr>
              <a:t>heiraten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5057362"/>
            <a:ext cx="9144000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/>
              <a:t>In der Kirche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F84D3-3362-0B05-8281-1F2E10A7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810" y="2097050"/>
            <a:ext cx="3255877" cy="26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kann</a:t>
            </a:r>
            <a:r>
              <a:rPr lang="en-GB" sz="3600" b="1" dirty="0">
                <a:solidFill>
                  <a:schemeClr val="tx1"/>
                </a:solidFill>
              </a:rPr>
              <a:t> man </a:t>
            </a:r>
            <a:r>
              <a:rPr lang="en-GB" sz="3600" b="1" dirty="0" err="1">
                <a:solidFill>
                  <a:schemeClr val="tx1"/>
                </a:solidFill>
              </a:rPr>
              <a:t>einkaufen</a:t>
            </a:r>
            <a:r>
              <a:rPr lang="en-GB" sz="3600" b="1" dirty="0">
                <a:solidFill>
                  <a:schemeClr val="tx1"/>
                </a:solidFill>
              </a:rPr>
              <a:t> gehen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40781"/>
            <a:ext cx="9144000" cy="12618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600" b="1" dirty="0"/>
              <a:t>Im </a:t>
            </a:r>
            <a:r>
              <a:rPr lang="en-GB" sz="7600" b="1" dirty="0" err="1"/>
              <a:t>Einkaufszentrum</a:t>
            </a:r>
            <a:endParaRPr lang="en-GB" sz="7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3F30B-AA25-C3ED-8F91-9B838C6E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08" y="2087186"/>
            <a:ext cx="3137579" cy="26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kann</a:t>
            </a:r>
            <a:r>
              <a:rPr lang="en-GB" sz="3600" b="1" dirty="0">
                <a:solidFill>
                  <a:schemeClr val="tx1"/>
                </a:solidFill>
              </a:rPr>
              <a:t> man die </a:t>
            </a:r>
            <a:r>
              <a:rPr lang="en-GB" sz="3600" b="1" dirty="0" err="1">
                <a:solidFill>
                  <a:schemeClr val="tx1"/>
                </a:solidFill>
              </a:rPr>
              <a:t>Enten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f</a:t>
            </a:r>
            <a:r>
              <a:rPr lang="en-GB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üttern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40781"/>
            <a:ext cx="9144000" cy="12618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600" b="1" dirty="0"/>
              <a:t>Im Park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598F8-4B2A-80CF-19FA-FF6874D0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97" y="1917220"/>
            <a:ext cx="3643232" cy="28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die Bank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die Post</a:t>
            </a: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047" y="5373218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E2513-9904-86FD-3931-3ED3C093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31" y="1928910"/>
            <a:ext cx="3834148" cy="32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kann</a:t>
            </a:r>
            <a:r>
              <a:rPr lang="en-GB" sz="3600" b="1" dirty="0">
                <a:solidFill>
                  <a:schemeClr val="tx1"/>
                </a:solidFill>
              </a:rPr>
              <a:t> man </a:t>
            </a:r>
            <a:r>
              <a:rPr lang="en-GB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</a:t>
            </a: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Kunst und </a:t>
            </a:r>
            <a:r>
              <a:rPr lang="en-GB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lernen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40781"/>
            <a:ext cx="9144000" cy="12618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600" b="1" dirty="0"/>
              <a:t>Im Museum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486CD-8947-EFE4-8213-B3ADD3E41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44" y="1894322"/>
            <a:ext cx="3628601" cy="28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kann</a:t>
            </a:r>
            <a:r>
              <a:rPr lang="en-GB" sz="3600" b="1" dirty="0">
                <a:solidFill>
                  <a:schemeClr val="tx1"/>
                </a:solidFill>
              </a:rPr>
              <a:t> man </a:t>
            </a:r>
            <a:r>
              <a:rPr lang="en-GB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Brot</a:t>
            </a: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Milch und Butter kaufen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40781"/>
            <a:ext cx="9144000" cy="12618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600" b="1" dirty="0"/>
              <a:t>Im </a:t>
            </a:r>
            <a:r>
              <a:rPr lang="en-GB" sz="7600" b="1" dirty="0" err="1"/>
              <a:t>Supermarkt</a:t>
            </a:r>
            <a:endParaRPr lang="en-GB" sz="7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64093-FB06-2BFA-2C7A-677D665F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991" y="1944379"/>
            <a:ext cx="3680192" cy="28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058-7AAE-100B-8705-2EC33EDA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8626" y="202166"/>
            <a:ext cx="7886700" cy="875199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00FFFF"/>
                </a:highlight>
              </a:rPr>
              <a:t>Wo ist das?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8E9FF4-5213-CA7C-DE47-0A0DA0F61A83}"/>
              </a:ext>
            </a:extLst>
          </p:cNvPr>
          <p:cNvSpPr/>
          <p:nvPr/>
        </p:nvSpPr>
        <p:spPr>
          <a:xfrm>
            <a:off x="561317" y="1566250"/>
            <a:ext cx="4173647" cy="2227152"/>
          </a:xfrm>
          <a:prstGeom prst="wedgeRoundRectCallout">
            <a:avLst>
              <a:gd name="adj1" fmla="val -54239"/>
              <a:gd name="adj2" fmla="val 816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Hier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geht</a:t>
            </a:r>
            <a:r>
              <a:rPr lang="en-GB" sz="3600" b="1" dirty="0">
                <a:solidFill>
                  <a:schemeClr val="tx1"/>
                </a:solidFill>
              </a:rPr>
              <a:t> man </a:t>
            </a:r>
            <a:r>
              <a:rPr lang="en-GB" sz="3600" b="1" dirty="0" err="1">
                <a:solidFill>
                  <a:schemeClr val="tx1"/>
                </a:solidFill>
              </a:rPr>
              <a:t>kegeln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0C84C-ECC5-E0FE-5B35-A5C8400527B1}"/>
              </a:ext>
            </a:extLst>
          </p:cNvPr>
          <p:cNvSpPr txBox="1"/>
          <p:nvPr/>
        </p:nvSpPr>
        <p:spPr>
          <a:xfrm>
            <a:off x="0" y="4940781"/>
            <a:ext cx="9144000" cy="12618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600" b="1" dirty="0"/>
              <a:t>In der </a:t>
            </a:r>
            <a:r>
              <a:rPr lang="en-GB" sz="7600" b="1" dirty="0" err="1"/>
              <a:t>Kegelbahn</a:t>
            </a:r>
            <a:r>
              <a:rPr lang="en-GB" sz="76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CCA2-2FDF-E4CC-462A-6C7451E5363F}"/>
              </a:ext>
            </a:extLst>
          </p:cNvPr>
          <p:cNvSpPr txBox="1"/>
          <p:nvPr/>
        </p:nvSpPr>
        <p:spPr>
          <a:xfrm>
            <a:off x="5815694" y="72428"/>
            <a:ext cx="3255878" cy="1631216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IN</a:t>
            </a:r>
          </a:p>
          <a:p>
            <a:pPr algn="ctr"/>
            <a:r>
              <a:rPr lang="en-GB" sz="2500" b="1" dirty="0"/>
              <a:t>Der (</a:t>
            </a:r>
            <a:r>
              <a:rPr lang="en-GB" sz="2500" b="1" dirty="0" err="1"/>
              <a:t>masc</a:t>
            </a:r>
            <a:r>
              <a:rPr lang="en-GB" sz="2500" b="1" dirty="0"/>
              <a:t>) </a:t>
            </a:r>
            <a:r>
              <a:rPr lang="en-GB" sz="2500" b="1" dirty="0">
                <a:sym typeface="Symbol" panose="05050102010706020507" pitchFamily="18" charset="2"/>
              </a:rPr>
              <a:t> </a:t>
            </a:r>
            <a:r>
              <a:rPr lang="en-GB" sz="2500" b="1" dirty="0">
                <a:solidFill>
                  <a:srgbClr val="FF0000"/>
                </a:solidFill>
                <a:sym typeface="Symbol" panose="05050102010706020507" pitchFamily="18" charset="2"/>
              </a:rPr>
              <a:t>im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Die (fem)  </a:t>
            </a:r>
            <a:r>
              <a:rPr lang="en-GB" sz="2500" b="1" dirty="0">
                <a:solidFill>
                  <a:srgbClr val="0000FF"/>
                </a:solidFill>
                <a:sym typeface="Symbol" panose="05050102010706020507" pitchFamily="18" charset="2"/>
              </a:rPr>
              <a:t>in der</a:t>
            </a:r>
          </a:p>
          <a:p>
            <a:pPr algn="ctr"/>
            <a:r>
              <a:rPr lang="en-GB" sz="2500" b="1" dirty="0">
                <a:sym typeface="Symbol" panose="05050102010706020507" pitchFamily="18" charset="2"/>
              </a:rPr>
              <a:t>Das (</a:t>
            </a:r>
            <a:r>
              <a:rPr lang="en-GB" sz="2500" b="1" dirty="0" err="1">
                <a:sym typeface="Symbol" panose="05050102010706020507" pitchFamily="18" charset="2"/>
              </a:rPr>
              <a:t>nt</a:t>
            </a:r>
            <a:r>
              <a:rPr lang="en-GB" sz="2500" b="1" dirty="0">
                <a:sym typeface="Symbol" panose="05050102010706020507" pitchFamily="18" charset="2"/>
              </a:rPr>
              <a:t>)  </a:t>
            </a:r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im</a:t>
            </a:r>
            <a:endParaRPr lang="en-GB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4898-929E-D2A7-0676-BD0F4F81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628" y="1917220"/>
            <a:ext cx="3761356" cy="24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3748" y="51903"/>
            <a:ext cx="2236511" cy="477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GB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</a:t>
            </a:r>
            <a:r>
              <a:rPr lang="en-GB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Stadt</a:t>
            </a:r>
            <a:endParaRPr lang="en-GB" sz="2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hermann-uwe.de/files/images/train_station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8303"/>
            <a:ext cx="1557990" cy="1168493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c/ce/Kusatsu-Onsen_Bus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1578258" cy="1224136"/>
          </a:xfrm>
          <a:prstGeom prst="rect">
            <a:avLst/>
          </a:prstGeom>
          <a:noFill/>
        </p:spPr>
      </p:pic>
      <p:pic>
        <p:nvPicPr>
          <p:cNvPr id="7180" name="Picture 12" descr="http://www.freefoto.com/images/31/06/31_06_6---St-James-s-Park--London_web.jpg?&amp;k=St+James%27s+Park%2C+Lond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2660"/>
            <a:ext cx="1412156" cy="1277475"/>
          </a:xfrm>
          <a:prstGeom prst="rect">
            <a:avLst/>
          </a:prstGeom>
          <a:noFill/>
        </p:spPr>
      </p:pic>
      <p:pic>
        <p:nvPicPr>
          <p:cNvPr id="7182" name="Picture 14" descr="http://i.dailymail.co.uk/i/pix/2008/06/09/article-1025149-0189A03C00000578-414_468x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901" y="620688"/>
            <a:ext cx="1512167" cy="1224136"/>
          </a:xfrm>
          <a:prstGeom prst="rect">
            <a:avLst/>
          </a:prstGeom>
          <a:noFill/>
        </p:spPr>
      </p:pic>
      <p:pic>
        <p:nvPicPr>
          <p:cNvPr id="7184" name="Picture 16" descr="http://www.thedusthole.co.uk/site/htmledit/upload/pages/images/wells_cathed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92" y="548684"/>
            <a:ext cx="1482469" cy="1244749"/>
          </a:xfrm>
          <a:prstGeom prst="rect">
            <a:avLst/>
          </a:prstGeom>
          <a:noFill/>
        </p:spPr>
      </p:pic>
      <p:pic>
        <p:nvPicPr>
          <p:cNvPr id="7186" name="Picture 18" descr="http://www.insureandgo.com/press/images/Manchester_post_office_857_19346527_0_0_7006281_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988840"/>
            <a:ext cx="1512168" cy="1273324"/>
          </a:xfrm>
          <a:prstGeom prst="rect">
            <a:avLst/>
          </a:prstGeom>
          <a:noFill/>
        </p:spPr>
      </p:pic>
      <p:pic>
        <p:nvPicPr>
          <p:cNvPr id="7188" name="Picture 20" descr="http://new.rainhammark.com/files/school_classroom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204864"/>
            <a:ext cx="1494532" cy="1224136"/>
          </a:xfrm>
          <a:prstGeom prst="rect">
            <a:avLst/>
          </a:prstGeom>
          <a:noFill/>
        </p:spPr>
      </p:pic>
      <p:pic>
        <p:nvPicPr>
          <p:cNvPr id="7190" name="Picture 22" descr="http://www.cv-library.co.uk/images/news/1290/Administration-jobs---Bank-creates-more-administration-job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573016"/>
            <a:ext cx="1273324" cy="1224136"/>
          </a:xfrm>
          <a:prstGeom prst="rect">
            <a:avLst/>
          </a:prstGeom>
          <a:noFill/>
        </p:spPr>
      </p:pic>
      <p:pic>
        <p:nvPicPr>
          <p:cNvPr id="7192" name="Picture 24" descr="http://andrewbolnick.com/userimages/Countryside%20Lan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789040"/>
            <a:ext cx="1440548" cy="1224136"/>
          </a:xfrm>
          <a:prstGeom prst="rect">
            <a:avLst/>
          </a:prstGeom>
          <a:noFill/>
        </p:spPr>
      </p:pic>
      <p:pic>
        <p:nvPicPr>
          <p:cNvPr id="7196" name="Picture 28" descr="http://www.whitton-church.org.uk/church%20exteri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6" y="3645024"/>
            <a:ext cx="1412371" cy="1152128"/>
          </a:xfrm>
          <a:prstGeom prst="rect">
            <a:avLst/>
          </a:prstGeom>
          <a:noFill/>
        </p:spPr>
      </p:pic>
      <p:pic>
        <p:nvPicPr>
          <p:cNvPr id="7198" name="Picture 30" descr="http://greece.greekreporter.com/files/Petrol_Station_Shell_Hennsted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1916832"/>
            <a:ext cx="1489042" cy="1224136"/>
          </a:xfrm>
          <a:prstGeom prst="rect">
            <a:avLst/>
          </a:prstGeom>
          <a:noFill/>
        </p:spPr>
      </p:pic>
      <p:pic>
        <p:nvPicPr>
          <p:cNvPr id="7200" name="Picture 32" descr="http://www.wyrebc.gov.uk/page.aspx?ImgID=43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3573016"/>
            <a:ext cx="1440160" cy="1224136"/>
          </a:xfrm>
          <a:prstGeom prst="rect">
            <a:avLst/>
          </a:prstGeom>
          <a:noFill/>
        </p:spPr>
      </p:pic>
      <p:pic>
        <p:nvPicPr>
          <p:cNvPr id="7206" name="Picture 38" descr="http://www.choosechicago.com/Image%20Resource%20Gallery/Museums/071105_museum_field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402023"/>
            <a:ext cx="1440160" cy="1123325"/>
          </a:xfrm>
          <a:prstGeom prst="rect">
            <a:avLst/>
          </a:prstGeom>
          <a:noFill/>
        </p:spPr>
      </p:pic>
      <p:pic>
        <p:nvPicPr>
          <p:cNvPr id="7210" name="Picture 42" descr="http://static.guim.co.uk/sys-images/Business/Pix/pictures/2009/3/12/1236862758804/Morrisons-supermarket.-Ph-0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03073" y="620688"/>
            <a:ext cx="1573187" cy="1224136"/>
          </a:xfrm>
          <a:prstGeom prst="rect">
            <a:avLst/>
          </a:prstGeom>
          <a:noFill/>
        </p:spPr>
      </p:pic>
      <p:pic>
        <p:nvPicPr>
          <p:cNvPr id="7216" name="Picture 48" descr="http://www.glenmore-guesthouse.co.uk/img/img_westquay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5085184"/>
            <a:ext cx="1430612" cy="122413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79512" y="1340768"/>
            <a:ext cx="15841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Bahnhof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2208" y="1412776"/>
            <a:ext cx="15476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Park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3888" y="1412776"/>
            <a:ext cx="161967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Parkplatz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1412776"/>
            <a:ext cx="172819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Supermarkt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2280" y="1412776"/>
            <a:ext cx="172819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Dom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91880" y="3068960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Schule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080" y="3081154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Post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0272" y="2852936"/>
            <a:ext cx="172819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Tankstelle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7704" y="4581128"/>
            <a:ext cx="15841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Kirche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4593322"/>
            <a:ext cx="144016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Bank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48064" y="4437112"/>
            <a:ext cx="1800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Verkehrsamt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7" name="Picture 34" descr="http://www.darlington.gov.uk/NR/rdonlyres/2EAD606A-A652-411C-9113-4C0EBE45A444/0/SwimmingPoo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157192"/>
            <a:ext cx="1656184" cy="108012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35496" y="6269250"/>
            <a:ext cx="165618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Museum</a:t>
            </a:r>
          </a:p>
        </p:txBody>
      </p:sp>
      <p:pic>
        <p:nvPicPr>
          <p:cNvPr id="1026" name="Picture 2" descr="http://www.topnews.in/files/NHS-hospital_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716" y="5229200"/>
            <a:ext cx="1225699" cy="114675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QmVRCG1_gaKMvAp_r1F3l2o6tPNtyfSRt1k9pbAgRRPcvGSD8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4182" y="3645028"/>
            <a:ext cx="1313363" cy="983755"/>
          </a:xfrm>
          <a:prstGeom prst="rect">
            <a:avLst/>
          </a:prstGeom>
          <a:noFill/>
        </p:spPr>
      </p:pic>
      <p:pic>
        <p:nvPicPr>
          <p:cNvPr id="1030" name="Picture 6" descr="http://www.worldstadiums.com/stadium_menu/architecture/historic_stadiums/pictures/07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4088" y="5135315"/>
            <a:ext cx="1656184" cy="1044281"/>
          </a:xfrm>
          <a:prstGeom prst="rect">
            <a:avLst/>
          </a:prstGeom>
          <a:noFill/>
        </p:spPr>
      </p:pic>
      <p:pic>
        <p:nvPicPr>
          <p:cNvPr id="50" name="Picture 4" descr="http://www.travelhouseuk.co.uk/travelGallery/var/albums/Australasia/Australia/Sydney/Sydney_Harbour_Bridge_01.jpg?m=128929977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07704" y="2204864"/>
            <a:ext cx="1512168" cy="95256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79512" y="3081154"/>
            <a:ext cx="15841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Busbahnhof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4581128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Kegelbahn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35696" y="3068960"/>
            <a:ext cx="1584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Hafen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92280" y="4469050"/>
            <a:ext cx="18002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Rathaus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63888" y="5961474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Schwimmbad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3688" y="5961474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Krankenhaus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2080" y="6021288"/>
            <a:ext cx="165618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000" b="1" dirty="0" err="1">
                <a:solidFill>
                  <a:schemeClr val="bg1"/>
                </a:solidFill>
                <a:latin typeface="Comic Sans MS" pitchFamily="66" charset="0"/>
              </a:rPr>
              <a:t>Stadion</a:t>
            </a:r>
            <a:endParaRPr lang="en-GB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8264" y="6021292"/>
            <a:ext cx="21957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b="1" dirty="0" err="1">
                <a:solidFill>
                  <a:schemeClr val="bg1"/>
                </a:solidFill>
                <a:latin typeface="Comic Sans MS" pitchFamily="66" charset="0"/>
              </a:rPr>
              <a:t>Einkaufszentrum</a:t>
            </a: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483"/>
            <a:ext cx="8229600" cy="591187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der</a:t>
            </a:r>
            <a:r>
              <a:rPr lang="en-GB" b="1" dirty="0">
                <a:latin typeface="Comic Sans MS" pitchFamily="66" charset="0"/>
              </a:rPr>
              <a:t> (masculine) </a:t>
            </a:r>
            <a:r>
              <a:rPr lang="en-GB" b="1" dirty="0">
                <a:latin typeface="Comic Sans MS" pitchFamily="66" charset="0"/>
                <a:sym typeface="Symbol" pitchFamily="18" charset="2"/>
              </a:rPr>
              <a:t>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  </a:t>
            </a:r>
          </a:p>
          <a:p>
            <a:pPr>
              <a:buFontTx/>
              <a:buNone/>
            </a:pPr>
            <a:r>
              <a:rPr lang="en-GB" b="1" dirty="0">
                <a:latin typeface="Comic Sans MS" pitchFamily="66" charset="0"/>
              </a:rPr>
              <a:t>           </a:t>
            </a:r>
          </a:p>
          <a:p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Bahnhof</a:t>
            </a:r>
            <a:r>
              <a:rPr lang="en-GB" b="1" dirty="0">
                <a:latin typeface="Comic Sans MS" pitchFamily="66" charset="0"/>
              </a:rPr>
              <a:t>.  </a:t>
            </a:r>
            <a:r>
              <a:rPr lang="en-GB" b="1" i="1" dirty="0">
                <a:latin typeface="Comic Sans MS" pitchFamily="66" charset="0"/>
              </a:rPr>
              <a:t>(</a:t>
            </a:r>
            <a:r>
              <a:rPr lang="en-GB" b="1" i="1" dirty="0" err="1">
                <a:latin typeface="Comic Sans MS" pitchFamily="66" charset="0"/>
              </a:rPr>
              <a:t>der</a:t>
            </a:r>
            <a:r>
              <a:rPr lang="en-GB" b="1" i="1" dirty="0">
                <a:latin typeface="Comic Sans MS" pitchFamily="66" charset="0"/>
              </a:rPr>
              <a:t> </a:t>
            </a:r>
            <a:r>
              <a:rPr lang="en-GB" b="1" i="1" dirty="0" err="1">
                <a:latin typeface="Comic Sans MS" pitchFamily="66" charset="0"/>
              </a:rPr>
              <a:t>Bahnhof</a:t>
            </a:r>
            <a:r>
              <a:rPr lang="en-GB" b="1" i="1" dirty="0">
                <a:latin typeface="Comic Sans MS" pitchFamily="66" charset="0"/>
              </a:rPr>
              <a:t>)</a:t>
            </a:r>
          </a:p>
          <a:p>
            <a:endParaRPr lang="en-GB" b="1" i="1" dirty="0">
              <a:latin typeface="Comic Sans MS" pitchFamily="66" charset="0"/>
            </a:endParaRPr>
          </a:p>
          <a:p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die</a:t>
            </a:r>
            <a:r>
              <a:rPr lang="en-GB" b="1" dirty="0">
                <a:latin typeface="Comic Sans MS" pitchFamily="66" charset="0"/>
              </a:rPr>
              <a:t> (feminine) </a:t>
            </a:r>
            <a:r>
              <a:rPr lang="en-GB" b="1" dirty="0">
                <a:latin typeface="Comic Sans MS" pitchFamily="66" charset="0"/>
                <a:sym typeface="Symbol" pitchFamily="18" charset="2"/>
              </a:rPr>
              <a:t>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eine</a:t>
            </a:r>
            <a:endParaRPr lang="en-GB" b="1" dirty="0">
              <a:solidFill>
                <a:srgbClr val="009900"/>
              </a:solidFill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Tankstelle</a:t>
            </a:r>
            <a:r>
              <a:rPr lang="en-GB" b="1" dirty="0">
                <a:latin typeface="Comic Sans MS" pitchFamily="66" charset="0"/>
              </a:rPr>
              <a:t>. </a:t>
            </a:r>
            <a:r>
              <a:rPr lang="en-GB" b="1" i="1" dirty="0">
                <a:latin typeface="Comic Sans MS" pitchFamily="66" charset="0"/>
              </a:rPr>
              <a:t>(die </a:t>
            </a:r>
            <a:r>
              <a:rPr lang="en-GB" b="1" i="1" dirty="0" err="1">
                <a:latin typeface="Comic Sans MS" pitchFamily="66" charset="0"/>
              </a:rPr>
              <a:t>Tankstelle</a:t>
            </a:r>
            <a:r>
              <a:rPr lang="en-GB" b="1" i="1" dirty="0">
                <a:latin typeface="Comic Sans MS" pitchFamily="66" charset="0"/>
              </a:rPr>
              <a:t>)</a:t>
            </a:r>
          </a:p>
          <a:p>
            <a:endParaRPr lang="en-GB" b="1" i="1" dirty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das</a:t>
            </a:r>
            <a:r>
              <a:rPr lang="en-GB" b="1" dirty="0">
                <a:latin typeface="Comic Sans MS" pitchFamily="66" charset="0"/>
              </a:rPr>
              <a:t> (neuter) </a:t>
            </a:r>
            <a:r>
              <a:rPr lang="en-GB" b="1" dirty="0">
                <a:latin typeface="Comic Sans MS" pitchFamily="66" charset="0"/>
                <a:sym typeface="Symbol" pitchFamily="18" charset="2"/>
              </a:rPr>
              <a:t>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</a:t>
            </a:r>
            <a:r>
              <a:rPr lang="en-GB" b="1" dirty="0">
                <a:latin typeface="Comic Sans MS" pitchFamily="66" charset="0"/>
              </a:rPr>
              <a:t>       </a:t>
            </a: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Stadion</a:t>
            </a:r>
            <a:r>
              <a:rPr lang="en-GB" b="1" dirty="0">
                <a:latin typeface="Comic Sans MS" pitchFamily="66" charset="0"/>
              </a:rPr>
              <a:t>   (</a:t>
            </a:r>
            <a:r>
              <a:rPr lang="en-GB" b="1" i="1" dirty="0">
                <a:latin typeface="Comic Sans MS" pitchFamily="66" charset="0"/>
              </a:rPr>
              <a:t>das </a:t>
            </a:r>
            <a:r>
              <a:rPr lang="en-GB" b="1" i="1" dirty="0" err="1">
                <a:latin typeface="Comic Sans MS" pitchFamily="66" charset="0"/>
              </a:rPr>
              <a:t>Stadion</a:t>
            </a:r>
            <a:r>
              <a:rPr lang="en-GB" b="1" i="1" dirty="0">
                <a:latin typeface="Comic Sans MS" pitchFamily="66" charset="0"/>
              </a:rPr>
              <a:t>)</a:t>
            </a:r>
          </a:p>
          <a:p>
            <a:endParaRPr lang="en-GB" b="1" i="1" dirty="0">
              <a:latin typeface="Comic Sans MS" pitchFamily="66" charset="0"/>
            </a:endParaRPr>
          </a:p>
          <a:p>
            <a:endParaRPr lang="en-GB" b="1" i="1" dirty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97468"/>
            <a:ext cx="475252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Es </a:t>
            </a:r>
            <a:r>
              <a:rPr lang="en-GB" sz="2800" b="1" dirty="0" err="1">
                <a:solidFill>
                  <a:srgbClr val="7030A0"/>
                </a:solidFill>
                <a:latin typeface="Comic Sans MS" pitchFamily="66" charset="0"/>
              </a:rPr>
              <a:t>gibt</a:t>
            </a:r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800" b="1" dirty="0">
                <a:latin typeface="Comic Sans MS" pitchFamily="66" charset="0"/>
              </a:rPr>
              <a:t>– there is / are</a:t>
            </a:r>
          </a:p>
        </p:txBody>
      </p:sp>
    </p:spTree>
    <p:extLst>
      <p:ext uri="{BB962C8B-B14F-4D97-AF65-F5344CB8AC3E}">
        <p14:creationId xmlns:p14="http://schemas.microsoft.com/office/powerpoint/2010/main" val="23632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rgbClr val="0000FF"/>
                </a:solidFill>
                <a:latin typeface="Comic Sans MS" pitchFamily="66" charset="0"/>
              </a:rPr>
              <a:t>To summarise</a:t>
            </a:r>
          </a:p>
        </p:txBody>
      </p:sp>
      <p:graphicFrame>
        <p:nvGraphicFramePr>
          <p:cNvPr id="10268" name="Group 2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609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Definite artice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(the)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Indefinite article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Masculine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der / 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einen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Feminine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eine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Neuter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ein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774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679"/>
            <a:ext cx="8229600" cy="860647"/>
          </a:xfrm>
          <a:solidFill>
            <a:srgbClr val="FFFF99"/>
          </a:solidFill>
          <a:ln w="38100">
            <a:noFill/>
          </a:ln>
        </p:spPr>
        <p:txBody>
          <a:bodyPr/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  <a:latin typeface="Comic Sans MS" pitchFamily="66" charset="0"/>
              </a:rPr>
              <a:t>einen</a:t>
            </a:r>
            <a:r>
              <a:rPr lang="en-GB" sz="3000" b="1" dirty="0">
                <a:latin typeface="Comic Sans MS" pitchFamily="66" charset="0"/>
              </a:rPr>
              <a:t>, </a:t>
            </a:r>
            <a:r>
              <a:rPr lang="en-GB" sz="3000" b="1" dirty="0" err="1">
                <a:solidFill>
                  <a:srgbClr val="0000FF"/>
                </a:solidFill>
                <a:latin typeface="Comic Sans MS" pitchFamily="66" charset="0"/>
              </a:rPr>
              <a:t>eine</a:t>
            </a:r>
            <a:r>
              <a:rPr lang="en-GB" sz="3000" b="1" dirty="0">
                <a:latin typeface="Comic Sans MS" pitchFamily="66" charset="0"/>
              </a:rPr>
              <a:t> </a:t>
            </a:r>
            <a:r>
              <a:rPr lang="en-GB" sz="3000" b="1" dirty="0" err="1">
                <a:latin typeface="Comic Sans MS" pitchFamily="66" charset="0"/>
              </a:rPr>
              <a:t>oder</a:t>
            </a:r>
            <a:r>
              <a:rPr lang="en-GB" sz="3000" b="1" dirty="0">
                <a:latin typeface="Comic Sans MS" pitchFamily="66" charset="0"/>
              </a:rPr>
              <a:t> </a:t>
            </a:r>
            <a:r>
              <a:rPr lang="en-GB" sz="3000" b="1" dirty="0" err="1">
                <a:solidFill>
                  <a:srgbClr val="009900"/>
                </a:solidFill>
                <a:latin typeface="Comic Sans MS" pitchFamily="66" charset="0"/>
              </a:rPr>
              <a:t>ein</a:t>
            </a:r>
            <a:r>
              <a:rPr lang="en-GB" sz="3000" b="1" dirty="0">
                <a:latin typeface="Comic Sans MS" pitchFamily="66" charset="0"/>
              </a:rPr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88477" y="1131683"/>
            <a:ext cx="7926875" cy="5549774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Es gibt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ein</a:t>
            </a:r>
            <a:r>
              <a:rPr lang="en-GB" b="1" dirty="0">
                <a:latin typeface="Comic Sans MS" pitchFamily="66" charset="0"/>
              </a:rPr>
              <a:t> 		Rathaus.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Es </a:t>
            </a:r>
            <a:r>
              <a:rPr lang="en-GB" b="1" dirty="0" err="1"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	</a:t>
            </a:r>
            <a:r>
              <a:rPr lang="en-GB" b="1" dirty="0" err="1">
                <a:latin typeface="Comic Sans MS" pitchFamily="66" charset="0"/>
              </a:rPr>
              <a:t>Busbahnhof</a:t>
            </a:r>
            <a:r>
              <a:rPr lang="en-GB" b="1" dirty="0">
                <a:latin typeface="Comic Sans MS" pitchFamily="66" charset="0"/>
              </a:rPr>
              <a:t>.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Es gibt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ein</a:t>
            </a:r>
            <a:r>
              <a:rPr lang="en-GB" b="1" dirty="0">
                <a:latin typeface="Comic Sans MS" pitchFamily="66" charset="0"/>
              </a:rPr>
              <a:t> 		</a:t>
            </a:r>
            <a:r>
              <a:rPr lang="en-GB" b="1" dirty="0" err="1">
                <a:latin typeface="Comic Sans MS" pitchFamily="66" charset="0"/>
              </a:rPr>
              <a:t>Schwimmbad</a:t>
            </a:r>
            <a:r>
              <a:rPr lang="en-GB" b="1" dirty="0">
                <a:latin typeface="Comic Sans MS" pitchFamily="66" charset="0"/>
              </a:rPr>
              <a:t>.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Es </a:t>
            </a:r>
            <a:r>
              <a:rPr lang="en-GB" b="1" dirty="0" err="1"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eine</a:t>
            </a:r>
            <a:r>
              <a:rPr lang="en-GB" b="1" dirty="0">
                <a:latin typeface="Comic Sans MS" pitchFamily="66" charset="0"/>
              </a:rPr>
              <a:t> 	Post.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Es </a:t>
            </a:r>
            <a:r>
              <a:rPr lang="en-GB" b="1" dirty="0" err="1"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	</a:t>
            </a:r>
            <a:r>
              <a:rPr lang="en-GB" b="1" dirty="0" err="1">
                <a:latin typeface="Comic Sans MS" pitchFamily="66" charset="0"/>
              </a:rPr>
              <a:t>Supermarkt</a:t>
            </a:r>
            <a:r>
              <a:rPr lang="en-GB" b="1" dirty="0">
                <a:latin typeface="Comic Sans MS" pitchFamily="66" charset="0"/>
              </a:rPr>
              <a:t>.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Es </a:t>
            </a:r>
            <a:r>
              <a:rPr lang="en-GB" b="1" dirty="0" err="1"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eine</a:t>
            </a:r>
            <a:r>
              <a:rPr lang="en-GB" b="1" dirty="0">
                <a:latin typeface="Comic Sans MS" pitchFamily="66" charset="0"/>
              </a:rPr>
              <a:t> 	</a:t>
            </a:r>
            <a:r>
              <a:rPr lang="en-GB" b="1" dirty="0" err="1">
                <a:latin typeface="Comic Sans MS" pitchFamily="66" charset="0"/>
              </a:rPr>
              <a:t>Kirche</a:t>
            </a:r>
            <a:r>
              <a:rPr lang="en-GB" b="1" dirty="0">
                <a:latin typeface="Comic Sans MS" pitchFamily="66" charset="0"/>
              </a:rPr>
              <a:t>. 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Es </a:t>
            </a:r>
            <a:r>
              <a:rPr lang="en-GB" b="1" dirty="0" err="1"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	Park.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627784" y="1328671"/>
            <a:ext cx="1368152" cy="5040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27784" y="2090803"/>
            <a:ext cx="1368152" cy="5040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27784" y="2852936"/>
            <a:ext cx="1368152" cy="5040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27784" y="3622015"/>
            <a:ext cx="1368152" cy="5040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27784" y="4301642"/>
            <a:ext cx="1368152" cy="5040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27784" y="5067123"/>
            <a:ext cx="1368152" cy="5040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27784" y="5836202"/>
            <a:ext cx="1368152" cy="5040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99"/>
          </a:solidFill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  <a:latin typeface="Comic Sans MS" pitchFamily="66" charset="0"/>
              </a:rPr>
              <a:t>Kein</a:t>
            </a:r>
            <a:r>
              <a:rPr lang="en-GB" sz="3200" b="1" dirty="0">
                <a:latin typeface="Comic Sans MS" pitchFamily="66" charset="0"/>
              </a:rPr>
              <a:t> – no / none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72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Comic Sans MS" pitchFamily="66" charset="0"/>
              </a:rPr>
              <a:t>Same rules apply, just add a </a:t>
            </a:r>
            <a:r>
              <a:rPr lang="en-GB" sz="7600" b="1" dirty="0">
                <a:solidFill>
                  <a:srgbClr val="7030A0"/>
                </a:solidFill>
                <a:latin typeface="Comic Sans MS" pitchFamily="66" charset="0"/>
              </a:rPr>
              <a:t>K</a:t>
            </a:r>
            <a:r>
              <a:rPr lang="en-GB" b="1" dirty="0">
                <a:latin typeface="Comic Sans MS" pitchFamily="66" charset="0"/>
              </a:rPr>
              <a:t>!</a:t>
            </a: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Es </a:t>
            </a:r>
            <a:r>
              <a:rPr lang="en-GB" b="1" dirty="0" err="1">
                <a:latin typeface="Comic Sans MS" pitchFamily="66" charset="0"/>
              </a:rPr>
              <a:t>gibt</a:t>
            </a:r>
            <a:r>
              <a:rPr lang="en-GB" b="1" dirty="0">
                <a:latin typeface="Comic Sans MS" pitchFamily="66" charset="0"/>
              </a:rPr>
              <a:t> .....</a:t>
            </a: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itchFamily="66" charset="0"/>
              </a:rPr>
              <a:t>k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Park (masculine/der)</a:t>
            </a: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b="1" dirty="0" err="1">
                <a:solidFill>
                  <a:srgbClr val="0070C0"/>
                </a:solidFill>
                <a:highlight>
                  <a:srgbClr val="FFFF00"/>
                </a:highlight>
                <a:latin typeface="Comic Sans MS" pitchFamily="66" charset="0"/>
              </a:rPr>
              <a:t>k</a:t>
            </a:r>
            <a:r>
              <a:rPr lang="en-GB" b="1" dirty="0" err="1">
                <a:solidFill>
                  <a:srgbClr val="0070C0"/>
                </a:solidFill>
                <a:latin typeface="Comic Sans MS" pitchFamily="66" charset="0"/>
              </a:rPr>
              <a:t>eine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Kegelbahn</a:t>
            </a:r>
            <a:r>
              <a:rPr lang="en-GB" b="1" dirty="0">
                <a:latin typeface="Comic Sans MS" pitchFamily="66" charset="0"/>
              </a:rPr>
              <a:t> (feminine/die)</a:t>
            </a: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b="1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itchFamily="66" charset="0"/>
              </a:rPr>
              <a:t>k</a:t>
            </a:r>
            <a:r>
              <a:rPr lang="en-GB" b="1" dirty="0" err="1">
                <a:solidFill>
                  <a:srgbClr val="00B050"/>
                </a:solidFill>
                <a:latin typeface="Comic Sans MS" pitchFamily="66" charset="0"/>
              </a:rPr>
              <a:t>ein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Verkehrsamt</a:t>
            </a:r>
            <a:r>
              <a:rPr lang="en-GB" b="1" dirty="0">
                <a:latin typeface="Comic Sans MS" pitchFamily="66" charset="0"/>
              </a:rPr>
              <a:t> (neuter/das)</a:t>
            </a:r>
          </a:p>
        </p:txBody>
      </p:sp>
    </p:spTree>
    <p:extLst>
      <p:ext uri="{BB962C8B-B14F-4D97-AF65-F5344CB8AC3E}">
        <p14:creationId xmlns:p14="http://schemas.microsoft.com/office/powerpoint/2010/main" val="254908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 err="1">
                <a:latin typeface="Comic Sans MS" pitchFamily="66" charset="0"/>
              </a:rPr>
              <a:t>der</a:t>
            </a:r>
            <a:r>
              <a:rPr lang="en-GB" b="1" dirty="0">
                <a:latin typeface="Comic Sans MS" pitchFamily="66" charset="0"/>
              </a:rPr>
              <a:t> Dom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die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Kirche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919" y="523853"/>
            <a:ext cx="1008111" cy="1008111"/>
          </a:xfrm>
          <a:prstGeom prst="rect">
            <a:avLst/>
          </a:prstGeom>
          <a:noFill/>
        </p:spPr>
      </p:pic>
      <p:pic>
        <p:nvPicPr>
          <p:cNvPr id="7" name="Picture 16" descr="http://www.thedusthole.co.uk/site/htmledit/upload/pages/images/wells_cathed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920" y="1825625"/>
            <a:ext cx="4032448" cy="3385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5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das Rathaus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der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Busbahnhof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437" y="523853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9FF67-172C-1BEB-21AE-74BF938A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29" y="1971989"/>
            <a:ext cx="3968945" cy="29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die Bank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das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Verkehrsamt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164" y="523853"/>
            <a:ext cx="1008111" cy="100811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53F97-1951-4DEA-A0BE-E7AAA1A6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38" y="1947167"/>
            <a:ext cx="3353127" cy="32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der </a:t>
            </a:r>
            <a:r>
              <a:rPr lang="en-GB" b="1" dirty="0" err="1">
                <a:latin typeface="Comic Sans MS" pitchFamily="66" charset="0"/>
              </a:rPr>
              <a:t>Hafen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der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Supermarkt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41" y="5440662"/>
            <a:ext cx="1008111" cy="100811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99B67-3C9C-B51B-3B43-2307E9F9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86" y="1874900"/>
            <a:ext cx="4253930" cy="33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omic Sans MS" pitchFamily="66" charset="0"/>
              </a:rPr>
              <a:t>die Schule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latin typeface="Comic Sans MS" pitchFamily="66" charset="0"/>
                <a:ea typeface="+mj-ea"/>
                <a:cs typeface="+mj-cs"/>
              </a:rPr>
              <a:t>die </a:t>
            </a:r>
            <a:r>
              <a:rPr lang="en-GB" sz="4400" b="1" dirty="0" err="1">
                <a:latin typeface="Comic Sans MS" pitchFamily="66" charset="0"/>
                <a:ea typeface="+mj-ea"/>
                <a:cs typeface="+mj-cs"/>
              </a:rPr>
              <a:t>Kegelbahn</a:t>
            </a:r>
            <a:endParaRPr lang="en-GB" sz="44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9/9a/Yellow_check.svg/600px-Yellow_che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360" y="523853"/>
            <a:ext cx="1008111" cy="100811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659A7-06EC-F8AA-3FFD-7E80BD51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03" y="2092022"/>
            <a:ext cx="3336116" cy="27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748</Words>
  <Application>Microsoft Office PowerPoint</Application>
  <PresentationFormat>On-screen Show (4:3)</PresentationFormat>
  <Paragraphs>260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Comic Sans MS</vt:lpstr>
      <vt:lpstr>Symbol</vt:lpstr>
      <vt:lpstr>Office Theme</vt:lpstr>
      <vt:lpstr>PowerPoint Presentation</vt:lpstr>
      <vt:lpstr>PowerPoint Presentation</vt:lpstr>
      <vt:lpstr>PowerPoint Presentation</vt:lpstr>
      <vt:lpstr>die Bank</vt:lpstr>
      <vt:lpstr>der Dom</vt:lpstr>
      <vt:lpstr>das Rathaus</vt:lpstr>
      <vt:lpstr>die Bank</vt:lpstr>
      <vt:lpstr>der Hafen</vt:lpstr>
      <vt:lpstr>die Schule</vt:lpstr>
      <vt:lpstr>der Supermarkt</vt:lpstr>
      <vt:lpstr>der Park</vt:lpstr>
      <vt:lpstr>das Krankenhaus</vt:lpstr>
      <vt:lpstr>der Busbahnhof</vt:lpstr>
      <vt:lpstr>das Stadion</vt:lpstr>
      <vt:lpstr>das Schwimmbad</vt:lpstr>
      <vt:lpstr>der Park</vt:lpstr>
      <vt:lpstr>die Post</vt:lpstr>
      <vt:lpstr>das Schwimmbad</vt:lpstr>
      <vt:lpstr>das Verkehrsamt</vt:lpstr>
      <vt:lpstr>die Tankstelle</vt:lpstr>
      <vt:lpstr>der Hafen</vt:lpstr>
      <vt:lpstr>das Stadion</vt:lpstr>
      <vt:lpstr>PowerPoint Presentation</vt:lpstr>
      <vt:lpstr>In der Stadt</vt:lpstr>
      <vt:lpstr>In der Stadt</vt:lpstr>
      <vt:lpstr>In der Stadt</vt:lpstr>
      <vt:lpstr>In der Stadt</vt:lpstr>
      <vt:lpstr>In der Stadt</vt:lpstr>
      <vt:lpstr>In der Stadt</vt:lpstr>
      <vt:lpstr>In der Stadt</vt:lpstr>
      <vt:lpstr>In der Stadt</vt:lpstr>
      <vt:lpstr>In der Stadt</vt:lpstr>
      <vt:lpstr>In der Stadt</vt:lpstr>
      <vt:lpstr>In der Stadt</vt:lpstr>
      <vt:lpstr>Wo ist das?</vt:lpstr>
      <vt:lpstr>Wo ist das?</vt:lpstr>
      <vt:lpstr>Wo ist das?</vt:lpstr>
      <vt:lpstr>Wo ist das?</vt:lpstr>
      <vt:lpstr>Wo ist das?</vt:lpstr>
      <vt:lpstr>Wo ist das?</vt:lpstr>
      <vt:lpstr>Wo ist das?</vt:lpstr>
      <vt:lpstr>Wo ist das?</vt:lpstr>
      <vt:lpstr>PowerPoint Presentation</vt:lpstr>
      <vt:lpstr>PowerPoint Presentation</vt:lpstr>
      <vt:lpstr>To summarise</vt:lpstr>
      <vt:lpstr>einen, eine oder ein?</vt:lpstr>
      <vt:lpstr>Kein – no / none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Leggatt</dc:creator>
  <cp:lastModifiedBy>P Leggatt</cp:lastModifiedBy>
  <cp:revision>1</cp:revision>
  <dcterms:created xsi:type="dcterms:W3CDTF">2025-09-16T06:28:41Z</dcterms:created>
  <dcterms:modified xsi:type="dcterms:W3CDTF">2025-09-16T06:29:13Z</dcterms:modified>
</cp:coreProperties>
</file>