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801600" cy="9601200" type="A3"/>
  <p:notesSz cx="6858000" cy="9144000"/>
  <p:defaultTextStyle>
    <a:defPPr>
      <a:defRPr lang="en-US"/>
    </a:defPPr>
    <a:lvl1pPr marL="0" algn="l" defTabSz="1075334" rtl="0" eaLnBrk="1" latinLnBrk="0" hangingPunct="1">
      <a:defRPr sz="2117" kern="1200">
        <a:solidFill>
          <a:schemeClr val="tx1"/>
        </a:solidFill>
        <a:latin typeface="+mn-lt"/>
        <a:ea typeface="+mn-ea"/>
        <a:cs typeface="+mn-cs"/>
      </a:defRPr>
    </a:lvl1pPr>
    <a:lvl2pPr marL="537667" algn="l" defTabSz="1075334" rtl="0" eaLnBrk="1" latinLnBrk="0" hangingPunct="1">
      <a:defRPr sz="2117" kern="1200">
        <a:solidFill>
          <a:schemeClr val="tx1"/>
        </a:solidFill>
        <a:latin typeface="+mn-lt"/>
        <a:ea typeface="+mn-ea"/>
        <a:cs typeface="+mn-cs"/>
      </a:defRPr>
    </a:lvl2pPr>
    <a:lvl3pPr marL="1075334" algn="l" defTabSz="1075334" rtl="0" eaLnBrk="1" latinLnBrk="0" hangingPunct="1">
      <a:defRPr sz="2117" kern="1200">
        <a:solidFill>
          <a:schemeClr val="tx1"/>
        </a:solidFill>
        <a:latin typeface="+mn-lt"/>
        <a:ea typeface="+mn-ea"/>
        <a:cs typeface="+mn-cs"/>
      </a:defRPr>
    </a:lvl3pPr>
    <a:lvl4pPr marL="1613002" algn="l" defTabSz="1075334" rtl="0" eaLnBrk="1" latinLnBrk="0" hangingPunct="1">
      <a:defRPr sz="2117" kern="1200">
        <a:solidFill>
          <a:schemeClr val="tx1"/>
        </a:solidFill>
        <a:latin typeface="+mn-lt"/>
        <a:ea typeface="+mn-ea"/>
        <a:cs typeface="+mn-cs"/>
      </a:defRPr>
    </a:lvl4pPr>
    <a:lvl5pPr marL="2150669" algn="l" defTabSz="1075334" rtl="0" eaLnBrk="1" latinLnBrk="0" hangingPunct="1">
      <a:defRPr sz="2117" kern="1200">
        <a:solidFill>
          <a:schemeClr val="tx1"/>
        </a:solidFill>
        <a:latin typeface="+mn-lt"/>
        <a:ea typeface="+mn-ea"/>
        <a:cs typeface="+mn-cs"/>
      </a:defRPr>
    </a:lvl5pPr>
    <a:lvl6pPr marL="2688336" algn="l" defTabSz="1075334" rtl="0" eaLnBrk="1" latinLnBrk="0" hangingPunct="1">
      <a:defRPr sz="2117" kern="1200">
        <a:solidFill>
          <a:schemeClr val="tx1"/>
        </a:solidFill>
        <a:latin typeface="+mn-lt"/>
        <a:ea typeface="+mn-ea"/>
        <a:cs typeface="+mn-cs"/>
      </a:defRPr>
    </a:lvl6pPr>
    <a:lvl7pPr marL="3226003" algn="l" defTabSz="1075334" rtl="0" eaLnBrk="1" latinLnBrk="0" hangingPunct="1">
      <a:defRPr sz="2117" kern="1200">
        <a:solidFill>
          <a:schemeClr val="tx1"/>
        </a:solidFill>
        <a:latin typeface="+mn-lt"/>
        <a:ea typeface="+mn-ea"/>
        <a:cs typeface="+mn-cs"/>
      </a:defRPr>
    </a:lvl7pPr>
    <a:lvl8pPr marL="3763670" algn="l" defTabSz="1075334" rtl="0" eaLnBrk="1" latinLnBrk="0" hangingPunct="1">
      <a:defRPr sz="2117" kern="1200">
        <a:solidFill>
          <a:schemeClr val="tx1"/>
        </a:solidFill>
        <a:latin typeface="+mn-lt"/>
        <a:ea typeface="+mn-ea"/>
        <a:cs typeface="+mn-cs"/>
      </a:defRPr>
    </a:lvl8pPr>
    <a:lvl9pPr marL="4301338" algn="l" defTabSz="1075334" rtl="0" eaLnBrk="1" latinLnBrk="0" hangingPunct="1">
      <a:defRPr sz="2117"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7A7"/>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3" autoAdjust="0"/>
    <p:restoredTop sz="94660"/>
  </p:normalViewPr>
  <p:slideViewPr>
    <p:cSldViewPr snapToGrid="0">
      <p:cViewPr varScale="1">
        <p:scale>
          <a:sx n="39" d="100"/>
          <a:sy n="39" d="100"/>
        </p:scale>
        <p:origin x="101"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smtClean="0"/>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45A1B3-F21A-410C-862D-801C3998BDEC}" type="datetimeFigureOut">
              <a:rPr lang="en-GB" smtClean="0"/>
              <a:t>03/09/2022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351716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45A1B3-F21A-410C-862D-801C3998BDEC}" type="datetimeFigureOut">
              <a:rPr lang="en-GB" smtClean="0"/>
              <a:t>03/09/2022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3131680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45A1B3-F21A-410C-862D-801C3998BDEC}" type="datetimeFigureOut">
              <a:rPr lang="en-GB" smtClean="0"/>
              <a:t>03/09/2022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2934808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45A1B3-F21A-410C-862D-801C3998BDEC}" type="datetimeFigureOut">
              <a:rPr lang="en-GB" smtClean="0"/>
              <a:t>03/09/2022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29062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smtClean="0"/>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45A1B3-F21A-410C-862D-801C3998BDEC}" type="datetimeFigureOut">
              <a:rPr lang="en-GB" smtClean="0"/>
              <a:t>03/09/2022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2917827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45A1B3-F21A-410C-862D-801C3998BDEC}" type="datetimeFigureOut">
              <a:rPr lang="en-GB" smtClean="0"/>
              <a:t>03/09/2022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49155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45A1B3-F21A-410C-862D-801C3998BDEC}" type="datetimeFigureOut">
              <a:rPr lang="en-GB" smtClean="0"/>
              <a:t>03/09/2022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1922122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45A1B3-F21A-410C-862D-801C3998BDEC}" type="datetimeFigureOut">
              <a:rPr lang="en-GB" smtClean="0"/>
              <a:t>03/09/2022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714792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5A1B3-F21A-410C-862D-801C3998BDEC}" type="datetimeFigureOut">
              <a:rPr lang="en-GB" smtClean="0"/>
              <a:t>03/09/2022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3854453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8345A1B3-F21A-410C-862D-801C3998BDEC}" type="datetimeFigureOut">
              <a:rPr lang="en-GB" smtClean="0"/>
              <a:t>03/09/2022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2631143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smtClean="0"/>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8345A1B3-F21A-410C-862D-801C3998BDEC}" type="datetimeFigureOut">
              <a:rPr lang="en-GB" smtClean="0"/>
              <a:t>03/09/2022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2E32C4-9AE0-4BB0-B7B9-1F555A578668}" type="slidenum">
              <a:rPr lang="en-GB" smtClean="0"/>
              <a:t>‹#›</a:t>
            </a:fld>
            <a:endParaRPr lang="en-GB"/>
          </a:p>
        </p:txBody>
      </p:sp>
    </p:spTree>
    <p:extLst>
      <p:ext uri="{BB962C8B-B14F-4D97-AF65-F5344CB8AC3E}">
        <p14:creationId xmlns:p14="http://schemas.microsoft.com/office/powerpoint/2010/main" val="2445112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345A1B3-F21A-410C-862D-801C3998BDEC}" type="datetimeFigureOut">
              <a:rPr lang="en-GB" smtClean="0"/>
              <a:t>03/09/2022</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6B2E32C4-9AE0-4BB0-B7B9-1F555A578668}" type="slidenum">
              <a:rPr lang="en-GB" smtClean="0"/>
              <a:t>‹#›</a:t>
            </a:fld>
            <a:endParaRPr lang="en-GB"/>
          </a:p>
        </p:txBody>
      </p:sp>
    </p:spTree>
    <p:extLst>
      <p:ext uri="{BB962C8B-B14F-4D97-AF65-F5344CB8AC3E}">
        <p14:creationId xmlns:p14="http://schemas.microsoft.com/office/powerpoint/2010/main" val="35031711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stretch>
            <a:fillRect/>
          </a:stretch>
        </p:blipFill>
        <p:spPr>
          <a:xfrm>
            <a:off x="6860857" y="7535705"/>
            <a:ext cx="1483043" cy="2087246"/>
          </a:xfrm>
          <a:prstGeom prst="rect">
            <a:avLst/>
          </a:prstGeom>
        </p:spPr>
      </p:pic>
      <p:sp>
        <p:nvSpPr>
          <p:cNvPr id="3" name="Subtitle 2"/>
          <p:cNvSpPr>
            <a:spLocks noGrp="1"/>
          </p:cNvSpPr>
          <p:nvPr>
            <p:ph type="subTitle" idx="1"/>
          </p:nvPr>
        </p:nvSpPr>
        <p:spPr>
          <a:xfrm>
            <a:off x="10732770" y="4686299"/>
            <a:ext cx="2068830" cy="2149954"/>
          </a:xfrm>
          <a:solidFill>
            <a:schemeClr val="accent4">
              <a:lumMod val="40000"/>
              <a:lumOff val="60000"/>
            </a:schemeClr>
          </a:solidFill>
        </p:spPr>
        <p:style>
          <a:lnRef idx="2">
            <a:schemeClr val="dk1"/>
          </a:lnRef>
          <a:fillRef idx="1">
            <a:schemeClr val="lt1"/>
          </a:fillRef>
          <a:effectRef idx="0">
            <a:schemeClr val="dk1"/>
          </a:effectRef>
          <a:fontRef idx="minor">
            <a:schemeClr val="dk1"/>
          </a:fontRef>
        </p:style>
        <p:txBody>
          <a:bodyPr>
            <a:normAutofit/>
          </a:bodyPr>
          <a:lstStyle/>
          <a:p>
            <a:r>
              <a:rPr lang="en-GB" sz="1400" b="1" dirty="0"/>
              <a:t>Socrates</a:t>
            </a:r>
            <a:r>
              <a:rPr lang="en-GB" sz="1400" dirty="0"/>
              <a:t> believed that </a:t>
            </a:r>
            <a:r>
              <a:rPr lang="en-GB" sz="1400" b="1" dirty="0"/>
              <a:t>no one does wrong voluntarily</a:t>
            </a:r>
            <a:r>
              <a:rPr lang="en-GB" sz="1400" dirty="0"/>
              <a:t>. Evil is the result of ignorance. If people knew what was the right thing to do they would do it. We always choose what we think is the best or good for us.</a:t>
            </a:r>
            <a:endParaRPr lang="en-GB" sz="1400" dirty="0"/>
          </a:p>
        </p:txBody>
      </p:sp>
      <p:sp>
        <p:nvSpPr>
          <p:cNvPr id="4" name="Subtitle 2"/>
          <p:cNvSpPr txBox="1">
            <a:spLocks/>
          </p:cNvSpPr>
          <p:nvPr/>
        </p:nvSpPr>
        <p:spPr>
          <a:xfrm>
            <a:off x="8343900" y="4686299"/>
            <a:ext cx="2388870" cy="2149954"/>
          </a:xfrm>
          <a:prstGeom prst="rect">
            <a:avLst/>
          </a:prstGeom>
          <a:solidFill>
            <a:schemeClr val="accent6">
              <a:lumMod val="40000"/>
              <a:lumOff val="6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r>
              <a:rPr lang="en-GB" sz="1400" b="1" dirty="0"/>
              <a:t>Aristotle </a:t>
            </a:r>
            <a:r>
              <a:rPr lang="en-GB" sz="1400" dirty="0"/>
              <a:t>was </a:t>
            </a:r>
            <a:r>
              <a:rPr lang="en-GB" sz="1400" b="1" dirty="0"/>
              <a:t>the first to develop a formal system for reasoning</a:t>
            </a:r>
            <a:r>
              <a:rPr lang="en-GB" sz="1400" dirty="0"/>
              <a:t>. He observed that the deductive validity of any argument can be determined by its structure rather than its content, for example, in the syllogism: All men are mortal; Socrates is a man; therefore, Socrates is mortal.</a:t>
            </a:r>
            <a:endParaRPr lang="en-GB" sz="1400" dirty="0"/>
          </a:p>
        </p:txBody>
      </p:sp>
      <p:sp>
        <p:nvSpPr>
          <p:cNvPr id="6" name="Subtitle 2"/>
          <p:cNvSpPr txBox="1">
            <a:spLocks/>
          </p:cNvSpPr>
          <p:nvPr/>
        </p:nvSpPr>
        <p:spPr>
          <a:xfrm>
            <a:off x="8343900" y="6836253"/>
            <a:ext cx="4457700" cy="2764946"/>
          </a:xfrm>
          <a:prstGeom prst="rect">
            <a:avLst/>
          </a:prstGeom>
          <a:solidFill>
            <a:srgbClr val="FFA7A7"/>
          </a:solidFill>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r>
              <a:rPr lang="en-GB" sz="1400" b="1" dirty="0" smtClean="0"/>
              <a:t>Plato</a:t>
            </a:r>
          </a:p>
          <a:p>
            <a:r>
              <a:rPr lang="en-GB" sz="1400" dirty="0" smtClean="0"/>
              <a:t>How </a:t>
            </a:r>
            <a:r>
              <a:rPr lang="en-GB" sz="1400" dirty="0"/>
              <a:t>do we know what’s real?</a:t>
            </a:r>
          </a:p>
          <a:p>
            <a:r>
              <a:rPr lang="en-GB" sz="1400" dirty="0"/>
              <a:t>Allegory of the cave: A man who has lived his whole life in a cave and never left it might be convinced that’s all there is to the world – but he would be wrong.  Plato used this to show how humans should not trust what their senses or other people tell them, but instead use their own reason to understand the world.  </a:t>
            </a:r>
          </a:p>
          <a:p>
            <a:r>
              <a:rPr lang="en-GB" sz="1400" dirty="0"/>
              <a:t>Brain in a jar: a thought experiment that asks how any of us can know what is real.</a:t>
            </a:r>
          </a:p>
        </p:txBody>
      </p:sp>
      <p:sp>
        <p:nvSpPr>
          <p:cNvPr id="7" name="Subtitle 2"/>
          <p:cNvSpPr txBox="1">
            <a:spLocks/>
          </p:cNvSpPr>
          <p:nvPr/>
        </p:nvSpPr>
        <p:spPr>
          <a:xfrm>
            <a:off x="2272665" y="7575076"/>
            <a:ext cx="2990850" cy="2047875"/>
          </a:xfrm>
          <a:prstGeom prst="rect">
            <a:avLst/>
          </a:prstGeom>
        </p:spPr>
        <p:txBody>
          <a:bodyPr vert="horz" lIns="91440" tIns="45720" rIns="91440" bIns="45720" rtlCol="0">
            <a:norm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r>
              <a:rPr lang="en-GB" sz="1400" b="1" dirty="0" smtClean="0"/>
              <a:t>Epictetus</a:t>
            </a:r>
            <a:endParaRPr lang="en-GB" sz="1400" dirty="0" smtClean="0"/>
          </a:p>
          <a:p>
            <a:r>
              <a:rPr lang="en-GB" sz="1400" dirty="0" smtClean="0"/>
              <a:t> </a:t>
            </a:r>
            <a:r>
              <a:rPr lang="en-GB" sz="1400" dirty="0"/>
              <a:t>Stoics </a:t>
            </a:r>
            <a:r>
              <a:rPr lang="en-GB" sz="1400" b="1" dirty="0"/>
              <a:t>acknowledge that people don't have control over all, or even much, of what happens in life</a:t>
            </a:r>
            <a:r>
              <a:rPr lang="en-GB" sz="1400" dirty="0"/>
              <a:t>. And they emphasize that worrying about things outside of their control is unproductive, or even irrational to a person who wants to attain </a:t>
            </a:r>
            <a:r>
              <a:rPr lang="en-GB" sz="1400" dirty="0" smtClean="0"/>
              <a:t>tranquillity.</a:t>
            </a:r>
            <a:endParaRPr lang="en-GB" sz="600" dirty="0"/>
          </a:p>
        </p:txBody>
      </p:sp>
      <p:sp>
        <p:nvSpPr>
          <p:cNvPr id="8" name="Subtitle 2"/>
          <p:cNvSpPr txBox="1">
            <a:spLocks/>
          </p:cNvSpPr>
          <p:nvPr/>
        </p:nvSpPr>
        <p:spPr>
          <a:xfrm>
            <a:off x="9696450" y="1"/>
            <a:ext cx="3105150" cy="2245332"/>
          </a:xfrm>
          <a:prstGeom prst="rect">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r>
              <a:rPr lang="en-GB" sz="1400" b="1" dirty="0" smtClean="0"/>
              <a:t>Diogenes</a:t>
            </a:r>
            <a:r>
              <a:rPr lang="en-GB" sz="1400" dirty="0" smtClean="0"/>
              <a:t> </a:t>
            </a:r>
            <a:r>
              <a:rPr lang="en-GB" sz="1400" dirty="0"/>
              <a:t>adopted the philosophy of the Cynics, who taught that to attain wisdom and virtue one must give up all the pleasures of life, which were thought to stand in the way of self-mastery. Thus he discarded all his possessions except a cloak, a purse, and a wooden bowl. He later threw away the bowl as unnecessary when he saw a boy drinking from his hand. </a:t>
            </a:r>
            <a:endParaRPr lang="en-GB" sz="1400" dirty="0"/>
          </a:p>
        </p:txBody>
      </p:sp>
      <p:pic>
        <p:nvPicPr>
          <p:cNvPr id="11" name="Picture 10"/>
          <p:cNvPicPr>
            <a:picLocks noChangeAspect="1"/>
          </p:cNvPicPr>
          <p:nvPr/>
        </p:nvPicPr>
        <p:blipFill>
          <a:blip r:embed="rId3"/>
          <a:stretch>
            <a:fillRect/>
          </a:stretch>
        </p:blipFill>
        <p:spPr>
          <a:xfrm>
            <a:off x="34290" y="7536975"/>
            <a:ext cx="2238375" cy="2047875"/>
          </a:xfrm>
          <a:prstGeom prst="rect">
            <a:avLst/>
          </a:prstGeom>
        </p:spPr>
      </p:pic>
      <p:pic>
        <p:nvPicPr>
          <p:cNvPr id="12" name="Picture 11"/>
          <p:cNvPicPr>
            <a:picLocks noChangeAspect="1"/>
          </p:cNvPicPr>
          <p:nvPr/>
        </p:nvPicPr>
        <p:blipFill>
          <a:blip r:embed="rId4"/>
          <a:stretch>
            <a:fillRect/>
          </a:stretch>
        </p:blipFill>
        <p:spPr>
          <a:xfrm>
            <a:off x="5233999" y="7535705"/>
            <a:ext cx="1738302" cy="2087246"/>
          </a:xfrm>
          <a:prstGeom prst="rect">
            <a:avLst/>
          </a:prstGeom>
        </p:spPr>
      </p:pic>
      <p:pic>
        <p:nvPicPr>
          <p:cNvPr id="14" name="Picture 13"/>
          <p:cNvPicPr>
            <a:picLocks noChangeAspect="1"/>
          </p:cNvPicPr>
          <p:nvPr/>
        </p:nvPicPr>
        <p:blipFill>
          <a:blip r:embed="rId5"/>
          <a:stretch>
            <a:fillRect/>
          </a:stretch>
        </p:blipFill>
        <p:spPr>
          <a:xfrm>
            <a:off x="459706" y="-1867148"/>
            <a:ext cx="5374481" cy="1728000"/>
          </a:xfrm>
          <a:prstGeom prst="rect">
            <a:avLst/>
          </a:prstGeom>
        </p:spPr>
      </p:pic>
      <p:pic>
        <p:nvPicPr>
          <p:cNvPr id="17" name="Picture 16"/>
          <p:cNvPicPr>
            <a:picLocks noChangeAspect="1"/>
          </p:cNvPicPr>
          <p:nvPr/>
        </p:nvPicPr>
        <p:blipFill>
          <a:blip r:embed="rId6"/>
          <a:stretch>
            <a:fillRect/>
          </a:stretch>
        </p:blipFill>
        <p:spPr>
          <a:xfrm>
            <a:off x="-1" y="877040"/>
            <a:ext cx="3498575" cy="3217882"/>
          </a:xfrm>
          <a:prstGeom prst="rect">
            <a:avLst/>
          </a:prstGeom>
        </p:spPr>
      </p:pic>
      <p:graphicFrame>
        <p:nvGraphicFramePr>
          <p:cNvPr id="15" name="Table 14"/>
          <p:cNvGraphicFramePr>
            <a:graphicFrameLocks noGrp="1"/>
          </p:cNvGraphicFramePr>
          <p:nvPr>
            <p:extLst>
              <p:ext uri="{D42A27DB-BD31-4B8C-83A1-F6EECF244321}">
                <p14:modId xmlns:p14="http://schemas.microsoft.com/office/powerpoint/2010/main" val="198265534"/>
              </p:ext>
            </p:extLst>
          </p:nvPr>
        </p:nvGraphicFramePr>
        <p:xfrm>
          <a:off x="56160" y="3779044"/>
          <a:ext cx="8287740" cy="3718560"/>
        </p:xfrm>
        <a:graphic>
          <a:graphicData uri="http://schemas.openxmlformats.org/drawingml/2006/table">
            <a:tbl>
              <a:tblPr firstRow="1" bandRow="1">
                <a:tableStyleId>{ED083AE6-46FA-4A59-8FB0-9F97EB10719F}</a:tableStyleId>
              </a:tblPr>
              <a:tblGrid>
                <a:gridCol w="1277675">
                  <a:extLst>
                    <a:ext uri="{9D8B030D-6E8A-4147-A177-3AD203B41FA5}">
                      <a16:colId xmlns:a16="http://schemas.microsoft.com/office/drawing/2014/main" val="75416722"/>
                    </a:ext>
                  </a:extLst>
                </a:gridCol>
                <a:gridCol w="7010065">
                  <a:extLst>
                    <a:ext uri="{9D8B030D-6E8A-4147-A177-3AD203B41FA5}">
                      <a16:colId xmlns:a16="http://schemas.microsoft.com/office/drawing/2014/main" val="4112366075"/>
                    </a:ext>
                  </a:extLst>
                </a:gridCol>
              </a:tblGrid>
              <a:tr h="269841">
                <a:tc>
                  <a:txBody>
                    <a:bodyPr/>
                    <a:lstStyle/>
                    <a:p>
                      <a:pPr algn="ctr"/>
                      <a:r>
                        <a:rPr lang="en-GB" sz="1400" dirty="0" smtClean="0"/>
                        <a:t>Key Word</a:t>
                      </a:r>
                      <a:endParaRPr lang="en-GB" sz="1400" dirty="0"/>
                    </a:p>
                  </a:txBody>
                  <a:tcPr/>
                </a:tc>
                <a:tc>
                  <a:txBody>
                    <a:bodyPr/>
                    <a:lstStyle/>
                    <a:p>
                      <a:pPr algn="ctr"/>
                      <a:r>
                        <a:rPr lang="en-GB" sz="1400" dirty="0" smtClean="0"/>
                        <a:t>Definition</a:t>
                      </a:r>
                      <a:endParaRPr lang="en-GB" sz="1400" dirty="0"/>
                    </a:p>
                  </a:txBody>
                  <a:tcPr/>
                </a:tc>
                <a:extLst>
                  <a:ext uri="{0D108BD9-81ED-4DB2-BD59-A6C34878D82A}">
                    <a16:rowId xmlns:a16="http://schemas.microsoft.com/office/drawing/2014/main" val="2044975787"/>
                  </a:ext>
                </a:extLst>
              </a:tr>
              <a:tr h="458730">
                <a:tc>
                  <a:txBody>
                    <a:bodyPr/>
                    <a:lstStyle/>
                    <a:p>
                      <a:pPr algn="ctr"/>
                      <a:r>
                        <a:rPr lang="en-GB" sz="1400" dirty="0" smtClean="0"/>
                        <a:t>Philosophy</a:t>
                      </a:r>
                      <a:endParaRPr lang="en-GB" sz="1400" dirty="0"/>
                    </a:p>
                  </a:txBody>
                  <a:tcPr/>
                </a:tc>
                <a:tc>
                  <a:txBody>
                    <a:bodyPr/>
                    <a:lstStyle/>
                    <a:p>
                      <a:pPr algn="l"/>
                      <a:r>
                        <a:rPr lang="en-GB" sz="1400" dirty="0" smtClean="0"/>
                        <a:t>a story, poem, or picture that can be interpreted to reveal a hidden meaning, typically a moral or political one.</a:t>
                      </a:r>
                    </a:p>
                  </a:txBody>
                  <a:tcPr/>
                </a:tc>
                <a:extLst>
                  <a:ext uri="{0D108BD9-81ED-4DB2-BD59-A6C34878D82A}">
                    <a16:rowId xmlns:a16="http://schemas.microsoft.com/office/drawing/2014/main" val="3236600986"/>
                  </a:ext>
                </a:extLst>
              </a:tr>
              <a:tr h="458730">
                <a:tc>
                  <a:txBody>
                    <a:bodyPr/>
                    <a:lstStyle/>
                    <a:p>
                      <a:pPr algn="ctr"/>
                      <a:r>
                        <a:rPr lang="en-GB" sz="1400" dirty="0" smtClean="0"/>
                        <a:t>Allegory</a:t>
                      </a:r>
                      <a:endParaRPr lang="en-GB" sz="1400" dirty="0"/>
                    </a:p>
                  </a:txBody>
                  <a:tcPr/>
                </a:tc>
                <a:tc>
                  <a:txBody>
                    <a:bodyPr/>
                    <a:lstStyle/>
                    <a:p>
                      <a:pPr algn="l"/>
                      <a:r>
                        <a:rPr lang="en-GB" sz="1400" kern="1200" dirty="0" smtClean="0">
                          <a:effectLst/>
                        </a:rPr>
                        <a:t>a story, poem, or picture that can be interpreted to reveal a hidden meaning, typically a moral or political one.</a:t>
                      </a:r>
                      <a:endParaRPr lang="en-GB" sz="1400" dirty="0"/>
                    </a:p>
                  </a:txBody>
                  <a:tcPr/>
                </a:tc>
                <a:extLst>
                  <a:ext uri="{0D108BD9-81ED-4DB2-BD59-A6C34878D82A}">
                    <a16:rowId xmlns:a16="http://schemas.microsoft.com/office/drawing/2014/main" val="1714397829"/>
                  </a:ext>
                </a:extLst>
              </a:tr>
              <a:tr h="458730">
                <a:tc>
                  <a:txBody>
                    <a:bodyPr/>
                    <a:lstStyle/>
                    <a:p>
                      <a:pPr algn="ctr"/>
                      <a:r>
                        <a:rPr lang="en-GB" sz="1400" dirty="0" smtClean="0"/>
                        <a:t>Influence</a:t>
                      </a:r>
                      <a:endParaRPr lang="en-GB" sz="1400" dirty="0"/>
                    </a:p>
                  </a:txBody>
                  <a:tcPr/>
                </a:tc>
                <a:tc>
                  <a:txBody>
                    <a:bodyPr/>
                    <a:lstStyle/>
                    <a:p>
                      <a:pPr algn="l"/>
                      <a:r>
                        <a:rPr lang="en-GB" sz="1400" dirty="0" smtClean="0"/>
                        <a:t>the capacity to have an effect on the character, development, or behaviour of someone or something, or the effect itself.</a:t>
                      </a:r>
                      <a:endParaRPr lang="en-GB" sz="1400" dirty="0"/>
                    </a:p>
                  </a:txBody>
                  <a:tcPr/>
                </a:tc>
                <a:extLst>
                  <a:ext uri="{0D108BD9-81ED-4DB2-BD59-A6C34878D82A}">
                    <a16:rowId xmlns:a16="http://schemas.microsoft.com/office/drawing/2014/main" val="511951164"/>
                  </a:ext>
                </a:extLst>
              </a:tr>
              <a:tr h="458730">
                <a:tc>
                  <a:txBody>
                    <a:bodyPr/>
                    <a:lstStyle/>
                    <a:p>
                      <a:pPr algn="ctr"/>
                      <a:r>
                        <a:rPr lang="en-GB" sz="1400" dirty="0" smtClean="0"/>
                        <a:t>Syllogism</a:t>
                      </a:r>
                      <a:endParaRPr lang="en-GB" sz="1400" dirty="0"/>
                    </a:p>
                  </a:txBody>
                  <a:tcPr/>
                </a:tc>
                <a:tc>
                  <a:txBody>
                    <a:bodyPr/>
                    <a:lstStyle/>
                    <a:p>
                      <a:pPr algn="l"/>
                      <a:r>
                        <a:rPr lang="en-GB" sz="1400" dirty="0" smtClean="0"/>
                        <a:t>an instance of a form of reasoning in which a conclusion is drawn from two given or assumed propositions</a:t>
                      </a:r>
                      <a:endParaRPr lang="en-GB" sz="1400" dirty="0"/>
                    </a:p>
                  </a:txBody>
                  <a:tcPr/>
                </a:tc>
                <a:extLst>
                  <a:ext uri="{0D108BD9-81ED-4DB2-BD59-A6C34878D82A}">
                    <a16:rowId xmlns:a16="http://schemas.microsoft.com/office/drawing/2014/main" val="504801956"/>
                  </a:ext>
                </a:extLst>
              </a:tr>
              <a:tr h="269841">
                <a:tc>
                  <a:txBody>
                    <a:bodyPr/>
                    <a:lstStyle/>
                    <a:p>
                      <a:pPr algn="ctr"/>
                      <a:r>
                        <a:rPr lang="en-GB" sz="1400" dirty="0" smtClean="0"/>
                        <a:t>Stoic</a:t>
                      </a:r>
                      <a:endParaRPr lang="en-GB" sz="1400" dirty="0"/>
                    </a:p>
                  </a:txBody>
                  <a:tcPr/>
                </a:tc>
                <a:tc>
                  <a:txBody>
                    <a:bodyPr/>
                    <a:lstStyle/>
                    <a:p>
                      <a:pPr algn="l"/>
                      <a:r>
                        <a:rPr lang="en-GB" sz="1400" dirty="0" smtClean="0"/>
                        <a:t>a person who can endure pain or hardship without showing their feelings or complaining.</a:t>
                      </a:r>
                      <a:endParaRPr lang="en-GB" sz="1400" dirty="0"/>
                    </a:p>
                  </a:txBody>
                  <a:tcPr/>
                </a:tc>
                <a:extLst>
                  <a:ext uri="{0D108BD9-81ED-4DB2-BD59-A6C34878D82A}">
                    <a16:rowId xmlns:a16="http://schemas.microsoft.com/office/drawing/2014/main" val="1015886299"/>
                  </a:ext>
                </a:extLst>
              </a:tr>
              <a:tr h="647618">
                <a:tc>
                  <a:txBody>
                    <a:bodyPr/>
                    <a:lstStyle/>
                    <a:p>
                      <a:pPr algn="ctr"/>
                      <a:r>
                        <a:rPr lang="en-GB" sz="1400" dirty="0" smtClean="0"/>
                        <a:t>Cynic</a:t>
                      </a:r>
                      <a:endParaRPr lang="en-GB" sz="1400" dirty="0"/>
                    </a:p>
                  </a:txBody>
                  <a:tcPr/>
                </a:tc>
                <a:tc>
                  <a:txBody>
                    <a:bodyPr/>
                    <a:lstStyle/>
                    <a:p>
                      <a:pPr algn="l"/>
                      <a:r>
                        <a:rPr lang="en-GB" sz="1400" dirty="0" smtClean="0"/>
                        <a:t>reasoning conducted or assessed according to strict principles of validity. A person who believes that people are motivated purely by self-interest rather than acting for honourable or unselfish reasons.</a:t>
                      </a:r>
                      <a:endParaRPr lang="en-GB" sz="1400" dirty="0"/>
                    </a:p>
                  </a:txBody>
                  <a:tcPr/>
                </a:tc>
                <a:extLst>
                  <a:ext uri="{0D108BD9-81ED-4DB2-BD59-A6C34878D82A}">
                    <a16:rowId xmlns:a16="http://schemas.microsoft.com/office/drawing/2014/main" val="3519394727"/>
                  </a:ext>
                </a:extLst>
              </a:tr>
              <a:tr h="269841">
                <a:tc>
                  <a:txBody>
                    <a:bodyPr/>
                    <a:lstStyle/>
                    <a:p>
                      <a:pPr algn="ctr"/>
                      <a:r>
                        <a:rPr lang="en-GB" sz="1400" dirty="0" smtClean="0"/>
                        <a:t>Logic</a:t>
                      </a:r>
                      <a:endParaRPr lang="en-GB" sz="1400" dirty="0"/>
                    </a:p>
                  </a:txBody>
                  <a:tcPr/>
                </a:tc>
                <a:tc>
                  <a:txBody>
                    <a:bodyPr/>
                    <a:lstStyle/>
                    <a:p>
                      <a:pPr algn="l"/>
                      <a:r>
                        <a:rPr lang="en-GB" sz="1400" dirty="0" smtClean="0"/>
                        <a:t>reasoning conducted or assessed according to strict principles of validity.</a:t>
                      </a:r>
                      <a:endParaRPr lang="en-GB" sz="1400" dirty="0"/>
                    </a:p>
                  </a:txBody>
                  <a:tcPr/>
                </a:tc>
                <a:extLst>
                  <a:ext uri="{0D108BD9-81ED-4DB2-BD59-A6C34878D82A}">
                    <a16:rowId xmlns:a16="http://schemas.microsoft.com/office/drawing/2014/main" val="3659081929"/>
                  </a:ext>
                </a:extLst>
              </a:tr>
            </a:tbl>
          </a:graphicData>
        </a:graphic>
      </p:graphicFrame>
      <p:pic>
        <p:nvPicPr>
          <p:cNvPr id="20" name="Picture 19"/>
          <p:cNvPicPr>
            <a:picLocks noChangeAspect="1"/>
          </p:cNvPicPr>
          <p:nvPr/>
        </p:nvPicPr>
        <p:blipFill>
          <a:blip r:embed="rId7"/>
          <a:stretch>
            <a:fillRect/>
          </a:stretch>
        </p:blipFill>
        <p:spPr>
          <a:xfrm>
            <a:off x="6514220" y="1154220"/>
            <a:ext cx="2133600" cy="2133600"/>
          </a:xfrm>
          <a:prstGeom prst="rect">
            <a:avLst/>
          </a:prstGeom>
        </p:spPr>
      </p:pic>
      <p:pic>
        <p:nvPicPr>
          <p:cNvPr id="19" name="Picture 18"/>
          <p:cNvPicPr>
            <a:picLocks noChangeAspect="1"/>
          </p:cNvPicPr>
          <p:nvPr/>
        </p:nvPicPr>
        <p:blipFill>
          <a:blip r:embed="rId8"/>
          <a:stretch>
            <a:fillRect/>
          </a:stretch>
        </p:blipFill>
        <p:spPr>
          <a:xfrm>
            <a:off x="3286650" y="585293"/>
            <a:ext cx="3617567" cy="3193751"/>
          </a:xfrm>
          <a:prstGeom prst="rect">
            <a:avLst/>
          </a:prstGeom>
        </p:spPr>
      </p:pic>
      <p:pic>
        <p:nvPicPr>
          <p:cNvPr id="18" name="Picture 17"/>
          <p:cNvPicPr>
            <a:picLocks noChangeAspect="1"/>
          </p:cNvPicPr>
          <p:nvPr/>
        </p:nvPicPr>
        <p:blipFill>
          <a:blip r:embed="rId9"/>
          <a:stretch>
            <a:fillRect/>
          </a:stretch>
        </p:blipFill>
        <p:spPr>
          <a:xfrm>
            <a:off x="0" y="-38591"/>
            <a:ext cx="3476704" cy="1186063"/>
          </a:xfrm>
          <a:prstGeom prst="rect">
            <a:avLst/>
          </a:prstGeom>
        </p:spPr>
      </p:pic>
      <p:pic>
        <p:nvPicPr>
          <p:cNvPr id="9" name="Picture 8"/>
          <p:cNvPicPr>
            <a:picLocks noChangeAspect="1"/>
          </p:cNvPicPr>
          <p:nvPr/>
        </p:nvPicPr>
        <p:blipFill>
          <a:blip r:embed="rId10"/>
          <a:stretch>
            <a:fillRect/>
          </a:stretch>
        </p:blipFill>
        <p:spPr>
          <a:xfrm>
            <a:off x="8351338" y="1"/>
            <a:ext cx="1345112" cy="2325756"/>
          </a:xfrm>
          <a:prstGeom prst="rect">
            <a:avLst/>
          </a:prstGeom>
        </p:spPr>
      </p:pic>
      <p:pic>
        <p:nvPicPr>
          <p:cNvPr id="10" name="Picture 9"/>
          <p:cNvPicPr>
            <a:picLocks noChangeAspect="1"/>
          </p:cNvPicPr>
          <p:nvPr/>
        </p:nvPicPr>
        <p:blipFill>
          <a:blip r:embed="rId11"/>
          <a:stretch>
            <a:fillRect/>
          </a:stretch>
        </p:blipFill>
        <p:spPr>
          <a:xfrm>
            <a:off x="8366670" y="2245333"/>
            <a:ext cx="4456800" cy="2440966"/>
          </a:xfrm>
          <a:prstGeom prst="rect">
            <a:avLst/>
          </a:prstGeom>
        </p:spPr>
      </p:pic>
      <p:sp>
        <p:nvSpPr>
          <p:cNvPr id="2" name="Title 1"/>
          <p:cNvSpPr>
            <a:spLocks noGrp="1"/>
          </p:cNvSpPr>
          <p:nvPr>
            <p:ph type="ctrTitle"/>
          </p:nvPr>
        </p:nvSpPr>
        <p:spPr>
          <a:xfrm>
            <a:off x="3498574" y="-3508"/>
            <a:ext cx="4846320" cy="588801"/>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n-GB" sz="3000" dirty="0" smtClean="0"/>
              <a:t>An Introduction to Philosophy </a:t>
            </a:r>
            <a:endParaRPr lang="en-GB" sz="3000" dirty="0"/>
          </a:p>
        </p:txBody>
      </p:sp>
    </p:spTree>
    <p:extLst>
      <p:ext uri="{BB962C8B-B14F-4D97-AF65-F5344CB8AC3E}">
        <p14:creationId xmlns:p14="http://schemas.microsoft.com/office/powerpoint/2010/main" val="2693825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1052</TotalTime>
  <Words>338</Words>
  <Application>Microsoft Office PowerPoint</Application>
  <PresentationFormat>A3 Paper (297x420 mm)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An Introduction to Philosophy </vt:lpstr>
    </vt:vector>
  </TitlesOfParts>
  <Company>Khalsa Secondary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Philosophy</dc:title>
  <dc:creator>Jo Craine</dc:creator>
  <cp:lastModifiedBy>Jo Craine</cp:lastModifiedBy>
  <cp:revision>6</cp:revision>
  <dcterms:created xsi:type="dcterms:W3CDTF">2022-09-03T20:19:36Z</dcterms:created>
  <dcterms:modified xsi:type="dcterms:W3CDTF">2022-09-04T13:52:21Z</dcterms:modified>
</cp:coreProperties>
</file>