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65" r:id="rId5"/>
    <p:sldId id="280" r:id="rId6"/>
    <p:sldId id="267" r:id="rId7"/>
    <p:sldId id="283" r:id="rId8"/>
    <p:sldId id="282" r:id="rId9"/>
    <p:sldId id="270" r:id="rId10"/>
    <p:sldId id="271" r:id="rId11"/>
    <p:sldId id="272" r:id="rId12"/>
    <p:sldId id="281" r:id="rId13"/>
    <p:sldId id="285" r:id="rId14"/>
    <p:sldId id="286" r:id="rId15"/>
    <p:sldId id="275" r:id="rId16"/>
    <p:sldId id="264" r:id="rId17"/>
    <p:sldId id="27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97" autoAdjust="0"/>
    <p:restoredTop sz="94660"/>
  </p:normalViewPr>
  <p:slideViewPr>
    <p:cSldViewPr snapToGrid="0">
      <p:cViewPr varScale="1">
        <p:scale>
          <a:sx n="69" d="100"/>
          <a:sy n="69" d="100"/>
        </p:scale>
        <p:origin x="84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3D8FE-3B5F-420C-9629-7FE81E59E7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B5E3473-2F37-4B32-BB4A-B23993829C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72073AC-07C9-4C89-8845-515E60DF5592}"/>
              </a:ext>
            </a:extLst>
          </p:cNvPr>
          <p:cNvSpPr>
            <a:spLocks noGrp="1"/>
          </p:cNvSpPr>
          <p:nvPr>
            <p:ph type="dt" sz="half" idx="10"/>
          </p:nvPr>
        </p:nvSpPr>
        <p:spPr/>
        <p:txBody>
          <a:bodyPr/>
          <a:lstStyle/>
          <a:p>
            <a:fld id="{4A4EABEC-FBAC-441A-8A17-DB392A158F4E}" type="datetimeFigureOut">
              <a:rPr lang="en-GB" smtClean="0"/>
              <a:t>18/07/2022</a:t>
            </a:fld>
            <a:endParaRPr lang="en-GB" dirty="0"/>
          </a:p>
        </p:txBody>
      </p:sp>
      <p:sp>
        <p:nvSpPr>
          <p:cNvPr id="5" name="Footer Placeholder 4">
            <a:extLst>
              <a:ext uri="{FF2B5EF4-FFF2-40B4-BE49-F238E27FC236}">
                <a16:creationId xmlns:a16="http://schemas.microsoft.com/office/drawing/2014/main" id="{65C4F36E-3593-4034-9479-3AF30649DAC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16C385C-4F54-4C3F-9C89-B46D87DB8FBD}"/>
              </a:ext>
            </a:extLst>
          </p:cNvPr>
          <p:cNvSpPr>
            <a:spLocks noGrp="1"/>
          </p:cNvSpPr>
          <p:nvPr>
            <p:ph type="sldNum" sz="quarter" idx="12"/>
          </p:nvPr>
        </p:nvSpPr>
        <p:spPr/>
        <p:txBody>
          <a:bodyPr/>
          <a:lstStyle/>
          <a:p>
            <a:fld id="{6F8CDAFE-77EA-45DC-B0A0-A769B440E691}" type="slidenum">
              <a:rPr lang="en-GB" smtClean="0"/>
              <a:t>‹#›</a:t>
            </a:fld>
            <a:endParaRPr lang="en-GB" dirty="0"/>
          </a:p>
        </p:txBody>
      </p:sp>
    </p:spTree>
    <p:extLst>
      <p:ext uri="{BB962C8B-B14F-4D97-AF65-F5344CB8AC3E}">
        <p14:creationId xmlns:p14="http://schemas.microsoft.com/office/powerpoint/2010/main" val="3362058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583E2-A3BB-4CEE-9C48-171CAA1047E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56D85EC-16B0-4CC9-91FE-B10D800E7E9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0541B4-E258-4960-A988-732B79F1476C}"/>
              </a:ext>
            </a:extLst>
          </p:cNvPr>
          <p:cNvSpPr>
            <a:spLocks noGrp="1"/>
          </p:cNvSpPr>
          <p:nvPr>
            <p:ph type="dt" sz="half" idx="10"/>
          </p:nvPr>
        </p:nvSpPr>
        <p:spPr/>
        <p:txBody>
          <a:bodyPr/>
          <a:lstStyle/>
          <a:p>
            <a:fld id="{4A4EABEC-FBAC-441A-8A17-DB392A158F4E}" type="datetimeFigureOut">
              <a:rPr lang="en-GB" smtClean="0"/>
              <a:t>18/07/2022</a:t>
            </a:fld>
            <a:endParaRPr lang="en-GB" dirty="0"/>
          </a:p>
        </p:txBody>
      </p:sp>
      <p:sp>
        <p:nvSpPr>
          <p:cNvPr id="5" name="Footer Placeholder 4">
            <a:extLst>
              <a:ext uri="{FF2B5EF4-FFF2-40B4-BE49-F238E27FC236}">
                <a16:creationId xmlns:a16="http://schemas.microsoft.com/office/drawing/2014/main" id="{B66EC3E0-958D-4D1A-AEBF-0031967F93E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48876FD-FFEF-4247-980C-DBF181B8C44B}"/>
              </a:ext>
            </a:extLst>
          </p:cNvPr>
          <p:cNvSpPr>
            <a:spLocks noGrp="1"/>
          </p:cNvSpPr>
          <p:nvPr>
            <p:ph type="sldNum" sz="quarter" idx="12"/>
          </p:nvPr>
        </p:nvSpPr>
        <p:spPr/>
        <p:txBody>
          <a:bodyPr/>
          <a:lstStyle/>
          <a:p>
            <a:fld id="{6F8CDAFE-77EA-45DC-B0A0-A769B440E691}" type="slidenum">
              <a:rPr lang="en-GB" smtClean="0"/>
              <a:t>‹#›</a:t>
            </a:fld>
            <a:endParaRPr lang="en-GB" dirty="0"/>
          </a:p>
        </p:txBody>
      </p:sp>
    </p:spTree>
    <p:extLst>
      <p:ext uri="{BB962C8B-B14F-4D97-AF65-F5344CB8AC3E}">
        <p14:creationId xmlns:p14="http://schemas.microsoft.com/office/powerpoint/2010/main" val="4164475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B915E3-DA9A-4A5A-8ADA-9819B72B053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0D23194-A5B9-437C-9658-FEC6DCB14C2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5C8B17-DEAA-49B0-A43B-BCD396A2F104}"/>
              </a:ext>
            </a:extLst>
          </p:cNvPr>
          <p:cNvSpPr>
            <a:spLocks noGrp="1"/>
          </p:cNvSpPr>
          <p:nvPr>
            <p:ph type="dt" sz="half" idx="10"/>
          </p:nvPr>
        </p:nvSpPr>
        <p:spPr/>
        <p:txBody>
          <a:bodyPr/>
          <a:lstStyle/>
          <a:p>
            <a:fld id="{4A4EABEC-FBAC-441A-8A17-DB392A158F4E}" type="datetimeFigureOut">
              <a:rPr lang="en-GB" smtClean="0"/>
              <a:t>18/07/2022</a:t>
            </a:fld>
            <a:endParaRPr lang="en-GB" dirty="0"/>
          </a:p>
        </p:txBody>
      </p:sp>
      <p:sp>
        <p:nvSpPr>
          <p:cNvPr id="5" name="Footer Placeholder 4">
            <a:extLst>
              <a:ext uri="{FF2B5EF4-FFF2-40B4-BE49-F238E27FC236}">
                <a16:creationId xmlns:a16="http://schemas.microsoft.com/office/drawing/2014/main" id="{8C4BAE54-7920-47DC-876D-E4EB40EAF3D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8C1D33D-4FB1-4FA1-B5F6-B479B5F06168}"/>
              </a:ext>
            </a:extLst>
          </p:cNvPr>
          <p:cNvSpPr>
            <a:spLocks noGrp="1"/>
          </p:cNvSpPr>
          <p:nvPr>
            <p:ph type="sldNum" sz="quarter" idx="12"/>
          </p:nvPr>
        </p:nvSpPr>
        <p:spPr/>
        <p:txBody>
          <a:bodyPr/>
          <a:lstStyle/>
          <a:p>
            <a:fld id="{6F8CDAFE-77EA-45DC-B0A0-A769B440E691}" type="slidenum">
              <a:rPr lang="en-GB" smtClean="0"/>
              <a:t>‹#›</a:t>
            </a:fld>
            <a:endParaRPr lang="en-GB" dirty="0"/>
          </a:p>
        </p:txBody>
      </p:sp>
    </p:spTree>
    <p:extLst>
      <p:ext uri="{BB962C8B-B14F-4D97-AF65-F5344CB8AC3E}">
        <p14:creationId xmlns:p14="http://schemas.microsoft.com/office/powerpoint/2010/main" val="2556621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A84EA-3B6D-4C7B-A563-FE69999D52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495F4AE-7EB5-4CB9-B1F6-416CFEE94A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D7EC6B-7063-436F-8DEC-0AB216D2C0BB}"/>
              </a:ext>
            </a:extLst>
          </p:cNvPr>
          <p:cNvSpPr>
            <a:spLocks noGrp="1"/>
          </p:cNvSpPr>
          <p:nvPr>
            <p:ph type="dt" sz="half" idx="10"/>
          </p:nvPr>
        </p:nvSpPr>
        <p:spPr/>
        <p:txBody>
          <a:bodyPr/>
          <a:lstStyle/>
          <a:p>
            <a:fld id="{4A4EABEC-FBAC-441A-8A17-DB392A158F4E}" type="datetimeFigureOut">
              <a:rPr lang="en-GB" smtClean="0"/>
              <a:t>18/07/2022</a:t>
            </a:fld>
            <a:endParaRPr lang="en-GB" dirty="0"/>
          </a:p>
        </p:txBody>
      </p:sp>
      <p:sp>
        <p:nvSpPr>
          <p:cNvPr id="5" name="Footer Placeholder 4">
            <a:extLst>
              <a:ext uri="{FF2B5EF4-FFF2-40B4-BE49-F238E27FC236}">
                <a16:creationId xmlns:a16="http://schemas.microsoft.com/office/drawing/2014/main" id="{9AFAA57F-F1B5-4EEF-A209-F628F3555D8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9911900-32EF-40EF-B037-85A5DB70E7A9}"/>
              </a:ext>
            </a:extLst>
          </p:cNvPr>
          <p:cNvSpPr>
            <a:spLocks noGrp="1"/>
          </p:cNvSpPr>
          <p:nvPr>
            <p:ph type="sldNum" sz="quarter" idx="12"/>
          </p:nvPr>
        </p:nvSpPr>
        <p:spPr/>
        <p:txBody>
          <a:bodyPr/>
          <a:lstStyle/>
          <a:p>
            <a:fld id="{6F8CDAFE-77EA-45DC-B0A0-A769B440E691}" type="slidenum">
              <a:rPr lang="en-GB" smtClean="0"/>
              <a:t>‹#›</a:t>
            </a:fld>
            <a:endParaRPr lang="en-GB" dirty="0"/>
          </a:p>
        </p:txBody>
      </p:sp>
    </p:spTree>
    <p:extLst>
      <p:ext uri="{BB962C8B-B14F-4D97-AF65-F5344CB8AC3E}">
        <p14:creationId xmlns:p14="http://schemas.microsoft.com/office/powerpoint/2010/main" val="669606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DDBEB-8DF0-4AB2-AE13-4CB00777FF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57688B5-F464-4333-A723-B21839C086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3E68A40-0A4C-453B-9D94-9045D54B7B56}"/>
              </a:ext>
            </a:extLst>
          </p:cNvPr>
          <p:cNvSpPr>
            <a:spLocks noGrp="1"/>
          </p:cNvSpPr>
          <p:nvPr>
            <p:ph type="dt" sz="half" idx="10"/>
          </p:nvPr>
        </p:nvSpPr>
        <p:spPr/>
        <p:txBody>
          <a:bodyPr/>
          <a:lstStyle/>
          <a:p>
            <a:fld id="{4A4EABEC-FBAC-441A-8A17-DB392A158F4E}" type="datetimeFigureOut">
              <a:rPr lang="en-GB" smtClean="0"/>
              <a:t>18/07/2022</a:t>
            </a:fld>
            <a:endParaRPr lang="en-GB" dirty="0"/>
          </a:p>
        </p:txBody>
      </p:sp>
      <p:sp>
        <p:nvSpPr>
          <p:cNvPr id="5" name="Footer Placeholder 4">
            <a:extLst>
              <a:ext uri="{FF2B5EF4-FFF2-40B4-BE49-F238E27FC236}">
                <a16:creationId xmlns:a16="http://schemas.microsoft.com/office/drawing/2014/main" id="{82F1862D-0EBD-44CD-85D2-AC7EE7A4E4B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67E5837-7F7B-4507-A8A7-424238E8E2D0}"/>
              </a:ext>
            </a:extLst>
          </p:cNvPr>
          <p:cNvSpPr>
            <a:spLocks noGrp="1"/>
          </p:cNvSpPr>
          <p:nvPr>
            <p:ph type="sldNum" sz="quarter" idx="12"/>
          </p:nvPr>
        </p:nvSpPr>
        <p:spPr/>
        <p:txBody>
          <a:bodyPr/>
          <a:lstStyle/>
          <a:p>
            <a:fld id="{6F8CDAFE-77EA-45DC-B0A0-A769B440E691}" type="slidenum">
              <a:rPr lang="en-GB" smtClean="0"/>
              <a:t>‹#›</a:t>
            </a:fld>
            <a:endParaRPr lang="en-GB" dirty="0"/>
          </a:p>
        </p:txBody>
      </p:sp>
    </p:spTree>
    <p:extLst>
      <p:ext uri="{BB962C8B-B14F-4D97-AF65-F5344CB8AC3E}">
        <p14:creationId xmlns:p14="http://schemas.microsoft.com/office/powerpoint/2010/main" val="3647036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5EAEA-0AB6-448B-AC44-9ADA96E95F1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9405134-C8AC-4330-9BDA-459F0419F37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166F1FC-EAC0-4309-AA73-A315620905D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17BF49A-1271-4302-B37B-C94AB7D3D79C}"/>
              </a:ext>
            </a:extLst>
          </p:cNvPr>
          <p:cNvSpPr>
            <a:spLocks noGrp="1"/>
          </p:cNvSpPr>
          <p:nvPr>
            <p:ph type="dt" sz="half" idx="10"/>
          </p:nvPr>
        </p:nvSpPr>
        <p:spPr/>
        <p:txBody>
          <a:bodyPr/>
          <a:lstStyle/>
          <a:p>
            <a:fld id="{4A4EABEC-FBAC-441A-8A17-DB392A158F4E}" type="datetimeFigureOut">
              <a:rPr lang="en-GB" smtClean="0"/>
              <a:t>18/07/2022</a:t>
            </a:fld>
            <a:endParaRPr lang="en-GB" dirty="0"/>
          </a:p>
        </p:txBody>
      </p:sp>
      <p:sp>
        <p:nvSpPr>
          <p:cNvPr id="6" name="Footer Placeholder 5">
            <a:extLst>
              <a:ext uri="{FF2B5EF4-FFF2-40B4-BE49-F238E27FC236}">
                <a16:creationId xmlns:a16="http://schemas.microsoft.com/office/drawing/2014/main" id="{772D15A8-9053-47A1-9F30-981D358312A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8D03435-4AF8-476B-8BE8-1CE21C9B95B5}"/>
              </a:ext>
            </a:extLst>
          </p:cNvPr>
          <p:cNvSpPr>
            <a:spLocks noGrp="1"/>
          </p:cNvSpPr>
          <p:nvPr>
            <p:ph type="sldNum" sz="quarter" idx="12"/>
          </p:nvPr>
        </p:nvSpPr>
        <p:spPr/>
        <p:txBody>
          <a:bodyPr/>
          <a:lstStyle/>
          <a:p>
            <a:fld id="{6F8CDAFE-77EA-45DC-B0A0-A769B440E691}" type="slidenum">
              <a:rPr lang="en-GB" smtClean="0"/>
              <a:t>‹#›</a:t>
            </a:fld>
            <a:endParaRPr lang="en-GB" dirty="0"/>
          </a:p>
        </p:txBody>
      </p:sp>
    </p:spTree>
    <p:extLst>
      <p:ext uri="{BB962C8B-B14F-4D97-AF65-F5344CB8AC3E}">
        <p14:creationId xmlns:p14="http://schemas.microsoft.com/office/powerpoint/2010/main" val="341363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A92A2-145E-4260-9842-C7D377181F0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F66339D-FD46-42F6-8359-89487324AE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BA9ED79-50CB-4250-8E01-D9338EEA677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ECDB8EC-4808-44EF-B0AD-83E640EB84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F72F809-D3FA-4B6B-BAAE-861A47F7C23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7ED2C05-491F-4DDA-B20D-294392368269}"/>
              </a:ext>
            </a:extLst>
          </p:cNvPr>
          <p:cNvSpPr>
            <a:spLocks noGrp="1"/>
          </p:cNvSpPr>
          <p:nvPr>
            <p:ph type="dt" sz="half" idx="10"/>
          </p:nvPr>
        </p:nvSpPr>
        <p:spPr/>
        <p:txBody>
          <a:bodyPr/>
          <a:lstStyle/>
          <a:p>
            <a:fld id="{4A4EABEC-FBAC-441A-8A17-DB392A158F4E}" type="datetimeFigureOut">
              <a:rPr lang="en-GB" smtClean="0"/>
              <a:t>18/07/2022</a:t>
            </a:fld>
            <a:endParaRPr lang="en-GB" dirty="0"/>
          </a:p>
        </p:txBody>
      </p:sp>
      <p:sp>
        <p:nvSpPr>
          <p:cNvPr id="8" name="Footer Placeholder 7">
            <a:extLst>
              <a:ext uri="{FF2B5EF4-FFF2-40B4-BE49-F238E27FC236}">
                <a16:creationId xmlns:a16="http://schemas.microsoft.com/office/drawing/2014/main" id="{099A3F61-2A07-45A4-A4BB-B77DC35EFDC8}"/>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6C432CC1-02E2-46ED-8213-74B6D1B40970}"/>
              </a:ext>
            </a:extLst>
          </p:cNvPr>
          <p:cNvSpPr>
            <a:spLocks noGrp="1"/>
          </p:cNvSpPr>
          <p:nvPr>
            <p:ph type="sldNum" sz="quarter" idx="12"/>
          </p:nvPr>
        </p:nvSpPr>
        <p:spPr/>
        <p:txBody>
          <a:bodyPr/>
          <a:lstStyle/>
          <a:p>
            <a:fld id="{6F8CDAFE-77EA-45DC-B0A0-A769B440E691}" type="slidenum">
              <a:rPr lang="en-GB" smtClean="0"/>
              <a:t>‹#›</a:t>
            </a:fld>
            <a:endParaRPr lang="en-GB" dirty="0"/>
          </a:p>
        </p:txBody>
      </p:sp>
    </p:spTree>
    <p:extLst>
      <p:ext uri="{BB962C8B-B14F-4D97-AF65-F5344CB8AC3E}">
        <p14:creationId xmlns:p14="http://schemas.microsoft.com/office/powerpoint/2010/main" val="3740626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DA438-9899-4986-B860-630DCCC1773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9FD492B-AB09-49B2-8ED1-F2ABEB0A7CF9}"/>
              </a:ext>
            </a:extLst>
          </p:cNvPr>
          <p:cNvSpPr>
            <a:spLocks noGrp="1"/>
          </p:cNvSpPr>
          <p:nvPr>
            <p:ph type="dt" sz="half" idx="10"/>
          </p:nvPr>
        </p:nvSpPr>
        <p:spPr/>
        <p:txBody>
          <a:bodyPr/>
          <a:lstStyle/>
          <a:p>
            <a:fld id="{4A4EABEC-FBAC-441A-8A17-DB392A158F4E}" type="datetimeFigureOut">
              <a:rPr lang="en-GB" smtClean="0"/>
              <a:t>18/07/2022</a:t>
            </a:fld>
            <a:endParaRPr lang="en-GB" dirty="0"/>
          </a:p>
        </p:txBody>
      </p:sp>
      <p:sp>
        <p:nvSpPr>
          <p:cNvPr id="4" name="Footer Placeholder 3">
            <a:extLst>
              <a:ext uri="{FF2B5EF4-FFF2-40B4-BE49-F238E27FC236}">
                <a16:creationId xmlns:a16="http://schemas.microsoft.com/office/drawing/2014/main" id="{ABC519D4-7867-4CDC-AA2F-90C14CDB2B1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5749FF5A-11F9-4E44-B7BA-29FD770428B0}"/>
              </a:ext>
            </a:extLst>
          </p:cNvPr>
          <p:cNvSpPr>
            <a:spLocks noGrp="1"/>
          </p:cNvSpPr>
          <p:nvPr>
            <p:ph type="sldNum" sz="quarter" idx="12"/>
          </p:nvPr>
        </p:nvSpPr>
        <p:spPr/>
        <p:txBody>
          <a:bodyPr/>
          <a:lstStyle/>
          <a:p>
            <a:fld id="{6F8CDAFE-77EA-45DC-B0A0-A769B440E691}" type="slidenum">
              <a:rPr lang="en-GB" smtClean="0"/>
              <a:t>‹#›</a:t>
            </a:fld>
            <a:endParaRPr lang="en-GB" dirty="0"/>
          </a:p>
        </p:txBody>
      </p:sp>
    </p:spTree>
    <p:extLst>
      <p:ext uri="{BB962C8B-B14F-4D97-AF65-F5344CB8AC3E}">
        <p14:creationId xmlns:p14="http://schemas.microsoft.com/office/powerpoint/2010/main" val="2638754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6C5F4E-ADBC-4332-B07F-81FE77513143}"/>
              </a:ext>
            </a:extLst>
          </p:cNvPr>
          <p:cNvSpPr>
            <a:spLocks noGrp="1"/>
          </p:cNvSpPr>
          <p:nvPr>
            <p:ph type="dt" sz="half" idx="10"/>
          </p:nvPr>
        </p:nvSpPr>
        <p:spPr/>
        <p:txBody>
          <a:bodyPr/>
          <a:lstStyle/>
          <a:p>
            <a:fld id="{4A4EABEC-FBAC-441A-8A17-DB392A158F4E}" type="datetimeFigureOut">
              <a:rPr lang="en-GB" smtClean="0"/>
              <a:t>18/07/2022</a:t>
            </a:fld>
            <a:endParaRPr lang="en-GB" dirty="0"/>
          </a:p>
        </p:txBody>
      </p:sp>
      <p:sp>
        <p:nvSpPr>
          <p:cNvPr id="3" name="Footer Placeholder 2">
            <a:extLst>
              <a:ext uri="{FF2B5EF4-FFF2-40B4-BE49-F238E27FC236}">
                <a16:creationId xmlns:a16="http://schemas.microsoft.com/office/drawing/2014/main" id="{AB2D0FAA-D4E4-4C21-98D4-9732F5EADCA1}"/>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209144BC-B78D-4C82-8589-3A78D7C3D96B}"/>
              </a:ext>
            </a:extLst>
          </p:cNvPr>
          <p:cNvSpPr>
            <a:spLocks noGrp="1"/>
          </p:cNvSpPr>
          <p:nvPr>
            <p:ph type="sldNum" sz="quarter" idx="12"/>
          </p:nvPr>
        </p:nvSpPr>
        <p:spPr/>
        <p:txBody>
          <a:bodyPr/>
          <a:lstStyle/>
          <a:p>
            <a:fld id="{6F8CDAFE-77EA-45DC-B0A0-A769B440E691}" type="slidenum">
              <a:rPr lang="en-GB" smtClean="0"/>
              <a:t>‹#›</a:t>
            </a:fld>
            <a:endParaRPr lang="en-GB" dirty="0"/>
          </a:p>
        </p:txBody>
      </p:sp>
    </p:spTree>
    <p:extLst>
      <p:ext uri="{BB962C8B-B14F-4D97-AF65-F5344CB8AC3E}">
        <p14:creationId xmlns:p14="http://schemas.microsoft.com/office/powerpoint/2010/main" val="4257151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11947-BE53-43C0-B5B8-B27FC1A44A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58FD651-8CD6-400F-AD8B-D8A2D3A548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C5DCA56-FE1D-4B67-83EA-994D06F776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CCC0E75-FA51-4019-B653-2809BA59A3D2}"/>
              </a:ext>
            </a:extLst>
          </p:cNvPr>
          <p:cNvSpPr>
            <a:spLocks noGrp="1"/>
          </p:cNvSpPr>
          <p:nvPr>
            <p:ph type="dt" sz="half" idx="10"/>
          </p:nvPr>
        </p:nvSpPr>
        <p:spPr/>
        <p:txBody>
          <a:bodyPr/>
          <a:lstStyle/>
          <a:p>
            <a:fld id="{4A4EABEC-FBAC-441A-8A17-DB392A158F4E}" type="datetimeFigureOut">
              <a:rPr lang="en-GB" smtClean="0"/>
              <a:t>18/07/2022</a:t>
            </a:fld>
            <a:endParaRPr lang="en-GB" dirty="0"/>
          </a:p>
        </p:txBody>
      </p:sp>
      <p:sp>
        <p:nvSpPr>
          <p:cNvPr id="6" name="Footer Placeholder 5">
            <a:extLst>
              <a:ext uri="{FF2B5EF4-FFF2-40B4-BE49-F238E27FC236}">
                <a16:creationId xmlns:a16="http://schemas.microsoft.com/office/drawing/2014/main" id="{D2DD332D-3C77-4547-B0ED-3C267E8A6C48}"/>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054B170-0168-4A5A-918C-6EAD13B1B59A}"/>
              </a:ext>
            </a:extLst>
          </p:cNvPr>
          <p:cNvSpPr>
            <a:spLocks noGrp="1"/>
          </p:cNvSpPr>
          <p:nvPr>
            <p:ph type="sldNum" sz="quarter" idx="12"/>
          </p:nvPr>
        </p:nvSpPr>
        <p:spPr/>
        <p:txBody>
          <a:bodyPr/>
          <a:lstStyle/>
          <a:p>
            <a:fld id="{6F8CDAFE-77EA-45DC-B0A0-A769B440E691}" type="slidenum">
              <a:rPr lang="en-GB" smtClean="0"/>
              <a:t>‹#›</a:t>
            </a:fld>
            <a:endParaRPr lang="en-GB" dirty="0"/>
          </a:p>
        </p:txBody>
      </p:sp>
    </p:spTree>
    <p:extLst>
      <p:ext uri="{BB962C8B-B14F-4D97-AF65-F5344CB8AC3E}">
        <p14:creationId xmlns:p14="http://schemas.microsoft.com/office/powerpoint/2010/main" val="2845519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318B0-508C-47DD-B3D7-AC919BB991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0B4D757-ABD0-4012-B75B-0EF5CE6616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6DE6A361-C6E4-4EE1-A298-68D1F9892E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77791AE-6F8C-44E8-A03F-7F1F99971702}"/>
              </a:ext>
            </a:extLst>
          </p:cNvPr>
          <p:cNvSpPr>
            <a:spLocks noGrp="1"/>
          </p:cNvSpPr>
          <p:nvPr>
            <p:ph type="dt" sz="half" idx="10"/>
          </p:nvPr>
        </p:nvSpPr>
        <p:spPr/>
        <p:txBody>
          <a:bodyPr/>
          <a:lstStyle/>
          <a:p>
            <a:fld id="{4A4EABEC-FBAC-441A-8A17-DB392A158F4E}" type="datetimeFigureOut">
              <a:rPr lang="en-GB" smtClean="0"/>
              <a:t>18/07/2022</a:t>
            </a:fld>
            <a:endParaRPr lang="en-GB" dirty="0"/>
          </a:p>
        </p:txBody>
      </p:sp>
      <p:sp>
        <p:nvSpPr>
          <p:cNvPr id="6" name="Footer Placeholder 5">
            <a:extLst>
              <a:ext uri="{FF2B5EF4-FFF2-40B4-BE49-F238E27FC236}">
                <a16:creationId xmlns:a16="http://schemas.microsoft.com/office/drawing/2014/main" id="{D319BCA9-1998-44B4-BEFC-28B95279AA2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9D0F787-B0BA-4237-9F66-217AD89BC6B8}"/>
              </a:ext>
            </a:extLst>
          </p:cNvPr>
          <p:cNvSpPr>
            <a:spLocks noGrp="1"/>
          </p:cNvSpPr>
          <p:nvPr>
            <p:ph type="sldNum" sz="quarter" idx="12"/>
          </p:nvPr>
        </p:nvSpPr>
        <p:spPr/>
        <p:txBody>
          <a:bodyPr/>
          <a:lstStyle/>
          <a:p>
            <a:fld id="{6F8CDAFE-77EA-45DC-B0A0-A769B440E691}" type="slidenum">
              <a:rPr lang="en-GB" smtClean="0"/>
              <a:t>‹#›</a:t>
            </a:fld>
            <a:endParaRPr lang="en-GB" dirty="0"/>
          </a:p>
        </p:txBody>
      </p:sp>
    </p:spTree>
    <p:extLst>
      <p:ext uri="{BB962C8B-B14F-4D97-AF65-F5344CB8AC3E}">
        <p14:creationId xmlns:p14="http://schemas.microsoft.com/office/powerpoint/2010/main" val="129650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D6E531-C34E-4FF4-B928-DF8E70814E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4AB400D-50C7-4E85-8BA7-EC049C86D5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AECADE-DD21-4BA8-8F0B-935E69FB91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4EABEC-FBAC-441A-8A17-DB392A158F4E}" type="datetimeFigureOut">
              <a:rPr lang="en-GB" smtClean="0"/>
              <a:t>18/07/2022</a:t>
            </a:fld>
            <a:endParaRPr lang="en-GB" dirty="0"/>
          </a:p>
        </p:txBody>
      </p:sp>
      <p:sp>
        <p:nvSpPr>
          <p:cNvPr id="5" name="Footer Placeholder 4">
            <a:extLst>
              <a:ext uri="{FF2B5EF4-FFF2-40B4-BE49-F238E27FC236}">
                <a16:creationId xmlns:a16="http://schemas.microsoft.com/office/drawing/2014/main" id="{E5E5AABF-B386-48F6-B1D5-4F142C4641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379FEE9D-7731-471E-B846-8B593ED0C3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8CDAFE-77EA-45DC-B0A0-A769B440E691}" type="slidenum">
              <a:rPr lang="en-GB" smtClean="0"/>
              <a:t>‹#›</a:t>
            </a:fld>
            <a:endParaRPr lang="en-GB" dirty="0"/>
          </a:p>
        </p:txBody>
      </p:sp>
    </p:spTree>
    <p:extLst>
      <p:ext uri="{BB962C8B-B14F-4D97-AF65-F5344CB8AC3E}">
        <p14:creationId xmlns:p14="http://schemas.microsoft.com/office/powerpoint/2010/main" val="13261960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42552-D43C-46FB-A6F2-0ECEDF2B467F}"/>
              </a:ext>
            </a:extLst>
          </p:cNvPr>
          <p:cNvSpPr>
            <a:spLocks noGrp="1"/>
          </p:cNvSpPr>
          <p:nvPr>
            <p:ph type="ctrTitle"/>
          </p:nvPr>
        </p:nvSpPr>
        <p:spPr>
          <a:xfrm>
            <a:off x="1524000" y="2235200"/>
            <a:ext cx="9144000" cy="2387600"/>
          </a:xfrm>
        </p:spPr>
        <p:txBody>
          <a:bodyPr/>
          <a:lstStyle/>
          <a:p>
            <a:pPr lvl="0" eaLnBrk="0" fontAlgn="base" hangingPunct="0">
              <a:lnSpc>
                <a:spcPct val="100000"/>
              </a:lnSpc>
              <a:spcAft>
                <a:spcPct val="0"/>
              </a:spcAft>
              <a:tabLst>
                <a:tab pos="900113" algn="l"/>
              </a:tabLst>
            </a:pPr>
            <a:r>
              <a:rPr lang="en-US" altLang="en-US" b="1" u="sng" dirty="0">
                <a:latin typeface="Modern Love Caps" panose="04070805081001020A01" pitchFamily="82" charset="0"/>
                <a:ea typeface="Calibri" panose="020F0502020204030204" pitchFamily="34" charset="0"/>
                <a:cs typeface="Times New Roman" panose="02020603050405020304" pitchFamily="18" charset="0"/>
              </a:rPr>
              <a:t>Paper 2</a:t>
            </a:r>
            <a:br>
              <a:rPr lang="en-US" altLang="en-US" b="1" u="sng" dirty="0">
                <a:latin typeface="Modern Love Caps" panose="04070805081001020A01" pitchFamily="82" charset="0"/>
                <a:ea typeface="Calibri" panose="020F0502020204030204" pitchFamily="34" charset="0"/>
                <a:cs typeface="Times New Roman" panose="02020603050405020304" pitchFamily="18" charset="0"/>
              </a:rPr>
            </a:br>
            <a:r>
              <a:rPr lang="en-US" altLang="en-US" b="1" u="sng" dirty="0">
                <a:latin typeface="Modern Love Caps" panose="04070805081001020A01" pitchFamily="82" charset="0"/>
                <a:ea typeface="Calibri" panose="020F0502020204030204" pitchFamily="34" charset="0"/>
                <a:cs typeface="Times New Roman" panose="02020603050405020304" pitchFamily="18" charset="0"/>
              </a:rPr>
              <a:t>Case Study Booklet</a:t>
            </a:r>
          </a:p>
        </p:txBody>
      </p:sp>
    </p:spTree>
    <p:extLst>
      <p:ext uri="{BB962C8B-B14F-4D97-AF65-F5344CB8AC3E}">
        <p14:creationId xmlns:p14="http://schemas.microsoft.com/office/powerpoint/2010/main" val="1841228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5742B0-057E-45C1-B5D7-C04C672B25B1}"/>
              </a:ext>
            </a:extLst>
          </p:cNvPr>
          <p:cNvSpPr/>
          <p:nvPr/>
        </p:nvSpPr>
        <p:spPr>
          <a:xfrm>
            <a:off x="3283527" y="1054882"/>
            <a:ext cx="6096000" cy="2800767"/>
          </a:xfrm>
          <a:prstGeom prst="rect">
            <a:avLst/>
          </a:prstGeom>
          <a:solidFill>
            <a:schemeClr val="bg1"/>
          </a:solidFill>
          <a:ln>
            <a:solidFill>
              <a:srgbClr val="92D050"/>
            </a:solidFill>
          </a:ln>
        </p:spPr>
        <p:txBody>
          <a:bodyPr wrap="square">
            <a:spAutoFit/>
          </a:bodyPr>
          <a:lstStyle/>
          <a:p>
            <a:pPr fontAlgn="base"/>
            <a:r>
              <a:rPr lang="en-GB" sz="1600" b="1" dirty="0">
                <a:latin typeface="Modern Love Caps" panose="04070805081001020A01" pitchFamily="82" charset="0"/>
              </a:rPr>
              <a:t>Positives of tourism </a:t>
            </a:r>
          </a:p>
          <a:p>
            <a:pPr fontAlgn="base"/>
            <a:r>
              <a:rPr lang="en-GB" sz="1600" dirty="0">
                <a:latin typeface="Agency FB" panose="020B0503020202020204" pitchFamily="34" charset="0"/>
              </a:rPr>
              <a:t>1. Tourists like to see cultural shows by Maasai warriors and will </a:t>
            </a:r>
            <a:r>
              <a:rPr lang="en-GB" sz="1600" b="1" dirty="0">
                <a:latin typeface="Agency FB" panose="020B0503020202020204" pitchFamily="34" charset="0"/>
              </a:rPr>
              <a:t>pay good money </a:t>
            </a:r>
            <a:r>
              <a:rPr lang="en-GB" sz="1600" dirty="0">
                <a:latin typeface="Agency FB" panose="020B0503020202020204" pitchFamily="34" charset="0"/>
              </a:rPr>
              <a:t>for it</a:t>
            </a:r>
          </a:p>
          <a:p>
            <a:pPr fontAlgn="base"/>
            <a:r>
              <a:rPr lang="en-GB" sz="1600" dirty="0">
                <a:latin typeface="Agency FB" panose="020B0503020202020204" pitchFamily="34" charset="0"/>
              </a:rPr>
              <a:t>2. Local infrastructure is </a:t>
            </a:r>
            <a:r>
              <a:rPr lang="en-GB" sz="1600" b="1" dirty="0">
                <a:latin typeface="Agency FB" panose="020B0503020202020204" pitchFamily="34" charset="0"/>
              </a:rPr>
              <a:t>improved as water and sanitation facilities</a:t>
            </a:r>
            <a:r>
              <a:rPr lang="en-GB" sz="1600" dirty="0">
                <a:latin typeface="Agency FB" panose="020B0503020202020204" pitchFamily="34" charset="0"/>
              </a:rPr>
              <a:t>, roads, buses, taxis and airports are provided for tourists.</a:t>
            </a:r>
          </a:p>
          <a:p>
            <a:pPr fontAlgn="base"/>
            <a:r>
              <a:rPr lang="en-GB" sz="1600" dirty="0">
                <a:latin typeface="Agency FB" panose="020B0503020202020204" pitchFamily="34" charset="0"/>
              </a:rPr>
              <a:t>3. Tourists see beautiful landscapes, wildlife such as elephants and plants. They can also be </a:t>
            </a:r>
            <a:r>
              <a:rPr lang="en-GB" sz="1600" b="1" dirty="0">
                <a:latin typeface="Agency FB" panose="020B0503020202020204" pitchFamily="34" charset="0"/>
              </a:rPr>
              <a:t>educated</a:t>
            </a:r>
            <a:r>
              <a:rPr lang="en-GB" sz="1600" dirty="0">
                <a:latin typeface="Agency FB" panose="020B0503020202020204" pitchFamily="34" charset="0"/>
              </a:rPr>
              <a:t> about the dangers to fragile ecosystems in the modern world.</a:t>
            </a:r>
          </a:p>
          <a:p>
            <a:pPr fontAlgn="base"/>
            <a:r>
              <a:rPr lang="en-GB" sz="1600" dirty="0">
                <a:latin typeface="Agency FB" panose="020B0503020202020204" pitchFamily="34" charset="0"/>
              </a:rPr>
              <a:t>4. The Kenyan government loves tourism - foreign currency spent by tourists can be </a:t>
            </a:r>
            <a:r>
              <a:rPr lang="en-GB" sz="1600" b="1" dirty="0">
                <a:latin typeface="Agency FB" panose="020B0503020202020204" pitchFamily="34" charset="0"/>
              </a:rPr>
              <a:t>invested</a:t>
            </a:r>
            <a:r>
              <a:rPr lang="en-GB" sz="1600" dirty="0">
                <a:latin typeface="Agency FB" panose="020B0503020202020204" pitchFamily="34" charset="0"/>
              </a:rPr>
              <a:t> in improving local education, health and other services</a:t>
            </a:r>
          </a:p>
          <a:p>
            <a:pPr fontAlgn="base"/>
            <a:r>
              <a:rPr lang="en-GB" sz="1600" dirty="0">
                <a:latin typeface="Agency FB" panose="020B0503020202020204" pitchFamily="34" charset="0"/>
              </a:rPr>
              <a:t>5. Tourism </a:t>
            </a:r>
            <a:r>
              <a:rPr lang="en-GB" sz="1600" b="1" dirty="0">
                <a:latin typeface="Agency FB" panose="020B0503020202020204" pitchFamily="34" charset="0"/>
              </a:rPr>
              <a:t>creates jobs for local people </a:t>
            </a:r>
            <a:r>
              <a:rPr lang="en-GB" sz="1600" dirty="0">
                <a:latin typeface="Agency FB" panose="020B0503020202020204" pitchFamily="34" charset="0"/>
              </a:rPr>
              <a:t>in Kenya and people can learn new skills in tourism services and construction</a:t>
            </a:r>
          </a:p>
          <a:p>
            <a:pPr fontAlgn="base"/>
            <a:r>
              <a:rPr lang="en-GB" sz="1600" dirty="0">
                <a:latin typeface="Agency FB" panose="020B0503020202020204" pitchFamily="34" charset="0"/>
              </a:rPr>
              <a:t>6. Visitors get an insight into </a:t>
            </a:r>
            <a:r>
              <a:rPr lang="en-GB" sz="1600" b="1" dirty="0">
                <a:latin typeface="Agency FB" panose="020B0503020202020204" pitchFamily="34" charset="0"/>
              </a:rPr>
              <a:t>local customs and traditions.</a:t>
            </a:r>
          </a:p>
        </p:txBody>
      </p:sp>
      <p:sp>
        <p:nvSpPr>
          <p:cNvPr id="2" name="Title 1"/>
          <p:cNvSpPr>
            <a:spLocks noGrp="1"/>
          </p:cNvSpPr>
          <p:nvPr>
            <p:ph type="title"/>
          </p:nvPr>
        </p:nvSpPr>
        <p:spPr>
          <a:xfrm>
            <a:off x="154436" y="297890"/>
            <a:ext cx="11863815" cy="573993"/>
          </a:xfrm>
          <a:solidFill>
            <a:schemeClr val="bg1"/>
          </a:solidFill>
          <a:ln>
            <a:solidFill>
              <a:srgbClr val="92D050"/>
            </a:solidFill>
          </a:ln>
        </p:spPr>
        <p:txBody>
          <a:bodyPr>
            <a:noAutofit/>
          </a:bodyPr>
          <a:lstStyle/>
          <a:p>
            <a:pPr algn="ctr"/>
            <a:r>
              <a:rPr lang="en-GB" sz="3200" dirty="0">
                <a:latin typeface="Modern Love Caps" panose="04070805081001020A01" pitchFamily="82" charset="0"/>
              </a:rPr>
              <a:t>Tourism to reduce the Development Gap - Kenya</a:t>
            </a:r>
          </a:p>
        </p:txBody>
      </p:sp>
      <p:sp>
        <p:nvSpPr>
          <p:cNvPr id="4" name="Rectangle 3"/>
          <p:cNvSpPr/>
          <p:nvPr/>
        </p:nvSpPr>
        <p:spPr>
          <a:xfrm>
            <a:off x="154436" y="3903243"/>
            <a:ext cx="2879709" cy="2554545"/>
          </a:xfrm>
          <a:prstGeom prst="rect">
            <a:avLst/>
          </a:prstGeom>
          <a:solidFill>
            <a:schemeClr val="bg1"/>
          </a:solidFill>
          <a:ln>
            <a:solidFill>
              <a:srgbClr val="92D050"/>
            </a:solidFill>
          </a:ln>
        </p:spPr>
        <p:txBody>
          <a:bodyPr wrap="square">
            <a:spAutoFit/>
          </a:bodyPr>
          <a:lstStyle/>
          <a:p>
            <a:r>
              <a:rPr lang="en-GB" sz="1600" dirty="0">
                <a:latin typeface="Modern Love Caps" panose="04070805081001020A01" pitchFamily="82" charset="0"/>
              </a:rPr>
              <a:t>Facts &amp; Figures</a:t>
            </a:r>
          </a:p>
          <a:p>
            <a:r>
              <a:rPr lang="en-GB" sz="1600" dirty="0">
                <a:latin typeface="Agency FB" panose="020B0503020202020204" pitchFamily="34" charset="0"/>
              </a:rPr>
              <a:t>• Travel &amp; Tourism generated </a:t>
            </a:r>
            <a:r>
              <a:rPr lang="en-GB" sz="1600" b="1" dirty="0">
                <a:latin typeface="Agency FB" panose="020B0503020202020204" pitchFamily="34" charset="0"/>
              </a:rPr>
              <a:t>226,500 jobs </a:t>
            </a:r>
            <a:r>
              <a:rPr lang="en-GB" sz="1600" dirty="0">
                <a:latin typeface="Agency FB" panose="020B0503020202020204" pitchFamily="34" charset="0"/>
              </a:rPr>
              <a:t>directly in 2018, indirectly 11.6% of Kenyan’s jobs rely on tourism</a:t>
            </a:r>
          </a:p>
          <a:p>
            <a:r>
              <a:rPr lang="en-GB" sz="1600" dirty="0">
                <a:latin typeface="Agency FB" panose="020B0503020202020204" pitchFamily="34" charset="0"/>
              </a:rPr>
              <a:t>• 7.6% of Kenya’s capital investment (money coming into the country to develop industry and projects) comes from tourism</a:t>
            </a:r>
          </a:p>
          <a:p>
            <a:r>
              <a:rPr lang="en-GB" sz="1600" dirty="0">
                <a:latin typeface="Agency FB" panose="020B0503020202020204" pitchFamily="34" charset="0"/>
              </a:rPr>
              <a:t>• Tourism brings in </a:t>
            </a:r>
            <a:r>
              <a:rPr lang="en-GB" sz="1600" b="1" dirty="0">
                <a:latin typeface="Agency FB" panose="020B0503020202020204" pitchFamily="34" charset="0"/>
              </a:rPr>
              <a:t>US$5.3billion </a:t>
            </a:r>
            <a:r>
              <a:rPr lang="en-GB" sz="1600" dirty="0">
                <a:latin typeface="Agency FB" panose="020B0503020202020204" pitchFamily="34" charset="0"/>
              </a:rPr>
              <a:t>to Kenya’s economy</a:t>
            </a:r>
          </a:p>
        </p:txBody>
      </p:sp>
      <p:sp>
        <p:nvSpPr>
          <p:cNvPr id="17" name="Content Placeholder 2">
            <a:extLst>
              <a:ext uri="{FF2B5EF4-FFF2-40B4-BE49-F238E27FC236}">
                <a16:creationId xmlns:a16="http://schemas.microsoft.com/office/drawing/2014/main" id="{BBF31E68-2F11-438B-B018-C011652827F5}"/>
              </a:ext>
            </a:extLst>
          </p:cNvPr>
          <p:cNvSpPr txBox="1">
            <a:spLocks/>
          </p:cNvSpPr>
          <p:nvPr/>
        </p:nvSpPr>
        <p:spPr>
          <a:xfrm>
            <a:off x="154437" y="1054882"/>
            <a:ext cx="3032108" cy="2785717"/>
          </a:xfrm>
          <a:prstGeom prst="rect">
            <a:avLst/>
          </a:prstGeom>
          <a:solidFill>
            <a:schemeClr val="bg1"/>
          </a:solidFill>
          <a:ln>
            <a:solidFill>
              <a:srgbClr val="92D05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odern Love Caps" panose="04070805081001020A01" pitchFamily="82" charset="0"/>
              </a:rPr>
              <a:t>Location &amp; Background:</a:t>
            </a:r>
          </a:p>
          <a:p>
            <a:pPr marL="0" indent="0">
              <a:buNone/>
            </a:pPr>
            <a:r>
              <a:rPr lang="en-GB" sz="1600" dirty="0">
                <a:latin typeface="Agency FB" panose="020B0503020202020204" pitchFamily="34" charset="0"/>
              </a:rPr>
              <a:t>Kenya is a country in East Africa that has successfully developed a tourism industry over the past 40 years. </a:t>
            </a:r>
          </a:p>
          <a:p>
            <a:pPr marL="0" indent="0">
              <a:buNone/>
            </a:pPr>
            <a:r>
              <a:rPr lang="en-GB" sz="1600" dirty="0">
                <a:latin typeface="Agency FB" panose="020B0503020202020204" pitchFamily="34" charset="0"/>
              </a:rPr>
              <a:t>Tourists visit Kenya for many reasons, including to go </a:t>
            </a:r>
            <a:r>
              <a:rPr lang="en-GB" sz="1600" b="1" dirty="0">
                <a:latin typeface="Agency FB" panose="020B0503020202020204" pitchFamily="34" charset="0"/>
              </a:rPr>
              <a:t>on safari </a:t>
            </a:r>
            <a:r>
              <a:rPr lang="en-GB" sz="1600" dirty="0">
                <a:latin typeface="Agency FB" panose="020B0503020202020204" pitchFamily="34" charset="0"/>
              </a:rPr>
              <a:t>and to visit its spectacular coastline around Mombasa. </a:t>
            </a:r>
            <a:r>
              <a:rPr lang="en-GB" sz="1600" b="1" dirty="0">
                <a:latin typeface="Agency FB" panose="020B0503020202020204" pitchFamily="34" charset="0"/>
              </a:rPr>
              <a:t>Wildlife</a:t>
            </a:r>
            <a:r>
              <a:rPr lang="en-GB" sz="1600" dirty="0">
                <a:latin typeface="Agency FB" panose="020B0503020202020204" pitchFamily="34" charset="0"/>
              </a:rPr>
              <a:t> viewing of animals such as lions, elephants and giraffes is the major tourist attraction in Kenya., Kenya attracted nearly 1.4 million visitors in 2017.</a:t>
            </a:r>
          </a:p>
        </p:txBody>
      </p:sp>
      <p:sp>
        <p:nvSpPr>
          <p:cNvPr id="3" name="Rectangle 2">
            <a:extLst>
              <a:ext uri="{FF2B5EF4-FFF2-40B4-BE49-F238E27FC236}">
                <a16:creationId xmlns:a16="http://schemas.microsoft.com/office/drawing/2014/main" id="{CE6B00CA-C550-4E6C-A81D-DBC2E5C1206B}"/>
              </a:ext>
            </a:extLst>
          </p:cNvPr>
          <p:cNvSpPr/>
          <p:nvPr/>
        </p:nvSpPr>
        <p:spPr>
          <a:xfrm>
            <a:off x="5941563" y="4149465"/>
            <a:ext cx="6095999" cy="2554545"/>
          </a:xfrm>
          <a:prstGeom prst="rect">
            <a:avLst/>
          </a:prstGeom>
          <a:ln>
            <a:solidFill>
              <a:srgbClr val="92D050"/>
            </a:solidFill>
          </a:ln>
        </p:spPr>
        <p:txBody>
          <a:bodyPr wrap="square">
            <a:spAutoFit/>
          </a:bodyPr>
          <a:lstStyle/>
          <a:p>
            <a:pPr fontAlgn="base"/>
            <a:r>
              <a:rPr lang="en-GB" sz="1600" b="1" dirty="0">
                <a:latin typeface="Modern Love Caps" panose="04070805081001020A01" pitchFamily="82" charset="0"/>
              </a:rPr>
              <a:t>Negatives of tourism</a:t>
            </a:r>
          </a:p>
          <a:p>
            <a:pPr fontAlgn="base"/>
            <a:r>
              <a:rPr lang="en-GB" sz="1600" dirty="0">
                <a:latin typeface="Agency FB" panose="020B0503020202020204" pitchFamily="34" charset="0"/>
              </a:rPr>
              <a:t>1. Foreign companies may bring foreign workers to do the skilled jobs; so local people only do </a:t>
            </a:r>
            <a:r>
              <a:rPr lang="en-GB" sz="1600" b="1" dirty="0">
                <a:latin typeface="Agency FB" panose="020B0503020202020204" pitchFamily="34" charset="0"/>
              </a:rPr>
              <a:t>low skilled, poorly paid work.</a:t>
            </a:r>
          </a:p>
          <a:p>
            <a:pPr fontAlgn="base"/>
            <a:r>
              <a:rPr lang="en-GB" sz="1600" dirty="0">
                <a:latin typeface="Agency FB" panose="020B0503020202020204" pitchFamily="34" charset="0"/>
              </a:rPr>
              <a:t>2. Important projects for local communities might be side lined as infrastructure developments are focused on tourists.</a:t>
            </a:r>
          </a:p>
          <a:p>
            <a:pPr fontAlgn="base"/>
            <a:r>
              <a:rPr lang="en-GB" sz="1600" dirty="0">
                <a:latin typeface="Agency FB" panose="020B0503020202020204" pitchFamily="34" charset="0"/>
              </a:rPr>
              <a:t>3. Pollution and </a:t>
            </a:r>
            <a:r>
              <a:rPr lang="en-GB" sz="1600" b="1" dirty="0">
                <a:latin typeface="Agency FB" panose="020B0503020202020204" pitchFamily="34" charset="0"/>
              </a:rPr>
              <a:t>disruption to wildlife </a:t>
            </a:r>
            <a:r>
              <a:rPr lang="en-GB" sz="1600" dirty="0">
                <a:latin typeface="Agency FB" panose="020B0503020202020204" pitchFamily="34" charset="0"/>
              </a:rPr>
              <a:t>habitats could occur if tourism isn't sustainable.</a:t>
            </a:r>
          </a:p>
          <a:p>
            <a:pPr fontAlgn="base"/>
            <a:r>
              <a:rPr lang="en-GB" sz="1600" dirty="0">
                <a:latin typeface="Agency FB" panose="020B0503020202020204" pitchFamily="34" charset="0"/>
              </a:rPr>
              <a:t>4. Profits can often go to foreign companies, such as tour operators and hotel chains, rather than to the local community.</a:t>
            </a:r>
          </a:p>
          <a:p>
            <a:pPr fontAlgn="base"/>
            <a:r>
              <a:rPr lang="en-GB" sz="1600" dirty="0">
                <a:latin typeface="Agency FB" panose="020B0503020202020204" pitchFamily="34" charset="0"/>
              </a:rPr>
              <a:t>5. Coastal Environments such as those in Mombasa have been damaged by tourism e.g. </a:t>
            </a:r>
            <a:r>
              <a:rPr lang="en-GB" sz="1600" b="1" dirty="0">
                <a:latin typeface="Agency FB" panose="020B0503020202020204" pitchFamily="34" charset="0"/>
              </a:rPr>
              <a:t>destruction of coral reefs </a:t>
            </a:r>
            <a:r>
              <a:rPr lang="en-GB" sz="1600" dirty="0">
                <a:latin typeface="Agency FB" panose="020B0503020202020204" pitchFamily="34" charset="0"/>
              </a:rPr>
              <a:t>as tourists step on the coral and also take souvenirs</a:t>
            </a:r>
          </a:p>
        </p:txBody>
      </p:sp>
      <p:pic>
        <p:nvPicPr>
          <p:cNvPr id="6" name="Picture 5">
            <a:extLst>
              <a:ext uri="{FF2B5EF4-FFF2-40B4-BE49-F238E27FC236}">
                <a16:creationId xmlns:a16="http://schemas.microsoft.com/office/drawing/2014/main" id="{CFD34206-20F3-4910-B21E-4C433768CB35}"/>
              </a:ext>
            </a:extLst>
          </p:cNvPr>
          <p:cNvPicPr>
            <a:picLocks noChangeAspect="1"/>
          </p:cNvPicPr>
          <p:nvPr/>
        </p:nvPicPr>
        <p:blipFill>
          <a:blip r:embed="rId2"/>
          <a:stretch>
            <a:fillRect/>
          </a:stretch>
        </p:blipFill>
        <p:spPr>
          <a:xfrm>
            <a:off x="9476509" y="1305708"/>
            <a:ext cx="2541743" cy="2284064"/>
          </a:xfrm>
          <a:prstGeom prst="rect">
            <a:avLst/>
          </a:prstGeom>
        </p:spPr>
      </p:pic>
      <p:pic>
        <p:nvPicPr>
          <p:cNvPr id="8" name="Picture 7">
            <a:extLst>
              <a:ext uri="{FF2B5EF4-FFF2-40B4-BE49-F238E27FC236}">
                <a16:creationId xmlns:a16="http://schemas.microsoft.com/office/drawing/2014/main" id="{1E5B5D6C-C744-4C67-B9F5-0FF56714123E}"/>
              </a:ext>
            </a:extLst>
          </p:cNvPr>
          <p:cNvPicPr>
            <a:picLocks noChangeAspect="1"/>
          </p:cNvPicPr>
          <p:nvPr/>
        </p:nvPicPr>
        <p:blipFill>
          <a:blip r:embed="rId3"/>
          <a:stretch>
            <a:fillRect/>
          </a:stretch>
        </p:blipFill>
        <p:spPr>
          <a:xfrm>
            <a:off x="3221290" y="5318739"/>
            <a:ext cx="2514011" cy="1385271"/>
          </a:xfrm>
          <a:prstGeom prst="rect">
            <a:avLst/>
          </a:prstGeom>
        </p:spPr>
      </p:pic>
      <p:pic>
        <p:nvPicPr>
          <p:cNvPr id="12" name="Picture 11">
            <a:extLst>
              <a:ext uri="{FF2B5EF4-FFF2-40B4-BE49-F238E27FC236}">
                <a16:creationId xmlns:a16="http://schemas.microsoft.com/office/drawing/2014/main" id="{266470C3-3DB8-4B94-BD09-FD8EC90639C5}"/>
              </a:ext>
            </a:extLst>
          </p:cNvPr>
          <p:cNvPicPr>
            <a:picLocks noChangeAspect="1"/>
          </p:cNvPicPr>
          <p:nvPr/>
        </p:nvPicPr>
        <p:blipFill>
          <a:blip r:embed="rId4"/>
          <a:stretch>
            <a:fillRect/>
          </a:stretch>
        </p:blipFill>
        <p:spPr>
          <a:xfrm>
            <a:off x="3527164" y="3956553"/>
            <a:ext cx="1902261" cy="1261282"/>
          </a:xfrm>
          <a:prstGeom prst="rect">
            <a:avLst/>
          </a:prstGeom>
        </p:spPr>
      </p:pic>
    </p:spTree>
    <p:extLst>
      <p:ext uri="{BB962C8B-B14F-4D97-AF65-F5344CB8AC3E}">
        <p14:creationId xmlns:p14="http://schemas.microsoft.com/office/powerpoint/2010/main" val="3720781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34" y="180109"/>
            <a:ext cx="6006762" cy="534727"/>
          </a:xfrm>
          <a:solidFill>
            <a:schemeClr val="bg1"/>
          </a:solidFill>
          <a:ln>
            <a:solidFill>
              <a:srgbClr val="92D050"/>
            </a:solidFill>
          </a:ln>
        </p:spPr>
        <p:txBody>
          <a:bodyPr>
            <a:noAutofit/>
          </a:bodyPr>
          <a:lstStyle/>
          <a:p>
            <a:pPr algn="ctr"/>
            <a:r>
              <a:rPr lang="en-GB" sz="2800" dirty="0">
                <a:latin typeface="Modern Love Caps" panose="04070805081001020A01" pitchFamily="82" charset="0"/>
              </a:rPr>
              <a:t>Nigeria (NEE)</a:t>
            </a:r>
          </a:p>
        </p:txBody>
      </p:sp>
      <p:sp>
        <p:nvSpPr>
          <p:cNvPr id="4" name="Rectangle 3"/>
          <p:cNvSpPr/>
          <p:nvPr/>
        </p:nvSpPr>
        <p:spPr>
          <a:xfrm>
            <a:off x="89234" y="3210317"/>
            <a:ext cx="6006762" cy="2246769"/>
          </a:xfrm>
          <a:prstGeom prst="rect">
            <a:avLst/>
          </a:prstGeom>
          <a:solidFill>
            <a:schemeClr val="bg1"/>
          </a:solidFill>
          <a:ln>
            <a:solidFill>
              <a:srgbClr val="92D050"/>
            </a:solidFill>
          </a:ln>
        </p:spPr>
        <p:txBody>
          <a:bodyPr wrap="square">
            <a:spAutoFit/>
          </a:bodyPr>
          <a:lstStyle/>
          <a:p>
            <a:r>
              <a:rPr lang="en-GB" sz="1400" dirty="0">
                <a:latin typeface="Modern Love Caps" panose="04070805081001020A01" pitchFamily="82" charset="0"/>
              </a:rPr>
              <a:t>Factors affecting development:</a:t>
            </a:r>
          </a:p>
          <a:p>
            <a:r>
              <a:rPr lang="en-GB" sz="1400" dirty="0">
                <a:latin typeface="Agency FB" panose="020B0503020202020204" pitchFamily="34" charset="0"/>
              </a:rPr>
              <a:t>The Nigerian government was </a:t>
            </a:r>
            <a:r>
              <a:rPr lang="en-GB" sz="1400" b="1" dirty="0">
                <a:latin typeface="Agency FB" panose="020B0503020202020204" pitchFamily="34" charset="0"/>
              </a:rPr>
              <a:t>previously corrupt </a:t>
            </a:r>
            <a:r>
              <a:rPr lang="en-GB" sz="1400" dirty="0">
                <a:latin typeface="Agency FB" panose="020B0503020202020204" pitchFamily="34" charset="0"/>
              </a:rPr>
              <a:t>as a result of Nigeria gaining independence. However, recent elections in 2011 and 2015 were seen as free and fair – a change from previous corruption.</a:t>
            </a:r>
          </a:p>
          <a:p>
            <a:pPr marL="285750" indent="-285750">
              <a:buFont typeface="Arial" panose="020B0604020202020204" pitchFamily="34" charset="0"/>
              <a:buChar char="•"/>
            </a:pPr>
            <a:r>
              <a:rPr lang="en-GB" sz="1400" dirty="0">
                <a:latin typeface="Agency FB" panose="020B0503020202020204" pitchFamily="34" charset="0"/>
              </a:rPr>
              <a:t>Several countries are now starting to </a:t>
            </a:r>
            <a:r>
              <a:rPr lang="en-GB" sz="1400" b="1" dirty="0">
                <a:latin typeface="Agency FB" panose="020B0503020202020204" pitchFamily="34" charset="0"/>
              </a:rPr>
              <a:t>invest </a:t>
            </a:r>
            <a:r>
              <a:rPr lang="en-GB" sz="1400" dirty="0">
                <a:latin typeface="Agency FB" panose="020B0503020202020204" pitchFamily="34" charset="0"/>
              </a:rPr>
              <a:t>in Nigeria:</a:t>
            </a:r>
          </a:p>
          <a:p>
            <a:pPr marL="285750" indent="-285750">
              <a:buFont typeface="Arial" panose="020B0604020202020204" pitchFamily="34" charset="0"/>
              <a:buChar char="•"/>
            </a:pPr>
            <a:r>
              <a:rPr lang="en-GB" sz="1400" b="1" dirty="0">
                <a:latin typeface="Agency FB" panose="020B0503020202020204" pitchFamily="34" charset="0"/>
              </a:rPr>
              <a:t>China</a:t>
            </a:r>
            <a:r>
              <a:rPr lang="en-GB" sz="1400" dirty="0">
                <a:latin typeface="Agency FB" panose="020B0503020202020204" pitchFamily="34" charset="0"/>
              </a:rPr>
              <a:t> is making major investments in construction in the capital, Abuja.</a:t>
            </a:r>
          </a:p>
          <a:p>
            <a:pPr marL="285750" indent="-285750">
              <a:buFont typeface="Arial" panose="020B0604020202020204" pitchFamily="34" charset="0"/>
              <a:buChar char="•"/>
            </a:pPr>
            <a:r>
              <a:rPr lang="en-GB" sz="1400" b="1" dirty="0">
                <a:latin typeface="Agency FB" panose="020B0503020202020204" pitchFamily="34" charset="0"/>
              </a:rPr>
              <a:t>South Africa </a:t>
            </a:r>
            <a:r>
              <a:rPr lang="en-GB" sz="1400" dirty="0">
                <a:latin typeface="Agency FB" panose="020B0503020202020204" pitchFamily="34" charset="0"/>
              </a:rPr>
              <a:t>is investing in businesses and banking.</a:t>
            </a:r>
          </a:p>
          <a:p>
            <a:pPr marL="285750" indent="-285750">
              <a:buFont typeface="Arial" panose="020B0604020202020204" pitchFamily="34" charset="0"/>
              <a:buChar char="•"/>
            </a:pPr>
            <a:r>
              <a:rPr lang="en-GB" sz="1400" dirty="0">
                <a:latin typeface="Agency FB" panose="020B0503020202020204" pitchFamily="34" charset="0"/>
              </a:rPr>
              <a:t>American companies such as </a:t>
            </a:r>
            <a:r>
              <a:rPr lang="en-GB" sz="1400" b="1" dirty="0">
                <a:latin typeface="Agency FB" panose="020B0503020202020204" pitchFamily="34" charset="0"/>
              </a:rPr>
              <a:t>General Electric </a:t>
            </a:r>
            <a:r>
              <a:rPr lang="en-GB" sz="1400" dirty="0">
                <a:latin typeface="Agency FB" panose="020B0503020202020204" pitchFamily="34" charset="0"/>
              </a:rPr>
              <a:t>are investing in new power plants.</a:t>
            </a:r>
          </a:p>
          <a:p>
            <a:pPr marL="285750" indent="-285750">
              <a:buFont typeface="Arial" panose="020B0604020202020204" pitchFamily="34" charset="0"/>
              <a:buChar char="•"/>
            </a:pPr>
            <a:r>
              <a:rPr lang="en-GB" sz="1400" dirty="0">
                <a:latin typeface="Agency FB" panose="020B0503020202020204" pitchFamily="34" charset="0"/>
              </a:rPr>
              <a:t>American corporations such as Wal-Mart, and IT giants IBM, Microsoft and Oracle are operating in Nigeria.</a:t>
            </a:r>
          </a:p>
        </p:txBody>
      </p:sp>
      <p:sp>
        <p:nvSpPr>
          <p:cNvPr id="17" name="Content Placeholder 2">
            <a:extLst>
              <a:ext uri="{FF2B5EF4-FFF2-40B4-BE49-F238E27FC236}">
                <a16:creationId xmlns:a16="http://schemas.microsoft.com/office/drawing/2014/main" id="{BBF31E68-2F11-438B-B018-C011652827F5}"/>
              </a:ext>
            </a:extLst>
          </p:cNvPr>
          <p:cNvSpPr txBox="1">
            <a:spLocks/>
          </p:cNvSpPr>
          <p:nvPr/>
        </p:nvSpPr>
        <p:spPr>
          <a:xfrm>
            <a:off x="89234" y="856601"/>
            <a:ext cx="2307602" cy="2188805"/>
          </a:xfrm>
          <a:prstGeom prst="rect">
            <a:avLst/>
          </a:prstGeom>
          <a:solidFill>
            <a:schemeClr val="bg1"/>
          </a:solidFill>
          <a:ln>
            <a:solidFill>
              <a:srgbClr val="92D05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latin typeface="Modern Love Caps" panose="04070805081001020A01" pitchFamily="82" charset="0"/>
              </a:rPr>
              <a:t>Location</a:t>
            </a:r>
            <a:br>
              <a:rPr lang="en-GB" sz="1400" dirty="0">
                <a:latin typeface="Modern Love Caps" panose="04070805081001020A01" pitchFamily="82" charset="0"/>
              </a:rPr>
            </a:br>
            <a:r>
              <a:rPr lang="en-GB" sz="1400" dirty="0">
                <a:latin typeface="Agency FB" panose="020B0503020202020204" pitchFamily="34" charset="0"/>
              </a:rPr>
              <a:t>Nigeria is a former colony of the UK  and is located in </a:t>
            </a:r>
            <a:r>
              <a:rPr lang="en-GB" sz="1400" b="1" dirty="0">
                <a:latin typeface="Agency FB" panose="020B0503020202020204" pitchFamily="34" charset="0"/>
              </a:rPr>
              <a:t>West Africa</a:t>
            </a:r>
            <a:r>
              <a:rPr lang="en-GB" sz="1400" dirty="0">
                <a:latin typeface="Agency FB" panose="020B0503020202020204" pitchFamily="34" charset="0"/>
              </a:rPr>
              <a:t>. Nigeria is characterized by three distinct climate zones, a tropical monsoon climate in the south, a tropical savannah climate for most of the central regions, and the Sahel a hot and semi-arid climate in the north of the country. </a:t>
            </a:r>
          </a:p>
        </p:txBody>
      </p:sp>
      <p:sp>
        <p:nvSpPr>
          <p:cNvPr id="3" name="Rectangle 2">
            <a:extLst>
              <a:ext uri="{FF2B5EF4-FFF2-40B4-BE49-F238E27FC236}">
                <a16:creationId xmlns:a16="http://schemas.microsoft.com/office/drawing/2014/main" id="{3D578BC0-205B-4FA3-B36F-F66F25A5DE28}"/>
              </a:ext>
            </a:extLst>
          </p:cNvPr>
          <p:cNvSpPr/>
          <p:nvPr/>
        </p:nvSpPr>
        <p:spPr>
          <a:xfrm>
            <a:off x="6253480" y="1963103"/>
            <a:ext cx="5745348" cy="4832092"/>
          </a:xfrm>
          <a:prstGeom prst="rect">
            <a:avLst/>
          </a:prstGeom>
          <a:ln>
            <a:solidFill>
              <a:srgbClr val="92D050"/>
            </a:solidFill>
          </a:ln>
        </p:spPr>
        <p:txBody>
          <a:bodyPr wrap="square">
            <a:spAutoFit/>
          </a:bodyPr>
          <a:lstStyle/>
          <a:p>
            <a:r>
              <a:rPr lang="en-GB" sz="1400" b="1" dirty="0">
                <a:latin typeface="Modern Love Caps" panose="04070805081001020A01" pitchFamily="82" charset="0"/>
              </a:rPr>
              <a:t>Nigeria’s links with the wider world</a:t>
            </a:r>
          </a:p>
          <a:p>
            <a:endParaRPr lang="en-GB" sz="1400" b="1" dirty="0">
              <a:latin typeface="Agency FB" panose="020B0503020202020204" pitchFamily="34" charset="0"/>
            </a:endParaRPr>
          </a:p>
          <a:p>
            <a:r>
              <a:rPr lang="en-GB" sz="1400" b="1" dirty="0">
                <a:latin typeface="Agency FB" panose="020B0503020202020204" pitchFamily="34" charset="0"/>
              </a:rPr>
              <a:t>Political links</a:t>
            </a:r>
            <a:r>
              <a:rPr lang="en-GB" sz="1400" b="1" u="sng" dirty="0">
                <a:latin typeface="Agency FB" panose="020B0503020202020204" pitchFamily="34" charset="0"/>
              </a:rPr>
              <a:t>:</a:t>
            </a:r>
          </a:p>
          <a:p>
            <a:pPr marL="171450" indent="-171450">
              <a:buFont typeface="Arial" panose="020B0604020202020204" pitchFamily="34" charset="0"/>
              <a:buChar char="•"/>
            </a:pPr>
            <a:r>
              <a:rPr lang="en-GB" sz="1400" b="1" i="1" dirty="0">
                <a:latin typeface="Agency FB" panose="020B0503020202020204" pitchFamily="34" charset="0"/>
              </a:rPr>
              <a:t>African Union </a:t>
            </a:r>
            <a:r>
              <a:rPr lang="en-GB" sz="1400" dirty="0">
                <a:latin typeface="Agency FB" panose="020B0503020202020204" pitchFamily="34" charset="0"/>
              </a:rPr>
              <a:t>– economic planning and peacekeeping group. Nigeria is in alliance with Niger, Chad, Benin and Cameroon to provide troops.</a:t>
            </a:r>
          </a:p>
          <a:p>
            <a:pPr marL="171450" indent="-171450">
              <a:buFont typeface="Arial" panose="020B0604020202020204" pitchFamily="34" charset="0"/>
              <a:buChar char="•"/>
            </a:pPr>
            <a:r>
              <a:rPr lang="en-GB" sz="1400" b="1" i="1" dirty="0">
                <a:latin typeface="Agency FB" panose="020B0503020202020204" pitchFamily="34" charset="0"/>
              </a:rPr>
              <a:t>United Nations </a:t>
            </a:r>
            <a:r>
              <a:rPr lang="en-GB" sz="1400" dirty="0">
                <a:latin typeface="Agency FB" panose="020B0503020202020204" pitchFamily="34" charset="0"/>
              </a:rPr>
              <a:t>– in 2013, Nigeria contributed the 5</a:t>
            </a:r>
            <a:r>
              <a:rPr lang="en-GB" sz="1400" baseline="30000" dirty="0">
                <a:latin typeface="Agency FB" panose="020B0503020202020204" pitchFamily="34" charset="0"/>
              </a:rPr>
              <a:t>th</a:t>
            </a:r>
            <a:r>
              <a:rPr lang="en-GB" sz="1400" dirty="0">
                <a:latin typeface="Agency FB" panose="020B0503020202020204" pitchFamily="34" charset="0"/>
              </a:rPr>
              <a:t> largest number of troops to the UN peacekeeping force. In 2014-15 it was a temporary member of the UN Security Council.</a:t>
            </a:r>
          </a:p>
          <a:p>
            <a:pPr marL="171450" indent="-171450">
              <a:buFont typeface="Arial" panose="020B0604020202020204" pitchFamily="34" charset="0"/>
              <a:buChar char="•"/>
            </a:pPr>
            <a:r>
              <a:rPr lang="en-GB" sz="1400" b="1" i="1" dirty="0">
                <a:latin typeface="Agency FB" panose="020B0503020202020204" pitchFamily="34" charset="0"/>
              </a:rPr>
              <a:t>ECOWAS (Economic Community of West African States)</a:t>
            </a:r>
            <a:r>
              <a:rPr lang="en-GB" sz="1400" dirty="0">
                <a:latin typeface="Agency FB" panose="020B0503020202020204" pitchFamily="34" charset="0"/>
              </a:rPr>
              <a:t>– trading group made up of the countries in West Africa with headquarters in Abuja.</a:t>
            </a:r>
          </a:p>
          <a:p>
            <a:pPr marL="171450" indent="-171450">
              <a:buFont typeface="Arial" panose="020B0604020202020204" pitchFamily="34" charset="0"/>
              <a:buChar char="•"/>
            </a:pPr>
            <a:r>
              <a:rPr lang="en-GB" sz="1400" b="1" i="1" dirty="0">
                <a:latin typeface="Agency FB" panose="020B0503020202020204" pitchFamily="34" charset="0"/>
              </a:rPr>
              <a:t>CEN–SAD (Community of Sahel-Saharan States) </a:t>
            </a:r>
            <a:r>
              <a:rPr lang="en-GB" sz="1400" dirty="0">
                <a:latin typeface="Agency FB" panose="020B0503020202020204" pitchFamily="34" charset="0"/>
              </a:rPr>
              <a:t>– has similar aims to ECOWAS, and also seeks to develop sporting links.</a:t>
            </a:r>
          </a:p>
          <a:p>
            <a:pPr marL="171450" indent="-171450">
              <a:buFont typeface="Arial" panose="020B0604020202020204" pitchFamily="34" charset="0"/>
              <a:buChar char="•"/>
            </a:pPr>
            <a:r>
              <a:rPr lang="en-GB" sz="1400" b="1" i="1" dirty="0">
                <a:latin typeface="Agency FB" panose="020B0503020202020204" pitchFamily="34" charset="0"/>
              </a:rPr>
              <a:t>OPEC (Organisation of Petroleum Exporting Countries) </a:t>
            </a:r>
            <a:r>
              <a:rPr lang="en-GB" sz="1400" dirty="0">
                <a:latin typeface="Agency FB" panose="020B0503020202020204" pitchFamily="34" charset="0"/>
              </a:rPr>
              <a:t>– aims to stabilise the price of oil and to ensure a regular supply.</a:t>
            </a:r>
          </a:p>
          <a:p>
            <a:pPr marL="171450" indent="-171450">
              <a:buFont typeface="Arial" panose="020B0604020202020204" pitchFamily="34" charset="0"/>
              <a:buChar char="•"/>
            </a:pPr>
            <a:endParaRPr lang="en-GB" sz="1400" dirty="0">
              <a:latin typeface="Agency FB" panose="020B0503020202020204" pitchFamily="34" charset="0"/>
            </a:endParaRPr>
          </a:p>
          <a:p>
            <a:r>
              <a:rPr lang="en-GB" sz="1400" b="1" dirty="0">
                <a:latin typeface="Agency FB" panose="020B0503020202020204" pitchFamily="34" charset="0"/>
              </a:rPr>
              <a:t>Trade links:</a:t>
            </a:r>
          </a:p>
          <a:p>
            <a:pPr marL="171450" indent="-171450">
              <a:buFont typeface="Arial" panose="020B0604020202020204" pitchFamily="34" charset="0"/>
              <a:buChar char="•"/>
            </a:pPr>
            <a:r>
              <a:rPr lang="en-GB" sz="1400" dirty="0">
                <a:latin typeface="Agency FB" panose="020B0503020202020204" pitchFamily="34" charset="0"/>
              </a:rPr>
              <a:t>Nigeria’s main </a:t>
            </a:r>
            <a:r>
              <a:rPr lang="en-GB" sz="1400" b="1" dirty="0">
                <a:latin typeface="Agency FB" panose="020B0503020202020204" pitchFamily="34" charset="0"/>
              </a:rPr>
              <a:t>exports</a:t>
            </a:r>
            <a:r>
              <a:rPr lang="en-GB" sz="1400" dirty="0">
                <a:latin typeface="Agency FB" panose="020B0503020202020204" pitchFamily="34" charset="0"/>
              </a:rPr>
              <a:t> are </a:t>
            </a:r>
            <a:r>
              <a:rPr lang="en-GB" sz="1400" b="1" dirty="0">
                <a:latin typeface="Agency FB" panose="020B0503020202020204" pitchFamily="34" charset="0"/>
              </a:rPr>
              <a:t>crude and refined petroleum</a:t>
            </a:r>
            <a:r>
              <a:rPr lang="en-GB" sz="1400" dirty="0">
                <a:latin typeface="Agency FB" panose="020B0503020202020204" pitchFamily="34" charset="0"/>
              </a:rPr>
              <a:t>, natural gas, rubber, cocoa and cotton. </a:t>
            </a:r>
          </a:p>
          <a:p>
            <a:pPr marL="171450" indent="-171450">
              <a:buFont typeface="Arial" panose="020B0604020202020204" pitchFamily="34" charset="0"/>
              <a:buChar char="•"/>
            </a:pPr>
            <a:r>
              <a:rPr lang="en-GB" sz="1400" dirty="0">
                <a:latin typeface="Agency FB" panose="020B0503020202020204" pitchFamily="34" charset="0"/>
              </a:rPr>
              <a:t>It’s main </a:t>
            </a:r>
            <a:r>
              <a:rPr lang="en-GB" sz="1400" b="1" dirty="0">
                <a:latin typeface="Agency FB" panose="020B0503020202020204" pitchFamily="34" charset="0"/>
              </a:rPr>
              <a:t>imports are refined petroleum</a:t>
            </a:r>
            <a:r>
              <a:rPr lang="en-GB" sz="1400" dirty="0">
                <a:latin typeface="Agency FB" panose="020B0503020202020204" pitchFamily="34" charset="0"/>
              </a:rPr>
              <a:t> from the EU and the USA, cars from Brazil and the USA, telephones from China, rice and wheat.</a:t>
            </a:r>
          </a:p>
          <a:p>
            <a:pPr marL="171450" indent="-171450">
              <a:buFont typeface="Arial" panose="020B0604020202020204" pitchFamily="34" charset="0"/>
              <a:buChar char="•"/>
            </a:pPr>
            <a:r>
              <a:rPr lang="en-GB" sz="1400" dirty="0">
                <a:latin typeface="Agency FB" panose="020B0503020202020204" pitchFamily="34" charset="0"/>
              </a:rPr>
              <a:t>Nigeria’s growing population and the </a:t>
            </a:r>
            <a:r>
              <a:rPr lang="en-GB" sz="1400" b="1" dirty="0">
                <a:latin typeface="Agency FB" panose="020B0503020202020204" pitchFamily="34" charset="0"/>
              </a:rPr>
              <a:t>emerging middle class </a:t>
            </a:r>
            <a:r>
              <a:rPr lang="en-GB" sz="1400" dirty="0">
                <a:latin typeface="Agency FB" panose="020B0503020202020204" pitchFamily="34" charset="0"/>
              </a:rPr>
              <a:t>have seen a rise in the demand for telephones. Nigeria ranks 7</a:t>
            </a:r>
            <a:r>
              <a:rPr lang="en-GB" sz="1400" baseline="30000" dirty="0">
                <a:latin typeface="Agency FB" panose="020B0503020202020204" pitchFamily="34" charset="0"/>
              </a:rPr>
              <a:t>th</a:t>
            </a:r>
            <a:r>
              <a:rPr lang="en-GB" sz="1400" dirty="0">
                <a:latin typeface="Agency FB" panose="020B0503020202020204" pitchFamily="34" charset="0"/>
              </a:rPr>
              <a:t> in the world for the number of mobile phones used (UK is rank 16</a:t>
            </a:r>
            <a:r>
              <a:rPr lang="en-GB" sz="1400" baseline="30000" dirty="0">
                <a:latin typeface="Agency FB" panose="020B0503020202020204" pitchFamily="34" charset="0"/>
              </a:rPr>
              <a:t>th</a:t>
            </a:r>
            <a:r>
              <a:rPr lang="en-GB" sz="1400" dirty="0">
                <a:latin typeface="Agency FB" panose="020B0503020202020204" pitchFamily="34" charset="0"/>
              </a:rPr>
              <a:t>).</a:t>
            </a:r>
          </a:p>
        </p:txBody>
      </p:sp>
      <p:sp>
        <p:nvSpPr>
          <p:cNvPr id="10" name="Rectangle 9">
            <a:extLst>
              <a:ext uri="{FF2B5EF4-FFF2-40B4-BE49-F238E27FC236}">
                <a16:creationId xmlns:a16="http://schemas.microsoft.com/office/drawing/2014/main" id="{41FB7C20-6653-46FB-A13B-5C2993C94A0C}"/>
              </a:ext>
            </a:extLst>
          </p:cNvPr>
          <p:cNvSpPr/>
          <p:nvPr/>
        </p:nvSpPr>
        <p:spPr>
          <a:xfrm>
            <a:off x="89234" y="5445308"/>
            <a:ext cx="6006762" cy="1273448"/>
          </a:xfrm>
          <a:prstGeom prst="rect">
            <a:avLst/>
          </a:prstGeom>
          <a:ln>
            <a:solidFill>
              <a:srgbClr val="92D050"/>
            </a:solidFill>
          </a:ln>
        </p:spPr>
        <p:style>
          <a:lnRef idx="2">
            <a:schemeClr val="dk1"/>
          </a:lnRef>
          <a:fillRef idx="1">
            <a:schemeClr val="lt1"/>
          </a:fillRef>
          <a:effectRef idx="0">
            <a:schemeClr val="dk1"/>
          </a:effectRef>
          <a:fontRef idx="minor">
            <a:schemeClr val="dk1"/>
          </a:fontRef>
        </p:style>
        <p:txBody>
          <a:bodyPr rtlCol="0" anchor="ctr"/>
          <a:lstStyle/>
          <a:p>
            <a:r>
              <a:rPr lang="en-GB" sz="1400" b="1" dirty="0">
                <a:latin typeface="Modern Love Caps" panose="04070805081001020A01" pitchFamily="82" charset="0"/>
              </a:rPr>
              <a:t>Nigeria’s Changing Economy</a:t>
            </a:r>
          </a:p>
          <a:p>
            <a:r>
              <a:rPr lang="en-GB" sz="1400" dirty="0">
                <a:latin typeface="Agency FB" panose="020B0503020202020204" pitchFamily="34" charset="0"/>
              </a:rPr>
              <a:t>Traditionally, primary products had been Nigeria’s main source of income </a:t>
            </a:r>
            <a:r>
              <a:rPr lang="en-GB" sz="1400" dirty="0" err="1">
                <a:latin typeface="Agency FB" panose="020B0503020202020204" pitchFamily="34" charset="0"/>
              </a:rPr>
              <a:t>eg.</a:t>
            </a:r>
            <a:r>
              <a:rPr lang="en-GB" sz="1400" dirty="0">
                <a:latin typeface="Agency FB" panose="020B0503020202020204" pitchFamily="34" charset="0"/>
              </a:rPr>
              <a:t> cocoa, timber, oil palm, groundnuts and cotton were it’s main exports. Today, </a:t>
            </a:r>
            <a:r>
              <a:rPr lang="en-GB" sz="1400" b="1" dirty="0">
                <a:latin typeface="Agency FB" panose="020B0503020202020204" pitchFamily="34" charset="0"/>
              </a:rPr>
              <a:t>oil accounts for about 14% of the country’s GDP </a:t>
            </a:r>
            <a:r>
              <a:rPr lang="en-GB" sz="1400" dirty="0">
                <a:latin typeface="Agency FB" panose="020B0503020202020204" pitchFamily="34" charset="0"/>
              </a:rPr>
              <a:t>and </a:t>
            </a:r>
            <a:r>
              <a:rPr lang="en-GB" sz="1400" b="1" dirty="0">
                <a:latin typeface="Agency FB" panose="020B0503020202020204" pitchFamily="34" charset="0"/>
              </a:rPr>
              <a:t>98% of its export earnings</a:t>
            </a:r>
            <a:r>
              <a:rPr lang="en-GB" sz="1400" dirty="0">
                <a:latin typeface="Agency FB" panose="020B0503020202020204" pitchFamily="34" charset="0"/>
              </a:rPr>
              <a:t>. Nigeria has the world’s 10</a:t>
            </a:r>
            <a:r>
              <a:rPr lang="en-GB" sz="1400" baseline="30000" dirty="0">
                <a:latin typeface="Agency FB" panose="020B0503020202020204" pitchFamily="34" charset="0"/>
              </a:rPr>
              <a:t>th</a:t>
            </a:r>
            <a:r>
              <a:rPr lang="en-GB" sz="1400" dirty="0">
                <a:latin typeface="Agency FB" panose="020B0503020202020204" pitchFamily="34" charset="0"/>
              </a:rPr>
              <a:t> highest level of oil reserves. At the present rate of production, it has around 50 years’ supply left.</a:t>
            </a:r>
          </a:p>
        </p:txBody>
      </p:sp>
      <p:sp>
        <p:nvSpPr>
          <p:cNvPr id="11" name="Rectangle 10">
            <a:extLst>
              <a:ext uri="{FF2B5EF4-FFF2-40B4-BE49-F238E27FC236}">
                <a16:creationId xmlns:a16="http://schemas.microsoft.com/office/drawing/2014/main" id="{2285CAD9-981E-4581-874A-0A15C12DD2E1}"/>
              </a:ext>
            </a:extLst>
          </p:cNvPr>
          <p:cNvSpPr/>
          <p:nvPr/>
        </p:nvSpPr>
        <p:spPr>
          <a:xfrm>
            <a:off x="6258488" y="180109"/>
            <a:ext cx="5740340" cy="1704958"/>
          </a:xfrm>
          <a:prstGeom prst="rect">
            <a:avLst/>
          </a:prstGeom>
          <a:ln>
            <a:solidFill>
              <a:srgbClr val="92D050"/>
            </a:solidFill>
          </a:ln>
        </p:spPr>
        <p:style>
          <a:lnRef idx="2">
            <a:schemeClr val="dk1"/>
          </a:lnRef>
          <a:fillRef idx="1">
            <a:schemeClr val="lt1"/>
          </a:fillRef>
          <a:effectRef idx="0">
            <a:schemeClr val="dk1"/>
          </a:effectRef>
          <a:fontRef idx="minor">
            <a:schemeClr val="dk1"/>
          </a:fontRef>
        </p:style>
        <p:txBody>
          <a:bodyPr rtlCol="0" anchor="ctr"/>
          <a:lstStyle/>
          <a:p>
            <a:r>
              <a:rPr lang="en-GB" sz="1400" b="1" dirty="0">
                <a:latin typeface="Modern Love Caps" panose="04070805081001020A01" pitchFamily="82" charset="0"/>
              </a:rPr>
              <a:t>Why is the economy developing?</a:t>
            </a:r>
          </a:p>
          <a:p>
            <a:pPr marL="171450" indent="-171450">
              <a:buFont typeface="Arial" panose="020B0604020202020204" pitchFamily="34" charset="0"/>
              <a:buChar char="•"/>
            </a:pPr>
            <a:r>
              <a:rPr lang="en-GB" sz="1400" dirty="0">
                <a:latin typeface="Agency FB" panose="020B0503020202020204" pitchFamily="34" charset="0"/>
              </a:rPr>
              <a:t>Rapid advances in technology</a:t>
            </a:r>
          </a:p>
          <a:p>
            <a:pPr marL="171450" indent="-171450">
              <a:buFont typeface="Arial" panose="020B0604020202020204" pitchFamily="34" charset="0"/>
              <a:buChar char="•"/>
            </a:pPr>
            <a:r>
              <a:rPr lang="en-GB" sz="1400" dirty="0">
                <a:latin typeface="Agency FB" panose="020B0503020202020204" pitchFamily="34" charset="0"/>
              </a:rPr>
              <a:t>Greater concern for the environment</a:t>
            </a:r>
          </a:p>
          <a:p>
            <a:pPr marL="171450" indent="-171450">
              <a:buFont typeface="Arial" panose="020B0604020202020204" pitchFamily="34" charset="0"/>
              <a:buChar char="•"/>
            </a:pPr>
            <a:r>
              <a:rPr lang="en-GB" sz="1400" dirty="0">
                <a:latin typeface="Agency FB" panose="020B0503020202020204" pitchFamily="34" charset="0"/>
              </a:rPr>
              <a:t>Many people speak English, giving potential for growth in telecommunications</a:t>
            </a:r>
          </a:p>
          <a:p>
            <a:pPr marL="171450" indent="-171450">
              <a:buFont typeface="Arial" panose="020B0604020202020204" pitchFamily="34" charset="0"/>
              <a:buChar char="•"/>
            </a:pPr>
            <a:r>
              <a:rPr lang="en-GB" sz="1400" dirty="0">
                <a:latin typeface="Agency FB" panose="020B0503020202020204" pitchFamily="34" charset="0"/>
              </a:rPr>
              <a:t>Investment in science and technology training – Nigeria’s huge population is seen as a potential asset for the country</a:t>
            </a:r>
          </a:p>
          <a:p>
            <a:pPr marL="171450" indent="-171450">
              <a:buFont typeface="Arial" panose="020B0604020202020204" pitchFamily="34" charset="0"/>
              <a:buChar char="•"/>
            </a:pPr>
            <a:r>
              <a:rPr lang="en-GB" sz="1400" dirty="0">
                <a:latin typeface="Agency FB" panose="020B0503020202020204" pitchFamily="34" charset="0"/>
              </a:rPr>
              <a:t>Information technology is beginning to drive the economy rather than oil</a:t>
            </a:r>
          </a:p>
          <a:p>
            <a:pPr marL="171450" indent="-171450">
              <a:buFont typeface="Arial" panose="020B0604020202020204" pitchFamily="34" charset="0"/>
              <a:buChar char="•"/>
            </a:pPr>
            <a:r>
              <a:rPr lang="en-GB" sz="1400" dirty="0">
                <a:latin typeface="Agency FB" panose="020B0503020202020204" pitchFamily="34" charset="0"/>
              </a:rPr>
              <a:t>Increased use of telecommunications – Nigeria is able to benefit from global finance and trade</a:t>
            </a:r>
          </a:p>
        </p:txBody>
      </p:sp>
      <p:pic>
        <p:nvPicPr>
          <p:cNvPr id="7" name="Picture 6">
            <a:extLst>
              <a:ext uri="{FF2B5EF4-FFF2-40B4-BE49-F238E27FC236}">
                <a16:creationId xmlns:a16="http://schemas.microsoft.com/office/drawing/2014/main" id="{33AF9FF0-FF74-4528-BF93-F39C4056E797}"/>
              </a:ext>
            </a:extLst>
          </p:cNvPr>
          <p:cNvPicPr>
            <a:picLocks noChangeAspect="1"/>
          </p:cNvPicPr>
          <p:nvPr/>
        </p:nvPicPr>
        <p:blipFill>
          <a:blip r:embed="rId2"/>
          <a:stretch>
            <a:fillRect/>
          </a:stretch>
        </p:blipFill>
        <p:spPr>
          <a:xfrm>
            <a:off x="2554320" y="918502"/>
            <a:ext cx="3428595" cy="2031325"/>
          </a:xfrm>
          <a:prstGeom prst="rect">
            <a:avLst/>
          </a:prstGeom>
        </p:spPr>
      </p:pic>
    </p:spTree>
    <p:extLst>
      <p:ext uri="{BB962C8B-B14F-4D97-AF65-F5344CB8AC3E}">
        <p14:creationId xmlns:p14="http://schemas.microsoft.com/office/powerpoint/2010/main" val="3437806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34" y="180109"/>
            <a:ext cx="6006762" cy="529189"/>
          </a:xfrm>
          <a:solidFill>
            <a:schemeClr val="bg1"/>
          </a:solidFill>
          <a:ln>
            <a:solidFill>
              <a:srgbClr val="92D050"/>
            </a:solidFill>
          </a:ln>
        </p:spPr>
        <p:txBody>
          <a:bodyPr>
            <a:noAutofit/>
          </a:bodyPr>
          <a:lstStyle/>
          <a:p>
            <a:pPr algn="ctr"/>
            <a:r>
              <a:rPr lang="en-GB" sz="2800" dirty="0">
                <a:latin typeface="Modern Love Caps" panose="04070805081001020A01" pitchFamily="82" charset="0"/>
              </a:rPr>
              <a:t>Nigeria (NEE)</a:t>
            </a:r>
          </a:p>
        </p:txBody>
      </p:sp>
      <p:sp>
        <p:nvSpPr>
          <p:cNvPr id="17" name="Content Placeholder 2">
            <a:extLst>
              <a:ext uri="{FF2B5EF4-FFF2-40B4-BE49-F238E27FC236}">
                <a16:creationId xmlns:a16="http://schemas.microsoft.com/office/drawing/2014/main" id="{BBF31E68-2F11-438B-B018-C011652827F5}"/>
              </a:ext>
            </a:extLst>
          </p:cNvPr>
          <p:cNvSpPr txBox="1">
            <a:spLocks/>
          </p:cNvSpPr>
          <p:nvPr/>
        </p:nvSpPr>
        <p:spPr>
          <a:xfrm>
            <a:off x="89233" y="856602"/>
            <a:ext cx="6006762" cy="1180016"/>
          </a:xfrm>
          <a:prstGeom prst="rect">
            <a:avLst/>
          </a:prstGeom>
          <a:solidFill>
            <a:schemeClr val="bg1"/>
          </a:solidFill>
          <a:ln>
            <a:solidFill>
              <a:srgbClr val="92D05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latin typeface="Modern Love Caps" panose="04070805081001020A01" pitchFamily="82" charset="0"/>
              </a:rPr>
              <a:t>The role of TNCS in Nigeria</a:t>
            </a:r>
          </a:p>
          <a:p>
            <a:pPr marL="0" indent="0">
              <a:buNone/>
            </a:pPr>
            <a:r>
              <a:rPr lang="en-GB" sz="1400" dirty="0">
                <a:latin typeface="Agency FB" panose="020B0503020202020204" pitchFamily="34" charset="0"/>
              </a:rPr>
              <a:t>There are about </a:t>
            </a:r>
            <a:r>
              <a:rPr lang="en-GB" sz="1400" b="1" dirty="0">
                <a:latin typeface="Agency FB" panose="020B0503020202020204" pitchFamily="34" charset="0"/>
              </a:rPr>
              <a:t>40 TNC in Nigeria</a:t>
            </a:r>
            <a:r>
              <a:rPr lang="en-GB" sz="1400" dirty="0">
                <a:latin typeface="Agency FB" panose="020B0503020202020204" pitchFamily="34" charset="0"/>
              </a:rPr>
              <a:t>, majority have headquarters in the UK, USA or Europe. They include things like Unilever (food and homecare) ranging to KFC.  Shell oil is one of the world’s largest oil companies. Since oil was discovered in the Niger Delta in 1958 Shell’s operations have been controversial. </a:t>
            </a:r>
          </a:p>
        </p:txBody>
      </p:sp>
      <p:sp>
        <p:nvSpPr>
          <p:cNvPr id="12" name="Rectangle 11">
            <a:extLst>
              <a:ext uri="{FF2B5EF4-FFF2-40B4-BE49-F238E27FC236}">
                <a16:creationId xmlns:a16="http://schemas.microsoft.com/office/drawing/2014/main" id="{3FEE921C-9220-4281-AAE7-0F0ED4318BDD}"/>
              </a:ext>
            </a:extLst>
          </p:cNvPr>
          <p:cNvSpPr/>
          <p:nvPr/>
        </p:nvSpPr>
        <p:spPr>
          <a:xfrm>
            <a:off x="89233" y="2559274"/>
            <a:ext cx="3956295" cy="2462213"/>
          </a:xfrm>
          <a:prstGeom prst="rect">
            <a:avLst/>
          </a:prstGeom>
          <a:ln>
            <a:solidFill>
              <a:schemeClr val="accent6">
                <a:lumMod val="60000"/>
                <a:lumOff val="40000"/>
              </a:schemeClr>
            </a:solidFill>
          </a:ln>
        </p:spPr>
        <p:txBody>
          <a:bodyPr wrap="square">
            <a:spAutoFit/>
          </a:bodyPr>
          <a:lstStyle/>
          <a:p>
            <a:r>
              <a:rPr lang="en-GB" sz="1400" dirty="0">
                <a:latin typeface="Modern Love Caps" panose="04070805081001020A01" pitchFamily="82" charset="0"/>
              </a:rPr>
              <a:t>Advantages of SHELL</a:t>
            </a:r>
          </a:p>
          <a:p>
            <a:pPr marL="179388" indent="-179388">
              <a:buFont typeface="Arial" panose="020B0604020202020204" pitchFamily="34" charset="0"/>
              <a:buChar char="•"/>
            </a:pPr>
            <a:r>
              <a:rPr lang="en-GB" sz="1400" dirty="0">
                <a:latin typeface="Agency FB" panose="020B0503020202020204" pitchFamily="34" charset="0"/>
              </a:rPr>
              <a:t>Making major contributions in taxes and export revenue</a:t>
            </a:r>
          </a:p>
          <a:p>
            <a:pPr marL="179388" indent="-179388">
              <a:buFont typeface="Arial" panose="020B0604020202020204" pitchFamily="34" charset="0"/>
              <a:buChar char="•"/>
            </a:pPr>
            <a:r>
              <a:rPr lang="en-GB" sz="1400" dirty="0">
                <a:latin typeface="Agency FB" panose="020B0503020202020204" pitchFamily="34" charset="0"/>
              </a:rPr>
              <a:t>Employment for </a:t>
            </a:r>
            <a:r>
              <a:rPr lang="en-GB" sz="1400" b="1" dirty="0">
                <a:latin typeface="Agency FB" panose="020B0503020202020204" pitchFamily="34" charset="0"/>
              </a:rPr>
              <a:t>65,000</a:t>
            </a:r>
            <a:r>
              <a:rPr lang="en-GB" sz="1400" dirty="0">
                <a:latin typeface="Agency FB" panose="020B0503020202020204" pitchFamily="34" charset="0"/>
              </a:rPr>
              <a:t> Nigerian workers </a:t>
            </a:r>
          </a:p>
          <a:p>
            <a:pPr marL="179388" indent="-179388">
              <a:buFont typeface="Arial" panose="020B0604020202020204" pitchFamily="34" charset="0"/>
              <a:buChar char="•"/>
            </a:pPr>
            <a:r>
              <a:rPr lang="en-GB" sz="1400" dirty="0">
                <a:latin typeface="Agency FB" panose="020B0503020202020204" pitchFamily="34" charset="0"/>
              </a:rPr>
              <a:t>91% of Shell contracts to Nigerian companies </a:t>
            </a:r>
          </a:p>
          <a:p>
            <a:pPr marL="179388" indent="-179388">
              <a:buFont typeface="Arial" panose="020B0604020202020204" pitchFamily="34" charset="0"/>
              <a:buChar char="•"/>
            </a:pPr>
            <a:r>
              <a:rPr lang="en-GB" sz="1400" dirty="0">
                <a:latin typeface="Agency FB" panose="020B0503020202020204" pitchFamily="34" charset="0"/>
              </a:rPr>
              <a:t>Supporting the growth of Nigeria’s energy sector </a:t>
            </a:r>
            <a:br>
              <a:rPr lang="en-GB" sz="1400" dirty="0">
                <a:latin typeface="Agency FB" panose="020B0503020202020204" pitchFamily="34" charset="0"/>
              </a:rPr>
            </a:br>
            <a:endParaRPr lang="en-GB" sz="1400" dirty="0">
              <a:latin typeface="Agency FB" panose="020B0503020202020204" pitchFamily="34" charset="0"/>
            </a:endParaRPr>
          </a:p>
          <a:p>
            <a:pPr marL="179388" indent="-179388"/>
            <a:r>
              <a:rPr lang="en-GB" sz="1400" dirty="0">
                <a:latin typeface="Modern Love Caps" panose="04070805081001020A01" pitchFamily="82" charset="0"/>
              </a:rPr>
              <a:t>Disadvantages of SHELL</a:t>
            </a:r>
          </a:p>
          <a:p>
            <a:pPr marL="179388" indent="-179388">
              <a:buFont typeface="Arial" panose="020B0604020202020204" pitchFamily="34" charset="0"/>
              <a:buChar char="•"/>
            </a:pPr>
            <a:r>
              <a:rPr lang="en-GB" sz="1400" b="1" dirty="0">
                <a:latin typeface="Agency FB" panose="020B0503020202020204" pitchFamily="34" charset="0"/>
              </a:rPr>
              <a:t>Oil spills </a:t>
            </a:r>
            <a:r>
              <a:rPr lang="en-GB" sz="1400" dirty="0">
                <a:latin typeface="Agency FB" panose="020B0503020202020204" pitchFamily="34" charset="0"/>
              </a:rPr>
              <a:t>have caused water pollution and soil degradation,  reducing agricultural production and fishing yields.</a:t>
            </a:r>
          </a:p>
          <a:p>
            <a:pPr marL="179388" indent="-179388">
              <a:buFont typeface="Arial" panose="020B0604020202020204" pitchFamily="34" charset="0"/>
              <a:buChar char="•"/>
            </a:pPr>
            <a:r>
              <a:rPr lang="en-GB" sz="1400" dirty="0">
                <a:latin typeface="Agency FB" panose="020B0503020202020204" pitchFamily="34" charset="0"/>
              </a:rPr>
              <a:t>Frequent </a:t>
            </a:r>
            <a:r>
              <a:rPr lang="en-GB" sz="1400" b="1" dirty="0">
                <a:latin typeface="Agency FB" panose="020B0503020202020204" pitchFamily="34" charset="0"/>
              </a:rPr>
              <a:t>oil flares </a:t>
            </a:r>
            <a:r>
              <a:rPr lang="en-GB" sz="1400" dirty="0">
                <a:latin typeface="Agency FB" panose="020B0503020202020204" pitchFamily="34" charset="0"/>
              </a:rPr>
              <a:t>send toxic fumes into the air</a:t>
            </a:r>
          </a:p>
          <a:p>
            <a:pPr marL="179388" indent="-179388">
              <a:buFont typeface="Arial" panose="020B0604020202020204" pitchFamily="34" charset="0"/>
              <a:buChar char="•"/>
            </a:pPr>
            <a:r>
              <a:rPr lang="en-GB" sz="1400" b="1" dirty="0">
                <a:latin typeface="Agency FB" panose="020B0503020202020204" pitchFamily="34" charset="0"/>
              </a:rPr>
              <a:t>Militant groups </a:t>
            </a:r>
            <a:r>
              <a:rPr lang="en-GB" sz="1400" dirty="0">
                <a:latin typeface="Agency FB" panose="020B0503020202020204" pitchFamily="34" charset="0"/>
              </a:rPr>
              <a:t>disrupt oil supply in the delta</a:t>
            </a:r>
          </a:p>
        </p:txBody>
      </p:sp>
      <p:sp>
        <p:nvSpPr>
          <p:cNvPr id="14" name="Rectangle 13">
            <a:extLst>
              <a:ext uri="{FF2B5EF4-FFF2-40B4-BE49-F238E27FC236}">
                <a16:creationId xmlns:a16="http://schemas.microsoft.com/office/drawing/2014/main" id="{03007AB1-6FD0-42F2-832E-9DC98FB7E85A}"/>
              </a:ext>
            </a:extLst>
          </p:cNvPr>
          <p:cNvSpPr/>
          <p:nvPr/>
        </p:nvSpPr>
        <p:spPr>
          <a:xfrm>
            <a:off x="116941" y="5146259"/>
            <a:ext cx="3956295" cy="1600438"/>
          </a:xfrm>
          <a:prstGeom prst="rect">
            <a:avLst/>
          </a:prstGeom>
          <a:ln>
            <a:solidFill>
              <a:schemeClr val="accent6">
                <a:lumMod val="60000"/>
                <a:lumOff val="40000"/>
              </a:schemeClr>
            </a:solidFill>
          </a:ln>
        </p:spPr>
        <p:txBody>
          <a:bodyPr wrap="square">
            <a:spAutoFit/>
          </a:bodyPr>
          <a:lstStyle/>
          <a:p>
            <a:r>
              <a:rPr lang="en-GB" sz="1400" dirty="0">
                <a:latin typeface="Modern Love Caps" panose="04070805081001020A01" pitchFamily="82" charset="0"/>
              </a:rPr>
              <a:t>How is manufacturing affecting economic development? </a:t>
            </a:r>
          </a:p>
          <a:p>
            <a:pPr marL="179388" indent="-179388">
              <a:buFont typeface="Arial" panose="020B0604020202020204" pitchFamily="34" charset="0"/>
              <a:buChar char="•"/>
            </a:pPr>
            <a:r>
              <a:rPr lang="en-GB" sz="1400" b="1" dirty="0">
                <a:latin typeface="Agency FB" panose="020B0503020202020204" pitchFamily="34" charset="0"/>
              </a:rPr>
              <a:t>Regular paid work </a:t>
            </a:r>
            <a:r>
              <a:rPr lang="en-GB" sz="1400" dirty="0">
                <a:latin typeface="Agency FB" panose="020B0503020202020204" pitchFamily="34" charset="0"/>
              </a:rPr>
              <a:t>gives people a more secure income.</a:t>
            </a:r>
          </a:p>
          <a:p>
            <a:pPr marL="179388" indent="-179388">
              <a:buFont typeface="Arial" panose="020B0604020202020204" pitchFamily="34" charset="0"/>
              <a:buChar char="•"/>
            </a:pPr>
            <a:r>
              <a:rPr lang="en-GB" sz="1400" dirty="0">
                <a:latin typeface="Agency FB" panose="020B0503020202020204" pitchFamily="34" charset="0"/>
              </a:rPr>
              <a:t>As industries grow more people are employed, and revenue from </a:t>
            </a:r>
            <a:r>
              <a:rPr lang="en-GB" sz="1400" b="1" dirty="0">
                <a:latin typeface="Agency FB" panose="020B0503020202020204" pitchFamily="34" charset="0"/>
              </a:rPr>
              <a:t>taxes increases.</a:t>
            </a:r>
          </a:p>
          <a:p>
            <a:pPr marL="179388" indent="-179388">
              <a:buFont typeface="Arial" panose="020B0604020202020204" pitchFamily="34" charset="0"/>
              <a:buChar char="•"/>
            </a:pPr>
            <a:r>
              <a:rPr lang="en-GB" sz="1400" dirty="0">
                <a:latin typeface="Agency FB" panose="020B0503020202020204" pitchFamily="34" charset="0"/>
              </a:rPr>
              <a:t>A thriving industrial sector attracts </a:t>
            </a:r>
            <a:r>
              <a:rPr lang="en-GB" sz="1400" b="1" dirty="0">
                <a:latin typeface="Agency FB" panose="020B0503020202020204" pitchFamily="34" charset="0"/>
              </a:rPr>
              <a:t>foreign investment </a:t>
            </a:r>
            <a:r>
              <a:rPr lang="en-GB" sz="1400" dirty="0">
                <a:latin typeface="Agency FB" panose="020B0503020202020204" pitchFamily="34" charset="0"/>
              </a:rPr>
              <a:t>which stimulates further economic growth </a:t>
            </a:r>
          </a:p>
        </p:txBody>
      </p:sp>
      <p:sp>
        <p:nvSpPr>
          <p:cNvPr id="15" name="Rectangle 14">
            <a:extLst>
              <a:ext uri="{FF2B5EF4-FFF2-40B4-BE49-F238E27FC236}">
                <a16:creationId xmlns:a16="http://schemas.microsoft.com/office/drawing/2014/main" id="{A57AA280-DF34-46A9-9612-5322A12089A6}"/>
              </a:ext>
            </a:extLst>
          </p:cNvPr>
          <p:cNvSpPr/>
          <p:nvPr/>
        </p:nvSpPr>
        <p:spPr>
          <a:xfrm>
            <a:off x="6169116" y="180109"/>
            <a:ext cx="5804991" cy="2031325"/>
          </a:xfrm>
          <a:prstGeom prst="rect">
            <a:avLst/>
          </a:prstGeom>
          <a:ln>
            <a:solidFill>
              <a:schemeClr val="accent6">
                <a:lumMod val="60000"/>
                <a:lumOff val="40000"/>
              </a:schemeClr>
            </a:solidFill>
          </a:ln>
        </p:spPr>
        <p:txBody>
          <a:bodyPr wrap="square">
            <a:spAutoFit/>
          </a:bodyPr>
          <a:lstStyle/>
          <a:p>
            <a:r>
              <a:rPr lang="en-GB" sz="1400" dirty="0">
                <a:latin typeface="Modern Love Caps" panose="04070805081001020A01" pitchFamily="82" charset="0"/>
              </a:rPr>
              <a:t>The impacts of international aid in Nigeria </a:t>
            </a:r>
          </a:p>
          <a:p>
            <a:pPr marL="285750" indent="-285750">
              <a:buFont typeface="Arial" panose="020B0604020202020204" pitchFamily="34" charset="0"/>
              <a:buChar char="•"/>
            </a:pPr>
            <a:r>
              <a:rPr lang="en-GB" sz="1400" dirty="0">
                <a:latin typeface="Agency FB" panose="020B0503020202020204" pitchFamily="34" charset="0"/>
              </a:rPr>
              <a:t>Nigeria receives </a:t>
            </a:r>
            <a:r>
              <a:rPr lang="en-GB" sz="1400" b="1" dirty="0">
                <a:latin typeface="Agency FB" panose="020B0503020202020204" pitchFamily="34" charset="0"/>
              </a:rPr>
              <a:t>4% of aid given to African countries</a:t>
            </a:r>
            <a:r>
              <a:rPr lang="en-GB" sz="1400" dirty="0">
                <a:latin typeface="Agency FB" panose="020B0503020202020204" pitchFamily="34" charset="0"/>
              </a:rPr>
              <a:t>. In 2013 aid represented 0.5% of Nigeria’s GNI – nearly US$5000 million. Most came from individual countries such as the UK and USA, and some from international organisations like the World Bank.</a:t>
            </a:r>
          </a:p>
          <a:p>
            <a:pPr marL="285750" indent="-285750">
              <a:buFont typeface="Arial" panose="020B0604020202020204" pitchFamily="34" charset="0"/>
              <a:buChar char="•"/>
            </a:pPr>
            <a:r>
              <a:rPr lang="en-GB" sz="1400" dirty="0">
                <a:latin typeface="Agency FB" panose="020B0503020202020204" pitchFamily="34" charset="0"/>
              </a:rPr>
              <a:t>Examples of aid include; The </a:t>
            </a:r>
            <a:r>
              <a:rPr lang="en-GB" sz="1400" b="1" dirty="0">
                <a:latin typeface="Agency FB" panose="020B0503020202020204" pitchFamily="34" charset="0"/>
              </a:rPr>
              <a:t>NGO Nets for Life </a:t>
            </a:r>
            <a:r>
              <a:rPr lang="en-GB" sz="1400" dirty="0">
                <a:latin typeface="Agency FB" panose="020B0503020202020204" pitchFamily="34" charset="0"/>
              </a:rPr>
              <a:t>provides</a:t>
            </a:r>
            <a:r>
              <a:rPr lang="en-GB" sz="1400" b="1" dirty="0">
                <a:latin typeface="Agency FB" panose="020B0503020202020204" pitchFamily="34" charset="0"/>
              </a:rPr>
              <a:t> </a:t>
            </a:r>
            <a:r>
              <a:rPr lang="en-GB" sz="1400" dirty="0">
                <a:latin typeface="Agency FB" panose="020B0503020202020204" pitchFamily="34" charset="0"/>
              </a:rPr>
              <a:t>education on Malaria prevention and distributes anti-mosquito nets to households and in 2014 the World Bank approved US$500 million to fund development projects and provide long term loans to businesses. </a:t>
            </a:r>
          </a:p>
          <a:p>
            <a:pPr marL="285750" indent="-285750">
              <a:buFont typeface="Arial" panose="020B0604020202020204" pitchFamily="34" charset="0"/>
              <a:buChar char="•"/>
            </a:pPr>
            <a:r>
              <a:rPr lang="en-GB" sz="1400" dirty="0">
                <a:latin typeface="Agency FB" panose="020B0503020202020204" pitchFamily="34" charset="0"/>
              </a:rPr>
              <a:t>What prevents aid from being used effectively –</a:t>
            </a:r>
            <a:r>
              <a:rPr lang="en-GB" sz="1400" b="1" dirty="0">
                <a:latin typeface="Agency FB" panose="020B0503020202020204" pitchFamily="34" charset="0"/>
              </a:rPr>
              <a:t> Corruption </a:t>
            </a:r>
            <a:r>
              <a:rPr lang="en-GB" sz="1400" dirty="0">
                <a:latin typeface="Agency FB" panose="020B0503020202020204" pitchFamily="34" charset="0"/>
              </a:rPr>
              <a:t>by the government is a major factor in the loss of aid and donors may have political influence over what happens to the aid </a:t>
            </a:r>
          </a:p>
        </p:txBody>
      </p:sp>
      <p:sp>
        <p:nvSpPr>
          <p:cNvPr id="16" name="Rectangle 15">
            <a:extLst>
              <a:ext uri="{FF2B5EF4-FFF2-40B4-BE49-F238E27FC236}">
                <a16:creationId xmlns:a16="http://schemas.microsoft.com/office/drawing/2014/main" id="{94FA307C-5236-4BC5-98BB-5E92D5E4C59B}"/>
              </a:ext>
            </a:extLst>
          </p:cNvPr>
          <p:cNvSpPr/>
          <p:nvPr/>
        </p:nvSpPr>
        <p:spPr>
          <a:xfrm>
            <a:off x="4211781" y="2559274"/>
            <a:ext cx="7762325" cy="2031325"/>
          </a:xfrm>
          <a:prstGeom prst="rect">
            <a:avLst/>
          </a:prstGeom>
          <a:ln>
            <a:solidFill>
              <a:schemeClr val="accent6">
                <a:lumMod val="60000"/>
                <a:lumOff val="40000"/>
              </a:schemeClr>
            </a:solidFill>
          </a:ln>
        </p:spPr>
        <p:txBody>
          <a:bodyPr wrap="square">
            <a:spAutoFit/>
          </a:bodyPr>
          <a:lstStyle/>
          <a:p>
            <a:r>
              <a:rPr lang="en-GB" sz="1400" dirty="0">
                <a:latin typeface="Modern Love Caps" panose="04070805081001020A01" pitchFamily="82" charset="0"/>
              </a:rPr>
              <a:t>The environmental impacts of economic development in Nigeria </a:t>
            </a:r>
          </a:p>
          <a:p>
            <a:r>
              <a:rPr lang="en-GB" sz="1400" dirty="0">
                <a:latin typeface="Agency FB" panose="020B0503020202020204" pitchFamily="34" charset="0"/>
              </a:rPr>
              <a:t>Nigeria’s rapid economic development has created negative environmental impacts: </a:t>
            </a:r>
          </a:p>
          <a:p>
            <a:pPr marL="285750" indent="-285750">
              <a:buFont typeface="Arial" panose="020B0604020202020204" pitchFamily="34" charset="0"/>
              <a:buChar char="•"/>
            </a:pPr>
            <a:r>
              <a:rPr lang="en-GB" sz="1400" dirty="0">
                <a:latin typeface="Agency FB" panose="020B0503020202020204" pitchFamily="34" charset="0"/>
              </a:rPr>
              <a:t>In Lagos many </a:t>
            </a:r>
            <a:r>
              <a:rPr lang="en-GB" sz="1400" b="1" dirty="0">
                <a:latin typeface="Agency FB" panose="020B0503020202020204" pitchFamily="34" charset="0"/>
              </a:rPr>
              <a:t>harmful pollutants </a:t>
            </a:r>
            <a:r>
              <a:rPr lang="en-GB" sz="1400" dirty="0">
                <a:latin typeface="Agency FB" panose="020B0503020202020204" pitchFamily="34" charset="0"/>
              </a:rPr>
              <a:t>go directly into open drains and water channels – these are harmful to people and damage ecosystems downstream</a:t>
            </a:r>
          </a:p>
          <a:p>
            <a:pPr marL="285750" indent="-285750">
              <a:buFont typeface="Arial" panose="020B0604020202020204" pitchFamily="34" charset="0"/>
              <a:buChar char="•"/>
            </a:pPr>
            <a:r>
              <a:rPr lang="en-GB" sz="1400" b="1" dirty="0">
                <a:latin typeface="Agency FB" panose="020B0503020202020204" pitchFamily="34" charset="0"/>
              </a:rPr>
              <a:t>70-80% of Nigeria’s forests have been destroyed </a:t>
            </a:r>
            <a:r>
              <a:rPr lang="en-GB" sz="1400" dirty="0">
                <a:latin typeface="Agency FB" panose="020B0503020202020204" pitchFamily="34" charset="0"/>
              </a:rPr>
              <a:t>through logging, urban expansion and industrial development. Many species have disappeared e.g. cheetahs and giraffes and 500 species of plant.</a:t>
            </a:r>
          </a:p>
          <a:p>
            <a:pPr marL="285750" indent="-285750">
              <a:buFont typeface="Arial" panose="020B0604020202020204" pitchFamily="34" charset="0"/>
              <a:buChar char="•"/>
            </a:pPr>
            <a:r>
              <a:rPr lang="en-GB" sz="1400" b="1" dirty="0">
                <a:latin typeface="Agency FB" panose="020B0503020202020204" pitchFamily="34" charset="0"/>
              </a:rPr>
              <a:t>Many oil spills in the Niger Delta </a:t>
            </a:r>
            <a:r>
              <a:rPr lang="en-GB" sz="1400" dirty="0">
                <a:latin typeface="Agency FB" panose="020B0503020202020204" pitchFamily="34" charset="0"/>
              </a:rPr>
              <a:t>have had disastrous impacts on freshwater and marine ecosystems – Bodo oil spills (2008) </a:t>
            </a:r>
          </a:p>
          <a:p>
            <a:pPr marL="285750" indent="-285750">
              <a:buFont typeface="Arial" panose="020B0604020202020204" pitchFamily="34" charset="0"/>
              <a:buChar char="•"/>
            </a:pPr>
            <a:r>
              <a:rPr lang="en-GB" sz="1400" dirty="0">
                <a:latin typeface="Agency FB" panose="020B0503020202020204" pitchFamily="34" charset="0"/>
              </a:rPr>
              <a:t>Commercial farming and inappropriate practices have led to </a:t>
            </a:r>
            <a:r>
              <a:rPr lang="en-GB" sz="1400" b="1" dirty="0">
                <a:latin typeface="Agency FB" panose="020B0503020202020204" pitchFamily="34" charset="0"/>
              </a:rPr>
              <a:t>land degradation</a:t>
            </a:r>
            <a:r>
              <a:rPr lang="en-GB" sz="1400" dirty="0">
                <a:latin typeface="Agency FB" panose="020B0503020202020204" pitchFamily="34" charset="0"/>
              </a:rPr>
              <a:t>. There is water pollution due to chemicals, soil erosion and silting of river channels. </a:t>
            </a:r>
          </a:p>
        </p:txBody>
      </p:sp>
      <p:pic>
        <p:nvPicPr>
          <p:cNvPr id="5122" name="Picture 2">
            <a:extLst>
              <a:ext uri="{FF2B5EF4-FFF2-40B4-BE49-F238E27FC236}">
                <a16:creationId xmlns:a16="http://schemas.microsoft.com/office/drawing/2014/main" id="{E1CD9F5D-BF88-44D6-BDC2-1EE97D2102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1341" t="50221" r="51337" b="37312"/>
          <a:stretch>
            <a:fillRect/>
          </a:stretch>
        </p:blipFill>
        <p:spPr bwMode="auto">
          <a:xfrm>
            <a:off x="3408457" y="2161390"/>
            <a:ext cx="766763" cy="7334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8" name="Rectangle 17">
            <a:extLst>
              <a:ext uri="{FF2B5EF4-FFF2-40B4-BE49-F238E27FC236}">
                <a16:creationId xmlns:a16="http://schemas.microsoft.com/office/drawing/2014/main" id="{14549A6E-FFF1-49EF-B656-5ED8757596B3}"/>
              </a:ext>
            </a:extLst>
          </p:cNvPr>
          <p:cNvSpPr/>
          <p:nvPr/>
        </p:nvSpPr>
        <p:spPr>
          <a:xfrm>
            <a:off x="4211782" y="4930815"/>
            <a:ext cx="7762325" cy="1815882"/>
          </a:xfrm>
          <a:prstGeom prst="rect">
            <a:avLst/>
          </a:prstGeom>
          <a:ln>
            <a:solidFill>
              <a:schemeClr val="accent6">
                <a:lumMod val="60000"/>
                <a:lumOff val="40000"/>
              </a:schemeClr>
            </a:solidFill>
          </a:ln>
        </p:spPr>
        <p:txBody>
          <a:bodyPr wrap="square">
            <a:spAutoFit/>
          </a:bodyPr>
          <a:lstStyle/>
          <a:p>
            <a:r>
              <a:rPr lang="en-GB" sz="1400" dirty="0">
                <a:latin typeface="Modern Love Caps" panose="04070805081001020A01" pitchFamily="82" charset="0"/>
              </a:rPr>
              <a:t>How has economic development affected the quality of life for people in Nigeria? </a:t>
            </a:r>
          </a:p>
          <a:p>
            <a:pPr marL="285750" indent="-285750">
              <a:buFont typeface="Arial" panose="020B0604020202020204" pitchFamily="34" charset="0"/>
              <a:buChar char="•"/>
            </a:pPr>
            <a:r>
              <a:rPr lang="en-GB" sz="1400" dirty="0">
                <a:latin typeface="Agency FB" panose="020B0503020202020204" pitchFamily="34" charset="0"/>
              </a:rPr>
              <a:t>Nigeria’s HDI has been increasing steadily from 2005. It has risen from 0.465 in 2005 to 0.505 in 2013. </a:t>
            </a:r>
          </a:p>
          <a:p>
            <a:pPr marL="285750" indent="-285750">
              <a:buFont typeface="Arial" panose="020B0604020202020204" pitchFamily="34" charset="0"/>
              <a:buChar char="•"/>
            </a:pPr>
            <a:r>
              <a:rPr lang="en-GB" sz="1400" b="1" dirty="0">
                <a:latin typeface="Agency FB" panose="020B0503020202020204" pitchFamily="34" charset="0"/>
              </a:rPr>
              <a:t>Life expectancy has risen </a:t>
            </a:r>
            <a:r>
              <a:rPr lang="en-GB" sz="1400" dirty="0">
                <a:latin typeface="Agency FB" panose="020B0503020202020204" pitchFamily="34" charset="0"/>
              </a:rPr>
              <a:t>from 46 in 1990 to 52 to in 2013 </a:t>
            </a:r>
          </a:p>
          <a:p>
            <a:pPr marL="285750" indent="-285750">
              <a:buFont typeface="Arial" panose="020B0604020202020204" pitchFamily="34" charset="0"/>
              <a:buChar char="•"/>
            </a:pPr>
            <a:r>
              <a:rPr lang="en-GB" sz="1400" dirty="0">
                <a:latin typeface="Agency FB" panose="020B0503020202020204" pitchFamily="34" charset="0"/>
              </a:rPr>
              <a:t>Mortality rates have </a:t>
            </a:r>
            <a:r>
              <a:rPr lang="en-GB" sz="1400" b="1" dirty="0">
                <a:latin typeface="Agency FB" panose="020B0503020202020204" pitchFamily="34" charset="0"/>
              </a:rPr>
              <a:t>decreased</a:t>
            </a:r>
            <a:r>
              <a:rPr lang="en-GB" sz="1400" dirty="0">
                <a:latin typeface="Agency FB" panose="020B0503020202020204" pitchFamily="34" charset="0"/>
              </a:rPr>
              <a:t> from 213/1000 in 1990 to 117/1000 in 2013 </a:t>
            </a:r>
          </a:p>
          <a:p>
            <a:pPr marL="285750" indent="-285750">
              <a:buFont typeface="Arial" panose="020B0604020202020204" pitchFamily="34" charset="0"/>
              <a:buChar char="•"/>
            </a:pPr>
            <a:r>
              <a:rPr lang="en-GB" sz="1400" dirty="0">
                <a:latin typeface="Agency FB" panose="020B0503020202020204" pitchFamily="34" charset="0"/>
              </a:rPr>
              <a:t>Despite these clear improvements many </a:t>
            </a:r>
            <a:r>
              <a:rPr lang="en-GB" sz="1400" b="1" dirty="0">
                <a:latin typeface="Agency FB" panose="020B0503020202020204" pitchFamily="34" charset="0"/>
              </a:rPr>
              <a:t>people are still poor</a:t>
            </a:r>
            <a:r>
              <a:rPr lang="en-GB" sz="1400" dirty="0">
                <a:latin typeface="Agency FB" panose="020B0503020202020204" pitchFamily="34" charset="0"/>
              </a:rPr>
              <a:t>, Limited access to services such as safe water and sanitation is still a problem e.g. % of people with access to sanitation facilities dropped from 37% in 1990 to 28% in 2013.</a:t>
            </a:r>
          </a:p>
          <a:p>
            <a:pPr marL="285750" indent="-285750">
              <a:buFont typeface="Arial" panose="020B0604020202020204" pitchFamily="34" charset="0"/>
              <a:buChar char="•"/>
            </a:pPr>
            <a:r>
              <a:rPr lang="en-GB" sz="1400" dirty="0">
                <a:latin typeface="Agency FB" panose="020B0503020202020204" pitchFamily="34" charset="0"/>
              </a:rPr>
              <a:t>Now the price of oil has fallen and technology is leading to the developments of shale oil elsewhere, Nigeria’s </a:t>
            </a:r>
            <a:r>
              <a:rPr lang="en-GB" sz="1400" b="1" dirty="0">
                <a:latin typeface="Agency FB" panose="020B0503020202020204" pitchFamily="34" charset="0"/>
              </a:rPr>
              <a:t>over dependence on oil</a:t>
            </a:r>
            <a:r>
              <a:rPr lang="en-GB" sz="1400" dirty="0">
                <a:latin typeface="Agency FB" panose="020B0503020202020204" pitchFamily="34" charset="0"/>
              </a:rPr>
              <a:t> could be a problem in the future. </a:t>
            </a:r>
          </a:p>
        </p:txBody>
      </p:sp>
    </p:spTree>
    <p:extLst>
      <p:ext uri="{BB962C8B-B14F-4D97-AF65-F5344CB8AC3E}">
        <p14:creationId xmlns:p14="http://schemas.microsoft.com/office/powerpoint/2010/main" val="3567351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34" y="180109"/>
            <a:ext cx="6006762" cy="529189"/>
          </a:xfrm>
          <a:solidFill>
            <a:schemeClr val="bg1"/>
          </a:solidFill>
          <a:ln>
            <a:solidFill>
              <a:srgbClr val="92D050"/>
            </a:solidFill>
          </a:ln>
        </p:spPr>
        <p:txBody>
          <a:bodyPr>
            <a:noAutofit/>
          </a:bodyPr>
          <a:lstStyle/>
          <a:p>
            <a:pPr algn="ctr"/>
            <a:r>
              <a:rPr lang="en-GB" sz="2800" dirty="0">
                <a:latin typeface="Modern Love Caps" panose="04070805081001020A01" pitchFamily="82" charset="0"/>
              </a:rPr>
              <a:t>Modern Sustainable Industry</a:t>
            </a:r>
          </a:p>
        </p:txBody>
      </p:sp>
      <p:sp>
        <p:nvSpPr>
          <p:cNvPr id="17" name="Content Placeholder 2">
            <a:extLst>
              <a:ext uri="{FF2B5EF4-FFF2-40B4-BE49-F238E27FC236}">
                <a16:creationId xmlns:a16="http://schemas.microsoft.com/office/drawing/2014/main" id="{BBF31E68-2F11-438B-B018-C011652827F5}"/>
              </a:ext>
            </a:extLst>
          </p:cNvPr>
          <p:cNvSpPr txBox="1">
            <a:spLocks/>
          </p:cNvSpPr>
          <p:nvPr/>
        </p:nvSpPr>
        <p:spPr>
          <a:xfrm>
            <a:off x="6192981" y="220468"/>
            <a:ext cx="5781126" cy="1180016"/>
          </a:xfrm>
          <a:prstGeom prst="rect">
            <a:avLst/>
          </a:prstGeom>
          <a:solidFill>
            <a:schemeClr val="bg1"/>
          </a:solidFill>
          <a:ln>
            <a:solidFill>
              <a:srgbClr val="92D05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latin typeface="Modern Love Caps" panose="04070805081001020A01" pitchFamily="82" charset="0"/>
              </a:rPr>
              <a:t>Cambridge Science Park</a:t>
            </a:r>
          </a:p>
          <a:p>
            <a:pPr marL="0" indent="0">
              <a:buNone/>
            </a:pPr>
            <a:r>
              <a:rPr lang="en-GB" sz="1400" dirty="0">
                <a:latin typeface="Agency FB" panose="020B0503020202020204" pitchFamily="34" charset="0"/>
              </a:rPr>
              <a:t>he Cambridge Science Park was founded by Trinity College in 1970 and is the oldest science park in the UK. It is a concentration of </a:t>
            </a:r>
            <a:r>
              <a:rPr lang="en-GB" sz="1400" b="1" dirty="0">
                <a:latin typeface="Agency FB" panose="020B0503020202020204" pitchFamily="34" charset="0"/>
              </a:rPr>
              <a:t>science and technology related businesses </a:t>
            </a:r>
            <a:r>
              <a:rPr lang="en-GB" sz="1400" dirty="0">
                <a:latin typeface="Agency FB" panose="020B0503020202020204" pitchFamily="34" charset="0"/>
              </a:rPr>
              <a:t>and has strong links with the nearby University of Cambridge. Many businesses are in Biotech or technology.</a:t>
            </a:r>
          </a:p>
        </p:txBody>
      </p:sp>
      <p:sp>
        <p:nvSpPr>
          <p:cNvPr id="12" name="Rectangle 11">
            <a:extLst>
              <a:ext uri="{FF2B5EF4-FFF2-40B4-BE49-F238E27FC236}">
                <a16:creationId xmlns:a16="http://schemas.microsoft.com/office/drawing/2014/main" id="{3FEE921C-9220-4281-AAE7-0F0ED4318BDD}"/>
              </a:ext>
            </a:extLst>
          </p:cNvPr>
          <p:cNvSpPr/>
          <p:nvPr/>
        </p:nvSpPr>
        <p:spPr>
          <a:xfrm>
            <a:off x="89233" y="810476"/>
            <a:ext cx="6006761" cy="3754874"/>
          </a:xfrm>
          <a:prstGeom prst="rect">
            <a:avLst/>
          </a:prstGeom>
          <a:ln>
            <a:solidFill>
              <a:schemeClr val="accent6">
                <a:lumMod val="60000"/>
                <a:lumOff val="40000"/>
              </a:schemeClr>
            </a:solidFill>
          </a:ln>
        </p:spPr>
        <p:txBody>
          <a:bodyPr wrap="square">
            <a:spAutoFit/>
          </a:bodyPr>
          <a:lstStyle/>
          <a:p>
            <a:r>
              <a:rPr lang="en-GB" sz="1400" dirty="0">
                <a:latin typeface="Modern Love Caps" panose="04070805081001020A01" pitchFamily="82" charset="0"/>
              </a:rPr>
              <a:t>Location:</a:t>
            </a:r>
          </a:p>
          <a:p>
            <a:r>
              <a:rPr lang="en-GB" sz="1400" dirty="0">
                <a:latin typeface="Agency FB" panose="020B0503020202020204" pitchFamily="34" charset="0"/>
              </a:rPr>
              <a:t>The science park is situated about 3 km to the north of Cambridge city centre, by junction 33 of the A14. It has many site factors and </a:t>
            </a:r>
          </a:p>
          <a:p>
            <a:endParaRPr lang="en-GB" sz="1400" b="1" dirty="0">
              <a:latin typeface="Agency FB" panose="020B0503020202020204" pitchFamily="34" charset="0"/>
            </a:endParaRPr>
          </a:p>
          <a:p>
            <a:r>
              <a:rPr lang="en-GB" sz="1400" b="1" dirty="0">
                <a:latin typeface="Agency FB" panose="020B0503020202020204" pitchFamily="34" charset="0"/>
              </a:rPr>
              <a:t>Advantages;</a:t>
            </a:r>
            <a:endParaRPr lang="en-GB" sz="1400" dirty="0">
              <a:latin typeface="Agency FB" panose="020B0503020202020204" pitchFamily="34" charset="0"/>
            </a:endParaRPr>
          </a:p>
          <a:p>
            <a:pPr marL="285750" indent="-285750">
              <a:buFont typeface="Arial" panose="020B0604020202020204" pitchFamily="34" charset="0"/>
              <a:buChar char="•"/>
            </a:pPr>
            <a:r>
              <a:rPr lang="en-GB" sz="1400" dirty="0">
                <a:latin typeface="Agency FB" panose="020B0503020202020204" pitchFamily="34" charset="0"/>
              </a:rPr>
              <a:t>The site has its own fitness club and gym</a:t>
            </a:r>
          </a:p>
          <a:p>
            <a:pPr marL="285750" indent="-285750">
              <a:buFont typeface="Arial" panose="020B0604020202020204" pitchFamily="34" charset="0"/>
              <a:buChar char="•"/>
            </a:pPr>
            <a:r>
              <a:rPr lang="en-GB" sz="1400" dirty="0">
                <a:latin typeface="Agency FB" panose="020B0503020202020204" pitchFamily="34" charset="0"/>
              </a:rPr>
              <a:t>It has the benefit of </a:t>
            </a:r>
            <a:r>
              <a:rPr lang="en-GB" sz="1400" b="1" dirty="0">
                <a:latin typeface="Agency FB" panose="020B0503020202020204" pitchFamily="34" charset="0"/>
              </a:rPr>
              <a:t>fibre optic broadband </a:t>
            </a:r>
            <a:r>
              <a:rPr lang="en-GB" sz="1400" dirty="0">
                <a:latin typeface="Agency FB" panose="020B0503020202020204" pitchFamily="34" charset="0"/>
              </a:rPr>
              <a:t>systems in operation</a:t>
            </a:r>
          </a:p>
          <a:p>
            <a:pPr marL="285750" indent="-285750">
              <a:buFont typeface="Arial" panose="020B0604020202020204" pitchFamily="34" charset="0"/>
              <a:buChar char="•"/>
            </a:pPr>
            <a:r>
              <a:rPr lang="en-GB" sz="1400" dirty="0">
                <a:latin typeface="Agency FB" panose="020B0503020202020204" pitchFamily="34" charset="0"/>
              </a:rPr>
              <a:t>There is an onsite nursery</a:t>
            </a:r>
          </a:p>
          <a:p>
            <a:pPr marL="285750" indent="-285750">
              <a:buFont typeface="Arial" panose="020B0604020202020204" pitchFamily="34" charset="0"/>
              <a:buChar char="•"/>
            </a:pPr>
            <a:r>
              <a:rPr lang="en-GB" sz="1400" b="1" dirty="0">
                <a:latin typeface="Agency FB" panose="020B0503020202020204" pitchFamily="34" charset="0"/>
              </a:rPr>
              <a:t>Recycling</a:t>
            </a:r>
            <a:r>
              <a:rPr lang="en-GB" sz="1400" dirty="0">
                <a:latin typeface="Agency FB" panose="020B0503020202020204" pitchFamily="34" charset="0"/>
              </a:rPr>
              <a:t> - Plastic bottles, glass, Aluminium drinks cans, Clean office paper and newspaper , A skip for clean cardboard</a:t>
            </a:r>
          </a:p>
          <a:p>
            <a:pPr marL="285750" indent="-285750">
              <a:buFont typeface="Arial" panose="020B0604020202020204" pitchFamily="34" charset="0"/>
              <a:buChar char="•"/>
            </a:pPr>
            <a:r>
              <a:rPr lang="en-GB" sz="1400" dirty="0">
                <a:latin typeface="Agency FB" panose="020B0503020202020204" pitchFamily="34" charset="0"/>
              </a:rPr>
              <a:t>The park has </a:t>
            </a:r>
            <a:r>
              <a:rPr lang="en-GB" sz="1400" b="1" dirty="0">
                <a:latin typeface="Agency FB" panose="020B0503020202020204" pitchFamily="34" charset="0"/>
              </a:rPr>
              <a:t>low density of buildings</a:t>
            </a:r>
            <a:r>
              <a:rPr lang="en-GB" sz="1400" dirty="0">
                <a:latin typeface="Agency FB" panose="020B0503020202020204" pitchFamily="34" charset="0"/>
              </a:rPr>
              <a:t>. </a:t>
            </a:r>
          </a:p>
          <a:p>
            <a:pPr marL="285750" indent="-285750">
              <a:buFont typeface="Arial" panose="020B0604020202020204" pitchFamily="34" charset="0"/>
              <a:buChar char="•"/>
            </a:pPr>
            <a:r>
              <a:rPr lang="en-GB" sz="1400" dirty="0">
                <a:latin typeface="Agency FB" panose="020B0503020202020204" pitchFamily="34" charset="0"/>
              </a:rPr>
              <a:t>The landscaping design was to create a peaceful and serene environment in accord with a location whose ideal is the pursuit of scientific research and development.</a:t>
            </a:r>
          </a:p>
          <a:p>
            <a:pPr marL="285750" indent="-285750">
              <a:buFont typeface="Arial" panose="020B0604020202020204" pitchFamily="34" charset="0"/>
              <a:buChar char="•"/>
            </a:pPr>
            <a:r>
              <a:rPr lang="en-GB" sz="1400" dirty="0">
                <a:latin typeface="Agency FB" panose="020B0503020202020204" pitchFamily="34" charset="0"/>
              </a:rPr>
              <a:t>Efforts made to </a:t>
            </a:r>
            <a:r>
              <a:rPr lang="en-GB" sz="1400" b="1" dirty="0">
                <a:latin typeface="Agency FB" panose="020B0503020202020204" pitchFamily="34" charset="0"/>
              </a:rPr>
              <a:t>conceal car parks </a:t>
            </a:r>
            <a:r>
              <a:rPr lang="en-GB" sz="1400" dirty="0">
                <a:latin typeface="Agency FB" panose="020B0503020202020204" pitchFamily="34" charset="0"/>
              </a:rPr>
              <a:t>behind trees and shrubs.</a:t>
            </a:r>
          </a:p>
          <a:p>
            <a:pPr marL="285750" indent="-285750">
              <a:buFont typeface="Arial" panose="020B0604020202020204" pitchFamily="34" charset="0"/>
              <a:buChar char="•"/>
            </a:pPr>
            <a:r>
              <a:rPr lang="en-GB" sz="1400" dirty="0">
                <a:latin typeface="Agency FB" panose="020B0503020202020204" pitchFamily="34" charset="0"/>
              </a:rPr>
              <a:t>The 152 acre site benefits from 20 acres of park style landscaping which provides a central area of </a:t>
            </a:r>
            <a:r>
              <a:rPr lang="en-GB" sz="1400" b="1" dirty="0">
                <a:latin typeface="Agency FB" panose="020B0503020202020204" pitchFamily="34" charset="0"/>
              </a:rPr>
              <a:t>lakes, natural habitat, mature trees, shrubs </a:t>
            </a:r>
            <a:r>
              <a:rPr lang="en-GB" sz="1400" dirty="0">
                <a:latin typeface="Agency FB" panose="020B0503020202020204" pitchFamily="34" charset="0"/>
              </a:rPr>
              <a:t>and extensive grassed areas. No building is permitted in this protected area.</a:t>
            </a:r>
          </a:p>
        </p:txBody>
      </p:sp>
      <p:sp>
        <p:nvSpPr>
          <p:cNvPr id="18" name="Rectangle 17">
            <a:extLst>
              <a:ext uri="{FF2B5EF4-FFF2-40B4-BE49-F238E27FC236}">
                <a16:creationId xmlns:a16="http://schemas.microsoft.com/office/drawing/2014/main" id="{14549A6E-FFF1-49EF-B656-5ED8757596B3}"/>
              </a:ext>
            </a:extLst>
          </p:cNvPr>
          <p:cNvSpPr/>
          <p:nvPr/>
        </p:nvSpPr>
        <p:spPr>
          <a:xfrm>
            <a:off x="89233" y="4717039"/>
            <a:ext cx="11884874" cy="1815882"/>
          </a:xfrm>
          <a:prstGeom prst="rect">
            <a:avLst/>
          </a:prstGeom>
          <a:ln>
            <a:solidFill>
              <a:schemeClr val="accent6">
                <a:lumMod val="60000"/>
                <a:lumOff val="40000"/>
              </a:schemeClr>
            </a:solidFill>
          </a:ln>
        </p:spPr>
        <p:txBody>
          <a:bodyPr wrap="square">
            <a:spAutoFit/>
          </a:bodyPr>
          <a:lstStyle/>
          <a:p>
            <a:r>
              <a:rPr lang="en-GB" sz="1400" dirty="0">
                <a:latin typeface="Modern Love Caps" panose="04070805081001020A01" pitchFamily="82" charset="0"/>
              </a:rPr>
              <a:t>Transport</a:t>
            </a:r>
          </a:p>
          <a:p>
            <a:pPr marL="285750" indent="-285750">
              <a:buFont typeface="Arial" panose="020B0604020202020204" pitchFamily="34" charset="0"/>
              <a:buChar char="•"/>
            </a:pPr>
            <a:r>
              <a:rPr lang="en-GB" sz="1400" dirty="0">
                <a:latin typeface="Agency FB" panose="020B0503020202020204" pitchFamily="34" charset="0"/>
              </a:rPr>
              <a:t>CYCLING - Already more than </a:t>
            </a:r>
            <a:r>
              <a:rPr lang="en-GB" sz="1400" b="1" dirty="0">
                <a:latin typeface="Agency FB" panose="020B0503020202020204" pitchFamily="34" charset="0"/>
              </a:rPr>
              <a:t>22% of commuters cycle </a:t>
            </a:r>
            <a:r>
              <a:rPr lang="en-GB" sz="1400" dirty="0">
                <a:latin typeface="Agency FB" panose="020B0503020202020204" pitchFamily="34" charset="0"/>
              </a:rPr>
              <a:t>to work.</a:t>
            </a:r>
          </a:p>
          <a:p>
            <a:pPr marL="285750" indent="-285750">
              <a:buFont typeface="Arial" panose="020B0604020202020204" pitchFamily="34" charset="0"/>
              <a:buChar char="•"/>
            </a:pPr>
            <a:r>
              <a:rPr lang="en-GB" sz="1400" b="1" dirty="0">
                <a:latin typeface="Agency FB" panose="020B0503020202020204" pitchFamily="34" charset="0"/>
              </a:rPr>
              <a:t>Electric pool bikes </a:t>
            </a:r>
            <a:r>
              <a:rPr lang="en-GB" sz="1400" dirty="0">
                <a:latin typeface="Agency FB" panose="020B0503020202020204" pitchFamily="34" charset="0"/>
              </a:rPr>
              <a:t>for FREE hire – allowing employees to use electric bicycles for journeys in and around the area or for quick visits into Cambridge city The Science Park is a committed member of Travel Plan+ (TP+) - promotes more sustainable travel to work.</a:t>
            </a:r>
          </a:p>
          <a:p>
            <a:pPr marL="285750" indent="-285750">
              <a:buFont typeface="Arial" panose="020B0604020202020204" pitchFamily="34" charset="0"/>
              <a:buChar char="•"/>
            </a:pPr>
            <a:r>
              <a:rPr lang="en-GB" sz="1400" dirty="0">
                <a:latin typeface="Agency FB" panose="020B0503020202020204" pitchFamily="34" charset="0"/>
              </a:rPr>
              <a:t>An on-site Commuter Centre based at the Innovation Centre on the Park where people can speak </a:t>
            </a:r>
            <a:r>
              <a:rPr lang="en-GB" sz="1400" b="1" dirty="0">
                <a:latin typeface="Agency FB" panose="020B0503020202020204" pitchFamily="34" charset="0"/>
              </a:rPr>
              <a:t>to local travel planning experts</a:t>
            </a:r>
          </a:p>
          <a:p>
            <a:pPr marL="285750" indent="-285750">
              <a:buFont typeface="Arial" panose="020B0604020202020204" pitchFamily="34" charset="0"/>
              <a:buChar char="•"/>
            </a:pPr>
            <a:r>
              <a:rPr lang="en-GB" sz="1400" dirty="0">
                <a:latin typeface="Agency FB" panose="020B0503020202020204" pitchFamily="34" charset="0"/>
              </a:rPr>
              <a:t>Rail - Cambridge North Station is about 1km from the eastern end of the Science Park so a 12-minute walk approximately. From other parts of the park it is about 2km.</a:t>
            </a:r>
          </a:p>
          <a:p>
            <a:pPr marL="285750" indent="-285750">
              <a:buFont typeface="Arial" panose="020B0604020202020204" pitchFamily="34" charset="0"/>
              <a:buChar char="•"/>
            </a:pPr>
            <a:r>
              <a:rPr lang="en-GB" sz="1400" b="1" dirty="0">
                <a:latin typeface="Agency FB" panose="020B0503020202020204" pitchFamily="34" charset="0"/>
              </a:rPr>
              <a:t>Car sharing - 11% </a:t>
            </a:r>
            <a:r>
              <a:rPr lang="en-GB" sz="1400" dirty="0">
                <a:latin typeface="Agency FB" panose="020B0503020202020204" pitchFamily="34" charset="0"/>
              </a:rPr>
              <a:t>of Cambridge Science Park commuters currently car share.</a:t>
            </a:r>
          </a:p>
          <a:p>
            <a:pPr marL="285750" indent="-285750">
              <a:buFont typeface="Arial" panose="020B0604020202020204" pitchFamily="34" charset="0"/>
              <a:buChar char="•"/>
            </a:pPr>
            <a:r>
              <a:rPr lang="en-GB" sz="1400" dirty="0">
                <a:latin typeface="Agency FB" panose="020B0503020202020204" pitchFamily="34" charset="0"/>
              </a:rPr>
              <a:t>Companies on Cambridge Science Park have been registered to use </a:t>
            </a:r>
            <a:r>
              <a:rPr lang="en-GB" sz="1400" b="1" dirty="0" err="1">
                <a:latin typeface="Agency FB" panose="020B0503020202020204" pitchFamily="34" charset="0"/>
              </a:rPr>
              <a:t>CamShare</a:t>
            </a:r>
            <a:r>
              <a:rPr lang="en-GB" sz="1400" b="1" dirty="0">
                <a:latin typeface="Agency FB" panose="020B0503020202020204" pitchFamily="34" charset="0"/>
              </a:rPr>
              <a:t>, the Cambridgeshire on-line car sharing </a:t>
            </a:r>
            <a:r>
              <a:rPr lang="en-GB" sz="1400" dirty="0">
                <a:latin typeface="Agency FB" panose="020B0503020202020204" pitchFamily="34" charset="0"/>
              </a:rPr>
              <a:t>matching database</a:t>
            </a:r>
          </a:p>
        </p:txBody>
      </p:sp>
      <p:pic>
        <p:nvPicPr>
          <p:cNvPr id="4" name="Picture 3">
            <a:extLst>
              <a:ext uri="{FF2B5EF4-FFF2-40B4-BE49-F238E27FC236}">
                <a16:creationId xmlns:a16="http://schemas.microsoft.com/office/drawing/2014/main" id="{F6CA08FE-19C5-44CF-B5E9-6A7560A4CE8B}"/>
              </a:ext>
            </a:extLst>
          </p:cNvPr>
          <p:cNvPicPr>
            <a:picLocks noChangeAspect="1"/>
          </p:cNvPicPr>
          <p:nvPr/>
        </p:nvPicPr>
        <p:blipFill>
          <a:blip r:embed="rId2"/>
          <a:stretch>
            <a:fillRect/>
          </a:stretch>
        </p:blipFill>
        <p:spPr>
          <a:xfrm>
            <a:off x="6926131" y="1532316"/>
            <a:ext cx="4314825" cy="2857500"/>
          </a:xfrm>
          <a:prstGeom prst="rect">
            <a:avLst/>
          </a:prstGeom>
        </p:spPr>
      </p:pic>
    </p:spTree>
    <p:extLst>
      <p:ext uri="{BB962C8B-B14F-4D97-AF65-F5344CB8AC3E}">
        <p14:creationId xmlns:p14="http://schemas.microsoft.com/office/powerpoint/2010/main" val="2891771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34" y="166254"/>
            <a:ext cx="11884873" cy="529189"/>
          </a:xfrm>
          <a:solidFill>
            <a:schemeClr val="bg1"/>
          </a:solidFill>
          <a:ln>
            <a:solidFill>
              <a:srgbClr val="92D050"/>
            </a:solidFill>
          </a:ln>
        </p:spPr>
        <p:txBody>
          <a:bodyPr>
            <a:noAutofit/>
          </a:bodyPr>
          <a:lstStyle/>
          <a:p>
            <a:pPr algn="ctr"/>
            <a:r>
              <a:rPr lang="en-GB" sz="2800" dirty="0">
                <a:latin typeface="Modern Love Caps" panose="04070805081001020A01" pitchFamily="82" charset="0"/>
              </a:rPr>
              <a:t>Rural Growth and Decline – S. Cambridgeshire &amp; Outer Hebrides</a:t>
            </a:r>
          </a:p>
        </p:txBody>
      </p:sp>
      <p:sp>
        <p:nvSpPr>
          <p:cNvPr id="12" name="Rectangle 11">
            <a:extLst>
              <a:ext uri="{FF2B5EF4-FFF2-40B4-BE49-F238E27FC236}">
                <a16:creationId xmlns:a16="http://schemas.microsoft.com/office/drawing/2014/main" id="{3FEE921C-9220-4281-AAE7-0F0ED4318BDD}"/>
              </a:ext>
            </a:extLst>
          </p:cNvPr>
          <p:cNvSpPr/>
          <p:nvPr/>
        </p:nvSpPr>
        <p:spPr>
          <a:xfrm>
            <a:off x="89234" y="810476"/>
            <a:ext cx="5480293" cy="4185761"/>
          </a:xfrm>
          <a:prstGeom prst="rect">
            <a:avLst/>
          </a:prstGeom>
          <a:ln>
            <a:solidFill>
              <a:schemeClr val="accent6">
                <a:lumMod val="60000"/>
                <a:lumOff val="40000"/>
              </a:schemeClr>
            </a:solidFill>
          </a:ln>
        </p:spPr>
        <p:txBody>
          <a:bodyPr wrap="square">
            <a:spAutoFit/>
          </a:bodyPr>
          <a:lstStyle/>
          <a:p>
            <a:r>
              <a:rPr lang="en-GB" sz="1400" dirty="0">
                <a:latin typeface="Modern Love Caps" panose="04070805081001020A01" pitchFamily="82" charset="0"/>
              </a:rPr>
              <a:t>The Outer Hebrides - Population Decline</a:t>
            </a:r>
            <a:br>
              <a:rPr lang="en-GB" sz="1400" dirty="0">
                <a:latin typeface="Modern Love Caps" panose="04070805081001020A01" pitchFamily="82" charset="0"/>
              </a:rPr>
            </a:br>
            <a:endParaRPr lang="en-GB" sz="1400" dirty="0">
              <a:latin typeface="Agency FB" panose="020B0503020202020204" pitchFamily="34" charset="0"/>
            </a:endParaRPr>
          </a:p>
          <a:p>
            <a:r>
              <a:rPr lang="en-GB" sz="1400" dirty="0">
                <a:latin typeface="Agency FB" panose="020B0503020202020204" pitchFamily="34" charset="0"/>
              </a:rPr>
              <a:t>The Outer Hebrides are a group of islands off the northwest coast of Scotland. Since 1901 it has experienced a </a:t>
            </a:r>
            <a:r>
              <a:rPr lang="en-GB" sz="1400" b="1" dirty="0">
                <a:latin typeface="Agency FB" panose="020B0503020202020204" pitchFamily="34" charset="0"/>
              </a:rPr>
              <a:t>50 per cent decline in its population</a:t>
            </a:r>
            <a:r>
              <a:rPr lang="en-GB" sz="1400" dirty="0">
                <a:latin typeface="Agency FB" panose="020B0503020202020204" pitchFamily="34" charset="0"/>
              </a:rPr>
              <a:t>, mainly due to young people moving away. They have migrated to the mainland in search of jobs. The current community is around 27,000, and most inhabitants live on the islands of Lewis.</a:t>
            </a:r>
          </a:p>
          <a:p>
            <a:endParaRPr lang="en-GB" sz="1400" dirty="0">
              <a:latin typeface="Agency FB" panose="020B0503020202020204" pitchFamily="34" charset="0"/>
            </a:endParaRPr>
          </a:p>
          <a:p>
            <a:r>
              <a:rPr lang="en-GB" sz="1400" b="1" dirty="0">
                <a:latin typeface="Agency FB" panose="020B0503020202020204" pitchFamily="34" charset="0"/>
              </a:rPr>
              <a:t>Social impacts:</a:t>
            </a:r>
            <a:endParaRPr lang="en-GB" sz="1400" dirty="0">
              <a:latin typeface="Agency FB" panose="020B0503020202020204" pitchFamily="34" charset="0"/>
            </a:endParaRPr>
          </a:p>
          <a:p>
            <a:pPr marL="285750" indent="-285750">
              <a:buFont typeface="Arial" panose="020B0604020202020204" pitchFamily="34" charset="0"/>
              <a:buChar char="•"/>
            </a:pPr>
            <a:r>
              <a:rPr lang="en-GB" sz="1400" dirty="0">
                <a:latin typeface="Agency FB" panose="020B0503020202020204" pitchFamily="34" charset="0"/>
              </a:rPr>
              <a:t>School closures could result from </a:t>
            </a:r>
            <a:r>
              <a:rPr lang="en-GB" sz="1400" b="1" dirty="0">
                <a:latin typeface="Agency FB" panose="020B0503020202020204" pitchFamily="34" charset="0"/>
              </a:rPr>
              <a:t>fewer children</a:t>
            </a:r>
          </a:p>
          <a:p>
            <a:pPr marL="285750" indent="-285750">
              <a:buFont typeface="Arial" panose="020B0604020202020204" pitchFamily="34" charset="0"/>
              <a:buChar char="•"/>
            </a:pPr>
            <a:r>
              <a:rPr lang="en-GB" sz="1400" dirty="0">
                <a:latin typeface="Agency FB" panose="020B0503020202020204" pitchFamily="34" charset="0"/>
              </a:rPr>
              <a:t>An </a:t>
            </a:r>
            <a:r>
              <a:rPr lang="en-GB" sz="1400" b="1" dirty="0">
                <a:latin typeface="Agency FB" panose="020B0503020202020204" pitchFamily="34" charset="0"/>
              </a:rPr>
              <a:t>ageing population</a:t>
            </a:r>
            <a:r>
              <a:rPr lang="en-GB" sz="1400" dirty="0">
                <a:latin typeface="Agency FB" panose="020B0503020202020204" pitchFamily="34" charset="0"/>
              </a:rPr>
              <a:t>, caused by the migration of young people, will require higher amounts of social care, which will have social and economic impacts</a:t>
            </a:r>
          </a:p>
          <a:p>
            <a:pPr marL="285750" indent="-285750">
              <a:buFont typeface="Arial" panose="020B0604020202020204" pitchFamily="34" charset="0"/>
              <a:buChar char="•"/>
            </a:pPr>
            <a:r>
              <a:rPr lang="en-GB" sz="1400" dirty="0">
                <a:latin typeface="Agency FB" panose="020B0503020202020204" pitchFamily="34" charset="0"/>
              </a:rPr>
              <a:t>A further </a:t>
            </a:r>
            <a:r>
              <a:rPr lang="en-GB" sz="1400" b="1" dirty="0">
                <a:latin typeface="Agency FB" panose="020B0503020202020204" pitchFamily="34" charset="0"/>
              </a:rPr>
              <a:t>decline in the fishing and farming </a:t>
            </a:r>
            <a:r>
              <a:rPr lang="en-GB" sz="1400" dirty="0">
                <a:latin typeface="Agency FB" panose="020B0503020202020204" pitchFamily="34" charset="0"/>
              </a:rPr>
              <a:t>industry due to the ageing population</a:t>
            </a:r>
          </a:p>
          <a:p>
            <a:endParaRPr lang="en-GB" sz="1400" dirty="0">
              <a:latin typeface="Agency FB" panose="020B0503020202020204" pitchFamily="34" charset="0"/>
            </a:endParaRPr>
          </a:p>
          <a:p>
            <a:r>
              <a:rPr lang="en-GB" sz="1400" b="1" dirty="0">
                <a:latin typeface="Agency FB" panose="020B0503020202020204" pitchFamily="34" charset="0"/>
              </a:rPr>
              <a:t>Economic impacts:</a:t>
            </a:r>
            <a:endParaRPr lang="en-GB" sz="1400" dirty="0">
              <a:latin typeface="Agency FB" panose="020B0503020202020204" pitchFamily="34" charset="0"/>
            </a:endParaRPr>
          </a:p>
          <a:p>
            <a:pPr marL="285750" indent="-285750">
              <a:buFont typeface="Arial" panose="020B0604020202020204" pitchFamily="34" charset="0"/>
              <a:buChar char="•"/>
            </a:pPr>
            <a:r>
              <a:rPr lang="en-GB" sz="1400" dirty="0">
                <a:latin typeface="Agency FB" panose="020B0503020202020204" pitchFamily="34" charset="0"/>
              </a:rPr>
              <a:t>Maintaining transport services such as ferries and other services is very costly</a:t>
            </a:r>
          </a:p>
          <a:p>
            <a:pPr marL="285750" indent="-285750">
              <a:buFont typeface="Arial" panose="020B0604020202020204" pitchFamily="34" charset="0"/>
              <a:buChar char="•"/>
            </a:pPr>
            <a:r>
              <a:rPr lang="en-GB" sz="1400" dirty="0">
                <a:latin typeface="Agency FB" panose="020B0503020202020204" pitchFamily="34" charset="0"/>
              </a:rPr>
              <a:t>There has been a significant </a:t>
            </a:r>
            <a:r>
              <a:rPr lang="en-GB" sz="1400" b="1" dirty="0">
                <a:latin typeface="Agency FB" panose="020B0503020202020204" pitchFamily="34" charset="0"/>
              </a:rPr>
              <a:t>decline in traditional fishing </a:t>
            </a:r>
            <a:r>
              <a:rPr lang="en-GB" sz="1400" dirty="0">
                <a:latin typeface="Agency FB" panose="020B0503020202020204" pitchFamily="34" charset="0"/>
              </a:rPr>
              <a:t>for lobsters and prawns</a:t>
            </a:r>
          </a:p>
          <a:p>
            <a:pPr marL="285750" indent="-285750">
              <a:buFont typeface="Arial" panose="020B0604020202020204" pitchFamily="34" charset="0"/>
              <a:buChar char="•"/>
            </a:pPr>
            <a:r>
              <a:rPr lang="en-GB" sz="1400" dirty="0">
                <a:latin typeface="Agency FB" panose="020B0503020202020204" pitchFamily="34" charset="0"/>
              </a:rPr>
              <a:t>Tourism has become an essential source of income. However, the infrastructure is struggling to cope with this</a:t>
            </a:r>
          </a:p>
          <a:p>
            <a:pPr marL="285750" indent="-285750">
              <a:buFont typeface="Arial" panose="020B0604020202020204" pitchFamily="34" charset="0"/>
              <a:buChar char="•"/>
            </a:pPr>
            <a:r>
              <a:rPr lang="en-GB" sz="1400" dirty="0">
                <a:latin typeface="Agency FB" panose="020B0503020202020204" pitchFamily="34" charset="0"/>
              </a:rPr>
              <a:t>Shellfish catches have increased, due to more foreign boats.</a:t>
            </a:r>
          </a:p>
        </p:txBody>
      </p:sp>
      <p:sp>
        <p:nvSpPr>
          <p:cNvPr id="7" name="Rectangle 6">
            <a:extLst>
              <a:ext uri="{FF2B5EF4-FFF2-40B4-BE49-F238E27FC236}">
                <a16:creationId xmlns:a16="http://schemas.microsoft.com/office/drawing/2014/main" id="{C4F7DEA4-40ED-4EE4-A6D5-E1567479111B}"/>
              </a:ext>
            </a:extLst>
          </p:cNvPr>
          <p:cNvSpPr/>
          <p:nvPr/>
        </p:nvSpPr>
        <p:spPr>
          <a:xfrm>
            <a:off x="5704103" y="810476"/>
            <a:ext cx="6270003" cy="5909310"/>
          </a:xfrm>
          <a:prstGeom prst="rect">
            <a:avLst/>
          </a:prstGeom>
          <a:ln>
            <a:solidFill>
              <a:schemeClr val="accent6">
                <a:lumMod val="60000"/>
                <a:lumOff val="40000"/>
              </a:schemeClr>
            </a:solidFill>
          </a:ln>
        </p:spPr>
        <p:txBody>
          <a:bodyPr wrap="square">
            <a:spAutoFit/>
          </a:bodyPr>
          <a:lstStyle/>
          <a:p>
            <a:r>
              <a:rPr lang="en-GB" sz="1400" dirty="0">
                <a:latin typeface="Modern Love Caps" panose="04070805081001020A01" pitchFamily="82" charset="0"/>
              </a:rPr>
              <a:t>South Cambridgeshire</a:t>
            </a:r>
          </a:p>
          <a:p>
            <a:endParaRPr lang="en-GB" sz="1400" dirty="0">
              <a:latin typeface="Modern Love Caps" panose="04070805081001020A01" pitchFamily="82" charset="0"/>
            </a:endParaRPr>
          </a:p>
          <a:p>
            <a:r>
              <a:rPr lang="en-GB" sz="1400" dirty="0">
                <a:latin typeface="Agency FB" panose="020B0503020202020204" pitchFamily="34" charset="0"/>
              </a:rPr>
              <a:t>S. Cambridgeshire is the mostly rural area surrounding the city of Cambridge.  The </a:t>
            </a:r>
            <a:r>
              <a:rPr lang="en-GB" sz="1400" b="1" dirty="0">
                <a:latin typeface="Agency FB" panose="020B0503020202020204" pitchFamily="34" charset="0"/>
              </a:rPr>
              <a:t>population of 150,000 </a:t>
            </a:r>
            <a:r>
              <a:rPr lang="en-GB" sz="1400" dirty="0">
                <a:latin typeface="Agency FB" panose="020B0503020202020204" pitchFamily="34" charset="0"/>
              </a:rPr>
              <a:t>is </a:t>
            </a:r>
            <a:r>
              <a:rPr lang="en-GB" sz="1400" b="1" dirty="0">
                <a:latin typeface="Agency FB" panose="020B0503020202020204" pitchFamily="34" charset="0"/>
              </a:rPr>
              <a:t>increasing due to migration </a:t>
            </a:r>
            <a:r>
              <a:rPr lang="en-GB" sz="1400" dirty="0">
                <a:latin typeface="Agency FB" panose="020B0503020202020204" pitchFamily="34" charset="0"/>
              </a:rPr>
              <a:t>into the area.  Migrants have mostly moved from the city area of Cambridge and other parts of the UK but some are starting to arrive from Eastern Europe.</a:t>
            </a:r>
          </a:p>
          <a:p>
            <a:endParaRPr lang="en-GB" sz="1400" dirty="0">
              <a:latin typeface="Agency FB" panose="020B0503020202020204" pitchFamily="34" charset="0"/>
            </a:endParaRPr>
          </a:p>
          <a:p>
            <a:r>
              <a:rPr lang="en-GB" sz="1400" b="1" dirty="0">
                <a:latin typeface="Agency FB" panose="020B0503020202020204" pitchFamily="34" charset="0"/>
              </a:rPr>
              <a:t>Benefits of population growth in rural areas:</a:t>
            </a:r>
            <a:br>
              <a:rPr lang="en-GB" sz="1400" b="1" dirty="0">
                <a:latin typeface="Agency FB" panose="020B0503020202020204" pitchFamily="34" charset="0"/>
              </a:rPr>
            </a:br>
            <a:endParaRPr lang="en-GB" sz="1400" dirty="0">
              <a:latin typeface="Agency FB" panose="020B0503020202020204" pitchFamily="34" charset="0"/>
            </a:endParaRPr>
          </a:p>
          <a:p>
            <a:pPr marL="285750" indent="-285750">
              <a:buFont typeface="Arial" panose="020B0604020202020204" pitchFamily="34" charset="0"/>
              <a:buChar char="•"/>
            </a:pPr>
            <a:r>
              <a:rPr lang="en-GB" sz="1400" dirty="0">
                <a:latin typeface="Agency FB" panose="020B0503020202020204" pitchFamily="34" charset="0"/>
              </a:rPr>
              <a:t>An increased population leads to a higher demand for goods and services. This helps ensure the future of rural shops, schools and businesses.</a:t>
            </a:r>
          </a:p>
          <a:p>
            <a:pPr marL="285750" indent="-285750">
              <a:buFont typeface="Arial" panose="020B0604020202020204" pitchFamily="34" charset="0"/>
              <a:buChar char="•"/>
            </a:pPr>
            <a:r>
              <a:rPr lang="en-GB" sz="1400" dirty="0">
                <a:latin typeface="Agency FB" panose="020B0503020202020204" pitchFamily="34" charset="0"/>
              </a:rPr>
              <a:t>It provides balance to </a:t>
            </a:r>
            <a:r>
              <a:rPr lang="en-GB" sz="1400" b="1" dirty="0">
                <a:latin typeface="Agency FB" panose="020B0503020202020204" pitchFamily="34" charset="0"/>
              </a:rPr>
              <a:t>rural-urban migration</a:t>
            </a:r>
            <a:r>
              <a:rPr lang="en-GB" sz="1400" dirty="0">
                <a:latin typeface="Agency FB" panose="020B0503020202020204" pitchFamily="34" charset="0"/>
              </a:rPr>
              <a:t>, particularly as young people move away in search for better opportunities.</a:t>
            </a:r>
          </a:p>
          <a:p>
            <a:pPr marL="285750" indent="-285750">
              <a:buFont typeface="Arial" panose="020B0604020202020204" pitchFamily="34" charset="0"/>
              <a:buChar char="•"/>
            </a:pPr>
            <a:r>
              <a:rPr lang="en-GB" sz="1400" dirty="0">
                <a:latin typeface="Agency FB" panose="020B0503020202020204" pitchFamily="34" charset="0"/>
              </a:rPr>
              <a:t>New people are more likely to invest in </a:t>
            </a:r>
            <a:r>
              <a:rPr lang="en-GB" sz="1400" b="1" dirty="0">
                <a:latin typeface="Agency FB" panose="020B0503020202020204" pitchFamily="34" charset="0"/>
              </a:rPr>
              <a:t>new, local businesses</a:t>
            </a:r>
            <a:r>
              <a:rPr lang="en-GB" sz="1400" dirty="0">
                <a:latin typeface="Agency FB" panose="020B0503020202020204" pitchFamily="34" charset="0"/>
              </a:rPr>
              <a:t>.</a:t>
            </a:r>
          </a:p>
          <a:p>
            <a:pPr marL="285750" indent="-285750">
              <a:buFont typeface="Arial" panose="020B0604020202020204" pitchFamily="34" charset="0"/>
              <a:buChar char="•"/>
            </a:pPr>
            <a:r>
              <a:rPr lang="en-GB" sz="1400" dirty="0">
                <a:latin typeface="Agency FB" panose="020B0503020202020204" pitchFamily="34" charset="0"/>
              </a:rPr>
              <a:t>New developments in rural areas </a:t>
            </a:r>
            <a:r>
              <a:rPr lang="en-GB" sz="1400" b="1" dirty="0">
                <a:latin typeface="Agency FB" panose="020B0503020202020204" pitchFamily="34" charset="0"/>
              </a:rPr>
              <a:t>provide jobs</a:t>
            </a:r>
            <a:r>
              <a:rPr lang="en-GB" sz="1400" dirty="0">
                <a:latin typeface="Agency FB" panose="020B0503020202020204" pitchFamily="34" charset="0"/>
              </a:rPr>
              <a:t>.</a:t>
            </a:r>
          </a:p>
          <a:p>
            <a:pPr marL="285750" indent="-285750">
              <a:buFont typeface="Arial" panose="020B0604020202020204" pitchFamily="34" charset="0"/>
              <a:buChar char="•"/>
            </a:pPr>
            <a:endParaRPr lang="en-GB" sz="1400" dirty="0">
              <a:latin typeface="Agency FB" panose="020B0503020202020204" pitchFamily="34" charset="0"/>
            </a:endParaRPr>
          </a:p>
          <a:p>
            <a:r>
              <a:rPr lang="en-GB" sz="1400" b="1" dirty="0">
                <a:latin typeface="Agency FB" panose="020B0503020202020204" pitchFamily="34" charset="0"/>
              </a:rPr>
              <a:t>Problems of population growth in urban areas:</a:t>
            </a:r>
            <a:br>
              <a:rPr lang="en-GB" sz="1400" b="1" dirty="0">
                <a:latin typeface="Agency FB" panose="020B0503020202020204" pitchFamily="34" charset="0"/>
              </a:rPr>
            </a:br>
            <a:endParaRPr lang="en-GB" sz="1400" dirty="0">
              <a:latin typeface="Agency FB" panose="020B0503020202020204" pitchFamily="34" charset="0"/>
            </a:endParaRPr>
          </a:p>
          <a:p>
            <a:pPr marL="285750" indent="-285750">
              <a:buFont typeface="Arial" panose="020B0604020202020204" pitchFamily="34" charset="0"/>
              <a:buChar char="•"/>
            </a:pPr>
            <a:r>
              <a:rPr lang="en-GB" sz="1400" dirty="0">
                <a:latin typeface="Agency FB" panose="020B0503020202020204" pitchFamily="34" charset="0"/>
              </a:rPr>
              <a:t>Rural areas can </a:t>
            </a:r>
            <a:r>
              <a:rPr lang="en-GB" sz="1400" b="1" dirty="0">
                <a:latin typeface="Agency FB" panose="020B0503020202020204" pitchFamily="34" charset="0"/>
              </a:rPr>
              <a:t>lose shops </a:t>
            </a:r>
            <a:r>
              <a:rPr lang="en-GB" sz="1400" dirty="0">
                <a:latin typeface="Agency FB" panose="020B0503020202020204" pitchFamily="34" charset="0"/>
              </a:rPr>
              <a:t>as commuters buy products in supermarkets in urban areas on their way home from work.</a:t>
            </a:r>
          </a:p>
          <a:p>
            <a:pPr marL="285750" indent="-285750">
              <a:buFont typeface="Arial" panose="020B0604020202020204" pitchFamily="34" charset="0"/>
              <a:buChar char="•"/>
            </a:pPr>
            <a:r>
              <a:rPr lang="en-GB" sz="1400" dirty="0">
                <a:latin typeface="Agency FB" panose="020B0503020202020204" pitchFamily="34" charset="0"/>
              </a:rPr>
              <a:t>The increase in </a:t>
            </a:r>
            <a:r>
              <a:rPr lang="en-GB" sz="1400" b="1" dirty="0">
                <a:latin typeface="Agency FB" panose="020B0503020202020204" pitchFamily="34" charset="0"/>
              </a:rPr>
              <a:t>‘outsiders</a:t>
            </a:r>
            <a:r>
              <a:rPr lang="en-GB" sz="1400" dirty="0">
                <a:latin typeface="Agency FB" panose="020B0503020202020204" pitchFamily="34" charset="0"/>
              </a:rPr>
              <a:t>’ can change the social fabric and rural culture.</a:t>
            </a:r>
          </a:p>
          <a:p>
            <a:pPr marL="285750" indent="-285750">
              <a:buFont typeface="Arial" panose="020B0604020202020204" pitchFamily="34" charset="0"/>
              <a:buChar char="•"/>
            </a:pPr>
            <a:r>
              <a:rPr lang="en-GB" sz="1400" dirty="0">
                <a:latin typeface="Agency FB" panose="020B0503020202020204" pitchFamily="34" charset="0"/>
              </a:rPr>
              <a:t>Older people tend to move to rural areas, which </a:t>
            </a:r>
            <a:r>
              <a:rPr lang="en-GB" sz="1400" b="1" dirty="0">
                <a:latin typeface="Agency FB" panose="020B0503020202020204" pitchFamily="34" charset="0"/>
              </a:rPr>
              <a:t>raises the average age.</a:t>
            </a:r>
          </a:p>
          <a:p>
            <a:pPr marL="285750" indent="-285750">
              <a:buFont typeface="Arial" panose="020B0604020202020204" pitchFamily="34" charset="0"/>
              <a:buChar char="•"/>
            </a:pPr>
            <a:r>
              <a:rPr lang="en-GB" sz="1400" dirty="0">
                <a:latin typeface="Agency FB" panose="020B0503020202020204" pitchFamily="34" charset="0"/>
              </a:rPr>
              <a:t>House prices often increase rapidly due to wealthy newcomers, pushing out local people.</a:t>
            </a:r>
          </a:p>
          <a:p>
            <a:pPr marL="285750" indent="-285750">
              <a:buFont typeface="Arial" panose="020B0604020202020204" pitchFamily="34" charset="0"/>
              <a:buChar char="•"/>
            </a:pPr>
            <a:r>
              <a:rPr lang="en-GB" sz="1400" dirty="0">
                <a:latin typeface="Agency FB" panose="020B0503020202020204" pitchFamily="34" charset="0"/>
              </a:rPr>
              <a:t>Car owning commuters do not require public transport, so services may be reduced, affecting local people.</a:t>
            </a:r>
          </a:p>
          <a:p>
            <a:pPr marL="285750" indent="-285750">
              <a:buFont typeface="Arial" panose="020B0604020202020204" pitchFamily="34" charset="0"/>
              <a:buChar char="•"/>
            </a:pPr>
            <a:r>
              <a:rPr lang="en-GB" sz="1400" b="1" dirty="0">
                <a:latin typeface="Agency FB" panose="020B0503020202020204" pitchFamily="34" charset="0"/>
              </a:rPr>
              <a:t>Resentment</a:t>
            </a:r>
            <a:r>
              <a:rPr lang="en-GB" sz="1400" dirty="0">
                <a:latin typeface="Agency FB" panose="020B0503020202020204" pitchFamily="34" charset="0"/>
              </a:rPr>
              <a:t> may is felt towards new members of the rural community</a:t>
            </a:r>
          </a:p>
          <a:p>
            <a:pPr marL="285750" indent="-285750">
              <a:buFont typeface="Arial" panose="020B0604020202020204" pitchFamily="34" charset="0"/>
              <a:buChar char="•"/>
            </a:pPr>
            <a:r>
              <a:rPr lang="en-GB" sz="1400" dirty="0">
                <a:latin typeface="Agency FB" panose="020B0503020202020204" pitchFamily="34" charset="0"/>
              </a:rPr>
              <a:t>Modern developments in rural areas cause </a:t>
            </a:r>
            <a:r>
              <a:rPr lang="en-GB" sz="1400" b="1" dirty="0">
                <a:latin typeface="Agency FB" panose="020B0503020202020204" pitchFamily="34" charset="0"/>
              </a:rPr>
              <a:t>tensions with the local community</a:t>
            </a:r>
            <a:r>
              <a:rPr lang="en-GB" sz="1400" dirty="0">
                <a:latin typeface="Agency FB" panose="020B0503020202020204" pitchFamily="34" charset="0"/>
              </a:rPr>
              <a:t>.</a:t>
            </a:r>
          </a:p>
          <a:p>
            <a:pPr marL="285750" indent="-285750">
              <a:buFont typeface="Arial" panose="020B0604020202020204" pitchFamily="34" charset="0"/>
              <a:buChar char="•"/>
            </a:pPr>
            <a:r>
              <a:rPr lang="en-GB" sz="1400" dirty="0">
                <a:latin typeface="Agency FB" panose="020B0503020202020204" pitchFamily="34" charset="0"/>
              </a:rPr>
              <a:t>The </a:t>
            </a:r>
            <a:r>
              <a:rPr lang="en-GB" sz="1400" b="1" dirty="0">
                <a:latin typeface="Agency FB" panose="020B0503020202020204" pitchFamily="34" charset="0"/>
              </a:rPr>
              <a:t>sale of agricultural </a:t>
            </a:r>
            <a:r>
              <a:rPr lang="en-GB" sz="1400" dirty="0">
                <a:latin typeface="Agency FB" panose="020B0503020202020204" pitchFamily="34" charset="0"/>
              </a:rPr>
              <a:t>land in rural areas can lead to unemployment in the local community.</a:t>
            </a:r>
          </a:p>
        </p:txBody>
      </p:sp>
      <p:pic>
        <p:nvPicPr>
          <p:cNvPr id="5" name="Picture 4">
            <a:extLst>
              <a:ext uri="{FF2B5EF4-FFF2-40B4-BE49-F238E27FC236}">
                <a16:creationId xmlns:a16="http://schemas.microsoft.com/office/drawing/2014/main" id="{EB25AFC6-9B3D-4E4F-9987-78E20982F26A}"/>
              </a:ext>
            </a:extLst>
          </p:cNvPr>
          <p:cNvPicPr>
            <a:picLocks noChangeAspect="1"/>
          </p:cNvPicPr>
          <p:nvPr/>
        </p:nvPicPr>
        <p:blipFill>
          <a:blip r:embed="rId2"/>
          <a:stretch>
            <a:fillRect/>
          </a:stretch>
        </p:blipFill>
        <p:spPr>
          <a:xfrm>
            <a:off x="171135" y="5111270"/>
            <a:ext cx="2501566" cy="1643628"/>
          </a:xfrm>
          <a:prstGeom prst="rect">
            <a:avLst/>
          </a:prstGeom>
        </p:spPr>
      </p:pic>
      <p:pic>
        <p:nvPicPr>
          <p:cNvPr id="8" name="Picture 7">
            <a:extLst>
              <a:ext uri="{FF2B5EF4-FFF2-40B4-BE49-F238E27FC236}">
                <a16:creationId xmlns:a16="http://schemas.microsoft.com/office/drawing/2014/main" id="{D88577D7-C4C4-433A-96DE-64603F6EDD6F}"/>
              </a:ext>
            </a:extLst>
          </p:cNvPr>
          <p:cNvPicPr>
            <a:picLocks noChangeAspect="1"/>
          </p:cNvPicPr>
          <p:nvPr/>
        </p:nvPicPr>
        <p:blipFill>
          <a:blip r:embed="rId3"/>
          <a:stretch>
            <a:fillRect/>
          </a:stretch>
        </p:blipFill>
        <p:spPr>
          <a:xfrm>
            <a:off x="2807277" y="5111270"/>
            <a:ext cx="2762250" cy="1657350"/>
          </a:xfrm>
          <a:prstGeom prst="rect">
            <a:avLst/>
          </a:prstGeom>
        </p:spPr>
      </p:pic>
    </p:spTree>
    <p:extLst>
      <p:ext uri="{BB962C8B-B14F-4D97-AF65-F5344CB8AC3E}">
        <p14:creationId xmlns:p14="http://schemas.microsoft.com/office/powerpoint/2010/main" val="2486876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42552-D43C-46FB-A6F2-0ECEDF2B467F}"/>
              </a:ext>
            </a:extLst>
          </p:cNvPr>
          <p:cNvSpPr>
            <a:spLocks noGrp="1"/>
          </p:cNvSpPr>
          <p:nvPr>
            <p:ph type="ctrTitle"/>
          </p:nvPr>
        </p:nvSpPr>
        <p:spPr>
          <a:xfrm>
            <a:off x="1524000" y="2648527"/>
            <a:ext cx="9144000" cy="1383146"/>
          </a:xfrm>
          <a:solidFill>
            <a:schemeClr val="accent5">
              <a:lumMod val="40000"/>
              <a:lumOff val="60000"/>
            </a:schemeClr>
          </a:solidFill>
        </p:spPr>
        <p:txBody>
          <a:bodyPr>
            <a:normAutofit/>
          </a:bodyPr>
          <a:lstStyle/>
          <a:p>
            <a:pPr lvl="0" eaLnBrk="0" fontAlgn="base" hangingPunct="0">
              <a:lnSpc>
                <a:spcPct val="100000"/>
              </a:lnSpc>
              <a:spcAft>
                <a:spcPct val="0"/>
              </a:spcAft>
              <a:tabLst>
                <a:tab pos="900113" algn="l"/>
              </a:tabLst>
            </a:pPr>
            <a:r>
              <a:rPr lang="en-US" altLang="en-US" b="1" u="sng" dirty="0">
                <a:latin typeface="Modern Love Caps" panose="04070805081001020A01" pitchFamily="82" charset="0"/>
                <a:ea typeface="Calibri" panose="020F0502020204030204" pitchFamily="34" charset="0"/>
                <a:cs typeface="Times New Roman" panose="02020603050405020304" pitchFamily="18" charset="0"/>
              </a:rPr>
              <a:t>Resource Management</a:t>
            </a:r>
          </a:p>
        </p:txBody>
      </p:sp>
    </p:spTree>
    <p:extLst>
      <p:ext uri="{BB962C8B-B14F-4D97-AF65-F5344CB8AC3E}">
        <p14:creationId xmlns:p14="http://schemas.microsoft.com/office/powerpoint/2010/main" val="3879367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003" y="198755"/>
            <a:ext cx="6860847" cy="590338"/>
          </a:xfrm>
          <a:ln>
            <a:solidFill>
              <a:srgbClr val="00B0F0"/>
            </a:solidFill>
          </a:ln>
        </p:spPr>
        <p:txBody>
          <a:bodyPr>
            <a:normAutofit/>
          </a:bodyPr>
          <a:lstStyle/>
          <a:p>
            <a:pPr algn="ctr"/>
            <a:r>
              <a:rPr lang="en-GB" sz="3200" dirty="0" err="1">
                <a:latin typeface="Modern Love Caps" panose="04070805081001020A01" pitchFamily="82" charset="0"/>
              </a:rPr>
              <a:t>Wakel</a:t>
            </a:r>
            <a:r>
              <a:rPr lang="en-GB" sz="3200" dirty="0">
                <a:latin typeface="Modern Love Caps" panose="04070805081001020A01" pitchFamily="82" charset="0"/>
              </a:rPr>
              <a:t> – Small scale sustainable water </a:t>
            </a:r>
          </a:p>
        </p:txBody>
      </p:sp>
      <p:sp>
        <p:nvSpPr>
          <p:cNvPr id="7" name="Rectangle 6">
            <a:extLst>
              <a:ext uri="{FF2B5EF4-FFF2-40B4-BE49-F238E27FC236}">
                <a16:creationId xmlns:a16="http://schemas.microsoft.com/office/drawing/2014/main" id="{3F2A1930-3DD1-4368-B1AD-856A1EC9AA93}"/>
              </a:ext>
            </a:extLst>
          </p:cNvPr>
          <p:cNvSpPr/>
          <p:nvPr/>
        </p:nvSpPr>
        <p:spPr>
          <a:xfrm>
            <a:off x="164387" y="881273"/>
            <a:ext cx="6839463" cy="1815882"/>
          </a:xfrm>
          <a:prstGeom prst="rect">
            <a:avLst/>
          </a:prstGeom>
          <a:ln>
            <a:solidFill>
              <a:srgbClr val="00B0F0"/>
            </a:solidFill>
          </a:ln>
        </p:spPr>
        <p:txBody>
          <a:bodyPr wrap="square">
            <a:spAutoFit/>
          </a:bodyPr>
          <a:lstStyle/>
          <a:p>
            <a:r>
              <a:rPr lang="en-GB" sz="1600" b="1" dirty="0">
                <a:latin typeface="Modern Love Caps" panose="04070805081001020A01" pitchFamily="82" charset="0"/>
              </a:rPr>
              <a:t>Problems</a:t>
            </a:r>
            <a:r>
              <a:rPr lang="en-GB" sz="1600" b="1" dirty="0">
                <a:latin typeface="Agency FB" panose="020B0503020202020204" pitchFamily="34" charset="0"/>
              </a:rPr>
              <a:t> -</a:t>
            </a:r>
            <a:r>
              <a:rPr lang="en-GB" sz="1600" dirty="0">
                <a:latin typeface="Agency FB" panose="020B0503020202020204" pitchFamily="34" charset="0"/>
              </a:rPr>
              <a:t> Lack of clean water has created two problems:</a:t>
            </a:r>
          </a:p>
          <a:p>
            <a:pPr marL="342900" indent="-342900">
              <a:buAutoNum type="arabicPeriod"/>
            </a:pPr>
            <a:r>
              <a:rPr lang="en-GB" sz="1600" b="1" dirty="0">
                <a:latin typeface="Agency FB" panose="020B0503020202020204" pitchFamily="34" charset="0"/>
              </a:rPr>
              <a:t>Water extraction </a:t>
            </a:r>
            <a:r>
              <a:rPr lang="en-GB" sz="1600" dirty="0">
                <a:latin typeface="Agency FB" panose="020B0503020202020204" pitchFamily="34" charset="0"/>
              </a:rPr>
              <a:t>isn’t regulated, so many villages have over-extracted water supplies. A lack of groundwater can lead to several other problems such as salination of the soil or waterlogging.</a:t>
            </a:r>
            <a:br>
              <a:rPr lang="en-GB" sz="1600" dirty="0">
                <a:latin typeface="Agency FB" panose="020B0503020202020204" pitchFamily="34" charset="0"/>
              </a:rPr>
            </a:br>
            <a:endParaRPr lang="en-GB" sz="1600" dirty="0">
              <a:latin typeface="Agency FB" panose="020B0503020202020204" pitchFamily="34" charset="0"/>
            </a:endParaRPr>
          </a:p>
          <a:p>
            <a:pPr marL="342900" indent="-342900">
              <a:buAutoNum type="arabicPeriod"/>
            </a:pPr>
            <a:r>
              <a:rPr lang="en-GB" sz="1600" dirty="0">
                <a:latin typeface="Agency FB" panose="020B0503020202020204" pitchFamily="34" charset="0"/>
              </a:rPr>
              <a:t>2. Crops can’t be irrigated fully because clean water supplies are low and some wells are becoming </a:t>
            </a:r>
            <a:r>
              <a:rPr lang="en-GB" sz="1600" b="1" dirty="0">
                <a:latin typeface="Agency FB" panose="020B0503020202020204" pitchFamily="34" charset="0"/>
              </a:rPr>
              <a:t>salty (salination). </a:t>
            </a:r>
            <a:r>
              <a:rPr lang="en-GB" sz="1600" dirty="0">
                <a:latin typeface="Agency FB" panose="020B0503020202020204" pitchFamily="34" charset="0"/>
              </a:rPr>
              <a:t>This will lead to crop failures which will impact the food security for the regional.</a:t>
            </a:r>
          </a:p>
        </p:txBody>
      </p:sp>
      <p:sp>
        <p:nvSpPr>
          <p:cNvPr id="3" name="Content Placeholder 2"/>
          <p:cNvSpPr>
            <a:spLocks noGrp="1"/>
          </p:cNvSpPr>
          <p:nvPr>
            <p:ph idx="1"/>
          </p:nvPr>
        </p:nvSpPr>
        <p:spPr>
          <a:xfrm>
            <a:off x="7067777" y="229320"/>
            <a:ext cx="4981220" cy="2486171"/>
          </a:xfrm>
          <a:ln>
            <a:solidFill>
              <a:srgbClr val="00B0F0"/>
            </a:solidFill>
          </a:ln>
        </p:spPr>
        <p:txBody>
          <a:bodyPr>
            <a:noAutofit/>
          </a:bodyPr>
          <a:lstStyle/>
          <a:p>
            <a:pPr marL="0" indent="0">
              <a:buNone/>
            </a:pPr>
            <a:r>
              <a:rPr lang="en-GB" sz="1600" b="1" dirty="0">
                <a:latin typeface="Modern Love Caps" panose="04070805081001020A01" pitchFamily="82" charset="0"/>
              </a:rPr>
              <a:t>Location and background</a:t>
            </a:r>
            <a:endParaRPr lang="en-GB" sz="1600" dirty="0">
              <a:latin typeface="Modern Love Caps" panose="04070805081001020A01" pitchFamily="82" charset="0"/>
            </a:endParaRPr>
          </a:p>
          <a:p>
            <a:r>
              <a:rPr lang="en-GB" sz="1600" dirty="0">
                <a:latin typeface="Agency FB" panose="020B0503020202020204" pitchFamily="34" charset="0"/>
              </a:rPr>
              <a:t>The </a:t>
            </a:r>
            <a:r>
              <a:rPr lang="en-GB" sz="1600" dirty="0" err="1">
                <a:latin typeface="Agency FB" panose="020B0503020202020204" pitchFamily="34" charset="0"/>
              </a:rPr>
              <a:t>Wakel</a:t>
            </a:r>
            <a:r>
              <a:rPr lang="en-GB" sz="1600" dirty="0">
                <a:latin typeface="Agency FB" panose="020B0503020202020204" pitchFamily="34" charset="0"/>
              </a:rPr>
              <a:t> River Basin is in </a:t>
            </a:r>
            <a:r>
              <a:rPr lang="en-GB" sz="1600" b="1" dirty="0">
                <a:latin typeface="Agency FB" panose="020B0503020202020204" pitchFamily="34" charset="0"/>
              </a:rPr>
              <a:t>north west India </a:t>
            </a:r>
            <a:r>
              <a:rPr lang="en-GB" sz="1600" dirty="0">
                <a:latin typeface="Agency FB" panose="020B0503020202020204" pitchFamily="34" charset="0"/>
              </a:rPr>
              <a:t>in the south of Rajasthan – the driest and poorest part of India.</a:t>
            </a:r>
          </a:p>
          <a:p>
            <a:r>
              <a:rPr lang="en-GB" sz="1600" dirty="0">
                <a:latin typeface="Agency FB" panose="020B0503020202020204" pitchFamily="34" charset="0"/>
              </a:rPr>
              <a:t>In many parts of the state of Rajasthan, the annual </a:t>
            </a:r>
            <a:r>
              <a:rPr lang="en-GB" sz="1600" b="1" dirty="0">
                <a:latin typeface="Agency FB" panose="020B0503020202020204" pitchFamily="34" charset="0"/>
              </a:rPr>
              <a:t>rainfall is very low </a:t>
            </a:r>
            <a:r>
              <a:rPr lang="en-GB" sz="1600" dirty="0">
                <a:latin typeface="Agency FB" panose="020B0503020202020204" pitchFamily="34" charset="0"/>
              </a:rPr>
              <a:t>(between 450 and 600 mm) with monsoon rainfall occurring in July and August. Temperatures reach </a:t>
            </a:r>
            <a:r>
              <a:rPr lang="en-GB" sz="1600" b="1" dirty="0">
                <a:latin typeface="Agency FB" panose="020B0503020202020204" pitchFamily="34" charset="0"/>
              </a:rPr>
              <a:t>53degrees </a:t>
            </a:r>
            <a:r>
              <a:rPr lang="en-GB" sz="1600" dirty="0">
                <a:latin typeface="Agency FB" panose="020B0503020202020204" pitchFamily="34" charset="0"/>
              </a:rPr>
              <a:t>so there are high rates of evaporation.</a:t>
            </a:r>
          </a:p>
          <a:p>
            <a:r>
              <a:rPr lang="en-GB" sz="1600" b="1" dirty="0">
                <a:latin typeface="Agency FB" panose="020B0503020202020204" pitchFamily="34" charset="0"/>
              </a:rPr>
              <a:t>44% of the people work as farmers</a:t>
            </a:r>
            <a:r>
              <a:rPr lang="en-GB" sz="1600" dirty="0">
                <a:latin typeface="Agency FB" panose="020B0503020202020204" pitchFamily="34" charset="0"/>
              </a:rPr>
              <a:t>, so having water is a significant issue. The average income is $1600 per person.</a:t>
            </a:r>
          </a:p>
        </p:txBody>
      </p:sp>
      <p:pic>
        <p:nvPicPr>
          <p:cNvPr id="18" name="Picture 17">
            <a:extLst>
              <a:ext uri="{FF2B5EF4-FFF2-40B4-BE49-F238E27FC236}">
                <a16:creationId xmlns:a16="http://schemas.microsoft.com/office/drawing/2014/main" id="{DC1C3B1E-F0CC-4A2B-A754-7BD236A22824}"/>
              </a:ext>
            </a:extLst>
          </p:cNvPr>
          <p:cNvPicPr>
            <a:picLocks noChangeAspect="1"/>
          </p:cNvPicPr>
          <p:nvPr/>
        </p:nvPicPr>
        <p:blipFill rotWithShape="1">
          <a:blip r:embed="rId2"/>
          <a:srcRect l="48642" t="45261" r="28565" b="18230"/>
          <a:stretch/>
        </p:blipFill>
        <p:spPr>
          <a:xfrm>
            <a:off x="557212" y="4988304"/>
            <a:ext cx="2043113" cy="1839892"/>
          </a:xfrm>
          <a:prstGeom prst="rect">
            <a:avLst/>
          </a:prstGeom>
        </p:spPr>
      </p:pic>
      <p:sp>
        <p:nvSpPr>
          <p:cNvPr id="20" name="TextBox 19">
            <a:extLst>
              <a:ext uri="{FF2B5EF4-FFF2-40B4-BE49-F238E27FC236}">
                <a16:creationId xmlns:a16="http://schemas.microsoft.com/office/drawing/2014/main" id="{80E567B7-EF3C-4D0B-948C-F0CC59ECA8BE}"/>
              </a:ext>
            </a:extLst>
          </p:cNvPr>
          <p:cNvSpPr txBox="1"/>
          <p:nvPr/>
        </p:nvSpPr>
        <p:spPr>
          <a:xfrm>
            <a:off x="198902" y="2848222"/>
            <a:ext cx="2827786" cy="2062103"/>
          </a:xfrm>
          <a:prstGeom prst="rect">
            <a:avLst/>
          </a:prstGeom>
          <a:noFill/>
          <a:ln>
            <a:solidFill>
              <a:srgbClr val="00B0F0"/>
            </a:solidFill>
          </a:ln>
        </p:spPr>
        <p:txBody>
          <a:bodyPr wrap="square" rtlCol="0">
            <a:spAutoFit/>
          </a:bodyPr>
          <a:lstStyle/>
          <a:p>
            <a:r>
              <a:rPr lang="en-GB" sz="1600" dirty="0" err="1">
                <a:latin typeface="Modern Love Caps" panose="04070805081001020A01" pitchFamily="82" charset="0"/>
              </a:rPr>
              <a:t>T</a:t>
            </a:r>
            <a:r>
              <a:rPr lang="en-GB" sz="1600" b="1" dirty="0" err="1">
                <a:latin typeface="Modern Love Caps" panose="04070805081001020A01" pitchFamily="82" charset="0"/>
              </a:rPr>
              <a:t>aankas</a:t>
            </a:r>
            <a:r>
              <a:rPr lang="en-GB" sz="1600" dirty="0">
                <a:latin typeface="Agency FB" panose="020B0503020202020204" pitchFamily="34" charset="0"/>
              </a:rPr>
              <a:t> – concreted containers underground for </a:t>
            </a:r>
            <a:r>
              <a:rPr lang="en-GB" sz="1600" b="1" dirty="0">
                <a:latin typeface="Agency FB" panose="020B0503020202020204" pitchFamily="34" charset="0"/>
              </a:rPr>
              <a:t>water collected </a:t>
            </a:r>
            <a:r>
              <a:rPr lang="en-GB" sz="1600" dirty="0">
                <a:latin typeface="Agency FB" panose="020B0503020202020204" pitchFamily="34" charset="0"/>
              </a:rPr>
              <a:t>from roofs.</a:t>
            </a:r>
          </a:p>
          <a:p>
            <a:r>
              <a:rPr lang="en-GB" sz="1600" b="1" dirty="0">
                <a:latin typeface="Agency FB" panose="020B0503020202020204" pitchFamily="34" charset="0"/>
              </a:rPr>
              <a:t>+</a:t>
            </a:r>
            <a:r>
              <a:rPr lang="en-GB" sz="1600" dirty="0">
                <a:latin typeface="Agency FB" panose="020B0503020202020204" pitchFamily="34" charset="0"/>
              </a:rPr>
              <a:t> Concrete creates a cool storage so water isn’t lost through evaporation</a:t>
            </a:r>
          </a:p>
          <a:p>
            <a:r>
              <a:rPr lang="en-GB" sz="1600" b="1" dirty="0">
                <a:latin typeface="Agency FB" panose="020B0503020202020204" pitchFamily="34" charset="0"/>
              </a:rPr>
              <a:t>-</a:t>
            </a:r>
            <a:r>
              <a:rPr lang="en-GB" sz="1600" dirty="0">
                <a:latin typeface="Agency FB" panose="020B0503020202020204" pitchFamily="34" charset="0"/>
              </a:rPr>
              <a:t> Producing concrete releases carbon dioxide which contributes to global warming.</a:t>
            </a:r>
          </a:p>
        </p:txBody>
      </p:sp>
      <p:sp>
        <p:nvSpPr>
          <p:cNvPr id="22" name="TextBox 21">
            <a:extLst>
              <a:ext uri="{FF2B5EF4-FFF2-40B4-BE49-F238E27FC236}">
                <a16:creationId xmlns:a16="http://schemas.microsoft.com/office/drawing/2014/main" id="{2703EB6A-7D43-45DF-AD87-3955F94ACE49}"/>
              </a:ext>
            </a:extLst>
          </p:cNvPr>
          <p:cNvSpPr txBox="1"/>
          <p:nvPr/>
        </p:nvSpPr>
        <p:spPr>
          <a:xfrm>
            <a:off x="3136846" y="2848222"/>
            <a:ext cx="2827786" cy="2062103"/>
          </a:xfrm>
          <a:prstGeom prst="rect">
            <a:avLst/>
          </a:prstGeom>
          <a:noFill/>
          <a:ln>
            <a:solidFill>
              <a:srgbClr val="00B0F0"/>
            </a:solidFill>
          </a:ln>
        </p:spPr>
        <p:txBody>
          <a:bodyPr wrap="square" rtlCol="0">
            <a:spAutoFit/>
          </a:bodyPr>
          <a:lstStyle/>
          <a:p>
            <a:r>
              <a:rPr lang="en-GB" sz="1600" dirty="0" err="1">
                <a:latin typeface="Modern Love Caps" panose="04070805081001020A01" pitchFamily="82" charset="0"/>
              </a:rPr>
              <a:t>Johed</a:t>
            </a:r>
            <a:r>
              <a:rPr lang="en-GB" sz="1600" dirty="0">
                <a:latin typeface="Modern Love Caps" panose="04070805081001020A01" pitchFamily="82" charset="0"/>
              </a:rPr>
              <a:t> </a:t>
            </a:r>
            <a:r>
              <a:rPr lang="en-GB" sz="1600" dirty="0">
                <a:latin typeface="Agency FB" panose="020B0503020202020204" pitchFamily="34" charset="0"/>
              </a:rPr>
              <a:t>– Earth and sand can be used to build small </a:t>
            </a:r>
            <a:r>
              <a:rPr lang="en-GB" sz="1600" b="1" dirty="0">
                <a:latin typeface="Agency FB" panose="020B0503020202020204" pitchFamily="34" charset="0"/>
              </a:rPr>
              <a:t>dams</a:t>
            </a:r>
            <a:r>
              <a:rPr lang="en-GB" sz="1600" dirty="0">
                <a:latin typeface="Agency FB" panose="020B0503020202020204" pitchFamily="34" charset="0"/>
              </a:rPr>
              <a:t>, to increase the water flow in rivers.</a:t>
            </a:r>
          </a:p>
          <a:p>
            <a:r>
              <a:rPr lang="en-GB" sz="1600" dirty="0">
                <a:latin typeface="Agency FB" panose="020B0503020202020204" pitchFamily="34" charset="0"/>
              </a:rPr>
              <a:t>+Dams keep water flowing through the rivers all year round</a:t>
            </a:r>
          </a:p>
          <a:p>
            <a:r>
              <a:rPr lang="en-GB" sz="1600" dirty="0">
                <a:latin typeface="Agency FB" panose="020B0503020202020204" pitchFamily="34" charset="0"/>
              </a:rPr>
              <a:t>- Dams affect the water supplies in a small quantity, so might not help the entire village. </a:t>
            </a:r>
          </a:p>
        </p:txBody>
      </p:sp>
      <p:sp>
        <p:nvSpPr>
          <p:cNvPr id="23" name="TextBox 22">
            <a:extLst>
              <a:ext uri="{FF2B5EF4-FFF2-40B4-BE49-F238E27FC236}">
                <a16:creationId xmlns:a16="http://schemas.microsoft.com/office/drawing/2014/main" id="{77D577B8-AF2D-4C68-B729-BA64F5310E23}"/>
              </a:ext>
            </a:extLst>
          </p:cNvPr>
          <p:cNvSpPr txBox="1"/>
          <p:nvPr/>
        </p:nvSpPr>
        <p:spPr>
          <a:xfrm>
            <a:off x="6227370" y="2848221"/>
            <a:ext cx="2827786" cy="2062103"/>
          </a:xfrm>
          <a:prstGeom prst="rect">
            <a:avLst/>
          </a:prstGeom>
          <a:noFill/>
          <a:ln>
            <a:solidFill>
              <a:srgbClr val="00B0F0"/>
            </a:solidFill>
          </a:ln>
        </p:spPr>
        <p:txBody>
          <a:bodyPr wrap="square" rtlCol="0">
            <a:spAutoFit/>
          </a:bodyPr>
          <a:lstStyle/>
          <a:p>
            <a:r>
              <a:rPr lang="en-GB" sz="1600" dirty="0">
                <a:latin typeface="Modern Love Caps" panose="04070805081001020A01" pitchFamily="82" charset="0"/>
              </a:rPr>
              <a:t>Pats – </a:t>
            </a:r>
            <a:r>
              <a:rPr lang="en-GB" sz="1600" dirty="0">
                <a:latin typeface="Agency FB" panose="020B0503020202020204" pitchFamily="34" charset="0"/>
              </a:rPr>
              <a:t>Small dams </a:t>
            </a:r>
            <a:r>
              <a:rPr lang="en-GB" sz="1600" b="1" dirty="0">
                <a:latin typeface="Agency FB" panose="020B0503020202020204" pitchFamily="34" charset="0"/>
              </a:rPr>
              <a:t>(bunds) divert water </a:t>
            </a:r>
            <a:r>
              <a:rPr lang="en-GB" sz="1600" dirty="0">
                <a:latin typeface="Agency FB" panose="020B0503020202020204" pitchFamily="34" charset="0"/>
              </a:rPr>
              <a:t>from a stream into farmlands for irrigation</a:t>
            </a:r>
          </a:p>
          <a:p>
            <a:r>
              <a:rPr lang="en-GB" sz="1600" dirty="0">
                <a:latin typeface="Agency FB" panose="020B0503020202020204" pitchFamily="34" charset="0"/>
              </a:rPr>
              <a:t>+ Farmlands can receive a constant supply of water, reducing the risk of crop failures.</a:t>
            </a:r>
          </a:p>
          <a:p>
            <a:r>
              <a:rPr lang="en-GB" sz="1600" dirty="0">
                <a:latin typeface="Agency FB" panose="020B0503020202020204" pitchFamily="34" charset="0"/>
              </a:rPr>
              <a:t>- Channels need constant maintenance and clearing, because they fill with silt.</a:t>
            </a:r>
          </a:p>
        </p:txBody>
      </p:sp>
      <p:sp>
        <p:nvSpPr>
          <p:cNvPr id="24" name="TextBox 23">
            <a:extLst>
              <a:ext uri="{FF2B5EF4-FFF2-40B4-BE49-F238E27FC236}">
                <a16:creationId xmlns:a16="http://schemas.microsoft.com/office/drawing/2014/main" id="{E30FDD4A-98D1-452B-ADE9-DDA51CE2A547}"/>
              </a:ext>
            </a:extLst>
          </p:cNvPr>
          <p:cNvSpPr txBox="1"/>
          <p:nvPr/>
        </p:nvSpPr>
        <p:spPr>
          <a:xfrm>
            <a:off x="9221211" y="2848221"/>
            <a:ext cx="2827786" cy="2062103"/>
          </a:xfrm>
          <a:prstGeom prst="rect">
            <a:avLst/>
          </a:prstGeom>
          <a:noFill/>
          <a:ln>
            <a:solidFill>
              <a:srgbClr val="00B0F0"/>
            </a:solidFill>
          </a:ln>
        </p:spPr>
        <p:txBody>
          <a:bodyPr wrap="square" rtlCol="0">
            <a:spAutoFit/>
          </a:bodyPr>
          <a:lstStyle/>
          <a:p>
            <a:r>
              <a:rPr lang="en-GB" sz="1600" dirty="0">
                <a:latin typeface="Modern Love Caps" panose="04070805081001020A01" pitchFamily="82" charset="0"/>
              </a:rPr>
              <a:t>Education – </a:t>
            </a:r>
            <a:r>
              <a:rPr lang="en-GB" sz="1600" dirty="0">
                <a:latin typeface="Agency FB" panose="020B0503020202020204" pitchFamily="34" charset="0"/>
              </a:rPr>
              <a:t>Cresting </a:t>
            </a:r>
            <a:r>
              <a:rPr lang="en-GB" sz="1600" b="1" dirty="0">
                <a:latin typeface="Agency FB" panose="020B0503020202020204" pitchFamily="34" charset="0"/>
              </a:rPr>
              <a:t>awareness</a:t>
            </a:r>
            <a:r>
              <a:rPr lang="en-GB" sz="1600" dirty="0">
                <a:latin typeface="Agency FB" panose="020B0503020202020204" pitchFamily="34" charset="0"/>
              </a:rPr>
              <a:t> of protecting clean water supplies, reducing waste and not extracting too much water</a:t>
            </a:r>
          </a:p>
          <a:p>
            <a:r>
              <a:rPr lang="en-GB" sz="1600" dirty="0">
                <a:latin typeface="Agency FB" panose="020B0503020202020204" pitchFamily="34" charset="0"/>
              </a:rPr>
              <a:t>+ Reducing over-extraction can reduce soil erosion &amp; salination</a:t>
            </a:r>
          </a:p>
          <a:p>
            <a:r>
              <a:rPr lang="en-GB" sz="1600" dirty="0">
                <a:latin typeface="Agency FB" panose="020B0503020202020204" pitchFamily="34" charset="0"/>
              </a:rPr>
              <a:t>- This is a long erm solution and it takes time to change peoples habits.</a:t>
            </a:r>
          </a:p>
        </p:txBody>
      </p:sp>
      <p:pic>
        <p:nvPicPr>
          <p:cNvPr id="25" name="Picture 24">
            <a:extLst>
              <a:ext uri="{FF2B5EF4-FFF2-40B4-BE49-F238E27FC236}">
                <a16:creationId xmlns:a16="http://schemas.microsoft.com/office/drawing/2014/main" id="{E93F0198-4BAE-4060-8DBA-E1ED4FE1B00F}"/>
              </a:ext>
            </a:extLst>
          </p:cNvPr>
          <p:cNvPicPr>
            <a:picLocks noChangeAspect="1"/>
          </p:cNvPicPr>
          <p:nvPr/>
        </p:nvPicPr>
        <p:blipFill rotWithShape="1">
          <a:blip r:embed="rId3"/>
          <a:srcRect l="25728" t="30697" r="51078" b="36964"/>
          <a:stretch/>
        </p:blipFill>
        <p:spPr>
          <a:xfrm>
            <a:off x="6485842" y="5002505"/>
            <a:ext cx="2310841" cy="1811489"/>
          </a:xfrm>
          <a:prstGeom prst="rect">
            <a:avLst/>
          </a:prstGeom>
        </p:spPr>
      </p:pic>
      <p:pic>
        <p:nvPicPr>
          <p:cNvPr id="26" name="Picture 25">
            <a:extLst>
              <a:ext uri="{FF2B5EF4-FFF2-40B4-BE49-F238E27FC236}">
                <a16:creationId xmlns:a16="http://schemas.microsoft.com/office/drawing/2014/main" id="{EF51264A-9B45-4148-A3B6-3776A3F462E3}"/>
              </a:ext>
            </a:extLst>
          </p:cNvPr>
          <p:cNvPicPr>
            <a:picLocks noChangeAspect="1"/>
          </p:cNvPicPr>
          <p:nvPr/>
        </p:nvPicPr>
        <p:blipFill rotWithShape="1">
          <a:blip r:embed="rId2"/>
          <a:srcRect l="73348" t="45261" r="4869" b="19709"/>
          <a:stretch/>
        </p:blipFill>
        <p:spPr>
          <a:xfrm>
            <a:off x="3587910" y="4987110"/>
            <a:ext cx="1952624" cy="1765330"/>
          </a:xfrm>
          <a:prstGeom prst="rect">
            <a:avLst/>
          </a:prstGeom>
        </p:spPr>
      </p:pic>
      <p:pic>
        <p:nvPicPr>
          <p:cNvPr id="27" name="Picture 26">
            <a:extLst>
              <a:ext uri="{FF2B5EF4-FFF2-40B4-BE49-F238E27FC236}">
                <a16:creationId xmlns:a16="http://schemas.microsoft.com/office/drawing/2014/main" id="{1D9B2307-0CAB-42AE-9268-AC3B0756770B}"/>
              </a:ext>
            </a:extLst>
          </p:cNvPr>
          <p:cNvPicPr>
            <a:picLocks noChangeAspect="1"/>
          </p:cNvPicPr>
          <p:nvPr/>
        </p:nvPicPr>
        <p:blipFill rotWithShape="1">
          <a:blip r:embed="rId3"/>
          <a:srcRect l="50000" t="30697" r="27500" b="36964"/>
          <a:stretch/>
        </p:blipFill>
        <p:spPr>
          <a:xfrm>
            <a:off x="9579651" y="5020477"/>
            <a:ext cx="2193249" cy="1772323"/>
          </a:xfrm>
          <a:prstGeom prst="rect">
            <a:avLst/>
          </a:prstGeom>
        </p:spPr>
      </p:pic>
    </p:spTree>
    <p:extLst>
      <p:ext uri="{BB962C8B-B14F-4D97-AF65-F5344CB8AC3E}">
        <p14:creationId xmlns:p14="http://schemas.microsoft.com/office/powerpoint/2010/main" val="1572016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003" y="198754"/>
            <a:ext cx="8308269" cy="629957"/>
          </a:xfrm>
          <a:ln>
            <a:solidFill>
              <a:srgbClr val="00B0F0"/>
            </a:solidFill>
          </a:ln>
        </p:spPr>
        <p:txBody>
          <a:bodyPr>
            <a:normAutofit/>
          </a:bodyPr>
          <a:lstStyle/>
          <a:p>
            <a:pPr algn="ctr"/>
            <a:r>
              <a:rPr lang="en-GB" sz="3200">
                <a:latin typeface="Modern Love Caps" panose="04070805081001020A01" pitchFamily="82" charset="0"/>
              </a:rPr>
              <a:t>Lesotho – Large Scale water transfer</a:t>
            </a:r>
            <a:endParaRPr lang="en-GB" sz="3200" dirty="0">
              <a:latin typeface="Modern Love Caps" panose="04070805081001020A01" pitchFamily="82" charset="0"/>
            </a:endParaRPr>
          </a:p>
        </p:txBody>
      </p:sp>
      <p:sp>
        <p:nvSpPr>
          <p:cNvPr id="3" name="Content Placeholder 2"/>
          <p:cNvSpPr>
            <a:spLocks noGrp="1"/>
          </p:cNvSpPr>
          <p:nvPr>
            <p:ph idx="1"/>
          </p:nvPr>
        </p:nvSpPr>
        <p:spPr>
          <a:xfrm>
            <a:off x="95595" y="960645"/>
            <a:ext cx="4171605" cy="3555937"/>
          </a:xfrm>
          <a:ln>
            <a:solidFill>
              <a:srgbClr val="00B0F0"/>
            </a:solidFill>
          </a:ln>
        </p:spPr>
        <p:txBody>
          <a:bodyPr>
            <a:noAutofit/>
          </a:bodyPr>
          <a:lstStyle/>
          <a:p>
            <a:pPr marL="0" indent="0">
              <a:buNone/>
            </a:pPr>
            <a:r>
              <a:rPr lang="en-GB" sz="1600" dirty="0">
                <a:latin typeface="Modern Love Caps" panose="04070805081001020A01" pitchFamily="82" charset="0"/>
              </a:rPr>
              <a:t>Background</a:t>
            </a:r>
          </a:p>
          <a:p>
            <a:r>
              <a:rPr lang="en-GB" sz="1600" dirty="0">
                <a:latin typeface="Agency FB" panose="020B0503020202020204" pitchFamily="34" charset="0"/>
              </a:rPr>
              <a:t>Lesotho is a small </a:t>
            </a:r>
            <a:r>
              <a:rPr lang="en-GB" sz="1600" b="1" dirty="0">
                <a:latin typeface="Agency FB" panose="020B0503020202020204" pitchFamily="34" charset="0"/>
              </a:rPr>
              <a:t>land locked </a:t>
            </a:r>
            <a:r>
              <a:rPr lang="en-GB" sz="1600" dirty="0">
                <a:latin typeface="Agency FB" panose="020B0503020202020204" pitchFamily="34" charset="0"/>
              </a:rPr>
              <a:t>country surrounded by South Africa. </a:t>
            </a:r>
          </a:p>
          <a:p>
            <a:r>
              <a:rPr lang="en-GB" sz="1600" dirty="0">
                <a:latin typeface="Agency FB" panose="020B0503020202020204" pitchFamily="34" charset="0"/>
              </a:rPr>
              <a:t>Rainfall varies across southern Africa. The east Atlantic coast of South Africa receives less than 300mm of rainfall a year. The west coast of Africa, including Lesotho, receives a lot more rain, in excess of 1200mm each year. This is due to relief rainfall caused by air travelling over the Indian Ocean towards Africa being forced to rise over the Lesotho Highlands, a large mountain range. </a:t>
            </a:r>
          </a:p>
          <a:p>
            <a:r>
              <a:rPr lang="en-GB" sz="1600" dirty="0">
                <a:latin typeface="Agency FB" panose="020B0503020202020204" pitchFamily="34" charset="0"/>
              </a:rPr>
              <a:t>Lesotho is only a small country but has a </a:t>
            </a:r>
            <a:r>
              <a:rPr lang="en-GB" sz="1600" b="1" dirty="0">
                <a:latin typeface="Agency FB" panose="020B0503020202020204" pitchFamily="34" charset="0"/>
              </a:rPr>
              <a:t>large amount of water</a:t>
            </a:r>
            <a:r>
              <a:rPr lang="en-GB" sz="1600" dirty="0">
                <a:latin typeface="Agency FB" panose="020B0503020202020204" pitchFamily="34" charset="0"/>
              </a:rPr>
              <a:t> and is therefore able to </a:t>
            </a:r>
            <a:r>
              <a:rPr lang="en-GB" sz="1600" b="1" dirty="0">
                <a:latin typeface="Agency FB" panose="020B0503020202020204" pitchFamily="34" charset="0"/>
              </a:rPr>
              <a:t>sell water </a:t>
            </a:r>
            <a:r>
              <a:rPr lang="en-GB" sz="1600" dirty="0">
                <a:latin typeface="Agency FB" panose="020B0503020202020204" pitchFamily="34" charset="0"/>
              </a:rPr>
              <a:t>to South Africa who have a water deficit, particularly Johannesburg which is located in the rain shadow of the Highlands. </a:t>
            </a:r>
          </a:p>
          <a:p>
            <a:endParaRPr lang="en-GB" sz="1800" dirty="0">
              <a:latin typeface="Agency FB" panose="020B0503020202020204" pitchFamily="34" charset="0"/>
            </a:endParaRPr>
          </a:p>
        </p:txBody>
      </p:sp>
      <p:sp>
        <p:nvSpPr>
          <p:cNvPr id="8" name="Rectangle 7"/>
          <p:cNvSpPr/>
          <p:nvPr/>
        </p:nvSpPr>
        <p:spPr>
          <a:xfrm>
            <a:off x="4405745" y="960645"/>
            <a:ext cx="4045527" cy="5755422"/>
          </a:xfrm>
          <a:prstGeom prst="rect">
            <a:avLst/>
          </a:prstGeom>
          <a:ln>
            <a:solidFill>
              <a:srgbClr val="00B0F0"/>
            </a:solidFill>
          </a:ln>
        </p:spPr>
        <p:txBody>
          <a:bodyPr wrap="square">
            <a:spAutoFit/>
          </a:bodyPr>
          <a:lstStyle/>
          <a:p>
            <a:r>
              <a:rPr lang="en-GB" sz="1600" dirty="0">
                <a:latin typeface="Modern Love Caps" panose="04070805081001020A01" pitchFamily="82" charset="0"/>
              </a:rPr>
              <a:t>Impacts on Lesotho </a:t>
            </a:r>
          </a:p>
          <a:p>
            <a:r>
              <a:rPr lang="en-GB" sz="1600" b="1" dirty="0">
                <a:latin typeface="Agency FB" panose="020B0503020202020204" pitchFamily="34" charset="0"/>
              </a:rPr>
              <a:t>Advantages</a:t>
            </a:r>
            <a:r>
              <a:rPr lang="en-GB" sz="1600" dirty="0">
                <a:latin typeface="Agency FB" panose="020B0503020202020204" pitchFamily="34" charset="0"/>
              </a:rPr>
              <a:t> </a:t>
            </a:r>
          </a:p>
          <a:p>
            <a:pPr marL="285750" indent="-285750">
              <a:buFont typeface="Arial" panose="020B0604020202020204" pitchFamily="34" charset="0"/>
              <a:buChar char="•"/>
            </a:pPr>
            <a:r>
              <a:rPr lang="en-GB" sz="1600" dirty="0">
                <a:latin typeface="Agency FB" panose="020B0503020202020204" pitchFamily="34" charset="0"/>
              </a:rPr>
              <a:t>Lesotho is one of the world’s </a:t>
            </a:r>
            <a:r>
              <a:rPr lang="en-GB" sz="1600" b="1" dirty="0">
                <a:latin typeface="Agency FB" panose="020B0503020202020204" pitchFamily="34" charset="0"/>
              </a:rPr>
              <a:t>poorest countries</a:t>
            </a:r>
            <a:r>
              <a:rPr lang="en-GB" sz="1600" dirty="0">
                <a:latin typeface="Agency FB" panose="020B0503020202020204" pitchFamily="34" charset="0"/>
              </a:rPr>
              <a:t>, with no natural resources, except water, and a high percentage of unemployment (50%). </a:t>
            </a:r>
          </a:p>
          <a:p>
            <a:pPr marL="285750" indent="-285750">
              <a:buFont typeface="Arial" panose="020B0604020202020204" pitchFamily="34" charset="0"/>
              <a:buChar char="•"/>
            </a:pPr>
            <a:r>
              <a:rPr lang="en-GB" sz="1600" dirty="0">
                <a:latin typeface="Agency FB" panose="020B0503020202020204" pitchFamily="34" charset="0"/>
              </a:rPr>
              <a:t>The scheme will help the country to develop and will provide </a:t>
            </a:r>
            <a:r>
              <a:rPr lang="en-GB" sz="1600" b="1" dirty="0">
                <a:latin typeface="Agency FB" panose="020B0503020202020204" pitchFamily="34" charset="0"/>
              </a:rPr>
              <a:t>75% of Lesotho’s income</a:t>
            </a:r>
            <a:r>
              <a:rPr lang="en-GB" sz="1600" dirty="0">
                <a:latin typeface="Agency FB" panose="020B0503020202020204" pitchFamily="34" charset="0"/>
              </a:rPr>
              <a:t>. The dams will provide </a:t>
            </a:r>
            <a:r>
              <a:rPr lang="en-GB" sz="1600" b="1" dirty="0">
                <a:latin typeface="Agency FB" panose="020B0503020202020204" pitchFamily="34" charset="0"/>
              </a:rPr>
              <a:t>HEP, </a:t>
            </a:r>
            <a:r>
              <a:rPr lang="en-GB" sz="1600" dirty="0">
                <a:latin typeface="Agency FB" panose="020B0503020202020204" pitchFamily="34" charset="0"/>
              </a:rPr>
              <a:t>providing cheaper electricity to Lesotho. </a:t>
            </a:r>
          </a:p>
          <a:p>
            <a:pPr marL="285750" indent="-285750">
              <a:buFont typeface="Arial" panose="020B0604020202020204" pitchFamily="34" charset="0"/>
              <a:buChar char="•"/>
            </a:pPr>
            <a:r>
              <a:rPr lang="en-GB" sz="1600" dirty="0">
                <a:latin typeface="Agency FB" panose="020B0503020202020204" pitchFamily="34" charset="0"/>
              </a:rPr>
              <a:t>There will be </a:t>
            </a:r>
            <a:r>
              <a:rPr lang="en-GB" sz="1600" b="1" dirty="0">
                <a:latin typeface="Agency FB" panose="020B0503020202020204" pitchFamily="34" charset="0"/>
              </a:rPr>
              <a:t>improved roads </a:t>
            </a:r>
            <a:r>
              <a:rPr lang="en-GB" sz="1600" dirty="0">
                <a:latin typeface="Agency FB" panose="020B0503020202020204" pitchFamily="34" charset="0"/>
              </a:rPr>
              <a:t>in the country, as a result of construction work. Local workers have been given </a:t>
            </a:r>
            <a:r>
              <a:rPr lang="en-GB" sz="1600" b="1" dirty="0">
                <a:latin typeface="Agency FB" panose="020B0503020202020204" pitchFamily="34" charset="0"/>
              </a:rPr>
              <a:t>jobs on the construction </a:t>
            </a:r>
            <a:r>
              <a:rPr lang="en-GB" sz="1600" dirty="0">
                <a:latin typeface="Agency FB" panose="020B0503020202020204" pitchFamily="34" charset="0"/>
              </a:rPr>
              <a:t>of the project and have received training which has improved their skills. </a:t>
            </a:r>
          </a:p>
          <a:p>
            <a:endParaRPr lang="en-GB" sz="1600" b="1" dirty="0">
              <a:latin typeface="Agency FB" panose="020B0503020202020204" pitchFamily="34" charset="0"/>
            </a:endParaRPr>
          </a:p>
          <a:p>
            <a:r>
              <a:rPr lang="en-GB" sz="1600" b="1" dirty="0">
                <a:latin typeface="Agency FB" panose="020B0503020202020204" pitchFamily="34" charset="0"/>
              </a:rPr>
              <a:t>Disadvantages </a:t>
            </a:r>
          </a:p>
          <a:p>
            <a:pPr marL="285750" indent="-285750">
              <a:buFont typeface="Arial" panose="020B0604020202020204" pitchFamily="34" charset="0"/>
              <a:buChar char="•"/>
            </a:pPr>
            <a:r>
              <a:rPr lang="en-GB" sz="1600" dirty="0">
                <a:latin typeface="Agency FB" panose="020B0503020202020204" pitchFamily="34" charset="0"/>
              </a:rPr>
              <a:t>The scheme is estimated to cost </a:t>
            </a:r>
            <a:r>
              <a:rPr lang="en-GB" sz="1600" b="1" dirty="0">
                <a:latin typeface="Agency FB" panose="020B0503020202020204" pitchFamily="34" charset="0"/>
              </a:rPr>
              <a:t>$8 billion</a:t>
            </a:r>
            <a:r>
              <a:rPr lang="en-GB" sz="1600" dirty="0">
                <a:latin typeface="Agency FB" panose="020B0503020202020204" pitchFamily="34" charset="0"/>
              </a:rPr>
              <a:t>, given on loan from the World Bank. This money will need to be paid back. </a:t>
            </a:r>
          </a:p>
          <a:p>
            <a:pPr marL="285750" indent="-285750">
              <a:buFont typeface="Arial" panose="020B0604020202020204" pitchFamily="34" charset="0"/>
              <a:buChar char="•"/>
            </a:pPr>
            <a:r>
              <a:rPr lang="en-GB" sz="1600" dirty="0">
                <a:latin typeface="Agency FB" panose="020B0503020202020204" pitchFamily="34" charset="0"/>
              </a:rPr>
              <a:t>In the short term, Lesotho will struggle with water shortages and poor sanitation. </a:t>
            </a:r>
          </a:p>
          <a:p>
            <a:pPr marL="285750" indent="-285750">
              <a:buFont typeface="Arial" panose="020B0604020202020204" pitchFamily="34" charset="0"/>
              <a:buChar char="•"/>
            </a:pPr>
            <a:r>
              <a:rPr lang="en-GB" sz="1600" dirty="0">
                <a:latin typeface="Agency FB" panose="020B0503020202020204" pitchFamily="34" charset="0"/>
              </a:rPr>
              <a:t>Local people have </a:t>
            </a:r>
            <a:r>
              <a:rPr lang="en-GB" sz="1600" b="1" dirty="0">
                <a:latin typeface="Agency FB" panose="020B0503020202020204" pitchFamily="34" charset="0"/>
              </a:rPr>
              <a:t>no access to the water supplied by the dams,</a:t>
            </a:r>
            <a:r>
              <a:rPr lang="en-GB" sz="1600" dirty="0">
                <a:latin typeface="Agency FB" panose="020B0503020202020204" pitchFamily="34" charset="0"/>
              </a:rPr>
              <a:t> and they will be made </a:t>
            </a:r>
            <a:r>
              <a:rPr lang="en-GB" sz="1600" b="1" dirty="0">
                <a:latin typeface="Agency FB" panose="020B0503020202020204" pitchFamily="34" charset="0"/>
              </a:rPr>
              <a:t>homeless</a:t>
            </a:r>
            <a:r>
              <a:rPr lang="en-GB" sz="1600" dirty="0">
                <a:latin typeface="Agency FB" panose="020B0503020202020204" pitchFamily="34" charset="0"/>
              </a:rPr>
              <a:t> as valley are flooded once it is built. </a:t>
            </a:r>
            <a:r>
              <a:rPr lang="en-GB" sz="1600" b="1" dirty="0">
                <a:latin typeface="Agency FB" panose="020B0503020202020204" pitchFamily="34" charset="0"/>
              </a:rPr>
              <a:t>Farming land has been lost </a:t>
            </a:r>
            <a:r>
              <a:rPr lang="en-GB" sz="1600" dirty="0">
                <a:latin typeface="Agency FB" panose="020B0503020202020204" pitchFamily="34" charset="0"/>
              </a:rPr>
              <a:t>which has resulted in food shortages. </a:t>
            </a:r>
            <a:endParaRPr lang="en-GB" sz="1600" dirty="0">
              <a:effectLst/>
              <a:latin typeface="Agency FB" panose="020B0503020202020204" pitchFamily="34" charset="0"/>
            </a:endParaRPr>
          </a:p>
        </p:txBody>
      </p:sp>
      <p:sp>
        <p:nvSpPr>
          <p:cNvPr id="7" name="Content Placeholder 2">
            <a:extLst>
              <a:ext uri="{FF2B5EF4-FFF2-40B4-BE49-F238E27FC236}">
                <a16:creationId xmlns:a16="http://schemas.microsoft.com/office/drawing/2014/main" id="{0907E605-A6A3-4BE2-9504-E57E93829D2D}"/>
              </a:ext>
            </a:extLst>
          </p:cNvPr>
          <p:cNvSpPr txBox="1">
            <a:spLocks/>
          </p:cNvSpPr>
          <p:nvPr/>
        </p:nvSpPr>
        <p:spPr>
          <a:xfrm>
            <a:off x="95595" y="4648516"/>
            <a:ext cx="4171605" cy="2010730"/>
          </a:xfrm>
          <a:prstGeom prst="rect">
            <a:avLst/>
          </a:prstGeom>
          <a:ln>
            <a:solidFill>
              <a:srgbClr val="00B0F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odern Love Caps" panose="04070805081001020A01" pitchFamily="82" charset="0"/>
              </a:rPr>
              <a:t>The project </a:t>
            </a:r>
          </a:p>
          <a:p>
            <a:pPr marL="0" indent="0">
              <a:buNone/>
            </a:pPr>
            <a:r>
              <a:rPr lang="en-GB" sz="1600" dirty="0">
                <a:latin typeface="Agency FB" panose="020B0503020202020204" pitchFamily="34" charset="0"/>
              </a:rPr>
              <a:t>The Lesotho Highlands Water Project (LHWP) I a large scale water management scheme. It consists of 4 phases where </a:t>
            </a:r>
            <a:r>
              <a:rPr lang="en-GB" sz="1600" b="1" dirty="0">
                <a:latin typeface="Agency FB" panose="020B0503020202020204" pitchFamily="34" charset="0"/>
              </a:rPr>
              <a:t>6 dams will be built in Lesotho </a:t>
            </a:r>
            <a:r>
              <a:rPr lang="en-GB" sz="1600" dirty="0">
                <a:latin typeface="Agency FB" panose="020B0503020202020204" pitchFamily="34" charset="0"/>
              </a:rPr>
              <a:t>and 200km of tunnel systems to transfer the water to South Africa. </a:t>
            </a:r>
          </a:p>
          <a:p>
            <a:pPr marL="0" indent="0">
              <a:buNone/>
            </a:pPr>
            <a:r>
              <a:rPr lang="en-GB" sz="1600" dirty="0">
                <a:latin typeface="Agency FB" panose="020B0503020202020204" pitchFamily="34" charset="0"/>
              </a:rPr>
              <a:t>It is the largest water management scheme in Africa, transferring </a:t>
            </a:r>
            <a:r>
              <a:rPr lang="en-GB" sz="1600" b="1" dirty="0">
                <a:latin typeface="Agency FB" panose="020B0503020202020204" pitchFamily="34" charset="0"/>
              </a:rPr>
              <a:t>40% of Lesotho’s water to South Africa. </a:t>
            </a:r>
          </a:p>
        </p:txBody>
      </p:sp>
      <p:sp>
        <p:nvSpPr>
          <p:cNvPr id="4" name="Rectangle 3">
            <a:extLst>
              <a:ext uri="{FF2B5EF4-FFF2-40B4-BE49-F238E27FC236}">
                <a16:creationId xmlns:a16="http://schemas.microsoft.com/office/drawing/2014/main" id="{503038F6-FCBB-4EC8-ADD2-4C576D4F5D9C}"/>
              </a:ext>
            </a:extLst>
          </p:cNvPr>
          <p:cNvSpPr/>
          <p:nvPr/>
        </p:nvSpPr>
        <p:spPr>
          <a:xfrm>
            <a:off x="8589816" y="2684194"/>
            <a:ext cx="3506588" cy="2308324"/>
          </a:xfrm>
          <a:prstGeom prst="rect">
            <a:avLst/>
          </a:prstGeom>
          <a:ln>
            <a:solidFill>
              <a:srgbClr val="00B0F0"/>
            </a:solidFill>
          </a:ln>
        </p:spPr>
        <p:txBody>
          <a:bodyPr wrap="square">
            <a:spAutoFit/>
          </a:bodyPr>
          <a:lstStyle/>
          <a:p>
            <a:r>
              <a:rPr lang="en-GB" sz="1600" dirty="0">
                <a:latin typeface="Modern Love Caps" panose="04070805081001020A01" pitchFamily="82" charset="0"/>
              </a:rPr>
              <a:t>Impacts on South Africa </a:t>
            </a:r>
          </a:p>
          <a:p>
            <a:r>
              <a:rPr lang="en-GB" sz="1600" b="1" dirty="0">
                <a:latin typeface="Agency FB" panose="020B0503020202020204" pitchFamily="34" charset="0"/>
              </a:rPr>
              <a:t>Advantages </a:t>
            </a:r>
          </a:p>
          <a:p>
            <a:r>
              <a:rPr lang="en-GB" sz="1600" dirty="0">
                <a:latin typeface="Agency FB" panose="020B0503020202020204" pitchFamily="34" charset="0"/>
              </a:rPr>
              <a:t>The percentage of people with access to safe drinking water in South Africa will increase to </a:t>
            </a:r>
            <a:r>
              <a:rPr lang="en-GB" sz="1600" b="1" dirty="0">
                <a:latin typeface="Agency FB" panose="020B0503020202020204" pitchFamily="34" charset="0"/>
              </a:rPr>
              <a:t>87%</a:t>
            </a:r>
            <a:r>
              <a:rPr lang="en-GB" sz="1600" dirty="0">
                <a:latin typeface="Agency FB" panose="020B0503020202020204" pitchFamily="34" charset="0"/>
              </a:rPr>
              <a:t>. </a:t>
            </a:r>
          </a:p>
          <a:p>
            <a:endParaRPr lang="en-GB" sz="1600" dirty="0">
              <a:latin typeface="Agency FB" panose="020B0503020202020204" pitchFamily="34" charset="0"/>
            </a:endParaRPr>
          </a:p>
          <a:p>
            <a:r>
              <a:rPr lang="en-GB" sz="1600" b="1" dirty="0">
                <a:latin typeface="Agency FB" panose="020B0503020202020204" pitchFamily="34" charset="0"/>
              </a:rPr>
              <a:t>Disadvantages </a:t>
            </a:r>
          </a:p>
          <a:p>
            <a:r>
              <a:rPr lang="en-GB" sz="1600" dirty="0">
                <a:latin typeface="Agency FB" panose="020B0503020202020204" pitchFamily="34" charset="0"/>
              </a:rPr>
              <a:t>There have been many complaints from residents as </a:t>
            </a:r>
            <a:r>
              <a:rPr lang="en-GB" sz="1600" b="1" dirty="0">
                <a:latin typeface="Agency FB" panose="020B0503020202020204" pitchFamily="34" charset="0"/>
              </a:rPr>
              <a:t>leaking pipes </a:t>
            </a:r>
            <a:r>
              <a:rPr lang="en-GB" sz="1600" dirty="0">
                <a:latin typeface="Agency FB" panose="020B0503020202020204" pitchFamily="34" charset="0"/>
              </a:rPr>
              <a:t>has led to much water being lost and as a result prices of water have increased. </a:t>
            </a:r>
          </a:p>
        </p:txBody>
      </p:sp>
      <p:pic>
        <p:nvPicPr>
          <p:cNvPr id="5" name="Picture 4">
            <a:extLst>
              <a:ext uri="{FF2B5EF4-FFF2-40B4-BE49-F238E27FC236}">
                <a16:creationId xmlns:a16="http://schemas.microsoft.com/office/drawing/2014/main" id="{B588A85C-C1D8-4A65-92F0-BAF6BC14F4AE}"/>
              </a:ext>
            </a:extLst>
          </p:cNvPr>
          <p:cNvPicPr>
            <a:picLocks noChangeAspect="1"/>
          </p:cNvPicPr>
          <p:nvPr/>
        </p:nvPicPr>
        <p:blipFill rotWithShape="1">
          <a:blip r:embed="rId2"/>
          <a:srcRect l="24436" t="62156" r="50887" b="19293"/>
          <a:stretch/>
        </p:blipFill>
        <p:spPr>
          <a:xfrm>
            <a:off x="8589816" y="5177209"/>
            <a:ext cx="3506588" cy="1482037"/>
          </a:xfrm>
          <a:prstGeom prst="rect">
            <a:avLst/>
          </a:prstGeom>
        </p:spPr>
      </p:pic>
      <p:pic>
        <p:nvPicPr>
          <p:cNvPr id="6" name="Picture 5">
            <a:extLst>
              <a:ext uri="{FF2B5EF4-FFF2-40B4-BE49-F238E27FC236}">
                <a16:creationId xmlns:a16="http://schemas.microsoft.com/office/drawing/2014/main" id="{BF992002-EDCE-4AC2-9F58-D7F9CE6D1681}"/>
              </a:ext>
            </a:extLst>
          </p:cNvPr>
          <p:cNvPicPr>
            <a:picLocks noChangeAspect="1"/>
          </p:cNvPicPr>
          <p:nvPr/>
        </p:nvPicPr>
        <p:blipFill rotWithShape="1">
          <a:blip r:embed="rId3"/>
          <a:srcRect l="24194" t="35907" r="50000" b="30528"/>
          <a:stretch/>
        </p:blipFill>
        <p:spPr>
          <a:xfrm>
            <a:off x="8769949" y="198754"/>
            <a:ext cx="3146323" cy="2300748"/>
          </a:xfrm>
          <a:prstGeom prst="rect">
            <a:avLst/>
          </a:prstGeom>
        </p:spPr>
      </p:pic>
    </p:spTree>
    <p:extLst>
      <p:ext uri="{BB962C8B-B14F-4D97-AF65-F5344CB8AC3E}">
        <p14:creationId xmlns:p14="http://schemas.microsoft.com/office/powerpoint/2010/main" val="4268375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E41D0A32-D001-4572-9C64-35CB77E3FB3F}"/>
              </a:ext>
            </a:extLst>
          </p:cNvPr>
          <p:cNvSpPr>
            <a:spLocks noChangeArrowheads="1"/>
          </p:cNvSpPr>
          <p:nvPr/>
        </p:nvSpPr>
        <p:spPr bwMode="auto">
          <a:xfrm>
            <a:off x="0" y="126116"/>
            <a:ext cx="838263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100" b="0" i="0" u="none" strike="noStrike" cap="none" normalizeH="0" baseline="0" dirty="0">
                <a:ln>
                  <a:noFill/>
                </a:ln>
                <a:solidFill>
                  <a:schemeClr val="tx1"/>
                </a:solidFill>
                <a:effectLst/>
                <a:latin typeface="Gadugi" panose="020B0502040204020203" pitchFamily="34" charset="0"/>
                <a:ea typeface="Calibri" panose="020F0502020204030204" pitchFamily="34" charset="0"/>
                <a:cs typeface="Times New Roman" panose="02020603050405020304" pitchFamily="18" charset="0"/>
              </a:rPr>
            </a:br>
            <a:endParaRPr kumimoji="0" lang="en-GB"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7" name="Content Placeholder 6">
            <a:extLst>
              <a:ext uri="{FF2B5EF4-FFF2-40B4-BE49-F238E27FC236}">
                <a16:creationId xmlns:a16="http://schemas.microsoft.com/office/drawing/2014/main" id="{9E727565-7B0B-4D37-9A66-1AE579AD7106}"/>
              </a:ext>
            </a:extLst>
          </p:cNvPr>
          <p:cNvSpPr>
            <a:spLocks noGrp="1"/>
          </p:cNvSpPr>
          <p:nvPr>
            <p:ph idx="1"/>
          </p:nvPr>
        </p:nvSpPr>
        <p:spPr>
          <a:xfrm>
            <a:off x="568036" y="126115"/>
            <a:ext cx="11208328" cy="6605769"/>
          </a:xfrm>
          <a:prstGeom prst="round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indent="0">
              <a:lnSpc>
                <a:spcPct val="107000"/>
              </a:lnSpc>
              <a:spcAft>
                <a:spcPts val="800"/>
              </a:spcAft>
              <a:buNone/>
            </a:pPr>
            <a:r>
              <a:rPr lang="en-GB" sz="2000" b="1" u="sng" dirty="0">
                <a:effectLst/>
                <a:latin typeface="Modern Love Caps" panose="04070805081001020A01" pitchFamily="82" charset="0"/>
                <a:ea typeface="Calibri" panose="020F0502020204030204" pitchFamily="34" charset="0"/>
                <a:cs typeface="Times New Roman" panose="02020603050405020304" pitchFamily="18" charset="0"/>
              </a:rPr>
              <a:t>Urban Issues and Challenges</a:t>
            </a:r>
            <a:endParaRPr lang="en-GB" sz="2000" b="1" dirty="0">
              <a:effectLst/>
              <a:latin typeface="Modern Love Caps" panose="04070805081001020A01" pitchFamily="82" charset="0"/>
              <a:ea typeface="Calibri" panose="020F0502020204030204" pitchFamily="34" charset="0"/>
              <a:cs typeface="Times New Roman" panose="02020603050405020304" pitchFamily="18" charset="0"/>
            </a:endParaRPr>
          </a:p>
          <a:p>
            <a:pPr marL="457200" lvl="1" indent="0" eaLnBrk="0" fontAlgn="base" hangingPunct="0">
              <a:lnSpc>
                <a:spcPct val="100000"/>
              </a:lnSpc>
              <a:spcBef>
                <a:spcPct val="0"/>
              </a:spcBef>
              <a:spcAft>
                <a:spcPct val="0"/>
              </a:spcAft>
              <a:buFontTx/>
              <a:buChar char="•"/>
              <a:tabLst>
                <a:tab pos="900113" algn="l"/>
              </a:tabLst>
            </a:pPr>
            <a:r>
              <a:rPr lang="en-GB" sz="2000" b="1" dirty="0">
                <a:effectLst/>
                <a:latin typeface="Modern Love Caps" panose="04070805081001020A01" pitchFamily="82" charset="0"/>
                <a:ea typeface="Calibri" panose="020F0502020204030204" pitchFamily="34" charset="0"/>
                <a:cs typeface="Times New Roman" panose="02020603050405020304" pitchFamily="18" charset="0"/>
              </a:rPr>
              <a:t> Major City in an LIC/NEE – Mumbai and Dharavi</a:t>
            </a:r>
          </a:p>
          <a:p>
            <a:pPr marL="457200" lvl="1" indent="0" eaLnBrk="0" fontAlgn="base" hangingPunct="0">
              <a:lnSpc>
                <a:spcPct val="100000"/>
              </a:lnSpc>
              <a:spcBef>
                <a:spcPct val="0"/>
              </a:spcBef>
              <a:spcAft>
                <a:spcPct val="0"/>
              </a:spcAft>
              <a:buFontTx/>
              <a:buChar char="•"/>
              <a:tabLst>
                <a:tab pos="900113" algn="l"/>
              </a:tabLst>
            </a:pPr>
            <a:r>
              <a:rPr lang="en-GB" sz="2000" b="1" dirty="0">
                <a:effectLst/>
                <a:latin typeface="Modern Love Caps" panose="04070805081001020A01" pitchFamily="82" charset="0"/>
                <a:ea typeface="Calibri" panose="020F0502020204030204" pitchFamily="34" charset="0"/>
                <a:cs typeface="Times New Roman" panose="02020603050405020304" pitchFamily="18" charset="0"/>
              </a:rPr>
              <a:t> Urban planning in an LIC/NEE- Dharavi</a:t>
            </a:r>
          </a:p>
          <a:p>
            <a:pPr marL="457200" lvl="1" indent="0" eaLnBrk="0" fontAlgn="base" hangingPunct="0">
              <a:lnSpc>
                <a:spcPct val="100000"/>
              </a:lnSpc>
              <a:spcBef>
                <a:spcPct val="0"/>
              </a:spcBef>
              <a:spcAft>
                <a:spcPct val="0"/>
              </a:spcAft>
              <a:buFontTx/>
              <a:buChar char="•"/>
              <a:tabLst>
                <a:tab pos="900113" algn="l"/>
              </a:tabLst>
            </a:pPr>
            <a:r>
              <a:rPr kumimoji="0" lang="en-US" altLang="en-US" sz="2000" b="1" i="0" u="none" strike="noStrike" cap="none" normalizeH="0" baseline="0" dirty="0">
                <a:ln>
                  <a:noFill/>
                </a:ln>
                <a:solidFill>
                  <a:schemeClr val="tx1"/>
                </a:solidFill>
                <a:effectLst/>
                <a:latin typeface="Modern Love Caps" panose="04070805081001020A01" pitchFamily="82" charset="0"/>
                <a:ea typeface="Calibri" panose="020F0502020204030204" pitchFamily="34" charset="0"/>
                <a:cs typeface="Times New Roman" panose="02020603050405020304" pitchFamily="18" charset="0"/>
              </a:rPr>
              <a:t> </a:t>
            </a:r>
            <a:r>
              <a:rPr lang="en-GB" sz="2000" b="1" dirty="0">
                <a:effectLst/>
                <a:latin typeface="Modern Love Caps" panose="04070805081001020A01" pitchFamily="82" charset="0"/>
                <a:ea typeface="Calibri" panose="020F0502020204030204" pitchFamily="34" charset="0"/>
                <a:cs typeface="Times New Roman" panose="02020603050405020304" pitchFamily="18" charset="0"/>
              </a:rPr>
              <a:t>Major city in the UK – Bristol</a:t>
            </a:r>
            <a:r>
              <a:rPr kumimoji="0" lang="en-US" altLang="en-US" sz="2000" b="1" i="0" u="none" strike="noStrike" cap="none" normalizeH="0" baseline="0" dirty="0">
                <a:ln>
                  <a:noFill/>
                </a:ln>
                <a:solidFill>
                  <a:schemeClr val="tx1"/>
                </a:solidFill>
                <a:effectLst/>
                <a:latin typeface="Modern Love Caps" panose="04070805081001020A01" pitchFamily="82" charset="0"/>
                <a:ea typeface="Calibri" panose="020F0502020204030204" pitchFamily="34" charset="0"/>
                <a:cs typeface="Times New Roman" panose="02020603050405020304" pitchFamily="18" charset="0"/>
              </a:rPr>
              <a:t> UK </a:t>
            </a:r>
          </a:p>
          <a:p>
            <a:pPr marL="457200" lvl="1" indent="0" eaLnBrk="0" fontAlgn="base" hangingPunct="0">
              <a:lnSpc>
                <a:spcPct val="100000"/>
              </a:lnSpc>
              <a:spcBef>
                <a:spcPct val="0"/>
              </a:spcBef>
              <a:spcAft>
                <a:spcPct val="0"/>
              </a:spcAft>
              <a:buFontTx/>
              <a:buChar char="•"/>
              <a:tabLst>
                <a:tab pos="900113" algn="l"/>
              </a:tabLst>
            </a:pPr>
            <a:r>
              <a:rPr lang="en-US" altLang="en-US" sz="2000" b="1" dirty="0">
                <a:solidFill>
                  <a:schemeClr val="tx1"/>
                </a:solidFill>
                <a:latin typeface="Modern Love Caps" panose="04070805081001020A01" pitchFamily="82" charset="0"/>
                <a:ea typeface="Calibri" panose="020F0502020204030204" pitchFamily="34" charset="0"/>
                <a:cs typeface="Times New Roman" panose="02020603050405020304" pitchFamily="18" charset="0"/>
              </a:rPr>
              <a:t> </a:t>
            </a:r>
            <a:r>
              <a:rPr lang="en-GB" sz="2000" b="1" dirty="0">
                <a:effectLst/>
                <a:latin typeface="Modern Love Caps" panose="04070805081001020A01" pitchFamily="82" charset="0"/>
                <a:ea typeface="Calibri" panose="020F0502020204030204" pitchFamily="34" charset="0"/>
                <a:cs typeface="Times New Roman" panose="02020603050405020304" pitchFamily="18" charset="0"/>
              </a:rPr>
              <a:t>Urban regeneration (example) – Temple Quarter, Bristol</a:t>
            </a:r>
          </a:p>
          <a:p>
            <a:pPr marL="457200" lvl="1" indent="82550" eaLnBrk="0" fontAlgn="base" hangingPunct="0">
              <a:lnSpc>
                <a:spcPct val="100000"/>
              </a:lnSpc>
              <a:spcBef>
                <a:spcPct val="0"/>
              </a:spcBef>
              <a:spcAft>
                <a:spcPct val="0"/>
              </a:spcAft>
              <a:buFontTx/>
              <a:buChar char="•"/>
              <a:tabLst>
                <a:tab pos="900113" algn="l"/>
              </a:tabLst>
            </a:pPr>
            <a:r>
              <a:rPr lang="en-GB" sz="2000" b="1" dirty="0">
                <a:effectLst/>
                <a:latin typeface="Modern Love Caps" panose="04070805081001020A01" pitchFamily="82" charset="0"/>
                <a:ea typeface="Calibri" panose="020F0502020204030204" pitchFamily="34" charset="0"/>
                <a:cs typeface="Times New Roman" panose="02020603050405020304" pitchFamily="18" charset="0"/>
              </a:rPr>
              <a:t> Sustainable cities – Freiburg</a:t>
            </a:r>
            <a:br>
              <a:rPr lang="en-GB" sz="2000" b="1" dirty="0">
                <a:effectLst/>
                <a:latin typeface="Modern Love Caps" panose="04070805081001020A01" pitchFamily="82" charset="0"/>
                <a:ea typeface="Calibri" panose="020F0502020204030204" pitchFamily="34" charset="0"/>
                <a:cs typeface="Times New Roman" panose="02020603050405020304" pitchFamily="18" charset="0"/>
              </a:rPr>
            </a:br>
            <a:endParaRPr lang="en-GB" sz="1600" dirty="0">
              <a:effectLst/>
              <a:ea typeface="Calibri" panose="020F0502020204030204" pitchFamily="34" charset="0"/>
              <a:cs typeface="Times New Roman" panose="02020603050405020304" pitchFamily="18" charset="0"/>
            </a:endParaRPr>
          </a:p>
          <a:p>
            <a:pPr marL="0" indent="0">
              <a:lnSpc>
                <a:spcPct val="100000"/>
              </a:lnSpc>
              <a:spcAft>
                <a:spcPts val="800"/>
              </a:spcAft>
              <a:buNone/>
            </a:pPr>
            <a:r>
              <a:rPr lang="en-GB" sz="2000" b="1" u="sng" dirty="0">
                <a:effectLst/>
                <a:latin typeface="Modern Love Caps" panose="04070805081001020A01" pitchFamily="82" charset="0"/>
                <a:ea typeface="Calibri" panose="020F0502020204030204" pitchFamily="34" charset="0"/>
                <a:cs typeface="Times New Roman" panose="02020603050405020304" pitchFamily="18" charset="0"/>
              </a:rPr>
              <a:t>Changing Economic World</a:t>
            </a:r>
          </a:p>
          <a:p>
            <a:pPr marL="457200" lvl="0" indent="82550">
              <a:lnSpc>
                <a:spcPct val="100000"/>
              </a:lnSpc>
              <a:spcAft>
                <a:spcPts val="0"/>
              </a:spcAft>
            </a:pPr>
            <a:r>
              <a:rPr lang="en-GB" sz="2000" b="1" dirty="0">
                <a:effectLst/>
                <a:latin typeface="Modern Love Caps" panose="04070805081001020A01" pitchFamily="82" charset="0"/>
                <a:ea typeface="Calibri" panose="020F0502020204030204" pitchFamily="34" charset="0"/>
                <a:cs typeface="Times New Roman" panose="02020603050405020304" pitchFamily="18" charset="0"/>
              </a:rPr>
              <a:t> Tourism to reduce the development gap (example) – Kenya</a:t>
            </a:r>
            <a:endParaRPr lang="en-GB" sz="1600" b="1" dirty="0">
              <a:latin typeface="Modern Love Caps" panose="04070805081001020A01" pitchFamily="82" charset="0"/>
              <a:ea typeface="Calibri" panose="020F0502020204030204" pitchFamily="34" charset="0"/>
              <a:cs typeface="Times New Roman" panose="02020603050405020304" pitchFamily="18" charset="0"/>
            </a:endParaRPr>
          </a:p>
          <a:p>
            <a:pPr marL="457200" lvl="1" indent="82550" eaLnBrk="0" fontAlgn="base" hangingPunct="0">
              <a:lnSpc>
                <a:spcPct val="100000"/>
              </a:lnSpc>
              <a:spcBef>
                <a:spcPct val="0"/>
              </a:spcBef>
              <a:spcAft>
                <a:spcPct val="0"/>
              </a:spcAft>
              <a:buFontTx/>
              <a:buChar char="•"/>
              <a:tabLst>
                <a:tab pos="900113" algn="l"/>
              </a:tabLst>
            </a:pPr>
            <a:r>
              <a:rPr lang="en-GB" sz="2000" b="1" dirty="0">
                <a:effectLst/>
                <a:latin typeface="Modern Love Caps" panose="04070805081001020A01" pitchFamily="82" charset="0"/>
                <a:ea typeface="Calibri" panose="020F0502020204030204" pitchFamily="34" charset="0"/>
                <a:cs typeface="Times New Roman" panose="02020603050405020304" pitchFamily="18" charset="0"/>
              </a:rPr>
              <a:t> LIC/NEE experiencing rapid growth – Nigeria (including shell)</a:t>
            </a:r>
            <a:endParaRPr kumimoji="0" lang="en-US" altLang="en-US" sz="2000" b="1" i="0" u="none" strike="noStrike" cap="none" normalizeH="0" baseline="0" dirty="0">
              <a:ln>
                <a:noFill/>
              </a:ln>
              <a:solidFill>
                <a:schemeClr val="tx1"/>
              </a:solidFill>
              <a:effectLst/>
              <a:latin typeface="Modern Love Caps" panose="04070805081001020A01" pitchFamily="82" charset="0"/>
              <a:ea typeface="Calibri" panose="020F0502020204030204" pitchFamily="34" charset="0"/>
              <a:cs typeface="Times New Roman" panose="02020603050405020304" pitchFamily="18" charset="0"/>
            </a:endParaRPr>
          </a:p>
          <a:p>
            <a:pPr marL="623888" lvl="1" indent="-180975" eaLnBrk="0" fontAlgn="base" hangingPunct="0">
              <a:lnSpc>
                <a:spcPct val="100000"/>
              </a:lnSpc>
              <a:spcBef>
                <a:spcPct val="0"/>
              </a:spcBef>
              <a:spcAft>
                <a:spcPct val="0"/>
              </a:spcAft>
              <a:buFontTx/>
              <a:buChar char="•"/>
              <a:tabLst>
                <a:tab pos="900113" algn="l"/>
              </a:tabLst>
            </a:pPr>
            <a:r>
              <a:rPr lang="en-GB" sz="2000" b="1" dirty="0">
                <a:effectLst/>
                <a:latin typeface="Modern Love Caps" panose="04070805081001020A01" pitchFamily="82" charset="0"/>
                <a:ea typeface="Calibri" panose="020F0502020204030204" pitchFamily="34" charset="0"/>
                <a:cs typeface="Times New Roman" panose="02020603050405020304" pitchFamily="18" charset="0"/>
              </a:rPr>
              <a:t>How modern industrial development can be more environmentally   </a:t>
            </a:r>
          </a:p>
          <a:p>
            <a:pPr marL="623888" lvl="1" indent="-180975" eaLnBrk="0" fontAlgn="base" hangingPunct="0">
              <a:lnSpc>
                <a:spcPct val="100000"/>
              </a:lnSpc>
              <a:spcBef>
                <a:spcPct val="0"/>
              </a:spcBef>
              <a:spcAft>
                <a:spcPct val="0"/>
              </a:spcAft>
              <a:buFontTx/>
              <a:buChar char="•"/>
              <a:tabLst>
                <a:tab pos="900113" algn="l"/>
              </a:tabLst>
            </a:pPr>
            <a:r>
              <a:rPr lang="en-GB" sz="2000" b="1" dirty="0">
                <a:effectLst/>
                <a:latin typeface="Modern Love Caps" panose="04070805081001020A01" pitchFamily="82" charset="0"/>
                <a:ea typeface="Calibri" panose="020F0502020204030204" pitchFamily="34" charset="0"/>
                <a:cs typeface="Times New Roman" panose="02020603050405020304" pitchFamily="18" charset="0"/>
              </a:rPr>
              <a:t>Modern sustainable Industry(example) – Cambridge business park</a:t>
            </a:r>
          </a:p>
          <a:p>
            <a:pPr marL="623888" lvl="1" indent="-180975" eaLnBrk="0" fontAlgn="base" hangingPunct="0">
              <a:lnSpc>
                <a:spcPct val="100000"/>
              </a:lnSpc>
              <a:spcBef>
                <a:spcPct val="0"/>
              </a:spcBef>
              <a:spcAft>
                <a:spcPct val="0"/>
              </a:spcAft>
              <a:buFontTx/>
              <a:buChar char="•"/>
              <a:tabLst>
                <a:tab pos="900113" algn="l"/>
              </a:tabLst>
            </a:pPr>
            <a:r>
              <a:rPr lang="en-GB" sz="2000" b="1" dirty="0">
                <a:effectLst/>
                <a:latin typeface="Modern Love Caps" panose="04070805081001020A01" pitchFamily="82" charset="0"/>
                <a:ea typeface="Calibri" panose="020F0502020204030204" pitchFamily="34" charset="0"/>
                <a:cs typeface="Times New Roman" panose="02020603050405020304" pitchFamily="18" charset="0"/>
              </a:rPr>
              <a:t>Rural growth &amp; decline (example) – S. Cambridgeshire and Outer Hebrides</a:t>
            </a:r>
            <a:r>
              <a:rPr lang="en-GB" sz="1200" dirty="0">
                <a:effectLst/>
                <a:latin typeface="Modern Love Caps" panose="04070805081001020A01" pitchFamily="82" charset="0"/>
                <a:ea typeface="Calibri" panose="020F0502020204030204" pitchFamily="34" charset="0"/>
                <a:cs typeface="Times New Roman" panose="02020603050405020304" pitchFamily="18" charset="0"/>
              </a:rPr>
              <a:t> </a:t>
            </a:r>
          </a:p>
          <a:p>
            <a:pPr marL="457200" lvl="1" indent="82550" eaLnBrk="0" fontAlgn="base" hangingPunct="0">
              <a:lnSpc>
                <a:spcPct val="100000"/>
              </a:lnSpc>
              <a:spcBef>
                <a:spcPct val="0"/>
              </a:spcBef>
              <a:spcAft>
                <a:spcPct val="0"/>
              </a:spcAft>
              <a:buFontTx/>
              <a:buChar char="•"/>
              <a:tabLst>
                <a:tab pos="900113" algn="l"/>
              </a:tabLst>
            </a:pPr>
            <a:endParaRPr lang="en-GB" sz="1600" dirty="0">
              <a:effectLst/>
              <a:ea typeface="Calibri" panose="020F0502020204030204" pitchFamily="34" charset="0"/>
              <a:cs typeface="Times New Roman" panose="02020603050405020304" pitchFamily="18" charset="0"/>
            </a:endParaRPr>
          </a:p>
          <a:p>
            <a:pPr marL="0" lvl="0" indent="0">
              <a:lnSpc>
                <a:spcPct val="100000"/>
              </a:lnSpc>
              <a:spcAft>
                <a:spcPts val="800"/>
              </a:spcAft>
              <a:buNone/>
            </a:pPr>
            <a:r>
              <a:rPr lang="en-GB" sz="2000" b="1" u="sng" dirty="0">
                <a:latin typeface="Modern Love Caps" panose="04070805081001020A01" pitchFamily="82" charset="0"/>
                <a:ea typeface="Calibri" panose="020F0502020204030204" pitchFamily="34" charset="0"/>
                <a:cs typeface="Times New Roman" panose="02020603050405020304" pitchFamily="18" charset="0"/>
              </a:rPr>
              <a:t>Resource Management</a:t>
            </a:r>
          </a:p>
          <a:p>
            <a:pPr marL="623888" indent="-180975">
              <a:lnSpc>
                <a:spcPct val="100000"/>
              </a:lnSpc>
              <a:spcAft>
                <a:spcPts val="800"/>
              </a:spcAft>
            </a:pPr>
            <a:r>
              <a:rPr lang="en-GB" sz="2000" dirty="0" err="1">
                <a:latin typeface="Modern Love Caps" panose="04070805081001020A01" pitchFamily="82" charset="0"/>
                <a:ea typeface="Calibri" panose="020F0502020204030204" pitchFamily="34" charset="0"/>
                <a:cs typeface="Times New Roman" panose="02020603050405020304" pitchFamily="18" charset="0"/>
              </a:rPr>
              <a:t>Wakel</a:t>
            </a:r>
            <a:r>
              <a:rPr lang="en-GB" sz="2000" dirty="0">
                <a:latin typeface="Modern Love Caps" panose="04070805081001020A01" pitchFamily="82" charset="0"/>
                <a:ea typeface="Calibri" panose="020F0502020204030204" pitchFamily="34" charset="0"/>
                <a:cs typeface="Times New Roman" panose="02020603050405020304" pitchFamily="18" charset="0"/>
              </a:rPr>
              <a:t> River Basin (Example)– Local sustainable water Supply in an LIC</a:t>
            </a:r>
          </a:p>
          <a:p>
            <a:pPr marL="457200" lvl="1" indent="0" eaLnBrk="0" fontAlgn="base" hangingPunct="0">
              <a:lnSpc>
                <a:spcPct val="100000"/>
              </a:lnSpc>
              <a:spcBef>
                <a:spcPct val="0"/>
              </a:spcBef>
              <a:spcAft>
                <a:spcPct val="0"/>
              </a:spcAft>
              <a:buFontTx/>
              <a:buChar char="•"/>
              <a:tabLst>
                <a:tab pos="900113" algn="l"/>
              </a:tabLst>
            </a:pPr>
            <a:r>
              <a:rPr kumimoji="0" lang="en-US" altLang="en-US" sz="2000" b="1" i="0" u="none" strike="noStrike" cap="none" normalizeH="0" baseline="0" dirty="0">
                <a:ln>
                  <a:noFill/>
                </a:ln>
                <a:solidFill>
                  <a:schemeClr val="tx1"/>
                </a:solidFill>
                <a:effectLst/>
                <a:latin typeface="Modern Love Caps" panose="04070805081001020A01" pitchFamily="82" charset="0"/>
                <a:ea typeface="Calibri" panose="020F0502020204030204" pitchFamily="34" charset="0"/>
                <a:cs typeface="Times New Roman" panose="02020603050405020304" pitchFamily="18" charset="0"/>
              </a:rPr>
              <a:t> </a:t>
            </a:r>
            <a:r>
              <a:rPr lang="en-GB" sz="2000" dirty="0" err="1">
                <a:latin typeface="Modern Love Caps" panose="04070805081001020A01" pitchFamily="82" charset="0"/>
                <a:ea typeface="Calibri" panose="020F0502020204030204" pitchFamily="34" charset="0"/>
                <a:cs typeface="Times New Roman" panose="02020603050405020304" pitchFamily="18" charset="0"/>
              </a:rPr>
              <a:t>Lesthoto</a:t>
            </a:r>
            <a:r>
              <a:rPr lang="en-GB" sz="2000" dirty="0">
                <a:latin typeface="Modern Love Caps" panose="04070805081001020A01" pitchFamily="82" charset="0"/>
                <a:ea typeface="Calibri" panose="020F0502020204030204" pitchFamily="34" charset="0"/>
                <a:cs typeface="Times New Roman" panose="02020603050405020304" pitchFamily="18" charset="0"/>
              </a:rPr>
              <a:t> (Example)– Large scale water transfer</a:t>
            </a:r>
            <a:endParaRPr lang="en-GB" sz="1400" b="1" u="sng" dirty="0">
              <a:latin typeface="Modern Love Caps" panose="04070805081001020A01" pitchFamily="8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238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42552-D43C-46FB-A6F2-0ECEDF2B467F}"/>
              </a:ext>
            </a:extLst>
          </p:cNvPr>
          <p:cNvSpPr>
            <a:spLocks noGrp="1"/>
          </p:cNvSpPr>
          <p:nvPr>
            <p:ph type="ctrTitle"/>
          </p:nvPr>
        </p:nvSpPr>
        <p:spPr>
          <a:xfrm>
            <a:off x="1524000" y="2235200"/>
            <a:ext cx="9144000" cy="1297709"/>
          </a:xfrm>
          <a:solidFill>
            <a:schemeClr val="accent2">
              <a:lumMod val="60000"/>
              <a:lumOff val="40000"/>
            </a:schemeClr>
          </a:solidFill>
        </p:spPr>
        <p:txBody>
          <a:bodyPr/>
          <a:lstStyle/>
          <a:p>
            <a:pPr lvl="0" eaLnBrk="0" fontAlgn="base" hangingPunct="0">
              <a:lnSpc>
                <a:spcPct val="100000"/>
              </a:lnSpc>
              <a:spcAft>
                <a:spcPct val="0"/>
              </a:spcAft>
              <a:tabLst>
                <a:tab pos="900113" algn="l"/>
              </a:tabLst>
            </a:pPr>
            <a:r>
              <a:rPr lang="en-US" altLang="en-US" b="1" u="sng" dirty="0">
                <a:latin typeface="Modern Love Caps" panose="04070805081001020A01" pitchFamily="82" charset="0"/>
                <a:ea typeface="Calibri" panose="020F0502020204030204" pitchFamily="34" charset="0"/>
                <a:cs typeface="Times New Roman" panose="02020603050405020304" pitchFamily="18" charset="0"/>
              </a:rPr>
              <a:t>Urban Issues and Challenges</a:t>
            </a:r>
          </a:p>
        </p:txBody>
      </p:sp>
    </p:spTree>
    <p:extLst>
      <p:ext uri="{BB962C8B-B14F-4D97-AF65-F5344CB8AC3E}">
        <p14:creationId xmlns:p14="http://schemas.microsoft.com/office/powerpoint/2010/main" val="2219947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125" y="131742"/>
            <a:ext cx="5816872" cy="591246"/>
          </a:xfrm>
          <a:solidFill>
            <a:schemeClr val="bg1"/>
          </a:solidFill>
          <a:ln>
            <a:solidFill>
              <a:schemeClr val="accent2">
                <a:lumMod val="60000"/>
                <a:lumOff val="40000"/>
              </a:schemeClr>
            </a:solidFill>
          </a:ln>
        </p:spPr>
        <p:txBody>
          <a:bodyPr>
            <a:noAutofit/>
          </a:bodyPr>
          <a:lstStyle/>
          <a:p>
            <a:pPr algn="ctr"/>
            <a:r>
              <a:rPr lang="en-GB" sz="3600" dirty="0">
                <a:latin typeface="Modern Love Caps" panose="04070805081001020A01" pitchFamily="82" charset="0"/>
              </a:rPr>
              <a:t>Mumbai (LIC/NEE City)</a:t>
            </a:r>
          </a:p>
        </p:txBody>
      </p:sp>
      <p:sp>
        <p:nvSpPr>
          <p:cNvPr id="4" name="Rectangle 3"/>
          <p:cNvSpPr/>
          <p:nvPr/>
        </p:nvSpPr>
        <p:spPr>
          <a:xfrm>
            <a:off x="6206836" y="115441"/>
            <a:ext cx="5816870" cy="3077766"/>
          </a:xfrm>
          <a:prstGeom prst="rect">
            <a:avLst/>
          </a:prstGeom>
          <a:solidFill>
            <a:schemeClr val="bg1"/>
          </a:solidFill>
          <a:ln>
            <a:solidFill>
              <a:schemeClr val="accent2">
                <a:lumMod val="60000"/>
                <a:lumOff val="40000"/>
              </a:schemeClr>
            </a:solidFill>
          </a:ln>
        </p:spPr>
        <p:txBody>
          <a:bodyPr wrap="square">
            <a:spAutoFit/>
          </a:bodyPr>
          <a:lstStyle/>
          <a:p>
            <a:r>
              <a:rPr lang="en-GB" sz="1600" dirty="0">
                <a:latin typeface="Modern Love Caps" panose="04070805081001020A01" pitchFamily="82" charset="0"/>
              </a:rPr>
              <a:t>National Importance of Mumbai?</a:t>
            </a:r>
          </a:p>
          <a:p>
            <a:pPr marL="285750" indent="-285750">
              <a:buFont typeface="Arial" panose="020B0604020202020204" pitchFamily="34" charset="0"/>
              <a:buChar char="•"/>
            </a:pPr>
            <a:r>
              <a:rPr lang="en-GB" sz="1600" dirty="0">
                <a:latin typeface="Agency FB" panose="020B0503020202020204" pitchFamily="34" charset="0"/>
              </a:rPr>
              <a:t>Mumbai is India’s commercial and financial capital, contributing around US $310 bn to its economy. </a:t>
            </a:r>
          </a:p>
          <a:p>
            <a:pPr marL="285750" indent="-285750">
              <a:buFont typeface="Arial" panose="020B0604020202020204" pitchFamily="34" charset="0"/>
              <a:buChar char="•"/>
            </a:pPr>
            <a:r>
              <a:rPr lang="en-GB" sz="1600" dirty="0">
                <a:latin typeface="Agency FB" panose="020B0503020202020204" pitchFamily="34" charset="0"/>
              </a:rPr>
              <a:t>Responsible for 70 per cent of India’s maritime trade and is responsible for 25 per cent of its industrial output.</a:t>
            </a:r>
          </a:p>
          <a:p>
            <a:pPr marL="285750" indent="-285750">
              <a:buFont typeface="Arial" panose="020B0604020202020204" pitchFamily="34" charset="0"/>
              <a:buChar char="•"/>
            </a:pPr>
            <a:r>
              <a:rPr lang="en-GB" sz="1600" dirty="0">
                <a:latin typeface="Agency FB" panose="020B0503020202020204" pitchFamily="34" charset="0"/>
              </a:rPr>
              <a:t>Nationally, Mumbai contributes 33% of all income tax and 60% of all customs duty from trade.</a:t>
            </a:r>
          </a:p>
          <a:p>
            <a:pPr marL="285750" indent="-285750">
              <a:buFont typeface="Arial" panose="020B0604020202020204" pitchFamily="34" charset="0"/>
              <a:buChar char="•"/>
            </a:pPr>
            <a:r>
              <a:rPr lang="en-GB" sz="1600" dirty="0">
                <a:latin typeface="Agency FB" panose="020B0503020202020204" pitchFamily="34" charset="0"/>
              </a:rPr>
              <a:t>The Hindi film industry, known popularly as Bollywood, is India’s largest film industry and is located in Mumbai.</a:t>
            </a:r>
          </a:p>
          <a:p>
            <a:pPr marL="285750" indent="-285750">
              <a:buFont typeface="Arial" panose="020B0604020202020204" pitchFamily="34" charset="0"/>
              <a:buChar char="•"/>
            </a:pPr>
            <a:r>
              <a:rPr lang="en-GB" sz="1600" dirty="0">
                <a:latin typeface="Agency FB" panose="020B0503020202020204" pitchFamily="34" charset="0"/>
              </a:rPr>
              <a:t>Mumbai has the highest percentage of internet access of any Indian city (12 million people in 2013)</a:t>
            </a:r>
          </a:p>
          <a:p>
            <a:pPr marL="285750" indent="-285750">
              <a:buFont typeface="Arial" panose="020B0604020202020204" pitchFamily="34" charset="0"/>
              <a:buChar char="•"/>
            </a:pPr>
            <a:r>
              <a:rPr lang="en-GB" sz="1600" dirty="0">
                <a:latin typeface="Agency FB" panose="020B0503020202020204" pitchFamily="34" charset="0"/>
              </a:rPr>
              <a:t>Mumbai is a transport hub with links to all major industrial cities in </a:t>
            </a:r>
            <a:r>
              <a:rPr lang="en-GB" dirty="0">
                <a:latin typeface="Agency FB" panose="020B0503020202020204" pitchFamily="34" charset="0"/>
              </a:rPr>
              <a:t>India.</a:t>
            </a:r>
            <a:endParaRPr lang="en-GB" dirty="0">
              <a:effectLst/>
              <a:latin typeface="Agency FB" panose="020B0503020202020204" pitchFamily="34" charset="0"/>
            </a:endParaRPr>
          </a:p>
        </p:txBody>
      </p:sp>
      <p:sp>
        <p:nvSpPr>
          <p:cNvPr id="5" name="Rectangle 4"/>
          <p:cNvSpPr/>
          <p:nvPr/>
        </p:nvSpPr>
        <p:spPr>
          <a:xfrm>
            <a:off x="279125" y="2847700"/>
            <a:ext cx="5816871" cy="1815882"/>
          </a:xfrm>
          <a:prstGeom prst="rect">
            <a:avLst/>
          </a:prstGeom>
          <a:solidFill>
            <a:schemeClr val="bg1"/>
          </a:solidFill>
          <a:ln>
            <a:solidFill>
              <a:schemeClr val="accent2">
                <a:lumMod val="60000"/>
                <a:lumOff val="40000"/>
              </a:schemeClr>
            </a:solidFill>
          </a:ln>
        </p:spPr>
        <p:txBody>
          <a:bodyPr wrap="square">
            <a:spAutoFit/>
          </a:bodyPr>
          <a:lstStyle/>
          <a:p>
            <a:r>
              <a:rPr lang="en-GB" sz="1600" b="1" dirty="0">
                <a:latin typeface="Modern Love Caps" panose="04070805081001020A01" pitchFamily="82" charset="0"/>
              </a:rPr>
              <a:t>Regional Importance</a:t>
            </a:r>
          </a:p>
          <a:p>
            <a:r>
              <a:rPr lang="en-GB" sz="1600" dirty="0">
                <a:latin typeface="Agency FB" panose="020B0503020202020204" pitchFamily="34" charset="0"/>
              </a:rPr>
              <a:t>Three million people commute from surrounding areas to Mumbai for work. The population of Mumbai is constantly growing, taking the young workforce from neighbouring cities.</a:t>
            </a:r>
          </a:p>
          <a:p>
            <a:pPr marL="285750" indent="-285750">
              <a:buFont typeface="Arial" panose="020B0604020202020204" pitchFamily="34" charset="0"/>
              <a:buChar char="•"/>
            </a:pPr>
            <a:r>
              <a:rPr lang="en-GB" sz="1600" dirty="0">
                <a:latin typeface="Agency FB" panose="020B0503020202020204" pitchFamily="34" charset="0"/>
              </a:rPr>
              <a:t>The city contributes 40% of the total income of the whole state of Maharashtra.</a:t>
            </a:r>
          </a:p>
          <a:p>
            <a:pPr marL="285750" indent="-285750">
              <a:buFont typeface="Arial" panose="020B0604020202020204" pitchFamily="34" charset="0"/>
              <a:buChar char="•"/>
            </a:pPr>
            <a:r>
              <a:rPr lang="en-GB" sz="1600" dirty="0">
                <a:latin typeface="Agency FB" panose="020B0503020202020204" pitchFamily="34" charset="0"/>
              </a:rPr>
              <a:t>The Hi-tech industry is growing call centres, online banking and software development.</a:t>
            </a:r>
            <a:endParaRPr lang="en-GB" dirty="0">
              <a:latin typeface="Agency FB" panose="020B0503020202020204" pitchFamily="34" charset="0"/>
            </a:endParaRPr>
          </a:p>
        </p:txBody>
      </p:sp>
      <p:sp>
        <p:nvSpPr>
          <p:cNvPr id="9" name="Rectangle 8">
            <a:extLst>
              <a:ext uri="{FF2B5EF4-FFF2-40B4-BE49-F238E27FC236}">
                <a16:creationId xmlns:a16="http://schemas.microsoft.com/office/drawing/2014/main" id="{0E5742B0-057E-45C1-B5D7-C04C672B25B1}"/>
              </a:ext>
            </a:extLst>
          </p:cNvPr>
          <p:cNvSpPr/>
          <p:nvPr/>
        </p:nvSpPr>
        <p:spPr>
          <a:xfrm>
            <a:off x="279127" y="4857302"/>
            <a:ext cx="5816871" cy="1815882"/>
          </a:xfrm>
          <a:prstGeom prst="rect">
            <a:avLst/>
          </a:prstGeom>
          <a:solidFill>
            <a:schemeClr val="bg1"/>
          </a:solidFill>
          <a:ln>
            <a:solidFill>
              <a:schemeClr val="accent2">
                <a:lumMod val="60000"/>
                <a:lumOff val="40000"/>
              </a:schemeClr>
            </a:solidFill>
          </a:ln>
        </p:spPr>
        <p:txBody>
          <a:bodyPr wrap="square">
            <a:spAutoFit/>
          </a:bodyPr>
          <a:lstStyle/>
          <a:p>
            <a:pPr fontAlgn="base"/>
            <a:r>
              <a:rPr lang="en-GB" sz="1600" dirty="0">
                <a:latin typeface="Modern Love Caps" panose="04070805081001020A01" pitchFamily="82" charset="0"/>
              </a:rPr>
              <a:t>Global Importance</a:t>
            </a:r>
          </a:p>
          <a:p>
            <a:pPr marL="285750" indent="-285750" fontAlgn="base">
              <a:buFont typeface="Arial" panose="020B0604020202020204" pitchFamily="34" charset="0"/>
              <a:buChar char="•"/>
            </a:pPr>
            <a:r>
              <a:rPr lang="en-GB" sz="1600" dirty="0">
                <a:latin typeface="Agency FB" panose="020B0503020202020204" pitchFamily="34" charset="0"/>
              </a:rPr>
              <a:t>Largest amount of foreign investment of any other city in India. </a:t>
            </a:r>
          </a:p>
          <a:p>
            <a:pPr marL="285750" indent="-285750" fontAlgn="base">
              <a:buFont typeface="Arial" panose="020B0604020202020204" pitchFamily="34" charset="0"/>
              <a:buChar char="•"/>
            </a:pPr>
            <a:r>
              <a:rPr lang="en-GB" sz="1600" dirty="0">
                <a:latin typeface="Agency FB" panose="020B0503020202020204" pitchFamily="34" charset="0"/>
              </a:rPr>
              <a:t>Mumbai has the largest number of international companies in Asia. </a:t>
            </a:r>
          </a:p>
          <a:p>
            <a:pPr marL="285750" indent="-285750" fontAlgn="base">
              <a:buFont typeface="Arial" panose="020B0604020202020204" pitchFamily="34" charset="0"/>
              <a:buChar char="•"/>
            </a:pPr>
            <a:r>
              <a:rPr lang="en-GB" sz="1600" dirty="0">
                <a:latin typeface="Agency FB" panose="020B0503020202020204" pitchFamily="34" charset="0"/>
              </a:rPr>
              <a:t>The Bank of America, Volkswagen, Walt Disney and many more international companies have their headquarters located in the city.</a:t>
            </a:r>
          </a:p>
          <a:p>
            <a:pPr marL="285750" indent="-285750" fontAlgn="base">
              <a:buFont typeface="Arial" panose="020B0604020202020204" pitchFamily="34" charset="0"/>
              <a:buChar char="•"/>
            </a:pPr>
            <a:r>
              <a:rPr lang="en-GB" sz="1600" dirty="0">
                <a:latin typeface="Agency FB" panose="020B0503020202020204" pitchFamily="34" charset="0"/>
              </a:rPr>
              <a:t>Mumbai’s tourism industry is booming with thousands flocking to the area from all over the globe.</a:t>
            </a:r>
            <a:endParaRPr lang="en-US" sz="1600" dirty="0">
              <a:latin typeface="Agency FB" panose="020B0503020202020204" pitchFamily="34" charset="0"/>
            </a:endParaRPr>
          </a:p>
        </p:txBody>
      </p:sp>
      <p:sp>
        <p:nvSpPr>
          <p:cNvPr id="17" name="Content Placeholder 2">
            <a:extLst>
              <a:ext uri="{FF2B5EF4-FFF2-40B4-BE49-F238E27FC236}">
                <a16:creationId xmlns:a16="http://schemas.microsoft.com/office/drawing/2014/main" id="{BBF31E68-2F11-438B-B018-C011652827F5}"/>
              </a:ext>
            </a:extLst>
          </p:cNvPr>
          <p:cNvSpPr txBox="1">
            <a:spLocks/>
          </p:cNvSpPr>
          <p:nvPr/>
        </p:nvSpPr>
        <p:spPr>
          <a:xfrm>
            <a:off x="279125" y="936049"/>
            <a:ext cx="5816871" cy="1726109"/>
          </a:xfrm>
          <a:prstGeom prst="rect">
            <a:avLst/>
          </a:prstGeom>
          <a:solidFill>
            <a:schemeClr val="bg1"/>
          </a:solidFill>
          <a:ln>
            <a:solidFill>
              <a:schemeClr val="accent2">
                <a:lumMod val="60000"/>
                <a:lumOff val="4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odern Love Caps" panose="04070805081001020A01" pitchFamily="82" charset="0"/>
              </a:rPr>
              <a:t>Location</a:t>
            </a:r>
            <a:br>
              <a:rPr lang="en-GB" sz="1600" dirty="0">
                <a:latin typeface="Agency FB" panose="020B0503020202020204" pitchFamily="34" charset="0"/>
              </a:rPr>
            </a:br>
            <a:r>
              <a:rPr lang="en-GB" sz="1600" dirty="0">
                <a:latin typeface="Agency FB" panose="020B0503020202020204" pitchFamily="34" charset="0"/>
              </a:rPr>
              <a:t>Mumbai is located on the </a:t>
            </a:r>
            <a:r>
              <a:rPr lang="en-GB" sz="1600" b="1" dirty="0">
                <a:latin typeface="Agency FB" panose="020B0503020202020204" pitchFamily="34" charset="0"/>
              </a:rPr>
              <a:t>western coast of Maharashtra state </a:t>
            </a:r>
            <a:r>
              <a:rPr lang="en-GB" sz="1600" dirty="0">
                <a:latin typeface="Agency FB" panose="020B0503020202020204" pitchFamily="34" charset="0"/>
              </a:rPr>
              <a:t>in western India, bordering the Arabian Sea. The city is on a narrow peninsula (a piece of land that is almost entirely surrounded by water but is connected to the mainland on one side). </a:t>
            </a:r>
          </a:p>
          <a:p>
            <a:pPr marL="0" indent="0">
              <a:buNone/>
            </a:pPr>
            <a:r>
              <a:rPr lang="en-GB" sz="1600" dirty="0">
                <a:latin typeface="Agency FB" panose="020B0503020202020204" pitchFamily="34" charset="0"/>
              </a:rPr>
              <a:t>With an estimated population of around </a:t>
            </a:r>
            <a:r>
              <a:rPr lang="en-GB" sz="1600" b="1" dirty="0">
                <a:latin typeface="Agency FB" panose="020B0503020202020204" pitchFamily="34" charset="0"/>
              </a:rPr>
              <a:t>20 million people</a:t>
            </a:r>
            <a:r>
              <a:rPr lang="en-GB" sz="1600" dirty="0">
                <a:latin typeface="Agency FB" panose="020B0503020202020204" pitchFamily="34" charset="0"/>
              </a:rPr>
              <a:t>, Mumbai is India’s biggest city and the fourth largest in the world. Mumbai is an ‘alpha’ city due to its economic importance</a:t>
            </a:r>
          </a:p>
        </p:txBody>
      </p:sp>
      <p:sp>
        <p:nvSpPr>
          <p:cNvPr id="13" name="Rectangle 12">
            <a:extLst>
              <a:ext uri="{FF2B5EF4-FFF2-40B4-BE49-F238E27FC236}">
                <a16:creationId xmlns:a16="http://schemas.microsoft.com/office/drawing/2014/main" id="{321AF43A-4B20-4698-997E-19AFD472103E}"/>
              </a:ext>
            </a:extLst>
          </p:cNvPr>
          <p:cNvSpPr/>
          <p:nvPr/>
        </p:nvSpPr>
        <p:spPr>
          <a:xfrm>
            <a:off x="6206836" y="3379975"/>
            <a:ext cx="5816871" cy="3293209"/>
          </a:xfrm>
          <a:prstGeom prst="rect">
            <a:avLst/>
          </a:prstGeom>
          <a:solidFill>
            <a:schemeClr val="bg1"/>
          </a:solidFill>
          <a:ln>
            <a:solidFill>
              <a:schemeClr val="accent2">
                <a:lumMod val="60000"/>
                <a:lumOff val="40000"/>
              </a:schemeClr>
            </a:solidFill>
          </a:ln>
        </p:spPr>
        <p:txBody>
          <a:bodyPr wrap="square">
            <a:spAutoFit/>
          </a:bodyPr>
          <a:lstStyle/>
          <a:p>
            <a:r>
              <a:rPr lang="en-GB" sz="1600" dirty="0">
                <a:latin typeface="Modern Love Caps" panose="04070805081001020A01" pitchFamily="82" charset="0"/>
              </a:rPr>
              <a:t>Why is Mumbai Growing?</a:t>
            </a:r>
          </a:p>
          <a:p>
            <a:pPr marL="342900" indent="-342900">
              <a:buAutoNum type="arabicPeriod"/>
            </a:pPr>
            <a:r>
              <a:rPr lang="en-GB" sz="1600" dirty="0">
                <a:latin typeface="Modern Love Caps" panose="04070805081001020A01" pitchFamily="82" charset="0"/>
              </a:rPr>
              <a:t>Natural increase -</a:t>
            </a:r>
            <a:r>
              <a:rPr lang="en-GB" sz="1600" dirty="0">
                <a:latin typeface="Agency FB" panose="020B0503020202020204" pitchFamily="34" charset="0"/>
              </a:rPr>
              <a:t>Natural increase is a major cause of population growth in Mumbai. Mumbai has a fertility rate of around two children per woman. This has led to the population of Mumbai growing by approximately 5 per cent year on year – this equates to 1 million extra people being born every year.</a:t>
            </a:r>
            <a:r>
              <a:rPr lang="en-GB" sz="1600" dirty="0">
                <a:effectLst/>
                <a:latin typeface="Modern Love Caps" panose="04070805081001020A01" pitchFamily="82" charset="0"/>
              </a:rPr>
              <a:t> </a:t>
            </a:r>
          </a:p>
          <a:p>
            <a:pPr marL="342900" indent="-342900">
              <a:buAutoNum type="arabicPeriod"/>
            </a:pPr>
            <a:r>
              <a:rPr lang="en-GB" sz="1600" dirty="0">
                <a:latin typeface="Modern Love Caps" panose="04070805081001020A01" pitchFamily="82" charset="0"/>
              </a:rPr>
              <a:t>Migration - </a:t>
            </a:r>
            <a:r>
              <a:rPr lang="en-GB" sz="1600" dirty="0">
                <a:latin typeface="Agency FB" panose="020B0503020202020204" pitchFamily="34" charset="0"/>
              </a:rPr>
              <a:t>Factors that attract people to Mumbai include:</a:t>
            </a:r>
          </a:p>
          <a:p>
            <a:pPr marL="442913" indent="-82550">
              <a:buFont typeface="Arial" panose="020B0604020202020204" pitchFamily="34" charset="0"/>
              <a:buChar char="•"/>
            </a:pPr>
            <a:r>
              <a:rPr lang="en-GB" sz="1600" dirty="0">
                <a:latin typeface="Agency FB" panose="020B0503020202020204" pitchFamily="34" charset="0"/>
              </a:rPr>
              <a:t>educational opportunities with access to schools and universities;</a:t>
            </a:r>
          </a:p>
          <a:p>
            <a:pPr marL="442913" indent="-82550">
              <a:buFont typeface="Arial" panose="020B0604020202020204" pitchFamily="34" charset="0"/>
              <a:buChar char="•"/>
            </a:pPr>
            <a:r>
              <a:rPr lang="en-GB" sz="1600" dirty="0">
                <a:latin typeface="Agency FB" panose="020B0503020202020204" pitchFamily="34" charset="0"/>
              </a:rPr>
              <a:t>improved health care providers with access to hospitals and dentists;</a:t>
            </a:r>
          </a:p>
          <a:p>
            <a:pPr marL="442913" indent="-82550">
              <a:buFont typeface="Arial" panose="020B0604020202020204" pitchFamily="34" charset="0"/>
              <a:buChar char="•"/>
            </a:pPr>
            <a:r>
              <a:rPr lang="en-GB" sz="1600" dirty="0">
                <a:latin typeface="Agency FB" panose="020B0503020202020204" pitchFamily="34" charset="0"/>
              </a:rPr>
              <a:t>services such as water, electricity and sewage;</a:t>
            </a:r>
          </a:p>
          <a:p>
            <a:pPr marL="442913" indent="-82550">
              <a:buFont typeface="Arial" panose="020B0604020202020204" pitchFamily="34" charset="0"/>
              <a:buChar char="•"/>
            </a:pPr>
            <a:r>
              <a:rPr lang="en-GB" sz="1600" dirty="0">
                <a:latin typeface="Agency FB" panose="020B0503020202020204" pitchFamily="34" charset="0"/>
              </a:rPr>
              <a:t>friends and family who have already moved to the city</a:t>
            </a:r>
          </a:p>
          <a:p>
            <a:pPr marL="442913" indent="-82550">
              <a:buFont typeface="Arial" panose="020B0604020202020204" pitchFamily="34" charset="0"/>
              <a:buChar char="•"/>
            </a:pPr>
            <a:r>
              <a:rPr lang="en-GB" sz="1600" dirty="0">
                <a:latin typeface="Agency FB" panose="020B0503020202020204" pitchFamily="34" charset="0"/>
              </a:rPr>
              <a:t>improved job prospects with higher wages;</a:t>
            </a:r>
          </a:p>
          <a:p>
            <a:pPr marL="442913" indent="-82550">
              <a:buFont typeface="Arial" panose="020B0604020202020204" pitchFamily="34" charset="0"/>
              <a:buChar char="•"/>
            </a:pPr>
            <a:r>
              <a:rPr lang="en-GB" sz="1600" dirty="0">
                <a:latin typeface="Agency FB" panose="020B0503020202020204" pitchFamily="34" charset="0"/>
              </a:rPr>
              <a:t>the opportunity to work in the public sector and for international agencies in public works</a:t>
            </a:r>
            <a:endParaRPr lang="en-GB" sz="1600" dirty="0">
              <a:effectLst/>
              <a:latin typeface="Agency FB" panose="020B0503020202020204" pitchFamily="34" charset="0"/>
            </a:endParaRPr>
          </a:p>
        </p:txBody>
      </p:sp>
    </p:spTree>
    <p:extLst>
      <p:ext uri="{BB962C8B-B14F-4D97-AF65-F5344CB8AC3E}">
        <p14:creationId xmlns:p14="http://schemas.microsoft.com/office/powerpoint/2010/main" val="2720847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124" y="131742"/>
            <a:ext cx="11633749" cy="591246"/>
          </a:xfrm>
          <a:solidFill>
            <a:schemeClr val="bg1"/>
          </a:solidFill>
          <a:ln>
            <a:solidFill>
              <a:schemeClr val="accent2">
                <a:lumMod val="60000"/>
                <a:lumOff val="40000"/>
              </a:schemeClr>
            </a:solidFill>
          </a:ln>
        </p:spPr>
        <p:txBody>
          <a:bodyPr>
            <a:noAutofit/>
          </a:bodyPr>
          <a:lstStyle/>
          <a:p>
            <a:pPr algn="ctr"/>
            <a:r>
              <a:rPr lang="en-GB" sz="3600" dirty="0">
                <a:latin typeface="Modern Love Caps" panose="04070805081001020A01" pitchFamily="82" charset="0"/>
              </a:rPr>
              <a:t>Mumbai (LIC/NEE City) – Opportunities and challenges</a:t>
            </a:r>
          </a:p>
        </p:txBody>
      </p:sp>
      <p:sp>
        <p:nvSpPr>
          <p:cNvPr id="10" name="Rectangle 9">
            <a:extLst>
              <a:ext uri="{FF2B5EF4-FFF2-40B4-BE49-F238E27FC236}">
                <a16:creationId xmlns:a16="http://schemas.microsoft.com/office/drawing/2014/main" id="{1EA863DD-A0AA-41F1-B16C-385B190E0E3C}"/>
              </a:ext>
            </a:extLst>
          </p:cNvPr>
          <p:cNvSpPr/>
          <p:nvPr/>
        </p:nvSpPr>
        <p:spPr>
          <a:xfrm>
            <a:off x="4070079" y="2705528"/>
            <a:ext cx="3956697" cy="4031873"/>
          </a:xfrm>
          <a:prstGeom prst="rect">
            <a:avLst/>
          </a:prstGeom>
          <a:solidFill>
            <a:schemeClr val="bg1"/>
          </a:solidFill>
          <a:ln>
            <a:solidFill>
              <a:schemeClr val="accent2">
                <a:lumMod val="60000"/>
                <a:lumOff val="40000"/>
              </a:schemeClr>
            </a:solidFill>
          </a:ln>
        </p:spPr>
        <p:txBody>
          <a:bodyPr wrap="square">
            <a:spAutoFit/>
          </a:bodyPr>
          <a:lstStyle/>
          <a:p>
            <a:pPr fontAlgn="base"/>
            <a:r>
              <a:rPr lang="en-GB" sz="1600" dirty="0">
                <a:latin typeface="Modern Love Caps" panose="04070805081001020A01" pitchFamily="82" charset="0"/>
              </a:rPr>
              <a:t>Mumbai Challenges</a:t>
            </a:r>
          </a:p>
          <a:p>
            <a:pPr fontAlgn="base"/>
            <a:r>
              <a:rPr lang="en-GB" sz="1600" b="1" dirty="0">
                <a:latin typeface="Modern Love Caps" panose="04070805081001020A01" pitchFamily="82" charset="0"/>
              </a:rPr>
              <a:t>1. Social </a:t>
            </a:r>
            <a:r>
              <a:rPr lang="en-US" sz="1600" b="1" dirty="0">
                <a:latin typeface="Modern Love Caps" panose="04070805081001020A01" pitchFamily="82" charset="0"/>
              </a:rPr>
              <a:t>​</a:t>
            </a:r>
          </a:p>
          <a:p>
            <a:pPr marL="82550" indent="-82550" fontAlgn="base">
              <a:buFont typeface="Arial" panose="020B0604020202020204" pitchFamily="34" charset="0"/>
              <a:buChar char="•"/>
            </a:pPr>
            <a:r>
              <a:rPr lang="en-GB" sz="1600" dirty="0">
                <a:latin typeface="Agency FB" panose="020B0503020202020204" pitchFamily="34" charset="0"/>
              </a:rPr>
              <a:t>Poor housing conditions often built on sewage/ water pipes ​</a:t>
            </a:r>
          </a:p>
          <a:p>
            <a:pPr marL="82550" indent="-82550" fontAlgn="base">
              <a:buFont typeface="Arial" panose="020B0604020202020204" pitchFamily="34" charset="0"/>
              <a:buChar char="•"/>
            </a:pPr>
            <a:r>
              <a:rPr lang="en-GB" sz="1600" dirty="0">
                <a:latin typeface="Agency FB" panose="020B0503020202020204" pitchFamily="34" charset="0"/>
              </a:rPr>
              <a:t>3500 people die on Mumbai’s railway each year. </a:t>
            </a:r>
          </a:p>
          <a:p>
            <a:pPr fontAlgn="base"/>
            <a:r>
              <a:rPr lang="en-GB" sz="1600" b="1" dirty="0">
                <a:latin typeface="Modern Love Caps" panose="04070805081001020A01" pitchFamily="82" charset="0"/>
              </a:rPr>
              <a:t>2. Economic </a:t>
            </a:r>
            <a:r>
              <a:rPr lang="en-US" sz="1600" b="1" dirty="0">
                <a:latin typeface="Modern Love Caps" panose="04070805081001020A01" pitchFamily="82" charset="0"/>
              </a:rPr>
              <a:t>​</a:t>
            </a:r>
          </a:p>
          <a:p>
            <a:pPr marL="285750" indent="-285750" fontAlgn="base">
              <a:buFont typeface="Arial" panose="020B0604020202020204" pitchFamily="34" charset="0"/>
              <a:buChar char="•"/>
            </a:pPr>
            <a:r>
              <a:rPr lang="en-GB" sz="1600" dirty="0">
                <a:latin typeface="Agency FB" panose="020B0503020202020204" pitchFamily="34" charset="0"/>
              </a:rPr>
              <a:t>Informal work, no taxes paid, governments don’t benefit </a:t>
            </a:r>
            <a:r>
              <a:rPr lang="en-US" sz="1600" dirty="0">
                <a:latin typeface="Agency FB" panose="020B0503020202020204" pitchFamily="34" charset="0"/>
              </a:rPr>
              <a:t>​</a:t>
            </a:r>
          </a:p>
          <a:p>
            <a:pPr marL="285750" indent="-285750" fontAlgn="base">
              <a:buFont typeface="Arial" panose="020B0604020202020204" pitchFamily="34" charset="0"/>
              <a:buChar char="•"/>
            </a:pPr>
            <a:r>
              <a:rPr lang="en-GB" sz="1600" dirty="0">
                <a:latin typeface="Agency FB" panose="020B0503020202020204" pitchFamily="34" charset="0"/>
              </a:rPr>
              <a:t>Negative multiplier effect </a:t>
            </a:r>
            <a:r>
              <a:rPr lang="en-US" sz="1600" dirty="0">
                <a:latin typeface="Agency FB" panose="020B0503020202020204" pitchFamily="34" charset="0"/>
              </a:rPr>
              <a:t>​</a:t>
            </a:r>
          </a:p>
          <a:p>
            <a:pPr fontAlgn="base"/>
            <a:r>
              <a:rPr lang="en-GB" sz="1600" b="1" dirty="0">
                <a:latin typeface="Modern Love Caps" panose="04070805081001020A01" pitchFamily="82" charset="0"/>
              </a:rPr>
              <a:t>3. Environmental</a:t>
            </a:r>
            <a:r>
              <a:rPr lang="en-US" sz="1600" b="1" dirty="0">
                <a:latin typeface="Modern Love Caps" panose="04070805081001020A01" pitchFamily="82" charset="0"/>
              </a:rPr>
              <a:t>​</a:t>
            </a:r>
          </a:p>
          <a:p>
            <a:pPr marL="285750" indent="-285750" fontAlgn="base">
              <a:buFont typeface="Arial" panose="020B0604020202020204" pitchFamily="34" charset="0"/>
              <a:buChar char="•"/>
            </a:pPr>
            <a:r>
              <a:rPr lang="en-GB" sz="1600" dirty="0">
                <a:latin typeface="Agency FB" panose="020B0503020202020204" pitchFamily="34" charset="0"/>
              </a:rPr>
              <a:t>Polluted drinking water </a:t>
            </a:r>
            <a:r>
              <a:rPr lang="en-US" sz="1600" dirty="0">
                <a:latin typeface="Agency FB" panose="020B0503020202020204" pitchFamily="34" charset="0"/>
              </a:rPr>
              <a:t>​</a:t>
            </a:r>
          </a:p>
          <a:p>
            <a:pPr marL="285750" indent="-285750" fontAlgn="base">
              <a:buFont typeface="Arial" panose="020B0604020202020204" pitchFamily="34" charset="0"/>
              <a:buChar char="•"/>
            </a:pPr>
            <a:r>
              <a:rPr lang="en-GB" sz="1600" dirty="0">
                <a:latin typeface="Agency FB" panose="020B0503020202020204" pitchFamily="34" charset="0"/>
              </a:rPr>
              <a:t>Mumbai had the 6th highest level of air pollution in India.</a:t>
            </a:r>
            <a:endParaRPr lang="en-US" sz="1600" dirty="0">
              <a:latin typeface="Agency FB" panose="020B0503020202020204" pitchFamily="34" charset="0"/>
            </a:endParaRPr>
          </a:p>
          <a:p>
            <a:pPr marL="285750" indent="-285750" fontAlgn="base">
              <a:buFont typeface="Arial" panose="020B0604020202020204" pitchFamily="34" charset="0"/>
              <a:buChar char="•"/>
            </a:pPr>
            <a:r>
              <a:rPr lang="en-GB" sz="1600" dirty="0">
                <a:latin typeface="Agency FB" panose="020B0503020202020204" pitchFamily="34" charset="0"/>
              </a:rPr>
              <a:t>Running water turned on at 7am for 1 hour </a:t>
            </a:r>
            <a:r>
              <a:rPr lang="en-US" sz="1600" dirty="0">
                <a:latin typeface="Agency FB" panose="020B0503020202020204" pitchFamily="34" charset="0"/>
              </a:rPr>
              <a:t>​</a:t>
            </a:r>
          </a:p>
          <a:p>
            <a:pPr marL="285750" indent="-285750" fontAlgn="base">
              <a:buFont typeface="Arial" panose="020B0604020202020204" pitchFamily="34" charset="0"/>
              <a:buChar char="•"/>
            </a:pPr>
            <a:r>
              <a:rPr lang="en-GB" sz="1600" dirty="0">
                <a:latin typeface="Agency FB" panose="020B0503020202020204" pitchFamily="34" charset="0"/>
              </a:rPr>
              <a:t>Lack of sanitation</a:t>
            </a:r>
            <a:r>
              <a:rPr lang="en-US" sz="1600" dirty="0">
                <a:latin typeface="Agency FB" panose="020B0503020202020204" pitchFamily="34" charset="0"/>
              </a:rPr>
              <a:t>​ - </a:t>
            </a:r>
            <a:r>
              <a:rPr lang="en-GB" sz="1600" dirty="0">
                <a:latin typeface="Agency FB" panose="020B0503020202020204" pitchFamily="34" charset="0"/>
              </a:rPr>
              <a:t>spread of water-borne diseases.</a:t>
            </a:r>
            <a:endParaRPr lang="en-US" sz="1600" dirty="0">
              <a:latin typeface="Agency FB" panose="020B0503020202020204" pitchFamily="34" charset="0"/>
            </a:endParaRPr>
          </a:p>
          <a:p>
            <a:pPr marL="285750" indent="-285750" fontAlgn="base">
              <a:buFont typeface="Arial" panose="020B0604020202020204" pitchFamily="34" charset="0"/>
              <a:buChar char="•"/>
            </a:pPr>
            <a:r>
              <a:rPr lang="en-GB" sz="1600" dirty="0">
                <a:latin typeface="Agency FB" panose="020B0503020202020204" pitchFamily="34" charset="0"/>
              </a:rPr>
              <a:t>500 share 1 toilet</a:t>
            </a:r>
            <a:endParaRPr lang="en-US" sz="1600" dirty="0">
              <a:latin typeface="Agency FB" panose="020B0503020202020204" pitchFamily="34" charset="0"/>
            </a:endParaRPr>
          </a:p>
        </p:txBody>
      </p:sp>
      <p:sp>
        <p:nvSpPr>
          <p:cNvPr id="3" name="Rectangle 2">
            <a:extLst>
              <a:ext uri="{FF2B5EF4-FFF2-40B4-BE49-F238E27FC236}">
                <a16:creationId xmlns:a16="http://schemas.microsoft.com/office/drawing/2014/main" id="{B127DBB0-5DCE-4EF0-A160-0F0BA7A26F99}"/>
              </a:ext>
            </a:extLst>
          </p:cNvPr>
          <p:cNvSpPr/>
          <p:nvPr/>
        </p:nvSpPr>
        <p:spPr>
          <a:xfrm>
            <a:off x="95244" y="889843"/>
            <a:ext cx="3666329" cy="5539978"/>
          </a:xfrm>
          <a:prstGeom prst="rect">
            <a:avLst/>
          </a:prstGeom>
          <a:ln>
            <a:solidFill>
              <a:srgbClr val="FFC000"/>
            </a:solidFill>
          </a:ln>
        </p:spPr>
        <p:txBody>
          <a:bodyPr wrap="square">
            <a:spAutoFit/>
          </a:bodyPr>
          <a:lstStyle/>
          <a:p>
            <a:pPr marL="360363" indent="-360363" fontAlgn="base"/>
            <a:r>
              <a:rPr lang="en-GB" sz="1600" dirty="0">
                <a:solidFill>
                  <a:srgbClr val="000000"/>
                </a:solidFill>
                <a:latin typeface="Modern Love Caps" panose="04070805081001020A01" pitchFamily="82" charset="0"/>
              </a:rPr>
              <a:t>Mumbai Opportunities</a:t>
            </a:r>
          </a:p>
          <a:p>
            <a:pPr marL="360363" indent="-360363" fontAlgn="base"/>
            <a:r>
              <a:rPr lang="en-GB" sz="1600" dirty="0">
                <a:solidFill>
                  <a:srgbClr val="000000"/>
                </a:solidFill>
                <a:latin typeface="Modern Love Caps" panose="04070805081001020A01" pitchFamily="82" charset="0"/>
              </a:rPr>
              <a:t>1. Social </a:t>
            </a:r>
            <a:r>
              <a:rPr lang="en-US" sz="1600" dirty="0">
                <a:solidFill>
                  <a:srgbClr val="000000"/>
                </a:solidFill>
                <a:latin typeface="Modern Love Caps" panose="04070805081001020A01" pitchFamily="82" charset="0"/>
              </a:rPr>
              <a:t>​</a:t>
            </a:r>
            <a:r>
              <a:rPr lang="en-GB" sz="1600" dirty="0">
                <a:solidFill>
                  <a:srgbClr val="000000"/>
                </a:solidFill>
                <a:latin typeface="Agency FB" panose="020B0503020202020204" pitchFamily="34" charset="0"/>
              </a:rPr>
              <a:t> </a:t>
            </a:r>
            <a:r>
              <a:rPr lang="en-US" sz="1600" dirty="0">
                <a:solidFill>
                  <a:srgbClr val="000000"/>
                </a:solidFill>
                <a:latin typeface="Agency FB" panose="020B0503020202020204" pitchFamily="34" charset="0"/>
              </a:rPr>
              <a:t>​</a:t>
            </a:r>
          </a:p>
          <a:p>
            <a:pPr marL="360363" indent="-180975" fontAlgn="base">
              <a:buFont typeface="Arial" panose="020B0604020202020204" pitchFamily="34" charset="0"/>
              <a:buChar char="•"/>
            </a:pPr>
            <a:r>
              <a:rPr lang="en-GB" sz="1600" dirty="0">
                <a:solidFill>
                  <a:srgbClr val="000000"/>
                </a:solidFill>
                <a:latin typeface="Agency FB" panose="020B0503020202020204" pitchFamily="34" charset="0"/>
              </a:rPr>
              <a:t>​</a:t>
            </a:r>
            <a:r>
              <a:rPr lang="en-GB" sz="1600" dirty="0">
                <a:latin typeface="Agency FB" panose="020B0503020202020204" pitchFamily="34" charset="0"/>
              </a:rPr>
              <a:t> Over 1000 primary and secondary schools in Mumbai. Compulsory, free education to every child from age 6 to 14. Mumbai literacy rates are high at 89.7% compared to the national average, which is 74.04 per cent. </a:t>
            </a:r>
          </a:p>
          <a:p>
            <a:pPr marL="360363" indent="-180975" fontAlgn="base">
              <a:buFont typeface="Arial" panose="020B0604020202020204" pitchFamily="34" charset="0"/>
              <a:buChar char="•"/>
            </a:pPr>
            <a:r>
              <a:rPr lang="en-GB" sz="1600" dirty="0">
                <a:latin typeface="Agency FB" panose="020B0503020202020204" pitchFamily="34" charset="0"/>
              </a:rPr>
              <a:t> More hospitals than any other urban area in India.</a:t>
            </a:r>
          </a:p>
          <a:p>
            <a:pPr marL="360363" indent="-180975" fontAlgn="base">
              <a:buFont typeface="Arial" panose="020B0604020202020204" pitchFamily="34" charset="0"/>
              <a:buChar char="•"/>
            </a:pPr>
            <a:r>
              <a:rPr lang="en-GB" sz="1600" dirty="0">
                <a:latin typeface="Agency FB" panose="020B0503020202020204" pitchFamily="34" charset="0"/>
              </a:rPr>
              <a:t>Over 300 community toilet blocks have been built, housing more than 5100 individual toilets,</a:t>
            </a:r>
          </a:p>
          <a:p>
            <a:pPr marL="360363" indent="-180975" fontAlgn="base">
              <a:buFont typeface="Arial" panose="020B0604020202020204" pitchFamily="34" charset="0"/>
              <a:buChar char="•"/>
            </a:pPr>
            <a:r>
              <a:rPr lang="en-GB" sz="1600" dirty="0">
                <a:latin typeface="Agency FB" panose="020B0503020202020204" pitchFamily="34" charset="0"/>
              </a:rPr>
              <a:t>upgraded electricity connections for 8,000 to 10,000 dwellers </a:t>
            </a:r>
            <a:endParaRPr lang="en-GB" sz="1600" dirty="0">
              <a:solidFill>
                <a:srgbClr val="000000"/>
              </a:solidFill>
              <a:latin typeface="Agency FB" panose="020B0503020202020204" pitchFamily="34" charset="0"/>
            </a:endParaRPr>
          </a:p>
          <a:p>
            <a:pPr marL="360363" indent="-360363" fontAlgn="base"/>
            <a:r>
              <a:rPr lang="en-GB" sz="1600" dirty="0">
                <a:solidFill>
                  <a:srgbClr val="000000"/>
                </a:solidFill>
                <a:latin typeface="Modern Love Caps" panose="04070805081001020A01" pitchFamily="82" charset="0"/>
              </a:rPr>
              <a:t>2. Economic </a:t>
            </a:r>
            <a:r>
              <a:rPr lang="en-US" sz="1600" dirty="0">
                <a:solidFill>
                  <a:srgbClr val="000000"/>
                </a:solidFill>
                <a:latin typeface="Modern Love Caps" panose="04070805081001020A01" pitchFamily="82" charset="0"/>
              </a:rPr>
              <a:t>​</a:t>
            </a:r>
          </a:p>
          <a:p>
            <a:pPr marL="360363" indent="-180975" fontAlgn="base">
              <a:buFont typeface="Arial" panose="020B0604020202020204" pitchFamily="34" charset="0"/>
              <a:buChar char="•"/>
            </a:pPr>
            <a:r>
              <a:rPr lang="en-GB" sz="1600" dirty="0">
                <a:solidFill>
                  <a:srgbClr val="000000"/>
                </a:solidFill>
                <a:latin typeface="Agency FB" panose="020B0503020202020204" pitchFamily="34" charset="0"/>
              </a:rPr>
              <a:t>Incomes are higher and more reliable than rural areas</a:t>
            </a:r>
            <a:r>
              <a:rPr lang="en-US" sz="1600" dirty="0">
                <a:solidFill>
                  <a:srgbClr val="000000"/>
                </a:solidFill>
                <a:latin typeface="Agency FB" panose="020B0503020202020204" pitchFamily="34" charset="0"/>
              </a:rPr>
              <a:t>​</a:t>
            </a:r>
          </a:p>
          <a:p>
            <a:pPr marL="360363" indent="-180975" fontAlgn="base">
              <a:buFont typeface="Arial" panose="020B0604020202020204" pitchFamily="34" charset="0"/>
              <a:buChar char="•"/>
            </a:pPr>
            <a:r>
              <a:rPr lang="en-GB" sz="1600" dirty="0">
                <a:solidFill>
                  <a:srgbClr val="000000"/>
                </a:solidFill>
                <a:latin typeface="Agency FB" panose="020B0503020202020204" pitchFamily="34" charset="0"/>
              </a:rPr>
              <a:t>High community spirit and high workforce, 80% employment rate (75% UK)</a:t>
            </a:r>
            <a:r>
              <a:rPr lang="en-US" sz="1600" dirty="0">
                <a:solidFill>
                  <a:srgbClr val="000000"/>
                </a:solidFill>
                <a:latin typeface="Agency FB" panose="020B0503020202020204" pitchFamily="34" charset="0"/>
              </a:rPr>
              <a:t>​</a:t>
            </a:r>
            <a:endParaRPr lang="en-GB" sz="1600" dirty="0">
              <a:solidFill>
                <a:srgbClr val="000000"/>
              </a:solidFill>
              <a:latin typeface="Agency FB" panose="020B0503020202020204" pitchFamily="34" charset="0"/>
            </a:endParaRPr>
          </a:p>
          <a:p>
            <a:pPr marL="360363" indent="-360363" fontAlgn="base"/>
            <a:r>
              <a:rPr lang="en-GB" sz="1600" dirty="0">
                <a:solidFill>
                  <a:srgbClr val="000000"/>
                </a:solidFill>
                <a:latin typeface="Modern Love Caps" panose="04070805081001020A01" pitchFamily="82" charset="0"/>
              </a:rPr>
              <a:t>3. Environmental​</a:t>
            </a:r>
          </a:p>
          <a:p>
            <a:pPr marL="360363" indent="-180975" fontAlgn="base">
              <a:buFont typeface="Arial" panose="020B0604020202020204" pitchFamily="34" charset="0"/>
              <a:buChar char="•"/>
            </a:pPr>
            <a:r>
              <a:rPr lang="en-GB" sz="1600" dirty="0">
                <a:solidFill>
                  <a:srgbClr val="000000"/>
                </a:solidFill>
                <a:latin typeface="Agency FB" panose="020B0503020202020204" pitchFamily="34" charset="0"/>
              </a:rPr>
              <a:t>Recycling is successful 1600 factories ¼ million people employed</a:t>
            </a:r>
            <a:r>
              <a:rPr lang="en-US" sz="1600" dirty="0">
                <a:solidFill>
                  <a:srgbClr val="000000"/>
                </a:solidFill>
                <a:latin typeface="Agency FB" panose="020B0503020202020204" pitchFamily="34" charset="0"/>
              </a:rPr>
              <a:t>​</a:t>
            </a:r>
          </a:p>
          <a:p>
            <a:pPr marL="360363" indent="-180975" fontAlgn="base">
              <a:buFont typeface="Arial" panose="020B0604020202020204" pitchFamily="34" charset="0"/>
              <a:buChar char="•"/>
            </a:pPr>
            <a:r>
              <a:rPr lang="en-GB" sz="1600" dirty="0">
                <a:solidFill>
                  <a:srgbClr val="000000"/>
                </a:solidFill>
                <a:latin typeface="Agency FB" panose="020B0503020202020204" pitchFamily="34" charset="0"/>
              </a:rPr>
              <a:t>80% of Mumbai’s waste is recycled</a:t>
            </a:r>
            <a:r>
              <a:rPr lang="en-GB" dirty="0">
                <a:solidFill>
                  <a:srgbClr val="000000"/>
                </a:solidFill>
                <a:latin typeface="Agency FB" panose="020B0503020202020204" pitchFamily="34" charset="0"/>
              </a:rPr>
              <a:t> </a:t>
            </a:r>
            <a:endParaRPr lang="en-GB" b="0" i="0" dirty="0">
              <a:solidFill>
                <a:srgbClr val="000000"/>
              </a:solidFill>
              <a:effectLst/>
              <a:latin typeface="Agency FB" panose="020B0503020202020204" pitchFamily="34" charset="0"/>
            </a:endParaRPr>
          </a:p>
        </p:txBody>
      </p:sp>
      <p:sp>
        <p:nvSpPr>
          <p:cNvPr id="6" name="Rectangle 5">
            <a:extLst>
              <a:ext uri="{FF2B5EF4-FFF2-40B4-BE49-F238E27FC236}">
                <a16:creationId xmlns:a16="http://schemas.microsoft.com/office/drawing/2014/main" id="{CC8C2FF7-BADF-48D0-9E33-FC0CFD3C0643}"/>
              </a:ext>
            </a:extLst>
          </p:cNvPr>
          <p:cNvSpPr/>
          <p:nvPr/>
        </p:nvSpPr>
        <p:spPr>
          <a:xfrm>
            <a:off x="8059487" y="889843"/>
            <a:ext cx="3853385" cy="4370427"/>
          </a:xfrm>
          <a:prstGeom prst="rect">
            <a:avLst/>
          </a:prstGeom>
          <a:ln>
            <a:solidFill>
              <a:srgbClr val="FFC000"/>
            </a:solidFill>
          </a:ln>
        </p:spPr>
        <p:txBody>
          <a:bodyPr wrap="square">
            <a:spAutoFit/>
          </a:bodyPr>
          <a:lstStyle/>
          <a:p>
            <a:pPr fontAlgn="base"/>
            <a:r>
              <a:rPr lang="en-GB" sz="1600" dirty="0">
                <a:solidFill>
                  <a:srgbClr val="000000"/>
                </a:solidFill>
                <a:latin typeface="Modern Love Caps" panose="04070805081001020A01" pitchFamily="82" charset="0"/>
              </a:rPr>
              <a:t>The Dharavi redevelopment project</a:t>
            </a:r>
            <a:r>
              <a:rPr lang="en-US" sz="1600" dirty="0">
                <a:solidFill>
                  <a:srgbClr val="000000"/>
                </a:solidFill>
                <a:latin typeface="Modern Love Caps" panose="04070805081001020A01" pitchFamily="82" charset="0"/>
              </a:rPr>
              <a:t>​</a:t>
            </a:r>
          </a:p>
          <a:p>
            <a:pPr fontAlgn="base"/>
            <a:r>
              <a:rPr lang="en-GB" sz="1600" b="1" dirty="0">
                <a:solidFill>
                  <a:srgbClr val="000000"/>
                </a:solidFill>
                <a:latin typeface="Agency FB" panose="020B0503020202020204" pitchFamily="34" charset="0"/>
              </a:rPr>
              <a:t>Positives </a:t>
            </a:r>
            <a:r>
              <a:rPr lang="en-US" sz="1600" b="1" dirty="0">
                <a:solidFill>
                  <a:srgbClr val="000000"/>
                </a:solidFill>
                <a:latin typeface="Agency FB" panose="020B0503020202020204" pitchFamily="34" charset="0"/>
              </a:rPr>
              <a:t>​</a:t>
            </a:r>
          </a:p>
          <a:p>
            <a:pPr fontAlgn="base">
              <a:buFont typeface="Arial" panose="020B0604020202020204" pitchFamily="34" charset="0"/>
              <a:buChar char="•"/>
            </a:pPr>
            <a:r>
              <a:rPr lang="en-GB" sz="1600" dirty="0">
                <a:solidFill>
                  <a:srgbClr val="000000"/>
                </a:solidFill>
                <a:latin typeface="Agency FB" panose="020B0503020202020204" pitchFamily="34" charset="0"/>
              </a:rPr>
              <a:t>57,000 families rehoused with running water, electricity in a 21sq ft apartment </a:t>
            </a:r>
            <a:r>
              <a:rPr lang="en-US" sz="1600" dirty="0">
                <a:solidFill>
                  <a:srgbClr val="000000"/>
                </a:solidFill>
                <a:latin typeface="Agency FB" panose="020B0503020202020204" pitchFamily="34" charset="0"/>
              </a:rPr>
              <a:t>​</a:t>
            </a:r>
          </a:p>
          <a:p>
            <a:pPr fontAlgn="base">
              <a:buFont typeface="Arial" panose="020B0604020202020204" pitchFamily="34" charset="0"/>
              <a:buChar char="•"/>
            </a:pPr>
            <a:r>
              <a:rPr lang="en-GB" sz="1600" dirty="0">
                <a:solidFill>
                  <a:srgbClr val="000000"/>
                </a:solidFill>
                <a:latin typeface="Agency FB" panose="020B0503020202020204" pitchFamily="34" charset="0"/>
              </a:rPr>
              <a:t>Newly built hospitals and schools to keep up with demand </a:t>
            </a:r>
            <a:r>
              <a:rPr lang="en-US" sz="1600" dirty="0">
                <a:solidFill>
                  <a:srgbClr val="000000"/>
                </a:solidFill>
                <a:latin typeface="Agency FB" panose="020B0503020202020204" pitchFamily="34" charset="0"/>
              </a:rPr>
              <a:t>​</a:t>
            </a:r>
          </a:p>
          <a:p>
            <a:pPr fontAlgn="base">
              <a:buFont typeface="Arial" panose="020B0604020202020204" pitchFamily="34" charset="0"/>
              <a:buChar char="•"/>
            </a:pPr>
            <a:r>
              <a:rPr lang="en-GB" sz="1600" dirty="0">
                <a:solidFill>
                  <a:srgbClr val="000000"/>
                </a:solidFill>
                <a:latin typeface="Agency FB" panose="020B0503020202020204" pitchFamily="34" charset="0"/>
              </a:rPr>
              <a:t>Only companies that do not cause pollution will be allowed to operate in the area </a:t>
            </a:r>
            <a:r>
              <a:rPr lang="en-US" sz="1600" dirty="0">
                <a:solidFill>
                  <a:srgbClr val="000000"/>
                </a:solidFill>
                <a:latin typeface="Agency FB" panose="020B0503020202020204" pitchFamily="34" charset="0"/>
              </a:rPr>
              <a:t>​</a:t>
            </a:r>
          </a:p>
          <a:p>
            <a:pPr fontAlgn="base">
              <a:buFont typeface="Arial" panose="020B0604020202020204" pitchFamily="34" charset="0"/>
              <a:buChar char="•"/>
            </a:pPr>
            <a:r>
              <a:rPr lang="en-GB" sz="1600" dirty="0">
                <a:solidFill>
                  <a:srgbClr val="000000"/>
                </a:solidFill>
                <a:latin typeface="Agency FB" panose="020B0503020202020204" pitchFamily="34" charset="0"/>
              </a:rPr>
              <a:t>It will be built near the financial centre next to a rail line and bus services </a:t>
            </a:r>
            <a:r>
              <a:rPr lang="en-US" sz="1600" dirty="0">
                <a:solidFill>
                  <a:srgbClr val="000000"/>
                </a:solidFill>
                <a:latin typeface="Agency FB" panose="020B0503020202020204" pitchFamily="34" charset="0"/>
              </a:rPr>
              <a:t>​</a:t>
            </a:r>
          </a:p>
          <a:p>
            <a:pPr fontAlgn="base"/>
            <a:r>
              <a:rPr lang="en-GB" sz="1600" b="1" dirty="0">
                <a:solidFill>
                  <a:srgbClr val="000000"/>
                </a:solidFill>
                <a:latin typeface="Agency FB" panose="020B0503020202020204" pitchFamily="34" charset="0"/>
              </a:rPr>
              <a:t>Negatives </a:t>
            </a:r>
            <a:r>
              <a:rPr lang="en-GB" sz="1600" dirty="0">
                <a:solidFill>
                  <a:srgbClr val="000000"/>
                </a:solidFill>
                <a:latin typeface="Agency FB" panose="020B0503020202020204" pitchFamily="34" charset="0"/>
              </a:rPr>
              <a:t> </a:t>
            </a:r>
            <a:r>
              <a:rPr lang="en-US" sz="1600" dirty="0">
                <a:solidFill>
                  <a:srgbClr val="000000"/>
                </a:solidFill>
                <a:latin typeface="Agency FB" panose="020B0503020202020204" pitchFamily="34" charset="0"/>
              </a:rPr>
              <a:t>​</a:t>
            </a:r>
          </a:p>
          <a:p>
            <a:pPr fontAlgn="base">
              <a:buFont typeface="Arial" panose="020B0604020202020204" pitchFamily="34" charset="0"/>
              <a:buChar char="•"/>
            </a:pPr>
            <a:r>
              <a:rPr lang="en-GB" sz="1600" dirty="0">
                <a:solidFill>
                  <a:srgbClr val="000000"/>
                </a:solidFill>
                <a:latin typeface="Agency FB" panose="020B0503020202020204" pitchFamily="34" charset="0"/>
              </a:rPr>
              <a:t>Only some families will be rehoused, they have to be able to prove they’ve lived in the slum for 5 years or more​</a:t>
            </a:r>
          </a:p>
          <a:p>
            <a:pPr fontAlgn="base">
              <a:buFont typeface="Arial" panose="020B0604020202020204" pitchFamily="34" charset="0"/>
              <a:buChar char="•"/>
            </a:pPr>
            <a:r>
              <a:rPr lang="en-GB" sz="1600" dirty="0">
                <a:solidFill>
                  <a:srgbClr val="000000"/>
                </a:solidFill>
                <a:latin typeface="Agency FB" panose="020B0503020202020204" pitchFamily="34" charset="0"/>
              </a:rPr>
              <a:t>They do not legally own the property </a:t>
            </a:r>
            <a:r>
              <a:rPr lang="en-US" sz="1600" dirty="0">
                <a:solidFill>
                  <a:srgbClr val="000000"/>
                </a:solidFill>
                <a:latin typeface="Agency FB" panose="020B0503020202020204" pitchFamily="34" charset="0"/>
              </a:rPr>
              <a:t>​</a:t>
            </a:r>
          </a:p>
          <a:p>
            <a:pPr fontAlgn="base">
              <a:buFont typeface="Arial" panose="020B0604020202020204" pitchFamily="34" charset="0"/>
              <a:buChar char="•"/>
            </a:pPr>
            <a:r>
              <a:rPr lang="en-GB" sz="1600" dirty="0">
                <a:solidFill>
                  <a:srgbClr val="000000"/>
                </a:solidFill>
                <a:latin typeface="Agency FB" panose="020B0503020202020204" pitchFamily="34" charset="0"/>
              </a:rPr>
              <a:t>The redevelopment could ruin the existing livelihoods/ community  </a:t>
            </a:r>
            <a:r>
              <a:rPr lang="en-US" sz="1600" dirty="0">
                <a:solidFill>
                  <a:srgbClr val="000000"/>
                </a:solidFill>
                <a:latin typeface="Agency FB" panose="020B0503020202020204" pitchFamily="34" charset="0"/>
              </a:rPr>
              <a:t>​</a:t>
            </a:r>
          </a:p>
        </p:txBody>
      </p:sp>
      <p:pic>
        <p:nvPicPr>
          <p:cNvPr id="11" name="Picture 10">
            <a:extLst>
              <a:ext uri="{FF2B5EF4-FFF2-40B4-BE49-F238E27FC236}">
                <a16:creationId xmlns:a16="http://schemas.microsoft.com/office/drawing/2014/main" id="{9BC54179-929C-4A13-9A60-06A256F58F9C}"/>
              </a:ext>
            </a:extLst>
          </p:cNvPr>
          <p:cNvPicPr>
            <a:picLocks noChangeAspect="1"/>
          </p:cNvPicPr>
          <p:nvPr/>
        </p:nvPicPr>
        <p:blipFill>
          <a:blip r:embed="rId2"/>
          <a:stretch>
            <a:fillRect/>
          </a:stretch>
        </p:blipFill>
        <p:spPr>
          <a:xfrm>
            <a:off x="8121922" y="5338940"/>
            <a:ext cx="3790950" cy="1350558"/>
          </a:xfrm>
          <a:prstGeom prst="rect">
            <a:avLst/>
          </a:prstGeom>
        </p:spPr>
      </p:pic>
      <p:pic>
        <p:nvPicPr>
          <p:cNvPr id="4" name="Picture 3">
            <a:extLst>
              <a:ext uri="{FF2B5EF4-FFF2-40B4-BE49-F238E27FC236}">
                <a16:creationId xmlns:a16="http://schemas.microsoft.com/office/drawing/2014/main" id="{2F25B17A-C694-4669-BEF7-1D9211933BF9}"/>
              </a:ext>
            </a:extLst>
          </p:cNvPr>
          <p:cNvPicPr>
            <a:picLocks noChangeAspect="1"/>
          </p:cNvPicPr>
          <p:nvPr/>
        </p:nvPicPr>
        <p:blipFill rotWithShape="1">
          <a:blip r:embed="rId3"/>
          <a:srcRect l="36477" t="37772" r="36477" b="27666"/>
          <a:stretch/>
        </p:blipFill>
        <p:spPr>
          <a:xfrm>
            <a:off x="5563519" y="829348"/>
            <a:ext cx="2463257" cy="1769819"/>
          </a:xfrm>
          <a:prstGeom prst="rect">
            <a:avLst/>
          </a:prstGeom>
        </p:spPr>
      </p:pic>
      <p:pic>
        <p:nvPicPr>
          <p:cNvPr id="5" name="Picture 4">
            <a:extLst>
              <a:ext uri="{FF2B5EF4-FFF2-40B4-BE49-F238E27FC236}">
                <a16:creationId xmlns:a16="http://schemas.microsoft.com/office/drawing/2014/main" id="{A8FF55D1-2BF9-4CBB-A9EE-A37A0DF33D84}"/>
              </a:ext>
            </a:extLst>
          </p:cNvPr>
          <p:cNvPicPr>
            <a:picLocks noChangeAspect="1"/>
          </p:cNvPicPr>
          <p:nvPr/>
        </p:nvPicPr>
        <p:blipFill rotWithShape="1">
          <a:blip r:embed="rId4"/>
          <a:srcRect l="57500" t="40328" r="26477" b="39389"/>
          <a:stretch/>
        </p:blipFill>
        <p:spPr>
          <a:xfrm>
            <a:off x="3861772" y="1114492"/>
            <a:ext cx="1685392" cy="1199530"/>
          </a:xfrm>
          <a:prstGeom prst="rect">
            <a:avLst/>
          </a:prstGeom>
        </p:spPr>
      </p:pic>
    </p:spTree>
    <p:extLst>
      <p:ext uri="{BB962C8B-B14F-4D97-AF65-F5344CB8AC3E}">
        <p14:creationId xmlns:p14="http://schemas.microsoft.com/office/powerpoint/2010/main" val="1959790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 y="180170"/>
            <a:ext cx="4624898" cy="573993"/>
          </a:xfrm>
          <a:solidFill>
            <a:schemeClr val="bg1"/>
          </a:solidFill>
          <a:ln>
            <a:solidFill>
              <a:schemeClr val="accent2">
                <a:lumMod val="60000"/>
                <a:lumOff val="40000"/>
              </a:schemeClr>
            </a:solidFill>
          </a:ln>
        </p:spPr>
        <p:txBody>
          <a:bodyPr>
            <a:noAutofit/>
          </a:bodyPr>
          <a:lstStyle/>
          <a:p>
            <a:pPr algn="ctr"/>
            <a:r>
              <a:rPr lang="en-GB" sz="2800" dirty="0">
                <a:latin typeface="Modern Love Caps" panose="04070805081001020A01" pitchFamily="82" charset="0"/>
              </a:rPr>
              <a:t>Bristol, UK – HIC City</a:t>
            </a:r>
          </a:p>
        </p:txBody>
      </p:sp>
      <p:sp>
        <p:nvSpPr>
          <p:cNvPr id="9" name="Rectangle 8">
            <a:extLst>
              <a:ext uri="{FF2B5EF4-FFF2-40B4-BE49-F238E27FC236}">
                <a16:creationId xmlns:a16="http://schemas.microsoft.com/office/drawing/2014/main" id="{0E5742B0-057E-45C1-B5D7-C04C672B25B1}"/>
              </a:ext>
            </a:extLst>
          </p:cNvPr>
          <p:cNvSpPr/>
          <p:nvPr/>
        </p:nvSpPr>
        <p:spPr>
          <a:xfrm>
            <a:off x="136318" y="4951179"/>
            <a:ext cx="4610500" cy="1492716"/>
          </a:xfrm>
          <a:prstGeom prst="rect">
            <a:avLst/>
          </a:prstGeom>
          <a:solidFill>
            <a:schemeClr val="bg1"/>
          </a:solidFill>
          <a:ln>
            <a:solidFill>
              <a:schemeClr val="accent2">
                <a:lumMod val="60000"/>
                <a:lumOff val="40000"/>
              </a:schemeClr>
            </a:solidFill>
          </a:ln>
        </p:spPr>
        <p:txBody>
          <a:bodyPr wrap="square">
            <a:spAutoFit/>
          </a:bodyPr>
          <a:lstStyle/>
          <a:p>
            <a:pPr fontAlgn="base"/>
            <a:r>
              <a:rPr lang="en-US" sz="1300" dirty="0">
                <a:latin typeface="Modern Love Caps" panose="04070805081001020A01" pitchFamily="82" charset="0"/>
              </a:rPr>
              <a:t>Migration</a:t>
            </a:r>
          </a:p>
          <a:p>
            <a:pPr fontAlgn="base"/>
            <a:r>
              <a:rPr lang="en-US" sz="1300" dirty="0">
                <a:latin typeface="Agency FB" panose="020B0503020202020204" pitchFamily="34" charset="0"/>
              </a:rPr>
              <a:t>Since 1800s Bristol has been a multicultural city. Today 16% of Bristol's population are  Black, Asian and Mixed race. Migration has contributed positively to the growth of Bristol:</a:t>
            </a:r>
          </a:p>
          <a:p>
            <a:pPr marL="285750" indent="-285750" fontAlgn="base">
              <a:buFont typeface="Arial" panose="020B0604020202020204" pitchFamily="34" charset="0"/>
              <a:buChar char="•"/>
            </a:pPr>
            <a:r>
              <a:rPr lang="en-US" sz="1300" dirty="0">
                <a:latin typeface="Agency FB" panose="020B0503020202020204" pitchFamily="34" charset="0"/>
              </a:rPr>
              <a:t>Migrants have been employed in jobs where there has been a gap in skills</a:t>
            </a:r>
          </a:p>
          <a:p>
            <a:pPr marL="285750" indent="-285750" fontAlgn="base">
              <a:buFont typeface="Arial" panose="020B0604020202020204" pitchFamily="34" charset="0"/>
              <a:buChar char="•"/>
            </a:pPr>
            <a:r>
              <a:rPr lang="en-US" sz="1300" dirty="0">
                <a:latin typeface="Agency FB" panose="020B0503020202020204" pitchFamily="34" charset="0"/>
              </a:rPr>
              <a:t>Migrates bring culture to the city e.g. Food, music</a:t>
            </a:r>
          </a:p>
          <a:p>
            <a:pPr marL="285750" indent="-285750" fontAlgn="base">
              <a:buFont typeface="Arial" panose="020B0604020202020204" pitchFamily="34" charset="0"/>
              <a:buChar char="•"/>
            </a:pPr>
            <a:r>
              <a:rPr lang="en-US" sz="1300" dirty="0">
                <a:latin typeface="Agency FB" panose="020B0503020202020204" pitchFamily="34" charset="0"/>
              </a:rPr>
              <a:t>Bristol hosts St Paul's Carnival to integrate and celebrate migrants.</a:t>
            </a:r>
          </a:p>
        </p:txBody>
      </p:sp>
      <p:sp>
        <p:nvSpPr>
          <p:cNvPr id="17" name="Content Placeholder 2">
            <a:extLst>
              <a:ext uri="{FF2B5EF4-FFF2-40B4-BE49-F238E27FC236}">
                <a16:creationId xmlns:a16="http://schemas.microsoft.com/office/drawing/2014/main" id="{BBF31E68-2F11-438B-B018-C011652827F5}"/>
              </a:ext>
            </a:extLst>
          </p:cNvPr>
          <p:cNvSpPr txBox="1">
            <a:spLocks/>
          </p:cNvSpPr>
          <p:nvPr/>
        </p:nvSpPr>
        <p:spPr>
          <a:xfrm>
            <a:off x="121920" y="870395"/>
            <a:ext cx="4610501" cy="573993"/>
          </a:xfrm>
          <a:prstGeom prst="rect">
            <a:avLst/>
          </a:prstGeom>
          <a:solidFill>
            <a:schemeClr val="bg1"/>
          </a:solidFill>
          <a:ln>
            <a:solidFill>
              <a:schemeClr val="accent2">
                <a:lumMod val="60000"/>
                <a:lumOff val="4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300" dirty="0">
                <a:latin typeface="Agency FB" panose="020B0503020202020204" pitchFamily="34" charset="0"/>
              </a:rPr>
              <a:t>Bristol is a UK city in the </a:t>
            </a:r>
            <a:r>
              <a:rPr lang="en-GB" sz="1300" b="1" dirty="0">
                <a:latin typeface="Agency FB" panose="020B0503020202020204" pitchFamily="34" charset="0"/>
              </a:rPr>
              <a:t>South West of England</a:t>
            </a:r>
            <a:r>
              <a:rPr lang="en-GB" sz="1300" dirty="0">
                <a:latin typeface="Agency FB" panose="020B0503020202020204" pitchFamily="34" charset="0"/>
              </a:rPr>
              <a:t>. Bristol can be found on the coast of the Bristol Channel with a population over 460,000.</a:t>
            </a:r>
          </a:p>
        </p:txBody>
      </p:sp>
      <p:pic>
        <p:nvPicPr>
          <p:cNvPr id="6" name="Picture 5">
            <a:extLst>
              <a:ext uri="{FF2B5EF4-FFF2-40B4-BE49-F238E27FC236}">
                <a16:creationId xmlns:a16="http://schemas.microsoft.com/office/drawing/2014/main" id="{120F4756-6E52-49A9-8684-A89A130E916B}"/>
              </a:ext>
            </a:extLst>
          </p:cNvPr>
          <p:cNvPicPr>
            <a:picLocks noChangeAspect="1"/>
          </p:cNvPicPr>
          <p:nvPr/>
        </p:nvPicPr>
        <p:blipFill rotWithShape="1">
          <a:blip r:embed="rId2"/>
          <a:srcRect l="45569" t="31551" r="46238" b="51407"/>
          <a:stretch/>
        </p:blipFill>
        <p:spPr>
          <a:xfrm>
            <a:off x="3722120" y="2320636"/>
            <a:ext cx="817418" cy="955964"/>
          </a:xfrm>
          <a:prstGeom prst="rect">
            <a:avLst/>
          </a:prstGeom>
        </p:spPr>
      </p:pic>
      <p:sp>
        <p:nvSpPr>
          <p:cNvPr id="10" name="Rectangle 9">
            <a:extLst>
              <a:ext uri="{FF2B5EF4-FFF2-40B4-BE49-F238E27FC236}">
                <a16:creationId xmlns:a16="http://schemas.microsoft.com/office/drawing/2014/main" id="{BA96CE2A-1C65-4ACA-A86F-961749923BFE}"/>
              </a:ext>
            </a:extLst>
          </p:cNvPr>
          <p:cNvSpPr/>
          <p:nvPr/>
        </p:nvSpPr>
        <p:spPr>
          <a:xfrm>
            <a:off x="107523" y="1560620"/>
            <a:ext cx="4624898" cy="3293209"/>
          </a:xfrm>
          <a:prstGeom prst="rect">
            <a:avLst/>
          </a:prstGeom>
          <a:ln>
            <a:solidFill>
              <a:schemeClr val="accent2">
                <a:lumMod val="60000"/>
                <a:lumOff val="40000"/>
              </a:schemeClr>
            </a:solidFill>
          </a:ln>
        </p:spPr>
        <p:txBody>
          <a:bodyPr wrap="square">
            <a:spAutoFit/>
          </a:bodyPr>
          <a:lstStyle/>
          <a:p>
            <a:pPr>
              <a:spcAft>
                <a:spcPts val="0"/>
              </a:spcAft>
            </a:pPr>
            <a:r>
              <a:rPr lang="en-GB" sz="1300" dirty="0">
                <a:latin typeface="Modern Love Caps" panose="04070805081001020A01" pitchFamily="82" charset="0"/>
                <a:ea typeface="Calibri" panose="020F0502020204030204" pitchFamily="34" charset="0"/>
                <a:cs typeface="Times New Roman" panose="02020603050405020304" pitchFamily="18" charset="0"/>
              </a:rPr>
              <a:t>Regional and national importance:</a:t>
            </a:r>
          </a:p>
          <a:p>
            <a:pPr marL="179388" lvl="0" indent="-179388">
              <a:spcAft>
                <a:spcPts val="0"/>
              </a:spcAft>
              <a:buFont typeface="Arial" panose="020B0604020202020204" pitchFamily="34" charset="0"/>
              <a:buChar char="•"/>
              <a:tabLst>
                <a:tab pos="457200" algn="l"/>
              </a:tabLst>
            </a:pPr>
            <a:r>
              <a:rPr lang="en-GB" sz="1300" dirty="0">
                <a:latin typeface="Agency FB" panose="020B0503020202020204" pitchFamily="34" charset="0"/>
                <a:ea typeface="Calibri" panose="020F0502020204030204" pitchFamily="34" charset="0"/>
                <a:cs typeface="Times New Roman" panose="02020603050405020304" pitchFamily="18" charset="0"/>
              </a:rPr>
              <a:t>2 universities</a:t>
            </a:r>
          </a:p>
          <a:p>
            <a:pPr marL="179388" lvl="0" indent="-179388">
              <a:spcAft>
                <a:spcPts val="0"/>
              </a:spcAft>
              <a:buFont typeface="Arial" panose="020B0604020202020204" pitchFamily="34" charset="0"/>
              <a:buChar char="•"/>
              <a:tabLst>
                <a:tab pos="457200" algn="l"/>
              </a:tabLst>
            </a:pPr>
            <a:r>
              <a:rPr lang="en-GB" sz="1300" dirty="0">
                <a:latin typeface="Agency FB" panose="020B0503020202020204" pitchFamily="34" charset="0"/>
                <a:ea typeface="Calibri" panose="020F0502020204030204" pitchFamily="34" charset="0"/>
                <a:cs typeface="Times New Roman" panose="02020603050405020304" pitchFamily="18" charset="0"/>
              </a:rPr>
              <a:t>The largest silicon chip manufacturing company outside of California </a:t>
            </a:r>
          </a:p>
          <a:p>
            <a:pPr marL="179388" lvl="0" indent="-179388">
              <a:spcAft>
                <a:spcPts val="0"/>
              </a:spcAft>
              <a:buFont typeface="Arial" panose="020B0604020202020204" pitchFamily="34" charset="0"/>
              <a:buChar char="•"/>
              <a:tabLst>
                <a:tab pos="457200" algn="l"/>
              </a:tabLst>
            </a:pPr>
            <a:r>
              <a:rPr lang="en-GB" sz="1300" dirty="0">
                <a:latin typeface="Agency FB" panose="020B0503020202020204" pitchFamily="34" charset="0"/>
                <a:ea typeface="Calibri" panose="020F0502020204030204" pitchFamily="34" charset="0"/>
                <a:cs typeface="Times New Roman" panose="02020603050405020304" pitchFamily="18" charset="0"/>
              </a:rPr>
              <a:t>UK’s 8</a:t>
            </a:r>
            <a:r>
              <a:rPr lang="en-GB" sz="1300" baseline="30000" dirty="0">
                <a:latin typeface="Agency FB" panose="020B0503020202020204" pitchFamily="34" charset="0"/>
                <a:ea typeface="Calibri" panose="020F0502020204030204" pitchFamily="34" charset="0"/>
                <a:cs typeface="Times New Roman" panose="02020603050405020304" pitchFamily="18" charset="0"/>
              </a:rPr>
              <a:t>th</a:t>
            </a:r>
            <a:r>
              <a:rPr lang="en-GB" sz="1300" dirty="0">
                <a:latin typeface="Agency FB" panose="020B0503020202020204" pitchFamily="34" charset="0"/>
                <a:ea typeface="Calibri" panose="020F0502020204030204" pitchFamily="34" charset="0"/>
                <a:cs typeface="Times New Roman" panose="02020603050405020304" pitchFamily="18" charset="0"/>
              </a:rPr>
              <a:t> most popular city for foreign visitors </a:t>
            </a:r>
          </a:p>
          <a:p>
            <a:pPr marL="179388" lvl="0" indent="-179388">
              <a:spcAft>
                <a:spcPts val="0"/>
              </a:spcAft>
              <a:buFont typeface="Arial" panose="020B0604020202020204" pitchFamily="34" charset="0"/>
              <a:buChar char="•"/>
              <a:tabLst>
                <a:tab pos="457200" algn="l"/>
              </a:tabLst>
            </a:pPr>
            <a:r>
              <a:rPr lang="en-GB" sz="1300" dirty="0">
                <a:latin typeface="Agency FB" panose="020B0503020202020204" pitchFamily="34" charset="0"/>
                <a:ea typeface="Calibri" panose="020F0502020204030204" pitchFamily="34" charset="0"/>
                <a:cs typeface="Times New Roman" panose="02020603050405020304" pitchFamily="18" charset="0"/>
              </a:rPr>
              <a:t>2 cathedrals </a:t>
            </a:r>
          </a:p>
          <a:p>
            <a:pPr marL="179388" lvl="0" indent="-179388">
              <a:spcAft>
                <a:spcPts val="0"/>
              </a:spcAft>
              <a:buFont typeface="Arial" panose="020B0604020202020204" pitchFamily="34" charset="0"/>
              <a:buChar char="•"/>
              <a:tabLst>
                <a:tab pos="457200" algn="l"/>
              </a:tabLst>
            </a:pPr>
            <a:r>
              <a:rPr lang="en-GB" sz="1300" dirty="0">
                <a:latin typeface="Agency FB" panose="020B0503020202020204" pitchFamily="34" charset="0"/>
                <a:ea typeface="Calibri" panose="020F0502020204030204" pitchFamily="34" charset="0"/>
                <a:cs typeface="Times New Roman" panose="02020603050405020304" pitchFamily="18" charset="0"/>
              </a:rPr>
              <a:t>Home to </a:t>
            </a:r>
            <a:r>
              <a:rPr lang="en-GB" sz="1300" dirty="0" err="1">
                <a:latin typeface="Agency FB" panose="020B0503020202020204" pitchFamily="34" charset="0"/>
                <a:ea typeface="Calibri" panose="020F0502020204030204" pitchFamily="34" charset="0"/>
                <a:cs typeface="Times New Roman" panose="02020603050405020304" pitchFamily="18" charset="0"/>
              </a:rPr>
              <a:t>Aardman</a:t>
            </a:r>
            <a:r>
              <a:rPr lang="en-GB" sz="1300" dirty="0">
                <a:latin typeface="Agency FB" panose="020B0503020202020204" pitchFamily="34" charset="0"/>
                <a:ea typeface="Calibri" panose="020F0502020204030204" pitchFamily="34" charset="0"/>
                <a:cs typeface="Times New Roman" panose="02020603050405020304" pitchFamily="18" charset="0"/>
              </a:rPr>
              <a:t> animations (Wallace and Grommet) </a:t>
            </a:r>
          </a:p>
          <a:p>
            <a:pPr>
              <a:spcAft>
                <a:spcPts val="0"/>
              </a:spcAft>
            </a:pPr>
            <a:r>
              <a:rPr lang="en-GB" sz="1300" dirty="0">
                <a:latin typeface="Agency FB" panose="020B0503020202020204" pitchFamily="34" charset="0"/>
                <a:ea typeface="Calibri" panose="020F0502020204030204" pitchFamily="34" charset="0"/>
                <a:cs typeface="Times New Roman" panose="02020603050405020304" pitchFamily="18" charset="0"/>
              </a:rPr>
              <a:t> </a:t>
            </a:r>
          </a:p>
          <a:p>
            <a:pPr>
              <a:spcAft>
                <a:spcPts val="0"/>
              </a:spcAft>
            </a:pPr>
            <a:r>
              <a:rPr lang="en-GB" sz="1300" dirty="0">
                <a:latin typeface="Modern Love Caps" panose="04070805081001020A01" pitchFamily="82" charset="0"/>
                <a:ea typeface="Calibri" panose="020F0502020204030204" pitchFamily="34" charset="0"/>
                <a:cs typeface="Times New Roman" panose="02020603050405020304" pitchFamily="18" charset="0"/>
              </a:rPr>
              <a:t>International importance </a:t>
            </a:r>
          </a:p>
          <a:p>
            <a:pPr marL="179388" indent="-179388">
              <a:spcAft>
                <a:spcPts val="0"/>
              </a:spcAft>
              <a:buFont typeface="Arial" panose="020B0604020202020204" pitchFamily="34" charset="0"/>
              <a:buChar char="•"/>
            </a:pPr>
            <a:r>
              <a:rPr lang="en-GB" sz="1300" dirty="0">
                <a:latin typeface="Agency FB" panose="020B0503020202020204" pitchFamily="34" charset="0"/>
                <a:ea typeface="Calibri" panose="020F0502020204030204" pitchFamily="34" charset="0"/>
                <a:cs typeface="Times New Roman" panose="02020603050405020304" pitchFamily="18" charset="0"/>
              </a:rPr>
              <a:t>On the M4 corridor to London (in 2.5 hours)</a:t>
            </a:r>
          </a:p>
          <a:p>
            <a:pPr marL="179388" indent="-179388">
              <a:spcAft>
                <a:spcPts val="0"/>
              </a:spcAft>
              <a:buFont typeface="Arial" panose="020B0604020202020204" pitchFamily="34" charset="0"/>
              <a:buChar char="•"/>
            </a:pPr>
            <a:r>
              <a:rPr lang="en-GB" sz="1300" dirty="0">
                <a:latin typeface="Agency FB" panose="020B0503020202020204" pitchFamily="34" charset="0"/>
                <a:ea typeface="Calibri" panose="020F0502020204030204" pitchFamily="34" charset="0"/>
                <a:cs typeface="Times New Roman" panose="02020603050405020304" pitchFamily="18" charset="0"/>
              </a:rPr>
              <a:t>Good rail links and an airport to major European cities and the USA</a:t>
            </a:r>
          </a:p>
          <a:p>
            <a:pPr marL="179388" indent="-179388">
              <a:spcAft>
                <a:spcPts val="0"/>
              </a:spcAft>
              <a:buFont typeface="Arial" panose="020B0604020202020204" pitchFamily="34" charset="0"/>
              <a:buChar char="•"/>
            </a:pPr>
            <a:r>
              <a:rPr lang="en-GB" sz="1300" dirty="0">
                <a:latin typeface="Agency FB" panose="020B0503020202020204" pitchFamily="34" charset="0"/>
                <a:ea typeface="Calibri" panose="020F0502020204030204" pitchFamily="34" charset="0"/>
                <a:cs typeface="Times New Roman" panose="02020603050405020304" pitchFamily="18" charset="0"/>
              </a:rPr>
              <a:t>Change from the traditional tobacco and paper industries to finance, business, technology, culture and media </a:t>
            </a:r>
          </a:p>
          <a:p>
            <a:pPr marL="179388" indent="-179388">
              <a:spcAft>
                <a:spcPts val="0"/>
              </a:spcAft>
              <a:buFont typeface="Arial" panose="020B0604020202020204" pitchFamily="34" charset="0"/>
              <a:buChar char="•"/>
            </a:pPr>
            <a:r>
              <a:rPr lang="en-GB" sz="1300" dirty="0">
                <a:latin typeface="Agency FB" panose="020B0503020202020204" pitchFamily="34" charset="0"/>
                <a:ea typeface="Calibri" panose="020F0502020204030204" pitchFamily="34" charset="0"/>
                <a:cs typeface="Times New Roman" panose="02020603050405020304" pitchFamily="18" charset="0"/>
              </a:rPr>
              <a:t>There has been lots of FDI (foreign direct investment) in manufacturing, finance and high tech </a:t>
            </a:r>
          </a:p>
          <a:p>
            <a:pPr marL="179388" indent="-179388">
              <a:spcAft>
                <a:spcPts val="0"/>
              </a:spcAft>
              <a:buFont typeface="Arial" panose="020B0604020202020204" pitchFamily="34" charset="0"/>
              <a:buChar char="•"/>
            </a:pPr>
            <a:r>
              <a:rPr lang="en-GB" sz="1300" dirty="0">
                <a:latin typeface="Agency FB" panose="020B0503020202020204" pitchFamily="34" charset="0"/>
                <a:ea typeface="Calibri" panose="020F0502020204030204" pitchFamily="34" charset="0"/>
                <a:cs typeface="Times New Roman" panose="02020603050405020304" pitchFamily="18" charset="0"/>
              </a:rPr>
              <a:t>Bristol university attracts students from all over the world, providing graduates for the high skilled jobs </a:t>
            </a:r>
          </a:p>
        </p:txBody>
      </p:sp>
      <p:sp>
        <p:nvSpPr>
          <p:cNvPr id="13" name="Rectangle 12">
            <a:extLst>
              <a:ext uri="{FF2B5EF4-FFF2-40B4-BE49-F238E27FC236}">
                <a16:creationId xmlns:a16="http://schemas.microsoft.com/office/drawing/2014/main" id="{47344785-F184-46F0-B53F-67C21BFDEDC4}"/>
              </a:ext>
            </a:extLst>
          </p:cNvPr>
          <p:cNvSpPr/>
          <p:nvPr/>
        </p:nvSpPr>
        <p:spPr>
          <a:xfrm>
            <a:off x="4863738" y="171554"/>
            <a:ext cx="3685039" cy="6324808"/>
          </a:xfrm>
          <a:prstGeom prst="rect">
            <a:avLst/>
          </a:prstGeom>
          <a:ln>
            <a:solidFill>
              <a:schemeClr val="accent2">
                <a:lumMod val="60000"/>
                <a:lumOff val="40000"/>
              </a:schemeClr>
            </a:solidFill>
          </a:ln>
        </p:spPr>
        <p:txBody>
          <a:bodyPr wrap="square">
            <a:spAutoFit/>
          </a:bodyPr>
          <a:lstStyle/>
          <a:p>
            <a:pPr>
              <a:spcAft>
                <a:spcPts val="0"/>
              </a:spcAft>
            </a:pPr>
            <a:r>
              <a:rPr lang="en-GB" sz="1350" dirty="0">
                <a:latin typeface="Modern Love Caps" panose="04070805081001020A01" pitchFamily="82" charset="0"/>
                <a:ea typeface="Calibri" panose="020F0502020204030204" pitchFamily="34" charset="0"/>
                <a:cs typeface="Times New Roman" panose="02020603050405020304" pitchFamily="18" charset="0"/>
              </a:rPr>
              <a:t>Why are there social opportunities in Bristol?</a:t>
            </a:r>
          </a:p>
          <a:p>
            <a:pPr marL="180975" lvl="0" indent="-180975">
              <a:spcAft>
                <a:spcPts val="0"/>
              </a:spcAft>
              <a:buFont typeface="Arial" panose="020B0604020202020204" pitchFamily="34" charset="0"/>
              <a:buChar char="•"/>
            </a:pPr>
            <a:r>
              <a:rPr lang="en-GB" sz="1350" dirty="0">
                <a:latin typeface="Agency FB" panose="020B0503020202020204" pitchFamily="34" charset="0"/>
                <a:ea typeface="Calibri" panose="020F0502020204030204" pitchFamily="34" charset="0"/>
                <a:cs typeface="Times New Roman" panose="02020603050405020304" pitchFamily="18" charset="0"/>
              </a:rPr>
              <a:t>Population is increasing </a:t>
            </a:r>
          </a:p>
          <a:p>
            <a:pPr marL="180975" lvl="0" indent="-180975">
              <a:spcAft>
                <a:spcPts val="0"/>
              </a:spcAft>
              <a:buFont typeface="Arial" panose="020B0604020202020204" pitchFamily="34" charset="0"/>
              <a:buChar char="•"/>
            </a:pPr>
            <a:r>
              <a:rPr lang="en-GB" sz="1350" dirty="0">
                <a:latin typeface="Agency FB" panose="020B0503020202020204" pitchFamily="34" charset="0"/>
                <a:ea typeface="Calibri" panose="020F0502020204030204" pitchFamily="34" charset="0"/>
                <a:cs typeface="Times New Roman" panose="02020603050405020304" pitchFamily="18" charset="0"/>
              </a:rPr>
              <a:t>Increased ethnic diversity </a:t>
            </a:r>
          </a:p>
          <a:p>
            <a:pPr marL="180975" lvl="0" indent="-180975">
              <a:spcAft>
                <a:spcPts val="0"/>
              </a:spcAft>
              <a:buFont typeface="Arial" panose="020B0604020202020204" pitchFamily="34" charset="0"/>
              <a:buChar char="•"/>
            </a:pPr>
            <a:r>
              <a:rPr lang="en-GB" sz="1350" dirty="0">
                <a:latin typeface="Agency FB" panose="020B0503020202020204" pitchFamily="34" charset="0"/>
                <a:ea typeface="Calibri" panose="020F0502020204030204" pitchFamily="34" charset="0"/>
                <a:cs typeface="Times New Roman" panose="02020603050405020304" pitchFamily="18" charset="0"/>
              </a:rPr>
              <a:t>Good transport links (for business and commuters)</a:t>
            </a:r>
          </a:p>
          <a:p>
            <a:pPr marL="180975" lvl="0" indent="-180975">
              <a:spcAft>
                <a:spcPts val="0"/>
              </a:spcAft>
              <a:buFont typeface="Arial" panose="020B0604020202020204" pitchFamily="34" charset="0"/>
              <a:buChar char="•"/>
            </a:pPr>
            <a:r>
              <a:rPr lang="en-GB" sz="1350" dirty="0">
                <a:latin typeface="Agency FB" panose="020B0503020202020204" pitchFamily="34" charset="0"/>
                <a:ea typeface="Calibri" panose="020F0502020204030204" pitchFamily="34" charset="0"/>
                <a:cs typeface="Times New Roman" panose="02020603050405020304" pitchFamily="18" charset="0"/>
              </a:rPr>
              <a:t>Over 2 million live within 50km of the city </a:t>
            </a:r>
          </a:p>
          <a:p>
            <a:pPr marL="457200">
              <a:spcAft>
                <a:spcPts val="0"/>
              </a:spcAft>
            </a:pPr>
            <a:r>
              <a:rPr lang="en-GB" sz="1350" dirty="0">
                <a:latin typeface="Agency FB" panose="020B0503020202020204" pitchFamily="34" charset="0"/>
                <a:ea typeface="Calibri" panose="020F0502020204030204" pitchFamily="34" charset="0"/>
                <a:cs typeface="Times New Roman" panose="02020603050405020304" pitchFamily="18" charset="0"/>
              </a:rPr>
              <a:t> </a:t>
            </a:r>
          </a:p>
          <a:p>
            <a:pPr>
              <a:spcAft>
                <a:spcPts val="0"/>
              </a:spcAft>
            </a:pPr>
            <a:r>
              <a:rPr lang="en-GB" sz="1350" dirty="0">
                <a:latin typeface="Modern Love Caps" panose="04070805081001020A01" pitchFamily="82" charset="0"/>
                <a:ea typeface="Calibri" panose="020F0502020204030204" pitchFamily="34" charset="0"/>
                <a:cs typeface="Times New Roman" panose="02020603050405020304" pitchFamily="18" charset="0"/>
              </a:rPr>
              <a:t>Sport opportunities</a:t>
            </a:r>
          </a:p>
          <a:p>
            <a:pPr marL="180975" lvl="0" indent="-180975">
              <a:spcAft>
                <a:spcPts val="0"/>
              </a:spcAft>
              <a:buFont typeface="Arial" panose="020B0604020202020204" pitchFamily="34" charset="0"/>
              <a:buChar char="•"/>
            </a:pPr>
            <a:r>
              <a:rPr lang="en-GB" sz="1350" b="1" dirty="0">
                <a:latin typeface="Agency FB" panose="020B0503020202020204" pitchFamily="34" charset="0"/>
                <a:ea typeface="Calibri" panose="020F0502020204030204" pitchFamily="34" charset="0"/>
                <a:cs typeface="Times New Roman" panose="02020603050405020304" pitchFamily="18" charset="0"/>
              </a:rPr>
              <a:t>Ashton Gate Stadium </a:t>
            </a:r>
            <a:r>
              <a:rPr lang="en-GB" sz="1350" dirty="0">
                <a:latin typeface="Agency FB" panose="020B0503020202020204" pitchFamily="34" charset="0"/>
                <a:ea typeface="Calibri" panose="020F0502020204030204" pitchFamily="34" charset="0"/>
                <a:cs typeface="Times New Roman" panose="02020603050405020304" pitchFamily="18" charset="0"/>
              </a:rPr>
              <a:t>- plans for a £100m development for a new sports and entertainment quarter for the city.</a:t>
            </a:r>
            <a:r>
              <a:rPr lang="en-US" sz="1350" dirty="0">
                <a:latin typeface="Agency FB" panose="020B0503020202020204" pitchFamily="34" charset="0"/>
                <a:ea typeface="Calibri" panose="020F0502020204030204" pitchFamily="34" charset="0"/>
                <a:cs typeface="Times New Roman" panose="02020603050405020304" pitchFamily="18" charset="0"/>
              </a:rPr>
              <a:t>​</a:t>
            </a:r>
            <a:endParaRPr lang="en-GB" sz="1350" dirty="0">
              <a:latin typeface="Agency FB" panose="020B0503020202020204" pitchFamily="34" charset="0"/>
              <a:ea typeface="Calibri" panose="020F0502020204030204" pitchFamily="34" charset="0"/>
              <a:cs typeface="Times New Roman" panose="02020603050405020304" pitchFamily="18" charset="0"/>
            </a:endParaRPr>
          </a:p>
          <a:p>
            <a:pPr marL="180975" lvl="0" indent="-180975">
              <a:spcAft>
                <a:spcPts val="0"/>
              </a:spcAft>
              <a:buFont typeface="Arial" panose="020B0604020202020204" pitchFamily="34" charset="0"/>
              <a:buChar char="•"/>
            </a:pPr>
            <a:r>
              <a:rPr lang="en-GB" sz="1350" dirty="0">
                <a:latin typeface="Agency FB" panose="020B0503020202020204" pitchFamily="34" charset="0"/>
                <a:ea typeface="Calibri" panose="020F0502020204030204" pitchFamily="34" charset="0"/>
                <a:cs typeface="Times New Roman" panose="02020603050405020304" pitchFamily="18" charset="0"/>
              </a:rPr>
              <a:t>The Ashton Gate Sports &amp; Convention Centre - a 4000-capacity venue will provide a permanent home for Bristol Flyers basketball team and includes additional housing, offices and multi-storey car park along with two hotels.</a:t>
            </a:r>
          </a:p>
          <a:p>
            <a:pPr>
              <a:spcAft>
                <a:spcPts val="0"/>
              </a:spcAft>
            </a:pPr>
            <a:r>
              <a:rPr lang="en-GB" sz="1350" dirty="0">
                <a:latin typeface="Modern Love Caps" panose="04070805081001020A01" pitchFamily="82" charset="0"/>
                <a:ea typeface="Calibri" panose="020F0502020204030204" pitchFamily="34" charset="0"/>
                <a:cs typeface="Times New Roman" panose="02020603050405020304" pitchFamily="18" charset="0"/>
              </a:rPr>
              <a:t> </a:t>
            </a:r>
          </a:p>
          <a:p>
            <a:pPr>
              <a:spcAft>
                <a:spcPts val="0"/>
              </a:spcAft>
            </a:pPr>
            <a:r>
              <a:rPr lang="en-GB" sz="1350" dirty="0">
                <a:latin typeface="Modern Love Caps" panose="04070805081001020A01" pitchFamily="82" charset="0"/>
                <a:ea typeface="Calibri" panose="020F0502020204030204" pitchFamily="34" charset="0"/>
                <a:cs typeface="Times New Roman" panose="02020603050405020304" pitchFamily="18" charset="0"/>
              </a:rPr>
              <a:t>Shopping opportunities</a:t>
            </a:r>
          </a:p>
          <a:p>
            <a:pPr marL="180975" indent="-180975">
              <a:buFont typeface="Arial" panose="020B0604020202020204" pitchFamily="34" charset="0"/>
              <a:buChar char="•"/>
            </a:pPr>
            <a:r>
              <a:rPr lang="en-GB" sz="1350" dirty="0">
                <a:latin typeface="Agency FB" panose="020B0503020202020204" pitchFamily="34" charset="0"/>
                <a:ea typeface="Calibri" panose="020F0502020204030204" pitchFamily="34" charset="0"/>
                <a:cs typeface="Times New Roman" panose="02020603050405020304" pitchFamily="18" charset="0"/>
              </a:rPr>
              <a:t>£500 million on </a:t>
            </a:r>
            <a:r>
              <a:rPr lang="en-GB" sz="1350" b="1" dirty="0">
                <a:latin typeface="Agency FB" panose="020B0503020202020204" pitchFamily="34" charset="0"/>
                <a:ea typeface="Calibri" panose="020F0502020204030204" pitchFamily="34" charset="0"/>
                <a:cs typeface="Times New Roman" panose="02020603050405020304" pitchFamily="18" charset="0"/>
              </a:rPr>
              <a:t>Cabot Circus </a:t>
            </a:r>
            <a:r>
              <a:rPr lang="en-GB" sz="1350" dirty="0">
                <a:latin typeface="Agency FB" panose="020B0503020202020204" pitchFamily="34" charset="0"/>
                <a:ea typeface="Calibri" panose="020F0502020204030204" pitchFamily="34" charset="0"/>
                <a:cs typeface="Times New Roman" panose="02020603050405020304" pitchFamily="18" charset="0"/>
              </a:rPr>
              <a:t>to tackle crime and improve the environment </a:t>
            </a:r>
          </a:p>
          <a:p>
            <a:pPr marL="180975" indent="-180975">
              <a:buFont typeface="Arial" panose="020B0604020202020204" pitchFamily="34" charset="0"/>
              <a:buChar char="•"/>
            </a:pPr>
            <a:r>
              <a:rPr lang="en-GB" sz="1350" dirty="0">
                <a:latin typeface="Agency FB" panose="020B0503020202020204" pitchFamily="34" charset="0"/>
                <a:ea typeface="Calibri" panose="020F0502020204030204" pitchFamily="34" charset="0"/>
                <a:cs typeface="Times New Roman" panose="02020603050405020304" pitchFamily="18" charset="0"/>
              </a:rPr>
              <a:t>The area was pedestrianized and they added CCTV </a:t>
            </a:r>
          </a:p>
          <a:p>
            <a:pPr marL="180975" indent="-180975">
              <a:buFont typeface="Arial" panose="020B0604020202020204" pitchFamily="34" charset="0"/>
              <a:buChar char="•"/>
            </a:pPr>
            <a:r>
              <a:rPr lang="en-GB" sz="1350" dirty="0">
                <a:latin typeface="Agency FB" panose="020B0503020202020204" pitchFamily="34" charset="0"/>
                <a:ea typeface="Calibri" panose="020F0502020204030204" pitchFamily="34" charset="0"/>
                <a:cs typeface="Times New Roman" panose="02020603050405020304" pitchFamily="18" charset="0"/>
              </a:rPr>
              <a:t>More attractive street furniture </a:t>
            </a:r>
          </a:p>
          <a:p>
            <a:pPr marL="180975" indent="-180975">
              <a:buFont typeface="Arial" panose="020B0604020202020204" pitchFamily="34" charset="0"/>
              <a:buChar char="•"/>
            </a:pPr>
            <a:r>
              <a:rPr lang="en-GB" sz="1350" dirty="0">
                <a:latin typeface="Agency FB" panose="020B0503020202020204" pitchFamily="34" charset="0"/>
                <a:ea typeface="Calibri" panose="020F0502020204030204" pitchFamily="34" charset="0"/>
                <a:cs typeface="Times New Roman" panose="02020603050405020304" pitchFamily="18" charset="0"/>
              </a:rPr>
              <a:t>Public transport improved </a:t>
            </a:r>
          </a:p>
          <a:p>
            <a:pPr marL="180975" indent="-180975">
              <a:buFont typeface="Arial" panose="020B0604020202020204" pitchFamily="34" charset="0"/>
              <a:buChar char="•"/>
            </a:pPr>
            <a:r>
              <a:rPr lang="en-GB" sz="1350" dirty="0">
                <a:latin typeface="Agency FB" panose="020B0503020202020204" pitchFamily="34" charset="0"/>
                <a:ea typeface="Calibri" panose="020F0502020204030204" pitchFamily="34" charset="0"/>
                <a:cs typeface="Times New Roman" panose="02020603050405020304" pitchFamily="18" charset="0"/>
              </a:rPr>
              <a:t>They developed an open street market </a:t>
            </a:r>
          </a:p>
          <a:p>
            <a:pPr>
              <a:spcAft>
                <a:spcPts val="0"/>
              </a:spcAft>
            </a:pPr>
            <a:r>
              <a:rPr lang="en-GB" sz="1350" dirty="0">
                <a:latin typeface="Agency FB" panose="020B0503020202020204" pitchFamily="34" charset="0"/>
                <a:ea typeface="Calibri" panose="020F0502020204030204" pitchFamily="34" charset="0"/>
                <a:cs typeface="Times New Roman" panose="02020603050405020304" pitchFamily="18" charset="0"/>
              </a:rPr>
              <a:t> </a:t>
            </a:r>
          </a:p>
          <a:p>
            <a:pPr>
              <a:spcAft>
                <a:spcPts val="0"/>
              </a:spcAft>
            </a:pPr>
            <a:r>
              <a:rPr lang="en-GB" sz="1350" dirty="0">
                <a:latin typeface="Modern Love Caps" panose="04070805081001020A01" pitchFamily="82" charset="0"/>
                <a:ea typeface="Calibri" panose="020F0502020204030204" pitchFamily="34" charset="0"/>
                <a:cs typeface="Times New Roman" panose="02020603050405020304" pitchFamily="18" charset="0"/>
              </a:rPr>
              <a:t>Harbourside</a:t>
            </a:r>
          </a:p>
          <a:p>
            <a:pPr marL="180975" lvl="0" indent="-180975">
              <a:spcAft>
                <a:spcPts val="0"/>
              </a:spcAft>
              <a:buFont typeface="Arial" panose="020B0604020202020204" pitchFamily="34" charset="0"/>
              <a:buChar char="•"/>
            </a:pPr>
            <a:r>
              <a:rPr lang="en-GB" sz="1350" dirty="0">
                <a:latin typeface="Agency FB" panose="020B0503020202020204" pitchFamily="34" charset="0"/>
                <a:ea typeface="Calibri" panose="020F0502020204030204" pitchFamily="34" charset="0"/>
                <a:cs typeface="Times New Roman" panose="02020603050405020304" pitchFamily="18" charset="0"/>
              </a:rPr>
              <a:t>Regeneration at the centre of the city </a:t>
            </a:r>
          </a:p>
          <a:p>
            <a:pPr marL="180975" lvl="0" indent="-180975">
              <a:spcAft>
                <a:spcPts val="0"/>
              </a:spcAft>
              <a:buFont typeface="Arial" panose="020B0604020202020204" pitchFamily="34" charset="0"/>
              <a:buChar char="•"/>
            </a:pPr>
            <a:r>
              <a:rPr lang="en-GB" sz="1350" dirty="0">
                <a:latin typeface="Agency FB" panose="020B0503020202020204" pitchFamily="34" charset="0"/>
                <a:ea typeface="Calibri" panose="020F0502020204030204" pitchFamily="34" charset="0"/>
                <a:cs typeface="Times New Roman" panose="02020603050405020304" pitchFamily="18" charset="0"/>
              </a:rPr>
              <a:t>Former workshops and warehouses were converted into bars, nightclubs and cultural venues </a:t>
            </a:r>
          </a:p>
          <a:p>
            <a:pPr marL="180975" lvl="0" indent="-180975">
              <a:spcAft>
                <a:spcPts val="0"/>
              </a:spcAft>
              <a:buFont typeface="Arial" panose="020B0604020202020204" pitchFamily="34" charset="0"/>
              <a:buChar char="•"/>
            </a:pPr>
            <a:r>
              <a:rPr lang="en-GB" sz="1350" dirty="0">
                <a:latin typeface="Agency FB" panose="020B0503020202020204" pitchFamily="34" charset="0"/>
                <a:ea typeface="Calibri" panose="020F0502020204030204" pitchFamily="34" charset="0"/>
                <a:cs typeface="Times New Roman" panose="02020603050405020304" pitchFamily="18" charset="0"/>
              </a:rPr>
              <a:t>Art galleries , Media centre, Museum &amp; Science exhibition </a:t>
            </a:r>
          </a:p>
          <a:p>
            <a:pPr marL="180975" lvl="0" indent="-180975">
              <a:spcAft>
                <a:spcPts val="0"/>
              </a:spcAft>
              <a:buFont typeface="Arial" panose="020B0604020202020204" pitchFamily="34" charset="0"/>
              <a:buChar char="•"/>
            </a:pPr>
            <a:r>
              <a:rPr lang="en-GB" sz="1350" dirty="0">
                <a:latin typeface="Agency FB" panose="020B0503020202020204" pitchFamily="34" charset="0"/>
                <a:ea typeface="Calibri" panose="020F0502020204030204" pitchFamily="34" charset="0"/>
                <a:cs typeface="Times New Roman" panose="02020603050405020304" pitchFamily="18" charset="0"/>
              </a:rPr>
              <a:t>The free three-day annual Harbourside festival attracts around 300,000 spectators </a:t>
            </a:r>
          </a:p>
        </p:txBody>
      </p:sp>
      <p:sp>
        <p:nvSpPr>
          <p:cNvPr id="14" name="Rectangle 13">
            <a:extLst>
              <a:ext uri="{FF2B5EF4-FFF2-40B4-BE49-F238E27FC236}">
                <a16:creationId xmlns:a16="http://schemas.microsoft.com/office/drawing/2014/main" id="{15241347-0186-417A-B5CA-790F984EB258}"/>
              </a:ext>
            </a:extLst>
          </p:cNvPr>
          <p:cNvSpPr/>
          <p:nvPr/>
        </p:nvSpPr>
        <p:spPr>
          <a:xfrm>
            <a:off x="8665697" y="171554"/>
            <a:ext cx="3375587" cy="6494085"/>
          </a:xfrm>
          <a:prstGeom prst="rect">
            <a:avLst/>
          </a:prstGeom>
          <a:ln>
            <a:solidFill>
              <a:schemeClr val="accent2">
                <a:lumMod val="60000"/>
                <a:lumOff val="40000"/>
              </a:schemeClr>
            </a:solidFill>
          </a:ln>
        </p:spPr>
        <p:txBody>
          <a:bodyPr wrap="square">
            <a:spAutoFit/>
          </a:bodyPr>
          <a:lstStyle/>
          <a:p>
            <a:r>
              <a:rPr lang="en-GB" sz="1300" dirty="0">
                <a:latin typeface="Modern Love Caps" panose="04070805081001020A01" pitchFamily="82" charset="0"/>
              </a:rPr>
              <a:t>Why are there economic opportunities?</a:t>
            </a:r>
          </a:p>
          <a:p>
            <a:pPr marL="176213" indent="-176213">
              <a:buFont typeface="Arial" panose="020B0604020202020204" pitchFamily="34" charset="0"/>
              <a:buChar char="•"/>
            </a:pPr>
            <a:r>
              <a:rPr lang="en-GB" sz="1300" dirty="0">
                <a:latin typeface="Agency FB" panose="020B0503020202020204" pitchFamily="34" charset="0"/>
              </a:rPr>
              <a:t>Bristol’s traditional industries are based around the port </a:t>
            </a:r>
          </a:p>
          <a:p>
            <a:pPr marL="176213" indent="-176213">
              <a:buFont typeface="Arial" panose="020B0604020202020204" pitchFamily="34" charset="0"/>
              <a:buChar char="•"/>
            </a:pPr>
            <a:r>
              <a:rPr lang="en-GB" sz="1300" dirty="0">
                <a:latin typeface="Agency FB" panose="020B0503020202020204" pitchFamily="34" charset="0"/>
              </a:rPr>
              <a:t>Well paid knowledge industries have taken over the cigarette and tobacco industries </a:t>
            </a:r>
          </a:p>
          <a:p>
            <a:pPr marL="176213" indent="-176213">
              <a:buFont typeface="Arial" panose="020B0604020202020204" pitchFamily="34" charset="0"/>
              <a:buChar char="•"/>
            </a:pPr>
            <a:r>
              <a:rPr lang="en-GB" sz="1300" dirty="0">
                <a:latin typeface="Agency FB" panose="020B0503020202020204" pitchFamily="34" charset="0"/>
              </a:rPr>
              <a:t>Unemployment in Bristol is lower than the national average and wages are higher </a:t>
            </a:r>
          </a:p>
          <a:p>
            <a:endParaRPr lang="en-GB" sz="1300" dirty="0">
              <a:latin typeface="Agency FB" panose="020B0503020202020204" pitchFamily="34" charset="0"/>
            </a:endParaRPr>
          </a:p>
          <a:p>
            <a:r>
              <a:rPr lang="en-GB" sz="1300" dirty="0">
                <a:latin typeface="Modern Love Caps" panose="04070805081001020A01" pitchFamily="82" charset="0"/>
              </a:rPr>
              <a:t>Why is their employment structure changing? </a:t>
            </a:r>
          </a:p>
          <a:p>
            <a:r>
              <a:rPr lang="en-GB" sz="1300" dirty="0">
                <a:latin typeface="Agency FB" panose="020B0503020202020204" pitchFamily="34" charset="0"/>
              </a:rPr>
              <a:t>The major change in Bristol's industry has been the growing numbers of people employed by high-tech companies. (highest employment sectors are public services, lowest employment sectors are agriculture, food, construction). </a:t>
            </a:r>
          </a:p>
          <a:p>
            <a:endParaRPr lang="en-GB" sz="1300" dirty="0">
              <a:latin typeface="Agency FB" panose="020B0503020202020204" pitchFamily="34" charset="0"/>
            </a:endParaRPr>
          </a:p>
          <a:p>
            <a:r>
              <a:rPr lang="en-GB" sz="1300" dirty="0">
                <a:latin typeface="Agency FB" panose="020B0503020202020204" pitchFamily="34" charset="0"/>
              </a:rPr>
              <a:t>Factors attracting high-tech business in Bristol:</a:t>
            </a:r>
          </a:p>
          <a:p>
            <a:pPr marL="176213" indent="-176213">
              <a:buFont typeface="Arial" panose="020B0604020202020204" pitchFamily="34" charset="0"/>
              <a:buChar char="•"/>
            </a:pPr>
            <a:r>
              <a:rPr lang="en-GB" sz="1300" dirty="0">
                <a:latin typeface="Agency FB" panose="020B0503020202020204" pitchFamily="34" charset="0"/>
              </a:rPr>
              <a:t>A Government grant of £100million to become a super connected city with broadband download speeds of at least 80Mbps </a:t>
            </a:r>
          </a:p>
          <a:p>
            <a:pPr marL="176213" indent="-176213">
              <a:buFont typeface="Arial" panose="020B0604020202020204" pitchFamily="34" charset="0"/>
              <a:buChar char="•"/>
            </a:pPr>
            <a:r>
              <a:rPr lang="en-GB" sz="1300" dirty="0">
                <a:latin typeface="Agency FB" panose="020B0503020202020204" pitchFamily="34" charset="0"/>
              </a:rPr>
              <a:t>Close links between the city council and the University</a:t>
            </a:r>
          </a:p>
          <a:p>
            <a:pPr marL="176213" indent="-176213">
              <a:buFont typeface="Arial" panose="020B0604020202020204" pitchFamily="34" charset="0"/>
              <a:buChar char="•"/>
            </a:pPr>
            <a:r>
              <a:rPr lang="en-GB" sz="1300" dirty="0">
                <a:latin typeface="Agency FB" panose="020B0503020202020204" pitchFamily="34" charset="0"/>
              </a:rPr>
              <a:t>An educated and skilled workforce with advanced research at the university </a:t>
            </a:r>
          </a:p>
          <a:p>
            <a:pPr marL="176213" indent="-176213">
              <a:buFont typeface="Arial" panose="020B0604020202020204" pitchFamily="34" charset="0"/>
              <a:buChar char="•"/>
            </a:pPr>
            <a:r>
              <a:rPr lang="en-GB" sz="1300" dirty="0">
                <a:latin typeface="Agency FB" panose="020B0503020202020204" pitchFamily="34" charset="0"/>
              </a:rPr>
              <a:t>A clean non polluted environment </a:t>
            </a:r>
          </a:p>
          <a:p>
            <a:endParaRPr lang="en-GB" sz="1300" dirty="0">
              <a:latin typeface="Agency FB" panose="020B0503020202020204" pitchFamily="34" charset="0"/>
            </a:endParaRPr>
          </a:p>
          <a:p>
            <a:r>
              <a:rPr lang="en-GB" sz="1300" dirty="0">
                <a:latin typeface="Agency FB" panose="020B0503020202020204" pitchFamily="34" charset="0"/>
              </a:rPr>
              <a:t>High-tech industries: There are 50 micro-electronic and silicon design businesses </a:t>
            </a:r>
          </a:p>
          <a:p>
            <a:pPr marL="285750" indent="-285750">
              <a:buFont typeface="Arial" panose="020B0604020202020204" pitchFamily="34" charset="0"/>
              <a:buChar char="•"/>
            </a:pPr>
            <a:r>
              <a:rPr lang="en-GB" sz="1300" dirty="0" err="1">
                <a:latin typeface="Agency FB" panose="020B0503020202020204" pitchFamily="34" charset="0"/>
              </a:rPr>
              <a:t>Aardman</a:t>
            </a:r>
            <a:r>
              <a:rPr lang="en-GB" sz="1300" dirty="0">
                <a:latin typeface="Agency FB" panose="020B0503020202020204" pitchFamily="34" charset="0"/>
              </a:rPr>
              <a:t> animations (Wallace and Gromit)</a:t>
            </a:r>
          </a:p>
          <a:p>
            <a:pPr marL="285750" indent="-285750">
              <a:buFont typeface="Arial" panose="020B0604020202020204" pitchFamily="34" charset="0"/>
              <a:buChar char="•"/>
            </a:pPr>
            <a:r>
              <a:rPr lang="en-GB" sz="1300" dirty="0">
                <a:latin typeface="Agency FB" panose="020B0503020202020204" pitchFamily="34" charset="0"/>
              </a:rPr>
              <a:t>Hewlett-Packard (HP)</a:t>
            </a:r>
          </a:p>
          <a:p>
            <a:pPr marL="285750" indent="-285750">
              <a:buFont typeface="Arial" panose="020B0604020202020204" pitchFamily="34" charset="0"/>
              <a:buChar char="•"/>
            </a:pPr>
            <a:r>
              <a:rPr lang="en-GB" sz="1300" dirty="0">
                <a:latin typeface="Agency FB" panose="020B0503020202020204" pitchFamily="34" charset="0"/>
              </a:rPr>
              <a:t>Toshiba </a:t>
            </a:r>
          </a:p>
          <a:p>
            <a:pPr marL="285750" indent="-285750">
              <a:buFont typeface="Arial" panose="020B0604020202020204" pitchFamily="34" charset="0"/>
              <a:buChar char="•"/>
            </a:pPr>
            <a:r>
              <a:rPr lang="en-GB" sz="1300" dirty="0">
                <a:latin typeface="Agency FB" panose="020B0503020202020204" pitchFamily="34" charset="0"/>
              </a:rPr>
              <a:t>There are smaller firms that work in robotics, and 3D printing </a:t>
            </a:r>
          </a:p>
          <a:p>
            <a:pPr marL="285750" indent="-285750">
              <a:buFont typeface="Arial" panose="020B0604020202020204" pitchFamily="34" charset="0"/>
              <a:buChar char="•"/>
            </a:pPr>
            <a:r>
              <a:rPr lang="en-GB" sz="1300" dirty="0">
                <a:latin typeface="Agency FB" panose="020B0503020202020204" pitchFamily="34" charset="0"/>
              </a:rPr>
              <a:t>Huawei has also invested in the area Awarding Bristol the UK’s smartest city </a:t>
            </a:r>
          </a:p>
        </p:txBody>
      </p:sp>
    </p:spTree>
    <p:extLst>
      <p:ext uri="{BB962C8B-B14F-4D97-AF65-F5344CB8AC3E}">
        <p14:creationId xmlns:p14="http://schemas.microsoft.com/office/powerpoint/2010/main" val="2300967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19" y="180170"/>
            <a:ext cx="5350626" cy="573993"/>
          </a:xfrm>
          <a:solidFill>
            <a:schemeClr val="bg1"/>
          </a:solidFill>
          <a:ln>
            <a:solidFill>
              <a:schemeClr val="accent2">
                <a:lumMod val="60000"/>
                <a:lumOff val="40000"/>
              </a:schemeClr>
            </a:solidFill>
          </a:ln>
        </p:spPr>
        <p:txBody>
          <a:bodyPr>
            <a:noAutofit/>
          </a:bodyPr>
          <a:lstStyle/>
          <a:p>
            <a:pPr algn="ctr"/>
            <a:r>
              <a:rPr lang="en-GB" sz="3600" dirty="0">
                <a:latin typeface="Modern Love Caps" panose="04070805081001020A01" pitchFamily="82" charset="0"/>
              </a:rPr>
              <a:t>Bristol, UK – HIC City</a:t>
            </a:r>
          </a:p>
        </p:txBody>
      </p:sp>
      <p:sp>
        <p:nvSpPr>
          <p:cNvPr id="10" name="Rectangle 9">
            <a:extLst>
              <a:ext uri="{FF2B5EF4-FFF2-40B4-BE49-F238E27FC236}">
                <a16:creationId xmlns:a16="http://schemas.microsoft.com/office/drawing/2014/main" id="{BA96CE2A-1C65-4ACA-A86F-961749923BFE}"/>
              </a:ext>
            </a:extLst>
          </p:cNvPr>
          <p:cNvSpPr/>
          <p:nvPr/>
        </p:nvSpPr>
        <p:spPr>
          <a:xfrm>
            <a:off x="139987" y="870566"/>
            <a:ext cx="5332558" cy="5693866"/>
          </a:xfrm>
          <a:prstGeom prst="rect">
            <a:avLst/>
          </a:prstGeom>
          <a:ln>
            <a:solidFill>
              <a:schemeClr val="accent2">
                <a:lumMod val="75000"/>
              </a:schemeClr>
            </a:solidFill>
          </a:ln>
        </p:spPr>
        <p:txBody>
          <a:bodyPr wrap="square">
            <a:spAutoFit/>
          </a:bodyPr>
          <a:lstStyle/>
          <a:p>
            <a:pPr>
              <a:spcAft>
                <a:spcPts val="0"/>
              </a:spcAft>
            </a:pPr>
            <a:r>
              <a:rPr lang="en-GB" sz="1400" dirty="0">
                <a:latin typeface="Modern Love Caps" panose="04070805081001020A01" pitchFamily="82" charset="0"/>
                <a:ea typeface="Calibri" panose="020F0502020204030204" pitchFamily="34" charset="0"/>
                <a:cs typeface="Times New Roman" panose="02020603050405020304" pitchFamily="18" charset="0"/>
              </a:rPr>
              <a:t>Challenges due to growth of Bristol</a:t>
            </a:r>
            <a:br>
              <a:rPr lang="en-GB" sz="1400" dirty="0">
                <a:latin typeface="Modern Love Caps" panose="04070805081001020A01" pitchFamily="82" charset="0"/>
                <a:ea typeface="Calibri" panose="020F0502020204030204" pitchFamily="34" charset="0"/>
                <a:cs typeface="Times New Roman" panose="02020603050405020304" pitchFamily="18" charset="0"/>
              </a:rPr>
            </a:br>
            <a:br>
              <a:rPr lang="en-GB" sz="1400" dirty="0">
                <a:latin typeface="Modern Love Caps" panose="04070805081001020A01" pitchFamily="82" charset="0"/>
                <a:ea typeface="Calibri" panose="020F0502020204030204" pitchFamily="34" charset="0"/>
                <a:cs typeface="Times New Roman" panose="02020603050405020304" pitchFamily="18" charset="0"/>
              </a:rPr>
            </a:br>
            <a:r>
              <a:rPr lang="en-GB" sz="1400" b="1" dirty="0">
                <a:latin typeface="Agency FB" panose="020B0503020202020204" pitchFamily="34" charset="0"/>
                <a:ea typeface="Calibri" panose="020F0502020204030204" pitchFamily="34" charset="0"/>
                <a:cs typeface="Times New Roman" panose="02020603050405020304" pitchFamily="18" charset="0"/>
              </a:rPr>
              <a:t>Social and economic: </a:t>
            </a:r>
          </a:p>
          <a:p>
            <a:pPr marL="285750" indent="-285750">
              <a:spcAft>
                <a:spcPts val="0"/>
              </a:spcAft>
              <a:buFont typeface="Arial" panose="020B0604020202020204" pitchFamily="34" charset="0"/>
              <a:buChar char="•"/>
            </a:pPr>
            <a:r>
              <a:rPr lang="en-GB" sz="1400" b="1" dirty="0">
                <a:latin typeface="Agency FB" panose="020B0503020202020204" pitchFamily="34" charset="0"/>
                <a:ea typeface="Calibri" panose="020F0502020204030204" pitchFamily="34" charset="0"/>
                <a:cs typeface="Times New Roman" panose="02020603050405020304" pitchFamily="18" charset="0"/>
              </a:rPr>
              <a:t>Urban deprivation - </a:t>
            </a:r>
            <a:r>
              <a:rPr lang="en-GB" sz="1400" dirty="0" err="1">
                <a:latin typeface="Agency FB" panose="020B0503020202020204" pitchFamily="34" charset="0"/>
                <a:ea typeface="Calibri" panose="020F0502020204030204" pitchFamily="34" charset="0"/>
                <a:cs typeface="Times New Roman" panose="02020603050405020304" pitchFamily="18" charset="0"/>
              </a:rPr>
              <a:t>Filwood</a:t>
            </a:r>
            <a:r>
              <a:rPr lang="en-GB" sz="1400" dirty="0">
                <a:latin typeface="Agency FB" panose="020B0503020202020204" pitchFamily="34" charset="0"/>
                <a:ea typeface="Calibri" panose="020F0502020204030204" pitchFamily="34" charset="0"/>
                <a:cs typeface="Times New Roman" panose="02020603050405020304" pitchFamily="18" charset="0"/>
              </a:rPr>
              <a:t> (south of Bristol) is in the top 10 % of the most </a:t>
            </a:r>
          </a:p>
          <a:p>
            <a:pPr marL="263525">
              <a:spcAft>
                <a:spcPts val="0"/>
              </a:spcAft>
            </a:pPr>
            <a:r>
              <a:rPr lang="en-GB" sz="1400" dirty="0">
                <a:latin typeface="Agency FB" panose="020B0503020202020204" pitchFamily="34" charset="0"/>
                <a:ea typeface="Calibri" panose="020F0502020204030204" pitchFamily="34" charset="0"/>
                <a:cs typeface="Times New Roman" panose="02020603050405020304" pitchFamily="18" charset="0"/>
              </a:rPr>
              <a:t>socially deprived areas in the country)</a:t>
            </a:r>
          </a:p>
          <a:p>
            <a:pPr marL="285750" indent="-285750">
              <a:spcAft>
                <a:spcPts val="0"/>
              </a:spcAft>
              <a:buFont typeface="Arial" panose="020B0604020202020204" pitchFamily="34" charset="0"/>
              <a:buChar char="•"/>
            </a:pPr>
            <a:r>
              <a:rPr lang="en-GB" sz="1400" dirty="0">
                <a:latin typeface="Agency FB" panose="020B0503020202020204" pitchFamily="34" charset="0"/>
                <a:ea typeface="Calibri" panose="020F0502020204030204" pitchFamily="34" charset="0"/>
                <a:cs typeface="Times New Roman" panose="02020603050405020304" pitchFamily="18" charset="0"/>
              </a:rPr>
              <a:t>Inequalities in </a:t>
            </a:r>
            <a:r>
              <a:rPr lang="en-GB" sz="1400" b="1" dirty="0">
                <a:latin typeface="Agency FB" panose="020B0503020202020204" pitchFamily="34" charset="0"/>
                <a:ea typeface="Calibri" panose="020F0502020204030204" pitchFamily="34" charset="0"/>
                <a:cs typeface="Times New Roman" panose="02020603050405020304" pitchFamily="18" charset="0"/>
              </a:rPr>
              <a:t>housing</a:t>
            </a:r>
            <a:r>
              <a:rPr lang="en-GB" sz="1400" dirty="0">
                <a:latin typeface="Agency FB" panose="020B0503020202020204" pitchFamily="34" charset="0"/>
                <a:ea typeface="Calibri" panose="020F0502020204030204" pitchFamily="34" charset="0"/>
                <a:cs typeface="Times New Roman" panose="02020603050405020304" pitchFamily="18" charset="0"/>
              </a:rPr>
              <a:t> - Housing in </a:t>
            </a:r>
            <a:r>
              <a:rPr lang="en-GB" sz="1400" dirty="0" err="1">
                <a:latin typeface="Agency FB" panose="020B0503020202020204" pitchFamily="34" charset="0"/>
                <a:ea typeface="Calibri" panose="020F0502020204030204" pitchFamily="34" charset="0"/>
                <a:cs typeface="Times New Roman" panose="02020603050405020304" pitchFamily="18" charset="0"/>
              </a:rPr>
              <a:t>Filwood</a:t>
            </a:r>
            <a:r>
              <a:rPr lang="en-GB" sz="1400" dirty="0">
                <a:latin typeface="Agency FB" panose="020B0503020202020204" pitchFamily="34" charset="0"/>
                <a:ea typeface="Calibri" panose="020F0502020204030204" pitchFamily="34" charset="0"/>
                <a:cs typeface="Times New Roman" panose="02020603050405020304" pitchFamily="18" charset="0"/>
              </a:rPr>
              <a:t> is split equally between owner occupied and those rented from the city council. Compared to Stoke Bishop in the north of Bristol where 81% of the housing is owner occupied. Most of the council  houses in </a:t>
            </a:r>
            <a:r>
              <a:rPr lang="en-GB" sz="1400" dirty="0" err="1">
                <a:latin typeface="Agency FB" panose="020B0503020202020204" pitchFamily="34" charset="0"/>
                <a:ea typeface="Calibri" panose="020F0502020204030204" pitchFamily="34" charset="0"/>
                <a:cs typeface="Times New Roman" panose="02020603050405020304" pitchFamily="18" charset="0"/>
              </a:rPr>
              <a:t>Filwood</a:t>
            </a:r>
            <a:r>
              <a:rPr lang="en-GB" sz="1400" dirty="0">
                <a:latin typeface="Agency FB" panose="020B0503020202020204" pitchFamily="34" charset="0"/>
                <a:ea typeface="Calibri" panose="020F0502020204030204" pitchFamily="34" charset="0"/>
                <a:cs typeface="Times New Roman" panose="02020603050405020304" pitchFamily="18" charset="0"/>
              </a:rPr>
              <a:t> were built in the 1930s and are poorly insulated).</a:t>
            </a:r>
          </a:p>
          <a:p>
            <a:pPr marL="285750" indent="-285750">
              <a:spcAft>
                <a:spcPts val="0"/>
              </a:spcAft>
              <a:buFont typeface="Arial" panose="020B0604020202020204" pitchFamily="34" charset="0"/>
              <a:buChar char="•"/>
            </a:pPr>
            <a:r>
              <a:rPr lang="en-GB" sz="1400" dirty="0">
                <a:latin typeface="Agency FB" panose="020B0503020202020204" pitchFamily="34" charset="0"/>
                <a:ea typeface="Calibri" panose="020F0502020204030204" pitchFamily="34" charset="0"/>
                <a:cs typeface="Times New Roman" panose="02020603050405020304" pitchFamily="18" charset="0"/>
              </a:rPr>
              <a:t> </a:t>
            </a:r>
            <a:r>
              <a:rPr lang="en-GB" sz="1400" b="1" dirty="0">
                <a:latin typeface="Agency FB" panose="020B0503020202020204" pitchFamily="34" charset="0"/>
                <a:ea typeface="Calibri" panose="020F0502020204030204" pitchFamily="34" charset="0"/>
                <a:cs typeface="Times New Roman" panose="02020603050405020304" pitchFamily="18" charset="0"/>
              </a:rPr>
              <a:t>Education</a:t>
            </a:r>
            <a:r>
              <a:rPr lang="en-GB" sz="1400" dirty="0">
                <a:latin typeface="Agency FB" panose="020B0503020202020204" pitchFamily="34" charset="0"/>
                <a:ea typeface="Calibri" panose="020F0502020204030204" pitchFamily="34" charset="0"/>
                <a:cs typeface="Times New Roman" panose="02020603050405020304" pitchFamily="18" charset="0"/>
              </a:rPr>
              <a:t> - In </a:t>
            </a:r>
            <a:r>
              <a:rPr lang="en-GB" sz="1400" dirty="0" err="1">
                <a:latin typeface="Agency FB" panose="020B0503020202020204" pitchFamily="34" charset="0"/>
                <a:ea typeface="Calibri" panose="020F0502020204030204" pitchFamily="34" charset="0"/>
                <a:cs typeface="Times New Roman" panose="02020603050405020304" pitchFamily="18" charset="0"/>
              </a:rPr>
              <a:t>Filwood</a:t>
            </a:r>
            <a:r>
              <a:rPr lang="en-GB" sz="1400" dirty="0">
                <a:latin typeface="Agency FB" panose="020B0503020202020204" pitchFamily="34" charset="0"/>
                <a:ea typeface="Calibri" panose="020F0502020204030204" pitchFamily="34" charset="0"/>
                <a:cs typeface="Times New Roman" panose="02020603050405020304" pitchFamily="18" charset="0"/>
              </a:rPr>
              <a:t> in 2013 only 36% of students got top grades at GCSE, including English and Maths compared to 94% in Stoke Bishop (wealthier area)</a:t>
            </a:r>
          </a:p>
          <a:p>
            <a:pPr marL="285750" indent="-285750">
              <a:spcAft>
                <a:spcPts val="0"/>
              </a:spcAft>
              <a:buFont typeface="Arial" panose="020B0604020202020204" pitchFamily="34" charset="0"/>
              <a:buChar char="•"/>
            </a:pPr>
            <a:r>
              <a:rPr lang="en-GB" sz="1400" b="1" dirty="0">
                <a:latin typeface="Agency FB" panose="020B0503020202020204" pitchFamily="34" charset="0"/>
                <a:ea typeface="Calibri" panose="020F0502020204030204" pitchFamily="34" charset="0"/>
                <a:cs typeface="Times New Roman" panose="02020603050405020304" pitchFamily="18" charset="0"/>
              </a:rPr>
              <a:t>Health</a:t>
            </a:r>
            <a:r>
              <a:rPr lang="en-GB" sz="1400" dirty="0">
                <a:latin typeface="Agency FB" panose="020B0503020202020204" pitchFamily="34" charset="0"/>
                <a:ea typeface="Calibri" panose="020F0502020204030204" pitchFamily="34" charset="0"/>
                <a:cs typeface="Times New Roman" panose="02020603050405020304" pitchFamily="18" charset="0"/>
              </a:rPr>
              <a:t> – In </a:t>
            </a:r>
            <a:r>
              <a:rPr lang="en-GB" sz="1400" dirty="0" err="1">
                <a:latin typeface="Agency FB" panose="020B0503020202020204" pitchFamily="34" charset="0"/>
                <a:ea typeface="Calibri" panose="020F0502020204030204" pitchFamily="34" charset="0"/>
                <a:cs typeface="Times New Roman" panose="02020603050405020304" pitchFamily="18" charset="0"/>
              </a:rPr>
              <a:t>Filwood</a:t>
            </a:r>
            <a:r>
              <a:rPr lang="en-GB" sz="1400" dirty="0">
                <a:latin typeface="Agency FB" panose="020B0503020202020204" pitchFamily="34" charset="0"/>
                <a:ea typeface="Calibri" panose="020F0502020204030204" pitchFamily="34" charset="0"/>
                <a:cs typeface="Times New Roman" panose="02020603050405020304" pitchFamily="18" charset="0"/>
              </a:rPr>
              <a:t> death rates from cancer are higher than average and life expectancy is 78 years compared to 83 years in Stoke Bishop</a:t>
            </a:r>
          </a:p>
          <a:p>
            <a:pPr marL="285750" indent="-285750">
              <a:spcAft>
                <a:spcPts val="0"/>
              </a:spcAft>
              <a:buFont typeface="Arial" panose="020B0604020202020204" pitchFamily="34" charset="0"/>
              <a:buChar char="•"/>
            </a:pPr>
            <a:r>
              <a:rPr lang="en-GB" sz="1400" b="1" dirty="0">
                <a:latin typeface="Agency FB" panose="020B0503020202020204" pitchFamily="34" charset="0"/>
                <a:ea typeface="Calibri" panose="020F0502020204030204" pitchFamily="34" charset="0"/>
                <a:cs typeface="Times New Roman" panose="02020603050405020304" pitchFamily="18" charset="0"/>
              </a:rPr>
              <a:t>Employment</a:t>
            </a:r>
            <a:r>
              <a:rPr lang="en-GB" sz="1400" dirty="0">
                <a:latin typeface="Agency FB" panose="020B0503020202020204" pitchFamily="34" charset="0"/>
                <a:ea typeface="Calibri" panose="020F0502020204030204" pitchFamily="34" charset="0"/>
                <a:cs typeface="Times New Roman" panose="02020603050405020304" pitchFamily="18" charset="0"/>
              </a:rPr>
              <a:t> (Only 3% of people in Stoke Bishop are unemployed compared to 1/3 of people aged 16-24 in </a:t>
            </a:r>
            <a:r>
              <a:rPr lang="en-GB" sz="1400" dirty="0" err="1">
                <a:latin typeface="Agency FB" panose="020B0503020202020204" pitchFamily="34" charset="0"/>
                <a:ea typeface="Calibri" panose="020F0502020204030204" pitchFamily="34" charset="0"/>
                <a:cs typeface="Times New Roman" panose="02020603050405020304" pitchFamily="18" charset="0"/>
              </a:rPr>
              <a:t>Filwood</a:t>
            </a:r>
            <a:r>
              <a:rPr lang="en-GB" sz="1400" dirty="0">
                <a:latin typeface="Agency FB" panose="020B0503020202020204" pitchFamily="34" charset="0"/>
                <a:ea typeface="Calibri" panose="020F0502020204030204" pitchFamily="34" charset="0"/>
                <a:cs typeface="Times New Roman" panose="02020603050405020304" pitchFamily="18" charset="0"/>
              </a:rPr>
              <a:t>)</a:t>
            </a:r>
          </a:p>
          <a:p>
            <a:pPr marL="285750" indent="-285750">
              <a:spcAft>
                <a:spcPts val="0"/>
              </a:spcAft>
              <a:buFont typeface="Arial" panose="020B0604020202020204" pitchFamily="34" charset="0"/>
              <a:buChar char="•"/>
            </a:pPr>
            <a:endParaRPr lang="en-GB" sz="1400" dirty="0">
              <a:latin typeface="Agency FB" panose="020B0503020202020204" pitchFamily="34" charset="0"/>
              <a:ea typeface="Calibri" panose="020F0502020204030204" pitchFamily="34" charset="0"/>
              <a:cs typeface="Times New Roman" panose="02020603050405020304" pitchFamily="18" charset="0"/>
            </a:endParaRPr>
          </a:p>
          <a:p>
            <a:r>
              <a:rPr lang="en-GB" sz="1400" b="1" dirty="0">
                <a:latin typeface="Agency FB" panose="020B0503020202020204" pitchFamily="34" charset="0"/>
              </a:rPr>
              <a:t>Environmental: </a:t>
            </a:r>
          </a:p>
          <a:p>
            <a:pPr marL="285750" indent="-285750">
              <a:buFont typeface="Arial" panose="020B0604020202020204" pitchFamily="34" charset="0"/>
              <a:buChar char="•"/>
            </a:pPr>
            <a:r>
              <a:rPr lang="en-GB" sz="1400" dirty="0">
                <a:latin typeface="Agency FB" panose="020B0503020202020204" pitchFamily="34" charset="0"/>
              </a:rPr>
              <a:t>Dereliction - Stokes Croft in Bristol’s inner city became notorious for </a:t>
            </a:r>
          </a:p>
          <a:p>
            <a:pPr marL="263525" indent="-263525"/>
            <a:r>
              <a:rPr lang="en-GB" sz="1400" dirty="0">
                <a:latin typeface="Agency FB" panose="020B0503020202020204" pitchFamily="34" charset="0"/>
              </a:rPr>
              <a:t>	its derelict housing and abandoned properties and many empty houses have been taken over by squatters and the area has suffered from anti-social behaviour)</a:t>
            </a:r>
          </a:p>
          <a:p>
            <a:pPr marL="285750" indent="-285750">
              <a:buFont typeface="Arial" panose="020B0604020202020204" pitchFamily="34" charset="0"/>
              <a:buChar char="•"/>
            </a:pPr>
            <a:r>
              <a:rPr lang="en-GB" sz="1400" dirty="0">
                <a:latin typeface="Agency FB" panose="020B0503020202020204" pitchFamily="34" charset="0"/>
              </a:rPr>
              <a:t>Building on </a:t>
            </a:r>
            <a:r>
              <a:rPr lang="en-GB" sz="1400" b="1" dirty="0">
                <a:latin typeface="Agency FB" panose="020B0503020202020204" pitchFamily="34" charset="0"/>
              </a:rPr>
              <a:t>brownfield and greenfield sites</a:t>
            </a:r>
            <a:r>
              <a:rPr lang="en-GB" sz="1400" dirty="0">
                <a:latin typeface="Agency FB" panose="020B0503020202020204" pitchFamily="34" charset="0"/>
              </a:rPr>
              <a:t>, (brownfield sites need </a:t>
            </a:r>
          </a:p>
          <a:p>
            <a:pPr marL="263525"/>
            <a:r>
              <a:rPr lang="en-GB" sz="1400" dirty="0">
                <a:latin typeface="Agency FB" panose="020B0503020202020204" pitchFamily="34" charset="0"/>
              </a:rPr>
              <a:t>bulldozing and decontaminated and greenfield sites leads to a </a:t>
            </a:r>
          </a:p>
          <a:p>
            <a:pPr marL="263525"/>
            <a:r>
              <a:rPr lang="en-GB" sz="1400" dirty="0">
                <a:latin typeface="Agency FB" panose="020B0503020202020204" pitchFamily="34" charset="0"/>
              </a:rPr>
              <a:t>reduction in the urban-rural fringe)</a:t>
            </a:r>
          </a:p>
          <a:p>
            <a:pPr marL="263525" indent="-263525">
              <a:buFont typeface="Arial" panose="020B0604020202020204" pitchFamily="34" charset="0"/>
              <a:buChar char="•"/>
            </a:pPr>
            <a:r>
              <a:rPr lang="en-GB" sz="1400" dirty="0">
                <a:latin typeface="Agency FB" panose="020B0503020202020204" pitchFamily="34" charset="0"/>
              </a:rPr>
              <a:t>Waste disposal - The city produces </a:t>
            </a:r>
            <a:r>
              <a:rPr lang="en-GB" sz="1400" b="1" dirty="0">
                <a:latin typeface="Agency FB" panose="020B0503020202020204" pitchFamily="34" charset="0"/>
              </a:rPr>
              <a:t>half a million tonnes of waste</a:t>
            </a:r>
            <a:r>
              <a:rPr lang="en-GB" sz="1400" dirty="0">
                <a:latin typeface="Agency FB" panose="020B0503020202020204" pitchFamily="34" charset="0"/>
              </a:rPr>
              <a:t> per </a:t>
            </a:r>
          </a:p>
          <a:p>
            <a:pPr marL="263525"/>
            <a:r>
              <a:rPr lang="en-GB" sz="1400" dirty="0">
                <a:latin typeface="Agency FB" panose="020B0503020202020204" pitchFamily="34" charset="0"/>
              </a:rPr>
              <a:t>year. It is among the worst cities in the country in terms of the </a:t>
            </a:r>
          </a:p>
          <a:p>
            <a:pPr marL="263525"/>
            <a:r>
              <a:rPr lang="en-GB" sz="1400" dirty="0">
                <a:latin typeface="Agency FB" panose="020B0503020202020204" pitchFamily="34" charset="0"/>
              </a:rPr>
              <a:t>amount of food waste it creates.</a:t>
            </a:r>
            <a:endParaRPr lang="en-GB" sz="1400" dirty="0">
              <a:latin typeface="Agency FB" panose="020B050302020202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D74A4217-1ECD-450A-AB49-4FCE182047CB}"/>
              </a:ext>
            </a:extLst>
          </p:cNvPr>
          <p:cNvSpPr/>
          <p:nvPr/>
        </p:nvSpPr>
        <p:spPr>
          <a:xfrm>
            <a:off x="5665067" y="3576559"/>
            <a:ext cx="6386945" cy="3108543"/>
          </a:xfrm>
          <a:prstGeom prst="rect">
            <a:avLst/>
          </a:prstGeom>
          <a:ln>
            <a:solidFill>
              <a:schemeClr val="accent2">
                <a:lumMod val="60000"/>
                <a:lumOff val="40000"/>
              </a:schemeClr>
            </a:solidFill>
          </a:ln>
        </p:spPr>
        <p:txBody>
          <a:bodyPr wrap="square">
            <a:spAutoFit/>
          </a:bodyPr>
          <a:lstStyle/>
          <a:p>
            <a:r>
              <a:rPr lang="en-GB" sz="1400" dirty="0">
                <a:latin typeface="Modern Love Caps" panose="04070805081001020A01" pitchFamily="82" charset="0"/>
              </a:rPr>
              <a:t>An example of an urban regeneration project – Temple </a:t>
            </a:r>
            <a:r>
              <a:rPr lang="en-GB" sz="1400" dirty="0" err="1">
                <a:latin typeface="Modern Love Caps" panose="04070805081001020A01" pitchFamily="82" charset="0"/>
              </a:rPr>
              <a:t>Quartre</a:t>
            </a:r>
            <a:endParaRPr lang="en-GB" sz="1400" dirty="0">
              <a:latin typeface="Modern Love Caps" panose="04070805081001020A01" pitchFamily="82" charset="0"/>
            </a:endParaRPr>
          </a:p>
          <a:p>
            <a:endParaRPr lang="en-GB" sz="1400" dirty="0">
              <a:latin typeface="Agency FB" panose="020B0503020202020204" pitchFamily="34" charset="0"/>
            </a:endParaRPr>
          </a:p>
          <a:p>
            <a:r>
              <a:rPr lang="en-GB" sz="1400" b="1" dirty="0">
                <a:latin typeface="Agency FB" panose="020B0503020202020204" pitchFamily="34" charset="0"/>
              </a:rPr>
              <a:t>Reasons why the area needed regeneration:</a:t>
            </a:r>
          </a:p>
          <a:p>
            <a:r>
              <a:rPr lang="en-GB" sz="1400" dirty="0">
                <a:latin typeface="Agency FB" panose="020B0503020202020204" pitchFamily="34" charset="0"/>
              </a:rPr>
              <a:t>During the late twentieth century, decline set in. Industries closed, and land became derelict, run-down and polluted. By the 1990s much of the area comprised unused railway lines, demolished slum housing and abandoned wasteland. It was  very run-down. </a:t>
            </a:r>
            <a:br>
              <a:rPr lang="en-GB" sz="1400" dirty="0">
                <a:latin typeface="Agency FB" panose="020B0503020202020204" pitchFamily="34" charset="0"/>
              </a:rPr>
            </a:br>
            <a:endParaRPr lang="en-GB" sz="1400" dirty="0">
              <a:latin typeface="Agency FB" panose="020B0503020202020204" pitchFamily="34" charset="0"/>
            </a:endParaRPr>
          </a:p>
          <a:p>
            <a:r>
              <a:rPr lang="en-GB" sz="1400" b="1" dirty="0">
                <a:latin typeface="Agency FB" panose="020B0503020202020204" pitchFamily="34" charset="0"/>
              </a:rPr>
              <a:t>The main features of the project:</a:t>
            </a:r>
          </a:p>
          <a:p>
            <a:pPr marL="285750" indent="-285750">
              <a:buFont typeface="Arial" panose="020B0604020202020204" pitchFamily="34" charset="0"/>
              <a:buChar char="•"/>
            </a:pPr>
            <a:r>
              <a:rPr lang="en-GB" sz="1400" dirty="0">
                <a:latin typeface="Agency FB" panose="020B0503020202020204" pitchFamily="34" charset="0"/>
              </a:rPr>
              <a:t>The 70-hectare Temple Quarter project was officially opened in 2012 and is expected to last for 25 years.</a:t>
            </a:r>
          </a:p>
          <a:p>
            <a:pPr marL="285750" indent="-285750">
              <a:buFont typeface="Arial" panose="020B0604020202020204" pitchFamily="34" charset="0"/>
              <a:buChar char="•"/>
            </a:pPr>
            <a:r>
              <a:rPr lang="en-GB" sz="1400" dirty="0">
                <a:latin typeface="Agency FB" panose="020B0503020202020204" pitchFamily="34" charset="0"/>
              </a:rPr>
              <a:t>The target is to create 4 000 new jobs by 2020 and 17 000 jobs by 2037. By 2015, 300 businesses had already been attracted to the area creating over 2 000 jobs.</a:t>
            </a:r>
          </a:p>
          <a:p>
            <a:pPr marL="285750" indent="-285750">
              <a:buFont typeface="Arial" panose="020B0604020202020204" pitchFamily="34" charset="0"/>
              <a:buChar char="•"/>
            </a:pPr>
            <a:r>
              <a:rPr lang="en-GB" sz="1400" dirty="0">
                <a:latin typeface="Agency FB" panose="020B0503020202020204" pitchFamily="34" charset="0"/>
              </a:rPr>
              <a:t>Land has been cleared and decontaminated.</a:t>
            </a:r>
          </a:p>
          <a:p>
            <a:pPr marL="285750" indent="-285750">
              <a:buFont typeface="Arial" panose="020B0604020202020204" pitchFamily="34" charset="0"/>
              <a:buChar char="•"/>
            </a:pPr>
            <a:r>
              <a:rPr lang="en-GB" sz="1400" dirty="0">
                <a:latin typeface="Agency FB" panose="020B0503020202020204" pitchFamily="34" charset="0"/>
              </a:rPr>
              <a:t>New offices, houses and retail areas will be constructed, and the area will be </a:t>
            </a:r>
          </a:p>
          <a:p>
            <a:pPr marL="263525"/>
            <a:r>
              <a:rPr lang="en-GB" sz="1400" dirty="0">
                <a:latin typeface="Agency FB" panose="020B0503020202020204" pitchFamily="34" charset="0"/>
              </a:rPr>
              <a:t>landscaped, with green areas, footpaths and cycleways.</a:t>
            </a:r>
          </a:p>
        </p:txBody>
      </p:sp>
      <p:sp>
        <p:nvSpPr>
          <p:cNvPr id="6" name="Rectangle 5">
            <a:extLst>
              <a:ext uri="{FF2B5EF4-FFF2-40B4-BE49-F238E27FC236}">
                <a16:creationId xmlns:a16="http://schemas.microsoft.com/office/drawing/2014/main" id="{6CA6452B-1C64-474E-B269-852BF4E9F7CC}"/>
              </a:ext>
            </a:extLst>
          </p:cNvPr>
          <p:cNvSpPr/>
          <p:nvPr/>
        </p:nvSpPr>
        <p:spPr>
          <a:xfrm>
            <a:off x="5665067" y="190136"/>
            <a:ext cx="6386945" cy="3323987"/>
          </a:xfrm>
          <a:prstGeom prst="rect">
            <a:avLst/>
          </a:prstGeom>
          <a:ln>
            <a:solidFill>
              <a:schemeClr val="accent2">
                <a:lumMod val="60000"/>
                <a:lumOff val="40000"/>
              </a:schemeClr>
            </a:solidFill>
          </a:ln>
        </p:spPr>
        <p:txBody>
          <a:bodyPr wrap="square">
            <a:spAutoFit/>
          </a:bodyPr>
          <a:lstStyle/>
          <a:p>
            <a:r>
              <a:rPr lang="en-GB" sz="1400" dirty="0">
                <a:latin typeface="Modern Love Caps" panose="04070805081001020A01" pitchFamily="82" charset="0"/>
              </a:rPr>
              <a:t>how urban change has created challenges:</a:t>
            </a:r>
            <a:br>
              <a:rPr lang="en-GB" sz="1400" dirty="0">
                <a:latin typeface="Modern Love Caps" panose="04070805081001020A01" pitchFamily="82" charset="0"/>
              </a:rPr>
            </a:br>
            <a:endParaRPr lang="en-GB" sz="1400" dirty="0">
              <a:latin typeface="Modern Love Caps" panose="04070805081001020A01" pitchFamily="82" charset="0"/>
            </a:endParaRPr>
          </a:p>
          <a:p>
            <a:r>
              <a:rPr lang="en-GB" sz="1400" b="1" dirty="0">
                <a:latin typeface="Agency FB" panose="020B0503020202020204" pitchFamily="34" charset="0"/>
              </a:rPr>
              <a:t>The impact of urban sprawl on the rural–urban fringe, </a:t>
            </a:r>
          </a:p>
          <a:p>
            <a:r>
              <a:rPr lang="en-GB" sz="1400" dirty="0">
                <a:latin typeface="Agency FB" panose="020B0503020202020204" pitchFamily="34" charset="0"/>
              </a:rPr>
              <a:t>Large housing estates have been built on rural greenfield land. This provides a pleasant environment for people to live in but means that open spaces are lost and ecosystems damaged or destroyed. Out of town developments take advantage of cheaper land outside the city and easily accessible to lots of people. Large areas of rural land are lost and it can lead to air and noise pollution as well as traffic congestion).</a:t>
            </a:r>
          </a:p>
          <a:p>
            <a:br>
              <a:rPr lang="en-GB" sz="1400" b="1" dirty="0">
                <a:latin typeface="Agency FB" panose="020B0503020202020204" pitchFamily="34" charset="0"/>
              </a:rPr>
            </a:br>
            <a:r>
              <a:rPr lang="en-GB" sz="1400" b="1" dirty="0">
                <a:latin typeface="Agency FB" panose="020B0503020202020204" pitchFamily="34" charset="0"/>
              </a:rPr>
              <a:t>Growth of commuter settlements </a:t>
            </a:r>
            <a:r>
              <a:rPr lang="en-GB" sz="1400" dirty="0">
                <a:latin typeface="Agency FB" panose="020B0503020202020204" pitchFamily="34" charset="0"/>
              </a:rPr>
              <a:t>(Commuter settlements are places </a:t>
            </a:r>
          </a:p>
          <a:p>
            <a:r>
              <a:rPr lang="en-GB" sz="1400" dirty="0">
                <a:latin typeface="Agency FB" panose="020B0503020202020204" pitchFamily="34" charset="0"/>
              </a:rPr>
              <a:t>in the rural-urban fringe where the majority of the population leaves the </a:t>
            </a:r>
          </a:p>
          <a:p>
            <a:r>
              <a:rPr lang="en-GB" sz="1400" dirty="0">
                <a:latin typeface="Agency FB" panose="020B0503020202020204" pitchFamily="34" charset="0"/>
              </a:rPr>
              <a:t>town each day to work elsewhere. </a:t>
            </a:r>
          </a:p>
          <a:p>
            <a:br>
              <a:rPr lang="en-GB" sz="1400" dirty="0">
                <a:latin typeface="Agency FB" panose="020B0503020202020204" pitchFamily="34" charset="0"/>
              </a:rPr>
            </a:br>
            <a:r>
              <a:rPr lang="en-GB" sz="1400" b="1" dirty="0">
                <a:latin typeface="Agency FB" panose="020B0503020202020204" pitchFamily="34" charset="0"/>
              </a:rPr>
              <a:t>This can cause challenges:</a:t>
            </a:r>
          </a:p>
          <a:p>
            <a:r>
              <a:rPr lang="en-GB" sz="1400" dirty="0">
                <a:latin typeface="Agency FB" panose="020B0503020202020204" pitchFamily="34" charset="0"/>
              </a:rPr>
              <a:t>New housing developments can affect the character of rural settlements and damage the environment.</a:t>
            </a:r>
          </a:p>
          <a:p>
            <a:r>
              <a:rPr lang="en-GB" sz="1400" dirty="0">
                <a:latin typeface="Agency FB" panose="020B0503020202020204" pitchFamily="34" charset="0"/>
              </a:rPr>
              <a:t>Demand for housing increases house prices. Locals may not be able to afford to stay)</a:t>
            </a:r>
          </a:p>
        </p:txBody>
      </p:sp>
    </p:spTree>
    <p:extLst>
      <p:ext uri="{BB962C8B-B14F-4D97-AF65-F5344CB8AC3E}">
        <p14:creationId xmlns:p14="http://schemas.microsoft.com/office/powerpoint/2010/main" val="1111606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125" y="131742"/>
            <a:ext cx="5816872" cy="591246"/>
          </a:xfrm>
          <a:solidFill>
            <a:schemeClr val="bg1"/>
          </a:solidFill>
          <a:ln>
            <a:solidFill>
              <a:schemeClr val="accent2">
                <a:lumMod val="60000"/>
                <a:lumOff val="40000"/>
              </a:schemeClr>
            </a:solidFill>
          </a:ln>
        </p:spPr>
        <p:txBody>
          <a:bodyPr>
            <a:noAutofit/>
          </a:bodyPr>
          <a:lstStyle/>
          <a:p>
            <a:pPr algn="ctr"/>
            <a:r>
              <a:rPr lang="en-GB" sz="2800" dirty="0">
                <a:latin typeface="Modern Love Caps" panose="04070805081001020A01" pitchFamily="82" charset="0"/>
              </a:rPr>
              <a:t>Sustainable Cities – Freiburg</a:t>
            </a:r>
          </a:p>
        </p:txBody>
      </p:sp>
      <p:sp>
        <p:nvSpPr>
          <p:cNvPr id="4" name="Rectangle 3"/>
          <p:cNvSpPr/>
          <p:nvPr/>
        </p:nvSpPr>
        <p:spPr>
          <a:xfrm>
            <a:off x="6222920" y="184379"/>
            <a:ext cx="5816870" cy="5262979"/>
          </a:xfrm>
          <a:prstGeom prst="rect">
            <a:avLst/>
          </a:prstGeom>
          <a:solidFill>
            <a:schemeClr val="bg1"/>
          </a:solidFill>
          <a:ln>
            <a:solidFill>
              <a:schemeClr val="accent2">
                <a:lumMod val="60000"/>
                <a:lumOff val="40000"/>
              </a:schemeClr>
            </a:solidFill>
          </a:ln>
        </p:spPr>
        <p:txBody>
          <a:bodyPr wrap="square">
            <a:spAutoFit/>
          </a:bodyPr>
          <a:lstStyle/>
          <a:p>
            <a:r>
              <a:rPr lang="en-GB" sz="1600" dirty="0">
                <a:latin typeface="Modern Love Caps" panose="04070805081001020A01" pitchFamily="82" charset="0"/>
              </a:rPr>
              <a:t>Environmental Sustainability </a:t>
            </a:r>
            <a:r>
              <a:rPr lang="en-GB" sz="1600" dirty="0">
                <a:latin typeface="Agency FB" panose="020B0503020202020204" pitchFamily="34" charset="0"/>
              </a:rPr>
              <a:t>– all developments and day-to-day living doesn’t damage the environment.</a:t>
            </a:r>
          </a:p>
          <a:p>
            <a:endParaRPr lang="en-GB" sz="1600" dirty="0">
              <a:latin typeface="Agency FB" panose="020B0503020202020204" pitchFamily="34" charset="0"/>
            </a:endParaRPr>
          </a:p>
          <a:p>
            <a:endParaRPr lang="en-GB" sz="1600" dirty="0">
              <a:latin typeface="Agency FB" panose="020B0503020202020204" pitchFamily="34" charset="0"/>
            </a:endParaRPr>
          </a:p>
          <a:p>
            <a:endParaRPr lang="en-GB" sz="1600" dirty="0">
              <a:latin typeface="Agency FB" panose="020B0503020202020204" pitchFamily="34" charset="0"/>
            </a:endParaRPr>
          </a:p>
          <a:p>
            <a:endParaRPr lang="en-GB" sz="1600" dirty="0">
              <a:latin typeface="Agency FB" panose="020B0503020202020204" pitchFamily="34" charset="0"/>
            </a:endParaRPr>
          </a:p>
          <a:p>
            <a:endParaRPr lang="en-GB" sz="1600" dirty="0">
              <a:latin typeface="Agency FB" panose="020B0503020202020204" pitchFamily="34" charset="0"/>
            </a:endParaRPr>
          </a:p>
          <a:p>
            <a:endParaRPr lang="en-GB" sz="1600" dirty="0">
              <a:latin typeface="Agency FB" panose="020B0503020202020204" pitchFamily="34" charset="0"/>
            </a:endParaRPr>
          </a:p>
          <a:p>
            <a:endParaRPr lang="en-GB" sz="1600" dirty="0">
              <a:latin typeface="Agency FB" panose="020B0503020202020204" pitchFamily="34" charset="0"/>
            </a:endParaRPr>
          </a:p>
          <a:p>
            <a:endParaRPr lang="en-GB" sz="1600" dirty="0">
              <a:latin typeface="Agency FB" panose="020B0503020202020204" pitchFamily="34" charset="0"/>
            </a:endParaRPr>
          </a:p>
          <a:p>
            <a:endParaRPr lang="en-GB" sz="1600" dirty="0">
              <a:latin typeface="Agency FB" panose="020B0503020202020204" pitchFamily="34" charset="0"/>
            </a:endParaRPr>
          </a:p>
          <a:p>
            <a:endParaRPr lang="en-GB" sz="1600" dirty="0">
              <a:latin typeface="Agency FB" panose="020B0503020202020204" pitchFamily="34" charset="0"/>
            </a:endParaRPr>
          </a:p>
          <a:p>
            <a:endParaRPr lang="en-GB" sz="1600" dirty="0">
              <a:latin typeface="Agency FB" panose="020B0503020202020204" pitchFamily="34" charset="0"/>
            </a:endParaRPr>
          </a:p>
          <a:p>
            <a:endParaRPr lang="en-GB" sz="1600" dirty="0">
              <a:latin typeface="Agency FB" panose="020B0503020202020204" pitchFamily="34" charset="0"/>
            </a:endParaRPr>
          </a:p>
          <a:p>
            <a:endParaRPr lang="en-GB" sz="1600" dirty="0">
              <a:latin typeface="Agency FB" panose="020B0503020202020204" pitchFamily="34" charset="0"/>
            </a:endParaRPr>
          </a:p>
          <a:p>
            <a:endParaRPr lang="en-GB" sz="1600" dirty="0">
              <a:latin typeface="Agency FB" panose="020B0503020202020204" pitchFamily="34" charset="0"/>
            </a:endParaRPr>
          </a:p>
          <a:p>
            <a:endParaRPr lang="en-GB" sz="1600" dirty="0">
              <a:latin typeface="Agency FB" panose="020B0503020202020204" pitchFamily="34" charset="0"/>
            </a:endParaRPr>
          </a:p>
          <a:p>
            <a:endParaRPr lang="en-GB" sz="1600" dirty="0">
              <a:latin typeface="Agency FB" panose="020B0503020202020204" pitchFamily="34" charset="0"/>
            </a:endParaRPr>
          </a:p>
          <a:p>
            <a:endParaRPr lang="en-GB" sz="1600" dirty="0">
              <a:latin typeface="Agency FB" panose="020B0503020202020204" pitchFamily="34" charset="0"/>
            </a:endParaRPr>
          </a:p>
          <a:p>
            <a:endParaRPr lang="en-GB" sz="1600" dirty="0">
              <a:latin typeface="Agency FB" panose="020B0503020202020204" pitchFamily="34" charset="0"/>
            </a:endParaRPr>
          </a:p>
          <a:p>
            <a:endParaRPr lang="en-GB" sz="1600" dirty="0">
              <a:latin typeface="Agency FB" panose="020B0503020202020204" pitchFamily="34" charset="0"/>
            </a:endParaRPr>
          </a:p>
        </p:txBody>
      </p:sp>
      <p:sp>
        <p:nvSpPr>
          <p:cNvPr id="5" name="Rectangle 4"/>
          <p:cNvSpPr/>
          <p:nvPr/>
        </p:nvSpPr>
        <p:spPr>
          <a:xfrm>
            <a:off x="6206836" y="5596403"/>
            <a:ext cx="5816871" cy="1077218"/>
          </a:xfrm>
          <a:prstGeom prst="rect">
            <a:avLst/>
          </a:prstGeom>
          <a:solidFill>
            <a:schemeClr val="bg1"/>
          </a:solidFill>
          <a:ln>
            <a:solidFill>
              <a:schemeClr val="accent2">
                <a:lumMod val="60000"/>
                <a:lumOff val="40000"/>
              </a:schemeClr>
            </a:solidFill>
          </a:ln>
        </p:spPr>
        <p:txBody>
          <a:bodyPr wrap="square">
            <a:spAutoFit/>
          </a:bodyPr>
          <a:lstStyle/>
          <a:p>
            <a:r>
              <a:rPr lang="en-GB" sz="1600" b="1" dirty="0">
                <a:latin typeface="Modern Love Caps" panose="04070805081001020A01" pitchFamily="82" charset="0"/>
              </a:rPr>
              <a:t>Social Sustainability</a:t>
            </a:r>
            <a:r>
              <a:rPr lang="en-GB" sz="1600" b="1" dirty="0">
                <a:latin typeface="Agency FB" panose="020B0503020202020204" pitchFamily="34" charset="0"/>
              </a:rPr>
              <a:t> – </a:t>
            </a:r>
            <a:r>
              <a:rPr lang="en-GB" sz="1600" dirty="0">
                <a:latin typeface="Agency FB" panose="020B0503020202020204" pitchFamily="34" charset="0"/>
              </a:rPr>
              <a:t>people have a voice in changes in the local area. Everyone has an equal input rather than decision just being made by the local government</a:t>
            </a:r>
          </a:p>
          <a:p>
            <a:pPr marL="285750" indent="-285750">
              <a:buFont typeface="Arial" panose="020B0604020202020204" pitchFamily="34" charset="0"/>
              <a:buChar char="•"/>
            </a:pPr>
            <a:r>
              <a:rPr lang="en-GB" sz="1600" dirty="0">
                <a:latin typeface="Agency FB" panose="020B0503020202020204" pitchFamily="34" charset="0"/>
              </a:rPr>
              <a:t>Groups of children are involved in giving feedback on new development</a:t>
            </a:r>
          </a:p>
          <a:p>
            <a:pPr marL="285750" indent="-285750">
              <a:buFont typeface="Arial" panose="020B0604020202020204" pitchFamily="34" charset="0"/>
              <a:buChar char="•"/>
            </a:pPr>
            <a:r>
              <a:rPr lang="en-GB" sz="1600" dirty="0">
                <a:latin typeface="Agency FB" panose="020B0503020202020204" pitchFamily="34" charset="0"/>
              </a:rPr>
              <a:t>Financial investors given free football tickets for investing into the city.</a:t>
            </a:r>
            <a:endParaRPr lang="en-GB" sz="1600" dirty="0">
              <a:latin typeface="Modern Love Caps" panose="04070805081001020A01" pitchFamily="82" charset="0"/>
            </a:endParaRPr>
          </a:p>
        </p:txBody>
      </p:sp>
      <p:sp>
        <p:nvSpPr>
          <p:cNvPr id="17" name="Content Placeholder 2">
            <a:extLst>
              <a:ext uri="{FF2B5EF4-FFF2-40B4-BE49-F238E27FC236}">
                <a16:creationId xmlns:a16="http://schemas.microsoft.com/office/drawing/2014/main" id="{BBF31E68-2F11-438B-B018-C011652827F5}"/>
              </a:ext>
            </a:extLst>
          </p:cNvPr>
          <p:cNvSpPr txBox="1">
            <a:spLocks/>
          </p:cNvSpPr>
          <p:nvPr/>
        </p:nvSpPr>
        <p:spPr>
          <a:xfrm>
            <a:off x="2085972" y="871720"/>
            <a:ext cx="4010024" cy="2011053"/>
          </a:xfrm>
          <a:prstGeom prst="rect">
            <a:avLst/>
          </a:prstGeom>
          <a:solidFill>
            <a:schemeClr val="bg1"/>
          </a:solidFill>
          <a:ln>
            <a:solidFill>
              <a:schemeClr val="accent2">
                <a:lumMod val="60000"/>
                <a:lumOff val="4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550" dirty="0">
                <a:latin typeface="Modern Love Caps" panose="04070805081001020A01" pitchFamily="82" charset="0"/>
              </a:rPr>
              <a:t>Location</a:t>
            </a:r>
            <a:br>
              <a:rPr lang="en-GB" sz="1550" dirty="0">
                <a:latin typeface="Agency FB" panose="020B0503020202020204" pitchFamily="34" charset="0"/>
              </a:rPr>
            </a:br>
            <a:r>
              <a:rPr lang="en-GB" sz="1550" dirty="0">
                <a:latin typeface="Agency FB" panose="020B0503020202020204" pitchFamily="34" charset="0"/>
              </a:rPr>
              <a:t>Freiburg is a city in the south of Germany. In the 1970’s the government set the aim to become more sustainable It wanted to adapt because:</a:t>
            </a:r>
          </a:p>
          <a:p>
            <a:r>
              <a:rPr lang="en-GB" sz="1550" dirty="0">
                <a:latin typeface="Agency FB" panose="020B0503020202020204" pitchFamily="34" charset="0"/>
              </a:rPr>
              <a:t>It has the youngest population in Germany</a:t>
            </a:r>
          </a:p>
          <a:p>
            <a:r>
              <a:rPr lang="en-GB" sz="1550" dirty="0">
                <a:latin typeface="Agency FB" panose="020B0503020202020204" pitchFamily="34" charset="0"/>
              </a:rPr>
              <a:t>The old town is cobbled which reduces traffic</a:t>
            </a:r>
            <a:br>
              <a:rPr lang="en-GB" sz="1550" dirty="0">
                <a:latin typeface="Agency FB" panose="020B0503020202020204" pitchFamily="34" charset="0"/>
              </a:rPr>
            </a:br>
            <a:r>
              <a:rPr lang="en-GB" sz="1550" dirty="0">
                <a:latin typeface="Agency FB" panose="020B0503020202020204" pitchFamily="34" charset="0"/>
              </a:rPr>
              <a:t>A 9 month protest in 1975 showed how passionate people where about the environment.</a:t>
            </a:r>
          </a:p>
        </p:txBody>
      </p:sp>
      <p:sp>
        <p:nvSpPr>
          <p:cNvPr id="8" name="Rectangle 7">
            <a:extLst>
              <a:ext uri="{FF2B5EF4-FFF2-40B4-BE49-F238E27FC236}">
                <a16:creationId xmlns:a16="http://schemas.microsoft.com/office/drawing/2014/main" id="{9A5F98B2-53AA-45E4-A0B4-7A4213DAAC8C}"/>
              </a:ext>
            </a:extLst>
          </p:cNvPr>
          <p:cNvSpPr/>
          <p:nvPr/>
        </p:nvSpPr>
        <p:spPr>
          <a:xfrm>
            <a:off x="279124" y="4417934"/>
            <a:ext cx="5816871" cy="2308324"/>
          </a:xfrm>
          <a:prstGeom prst="rect">
            <a:avLst/>
          </a:prstGeom>
          <a:solidFill>
            <a:schemeClr val="bg1"/>
          </a:solidFill>
          <a:ln>
            <a:solidFill>
              <a:schemeClr val="accent2">
                <a:lumMod val="60000"/>
                <a:lumOff val="40000"/>
              </a:schemeClr>
            </a:solidFill>
          </a:ln>
        </p:spPr>
        <p:txBody>
          <a:bodyPr wrap="square">
            <a:spAutoFit/>
          </a:bodyPr>
          <a:lstStyle/>
          <a:p>
            <a:r>
              <a:rPr lang="en-GB" sz="1600" b="1" dirty="0">
                <a:latin typeface="Modern Love Caps" panose="04070805081001020A01" pitchFamily="82" charset="0"/>
              </a:rPr>
              <a:t>Economic Sustainability</a:t>
            </a:r>
          </a:p>
          <a:p>
            <a:pPr marL="285750" indent="-285750">
              <a:buFont typeface="Arial" panose="020B0604020202020204" pitchFamily="34" charset="0"/>
              <a:buChar char="•"/>
            </a:pPr>
            <a:r>
              <a:rPr lang="en-GB" sz="1600" dirty="0">
                <a:latin typeface="Agency FB" panose="020B0503020202020204" pitchFamily="34" charset="0"/>
              </a:rPr>
              <a:t>Providing jobs for families so they can afford to live</a:t>
            </a:r>
          </a:p>
          <a:p>
            <a:pPr marL="285750" indent="-285750">
              <a:buFont typeface="Arial" panose="020B0604020202020204" pitchFamily="34" charset="0"/>
              <a:buChar char="•"/>
            </a:pPr>
            <a:r>
              <a:rPr lang="en-GB" sz="1600" dirty="0">
                <a:latin typeface="Agency FB" panose="020B0503020202020204" pitchFamily="34" charset="0"/>
              </a:rPr>
              <a:t>Businesses have a n obligation to be responsible for their impacts to the environment</a:t>
            </a:r>
          </a:p>
          <a:p>
            <a:pPr marL="285750" indent="-285750">
              <a:buFont typeface="Arial" panose="020B0604020202020204" pitchFamily="34" charset="0"/>
              <a:buChar char="•"/>
            </a:pPr>
            <a:r>
              <a:rPr lang="en-GB" sz="1600" dirty="0">
                <a:latin typeface="Agency FB" panose="020B0503020202020204" pitchFamily="34" charset="0"/>
              </a:rPr>
              <a:t>Green technology and environmental industry.</a:t>
            </a:r>
          </a:p>
          <a:p>
            <a:pPr marL="285750" indent="-285750">
              <a:buFont typeface="Arial" panose="020B0604020202020204" pitchFamily="34" charset="0"/>
              <a:buChar char="•"/>
            </a:pPr>
            <a:endParaRPr lang="en-GB" sz="1600" dirty="0">
              <a:latin typeface="Agency FB" panose="020B0503020202020204" pitchFamily="34" charset="0"/>
            </a:endParaRPr>
          </a:p>
          <a:p>
            <a:r>
              <a:rPr lang="en-GB" sz="1600" dirty="0">
                <a:latin typeface="Agency FB" panose="020B0503020202020204" pitchFamily="34" charset="0"/>
              </a:rPr>
              <a:t>10,00 residents are employed in green industry. E.g. – Solar Valley, a cluster of solar panel manufacturers. They employ a variety of people of different skills and education and the solar panels are then used on important public building or individual houses.</a:t>
            </a:r>
          </a:p>
        </p:txBody>
      </p:sp>
      <p:pic>
        <p:nvPicPr>
          <p:cNvPr id="3" name="Picture 2">
            <a:extLst>
              <a:ext uri="{FF2B5EF4-FFF2-40B4-BE49-F238E27FC236}">
                <a16:creationId xmlns:a16="http://schemas.microsoft.com/office/drawing/2014/main" id="{0D035EF9-187F-4DDC-B37F-4755FE94804A}"/>
              </a:ext>
            </a:extLst>
          </p:cNvPr>
          <p:cNvPicPr>
            <a:picLocks noChangeAspect="1"/>
          </p:cNvPicPr>
          <p:nvPr/>
        </p:nvPicPr>
        <p:blipFill rotWithShape="1">
          <a:blip r:embed="rId2"/>
          <a:srcRect l="31105" t="21390" r="32697" b="13349"/>
          <a:stretch/>
        </p:blipFill>
        <p:spPr>
          <a:xfrm>
            <a:off x="6908675" y="946308"/>
            <a:ext cx="4413191" cy="4473439"/>
          </a:xfrm>
          <a:prstGeom prst="rect">
            <a:avLst/>
          </a:prstGeom>
        </p:spPr>
      </p:pic>
      <p:pic>
        <p:nvPicPr>
          <p:cNvPr id="6" name="Picture 5">
            <a:extLst>
              <a:ext uri="{FF2B5EF4-FFF2-40B4-BE49-F238E27FC236}">
                <a16:creationId xmlns:a16="http://schemas.microsoft.com/office/drawing/2014/main" id="{EF063D9B-8992-4D21-9312-08B209B04012}"/>
              </a:ext>
            </a:extLst>
          </p:cNvPr>
          <p:cNvPicPr>
            <a:picLocks noChangeAspect="1"/>
          </p:cNvPicPr>
          <p:nvPr/>
        </p:nvPicPr>
        <p:blipFill rotWithShape="1">
          <a:blip r:embed="rId3"/>
          <a:srcRect l="79145" t="30868" r="3881" b="38240"/>
          <a:stretch/>
        </p:blipFill>
        <p:spPr>
          <a:xfrm>
            <a:off x="279124" y="895532"/>
            <a:ext cx="1679924" cy="1718991"/>
          </a:xfrm>
          <a:prstGeom prst="rect">
            <a:avLst/>
          </a:prstGeom>
        </p:spPr>
      </p:pic>
      <p:pic>
        <p:nvPicPr>
          <p:cNvPr id="7" name="Picture 6">
            <a:extLst>
              <a:ext uri="{FF2B5EF4-FFF2-40B4-BE49-F238E27FC236}">
                <a16:creationId xmlns:a16="http://schemas.microsoft.com/office/drawing/2014/main" id="{A09820B9-16E4-403A-9E26-41F5A2715301}"/>
              </a:ext>
            </a:extLst>
          </p:cNvPr>
          <p:cNvPicPr>
            <a:picLocks noChangeAspect="1"/>
          </p:cNvPicPr>
          <p:nvPr/>
        </p:nvPicPr>
        <p:blipFill rotWithShape="1">
          <a:blip r:embed="rId4"/>
          <a:srcRect l="48605" t="46542" r="3685" b="27007"/>
          <a:stretch/>
        </p:blipFill>
        <p:spPr>
          <a:xfrm>
            <a:off x="279124" y="2989278"/>
            <a:ext cx="4413191" cy="1375613"/>
          </a:xfrm>
          <a:prstGeom prst="rect">
            <a:avLst/>
          </a:prstGeom>
        </p:spPr>
      </p:pic>
    </p:spTree>
    <p:extLst>
      <p:ext uri="{BB962C8B-B14F-4D97-AF65-F5344CB8AC3E}">
        <p14:creationId xmlns:p14="http://schemas.microsoft.com/office/powerpoint/2010/main" val="4140559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42552-D43C-46FB-A6F2-0ECEDF2B467F}"/>
              </a:ext>
            </a:extLst>
          </p:cNvPr>
          <p:cNvSpPr>
            <a:spLocks noGrp="1"/>
          </p:cNvSpPr>
          <p:nvPr>
            <p:ph type="ctrTitle"/>
          </p:nvPr>
        </p:nvSpPr>
        <p:spPr>
          <a:xfrm>
            <a:off x="1524000" y="2648527"/>
            <a:ext cx="9144000" cy="1383146"/>
          </a:xfrm>
          <a:solidFill>
            <a:srgbClr val="92D050"/>
          </a:solidFill>
        </p:spPr>
        <p:txBody>
          <a:bodyPr>
            <a:normAutofit/>
          </a:bodyPr>
          <a:lstStyle/>
          <a:p>
            <a:pPr lvl="0" eaLnBrk="0" fontAlgn="base" hangingPunct="0">
              <a:lnSpc>
                <a:spcPct val="100000"/>
              </a:lnSpc>
              <a:spcAft>
                <a:spcPct val="0"/>
              </a:spcAft>
              <a:tabLst>
                <a:tab pos="900113" algn="l"/>
              </a:tabLst>
            </a:pPr>
            <a:r>
              <a:rPr lang="en-US" altLang="en-US" b="1" u="sng" dirty="0">
                <a:latin typeface="Modern Love Caps" panose="04070805081001020A01" pitchFamily="82" charset="0"/>
                <a:ea typeface="Calibri" panose="020F0502020204030204" pitchFamily="34" charset="0"/>
                <a:cs typeface="Times New Roman" panose="02020603050405020304" pitchFamily="18" charset="0"/>
              </a:rPr>
              <a:t>The Changing Economic World</a:t>
            </a:r>
          </a:p>
        </p:txBody>
      </p:sp>
    </p:spTree>
    <p:extLst>
      <p:ext uri="{BB962C8B-B14F-4D97-AF65-F5344CB8AC3E}">
        <p14:creationId xmlns:p14="http://schemas.microsoft.com/office/powerpoint/2010/main" val="1923764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31401</TotalTime>
  <Words>5527</Words>
  <Application>Microsoft Office PowerPoint</Application>
  <PresentationFormat>Widescreen</PresentationFormat>
  <Paragraphs>398</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Agency FB</vt:lpstr>
      <vt:lpstr>Arial</vt:lpstr>
      <vt:lpstr>Calibri</vt:lpstr>
      <vt:lpstr>Calibri Light</vt:lpstr>
      <vt:lpstr>Gadugi</vt:lpstr>
      <vt:lpstr>Modern Love Caps</vt:lpstr>
      <vt:lpstr>Times New Roman</vt:lpstr>
      <vt:lpstr>Office Theme</vt:lpstr>
      <vt:lpstr>Paper 2 Case Study Booklet</vt:lpstr>
      <vt:lpstr>PowerPoint Presentation</vt:lpstr>
      <vt:lpstr>Urban Issues and Challenges</vt:lpstr>
      <vt:lpstr>Mumbai (LIC/NEE City)</vt:lpstr>
      <vt:lpstr>Mumbai (LIC/NEE City) – Opportunities and challenges</vt:lpstr>
      <vt:lpstr>Bristol, UK – HIC City</vt:lpstr>
      <vt:lpstr>Bristol, UK – HIC City</vt:lpstr>
      <vt:lpstr>Sustainable Cities – Freiburg</vt:lpstr>
      <vt:lpstr>The Changing Economic World</vt:lpstr>
      <vt:lpstr>Tourism to reduce the Development Gap - Kenya</vt:lpstr>
      <vt:lpstr>Nigeria (NEE)</vt:lpstr>
      <vt:lpstr>Nigeria (NEE)</vt:lpstr>
      <vt:lpstr>Modern Sustainable Industry</vt:lpstr>
      <vt:lpstr>Rural Growth and Decline – S. Cambridgeshire &amp; Outer Hebrides</vt:lpstr>
      <vt:lpstr>Resource Management</vt:lpstr>
      <vt:lpstr>Wakel – Small scale sustainable water </vt:lpstr>
      <vt:lpstr>Lesotho – Large Scale water transfer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study</dc:title>
  <dc:creator>E Bradbury SOU</dc:creator>
  <cp:lastModifiedBy>E Bradbury SOU</cp:lastModifiedBy>
  <cp:revision>98</cp:revision>
  <dcterms:created xsi:type="dcterms:W3CDTF">2022-06-22T14:16:26Z</dcterms:created>
  <dcterms:modified xsi:type="dcterms:W3CDTF">2022-07-19T13:10:31Z</dcterms:modified>
</cp:coreProperties>
</file>