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91" r:id="rId4"/>
    <p:sldId id="265" r:id="rId5"/>
    <p:sldId id="266" r:id="rId6"/>
    <p:sldId id="284" r:id="rId7"/>
    <p:sldId id="285" r:id="rId8"/>
    <p:sldId id="260" r:id="rId9"/>
    <p:sldId id="258" r:id="rId10"/>
    <p:sldId id="278" r:id="rId11"/>
    <p:sldId id="279" r:id="rId12"/>
    <p:sldId id="263" r:id="rId13"/>
    <p:sldId id="264" r:id="rId14"/>
    <p:sldId id="259" r:id="rId15"/>
    <p:sldId id="287" r:id="rId16"/>
    <p:sldId id="268" r:id="rId17"/>
    <p:sldId id="283" r:id="rId18"/>
    <p:sldId id="290" r:id="rId19"/>
    <p:sldId id="267" r:id="rId20"/>
    <p:sldId id="269" r:id="rId21"/>
    <p:sldId id="270" r:id="rId22"/>
    <p:sldId id="272" r:id="rId23"/>
    <p:sldId id="273" r:id="rId24"/>
    <p:sldId id="274" r:id="rId25"/>
    <p:sldId id="282" r:id="rId26"/>
    <p:sldId id="280" r:id="rId27"/>
    <p:sldId id="275" r:id="rId28"/>
    <p:sldId id="288" r:id="rId29"/>
    <p:sldId id="276" r:id="rId30"/>
    <p:sldId id="286" r:id="rId31"/>
    <p:sldId id="28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71" autoAdjust="0"/>
    <p:restoredTop sz="94660"/>
  </p:normalViewPr>
  <p:slideViewPr>
    <p:cSldViewPr snapToGrid="0">
      <p:cViewPr varScale="1">
        <p:scale>
          <a:sx n="72" d="100"/>
          <a:sy n="72" d="100"/>
        </p:scale>
        <p:origin x="70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3C6D-BFA4-4D45-35BF-D5CB889786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5B80415-F069-7D1A-1AC1-B35B0459E4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C6FF41-BBAB-E666-90B5-710656F8AE61}"/>
              </a:ext>
            </a:extLst>
          </p:cNvPr>
          <p:cNvSpPr>
            <a:spLocks noGrp="1"/>
          </p:cNvSpPr>
          <p:nvPr>
            <p:ph type="dt" sz="half" idx="10"/>
          </p:nvPr>
        </p:nvSpPr>
        <p:spPr/>
        <p:txBody>
          <a:bodyPr/>
          <a:lstStyle/>
          <a:p>
            <a:fld id="{7202ABB7-C9F5-4F73-9EF8-0EA49E726E3B}" type="datetimeFigureOut">
              <a:rPr lang="en-GB" smtClean="0"/>
              <a:t>21/12/2023</a:t>
            </a:fld>
            <a:endParaRPr lang="en-GB"/>
          </a:p>
        </p:txBody>
      </p:sp>
      <p:sp>
        <p:nvSpPr>
          <p:cNvPr id="5" name="Footer Placeholder 4">
            <a:extLst>
              <a:ext uri="{FF2B5EF4-FFF2-40B4-BE49-F238E27FC236}">
                <a16:creationId xmlns:a16="http://schemas.microsoft.com/office/drawing/2014/main" id="{03EFD2F8-6BBB-7580-13F8-C67727BB11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FAB4CA-7C5A-459C-18E4-EA5FE778B4F7}"/>
              </a:ext>
            </a:extLst>
          </p:cNvPr>
          <p:cNvSpPr>
            <a:spLocks noGrp="1"/>
          </p:cNvSpPr>
          <p:nvPr>
            <p:ph type="sldNum" sz="quarter" idx="12"/>
          </p:nvPr>
        </p:nvSpPr>
        <p:spPr/>
        <p:txBody>
          <a:bodyPr/>
          <a:lstStyle/>
          <a:p>
            <a:fld id="{8D706DC7-6C49-43FC-A04A-8EE03DE71828}" type="slidenum">
              <a:rPr lang="en-GB" smtClean="0"/>
              <a:t>‹#›</a:t>
            </a:fld>
            <a:endParaRPr lang="en-GB"/>
          </a:p>
        </p:txBody>
      </p:sp>
    </p:spTree>
    <p:extLst>
      <p:ext uri="{BB962C8B-B14F-4D97-AF65-F5344CB8AC3E}">
        <p14:creationId xmlns:p14="http://schemas.microsoft.com/office/powerpoint/2010/main" val="888604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FFEF5-087D-DDB3-0F68-C7C1953CC3D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D089C3-294F-B7B4-C8D6-5C83DDF390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365952-AF0E-5EBB-B258-E0AC53074522}"/>
              </a:ext>
            </a:extLst>
          </p:cNvPr>
          <p:cNvSpPr>
            <a:spLocks noGrp="1"/>
          </p:cNvSpPr>
          <p:nvPr>
            <p:ph type="dt" sz="half" idx="10"/>
          </p:nvPr>
        </p:nvSpPr>
        <p:spPr/>
        <p:txBody>
          <a:bodyPr/>
          <a:lstStyle/>
          <a:p>
            <a:fld id="{7202ABB7-C9F5-4F73-9EF8-0EA49E726E3B}" type="datetimeFigureOut">
              <a:rPr lang="en-GB" smtClean="0"/>
              <a:t>21/12/2023</a:t>
            </a:fld>
            <a:endParaRPr lang="en-GB"/>
          </a:p>
        </p:txBody>
      </p:sp>
      <p:sp>
        <p:nvSpPr>
          <p:cNvPr id="5" name="Footer Placeholder 4">
            <a:extLst>
              <a:ext uri="{FF2B5EF4-FFF2-40B4-BE49-F238E27FC236}">
                <a16:creationId xmlns:a16="http://schemas.microsoft.com/office/drawing/2014/main" id="{066C38A5-8627-ECDA-D41D-857E937360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9FDAB6-8A61-52C1-5267-B9602DDC13A1}"/>
              </a:ext>
            </a:extLst>
          </p:cNvPr>
          <p:cNvSpPr>
            <a:spLocks noGrp="1"/>
          </p:cNvSpPr>
          <p:nvPr>
            <p:ph type="sldNum" sz="quarter" idx="12"/>
          </p:nvPr>
        </p:nvSpPr>
        <p:spPr/>
        <p:txBody>
          <a:bodyPr/>
          <a:lstStyle/>
          <a:p>
            <a:fld id="{8D706DC7-6C49-43FC-A04A-8EE03DE71828}" type="slidenum">
              <a:rPr lang="en-GB" smtClean="0"/>
              <a:t>‹#›</a:t>
            </a:fld>
            <a:endParaRPr lang="en-GB"/>
          </a:p>
        </p:txBody>
      </p:sp>
    </p:spTree>
    <p:extLst>
      <p:ext uri="{BB962C8B-B14F-4D97-AF65-F5344CB8AC3E}">
        <p14:creationId xmlns:p14="http://schemas.microsoft.com/office/powerpoint/2010/main" val="396570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6DB829-6BA7-A04D-A83B-75826E6A9A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3251BA-5AF8-C1C7-C1B4-BF7E7C2025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B2C58B-7526-7DDE-5892-072B807F24DA}"/>
              </a:ext>
            </a:extLst>
          </p:cNvPr>
          <p:cNvSpPr>
            <a:spLocks noGrp="1"/>
          </p:cNvSpPr>
          <p:nvPr>
            <p:ph type="dt" sz="half" idx="10"/>
          </p:nvPr>
        </p:nvSpPr>
        <p:spPr/>
        <p:txBody>
          <a:bodyPr/>
          <a:lstStyle/>
          <a:p>
            <a:fld id="{7202ABB7-C9F5-4F73-9EF8-0EA49E726E3B}" type="datetimeFigureOut">
              <a:rPr lang="en-GB" smtClean="0"/>
              <a:t>21/12/2023</a:t>
            </a:fld>
            <a:endParaRPr lang="en-GB"/>
          </a:p>
        </p:txBody>
      </p:sp>
      <p:sp>
        <p:nvSpPr>
          <p:cNvPr id="5" name="Footer Placeholder 4">
            <a:extLst>
              <a:ext uri="{FF2B5EF4-FFF2-40B4-BE49-F238E27FC236}">
                <a16:creationId xmlns:a16="http://schemas.microsoft.com/office/drawing/2014/main" id="{34803C7B-E970-45D0-8DB6-364A82E6DB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5FAE3E-44E7-9952-08B6-203380FFDDF4}"/>
              </a:ext>
            </a:extLst>
          </p:cNvPr>
          <p:cNvSpPr>
            <a:spLocks noGrp="1"/>
          </p:cNvSpPr>
          <p:nvPr>
            <p:ph type="sldNum" sz="quarter" idx="12"/>
          </p:nvPr>
        </p:nvSpPr>
        <p:spPr/>
        <p:txBody>
          <a:bodyPr/>
          <a:lstStyle/>
          <a:p>
            <a:fld id="{8D706DC7-6C49-43FC-A04A-8EE03DE71828}" type="slidenum">
              <a:rPr lang="en-GB" smtClean="0"/>
              <a:t>‹#›</a:t>
            </a:fld>
            <a:endParaRPr lang="en-GB"/>
          </a:p>
        </p:txBody>
      </p:sp>
    </p:spTree>
    <p:extLst>
      <p:ext uri="{BB962C8B-B14F-4D97-AF65-F5344CB8AC3E}">
        <p14:creationId xmlns:p14="http://schemas.microsoft.com/office/powerpoint/2010/main" val="3930847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7FD4B-069B-E92A-1D7D-B52FA50F77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DBA164-EE84-7882-4050-A0C9384945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4BEE18-CA75-9CCF-603C-1BFC99E097C4}"/>
              </a:ext>
            </a:extLst>
          </p:cNvPr>
          <p:cNvSpPr>
            <a:spLocks noGrp="1"/>
          </p:cNvSpPr>
          <p:nvPr>
            <p:ph type="dt" sz="half" idx="10"/>
          </p:nvPr>
        </p:nvSpPr>
        <p:spPr/>
        <p:txBody>
          <a:bodyPr/>
          <a:lstStyle/>
          <a:p>
            <a:fld id="{7202ABB7-C9F5-4F73-9EF8-0EA49E726E3B}" type="datetimeFigureOut">
              <a:rPr lang="en-GB" smtClean="0"/>
              <a:t>21/12/2023</a:t>
            </a:fld>
            <a:endParaRPr lang="en-GB"/>
          </a:p>
        </p:txBody>
      </p:sp>
      <p:sp>
        <p:nvSpPr>
          <p:cNvPr id="5" name="Footer Placeholder 4">
            <a:extLst>
              <a:ext uri="{FF2B5EF4-FFF2-40B4-BE49-F238E27FC236}">
                <a16:creationId xmlns:a16="http://schemas.microsoft.com/office/drawing/2014/main" id="{327775CF-8D62-A201-7029-D93B4B5621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D4D038-E90A-C1B7-9635-317A045D309C}"/>
              </a:ext>
            </a:extLst>
          </p:cNvPr>
          <p:cNvSpPr>
            <a:spLocks noGrp="1"/>
          </p:cNvSpPr>
          <p:nvPr>
            <p:ph type="sldNum" sz="quarter" idx="12"/>
          </p:nvPr>
        </p:nvSpPr>
        <p:spPr/>
        <p:txBody>
          <a:bodyPr/>
          <a:lstStyle/>
          <a:p>
            <a:fld id="{8D706DC7-6C49-43FC-A04A-8EE03DE71828}" type="slidenum">
              <a:rPr lang="en-GB" smtClean="0"/>
              <a:t>‹#›</a:t>
            </a:fld>
            <a:endParaRPr lang="en-GB"/>
          </a:p>
        </p:txBody>
      </p:sp>
    </p:spTree>
    <p:extLst>
      <p:ext uri="{BB962C8B-B14F-4D97-AF65-F5344CB8AC3E}">
        <p14:creationId xmlns:p14="http://schemas.microsoft.com/office/powerpoint/2010/main" val="3736478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12AE-E618-6EF6-953D-FB9DFC487B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8EA74E-37D1-5188-8374-9942C48CE3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7EEB7F-4C2D-E1CB-3118-DFD5FAFA740D}"/>
              </a:ext>
            </a:extLst>
          </p:cNvPr>
          <p:cNvSpPr>
            <a:spLocks noGrp="1"/>
          </p:cNvSpPr>
          <p:nvPr>
            <p:ph type="dt" sz="half" idx="10"/>
          </p:nvPr>
        </p:nvSpPr>
        <p:spPr/>
        <p:txBody>
          <a:bodyPr/>
          <a:lstStyle/>
          <a:p>
            <a:fld id="{7202ABB7-C9F5-4F73-9EF8-0EA49E726E3B}" type="datetimeFigureOut">
              <a:rPr lang="en-GB" smtClean="0"/>
              <a:t>21/12/2023</a:t>
            </a:fld>
            <a:endParaRPr lang="en-GB"/>
          </a:p>
        </p:txBody>
      </p:sp>
      <p:sp>
        <p:nvSpPr>
          <p:cNvPr id="5" name="Footer Placeholder 4">
            <a:extLst>
              <a:ext uri="{FF2B5EF4-FFF2-40B4-BE49-F238E27FC236}">
                <a16:creationId xmlns:a16="http://schemas.microsoft.com/office/drawing/2014/main" id="{039D8D7A-26FA-F251-0F02-0678506FA6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3062FA-AAEC-12FE-5D0E-C191AF9BC207}"/>
              </a:ext>
            </a:extLst>
          </p:cNvPr>
          <p:cNvSpPr>
            <a:spLocks noGrp="1"/>
          </p:cNvSpPr>
          <p:nvPr>
            <p:ph type="sldNum" sz="quarter" idx="12"/>
          </p:nvPr>
        </p:nvSpPr>
        <p:spPr/>
        <p:txBody>
          <a:bodyPr/>
          <a:lstStyle/>
          <a:p>
            <a:fld id="{8D706DC7-6C49-43FC-A04A-8EE03DE71828}" type="slidenum">
              <a:rPr lang="en-GB" smtClean="0"/>
              <a:t>‹#›</a:t>
            </a:fld>
            <a:endParaRPr lang="en-GB"/>
          </a:p>
        </p:txBody>
      </p:sp>
    </p:spTree>
    <p:extLst>
      <p:ext uri="{BB962C8B-B14F-4D97-AF65-F5344CB8AC3E}">
        <p14:creationId xmlns:p14="http://schemas.microsoft.com/office/powerpoint/2010/main" val="3893304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DB69-8044-8D1D-9D04-EBA2EAC1626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792B65-47E0-35BC-EC0F-4697969188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E60E45-A526-04D0-96FA-8567B48713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6339400-C616-37E9-A329-4FA8C763437C}"/>
              </a:ext>
            </a:extLst>
          </p:cNvPr>
          <p:cNvSpPr>
            <a:spLocks noGrp="1"/>
          </p:cNvSpPr>
          <p:nvPr>
            <p:ph type="dt" sz="half" idx="10"/>
          </p:nvPr>
        </p:nvSpPr>
        <p:spPr/>
        <p:txBody>
          <a:bodyPr/>
          <a:lstStyle/>
          <a:p>
            <a:fld id="{7202ABB7-C9F5-4F73-9EF8-0EA49E726E3B}" type="datetimeFigureOut">
              <a:rPr lang="en-GB" smtClean="0"/>
              <a:t>21/12/2023</a:t>
            </a:fld>
            <a:endParaRPr lang="en-GB"/>
          </a:p>
        </p:txBody>
      </p:sp>
      <p:sp>
        <p:nvSpPr>
          <p:cNvPr id="6" name="Footer Placeholder 5">
            <a:extLst>
              <a:ext uri="{FF2B5EF4-FFF2-40B4-BE49-F238E27FC236}">
                <a16:creationId xmlns:a16="http://schemas.microsoft.com/office/drawing/2014/main" id="{A4C76FB9-BAA6-9E26-7412-CDEA28142C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51B23B-B259-06B9-3FBB-72505CAC3000}"/>
              </a:ext>
            </a:extLst>
          </p:cNvPr>
          <p:cNvSpPr>
            <a:spLocks noGrp="1"/>
          </p:cNvSpPr>
          <p:nvPr>
            <p:ph type="sldNum" sz="quarter" idx="12"/>
          </p:nvPr>
        </p:nvSpPr>
        <p:spPr/>
        <p:txBody>
          <a:bodyPr/>
          <a:lstStyle/>
          <a:p>
            <a:fld id="{8D706DC7-6C49-43FC-A04A-8EE03DE71828}" type="slidenum">
              <a:rPr lang="en-GB" smtClean="0"/>
              <a:t>‹#›</a:t>
            </a:fld>
            <a:endParaRPr lang="en-GB"/>
          </a:p>
        </p:txBody>
      </p:sp>
    </p:spTree>
    <p:extLst>
      <p:ext uri="{BB962C8B-B14F-4D97-AF65-F5344CB8AC3E}">
        <p14:creationId xmlns:p14="http://schemas.microsoft.com/office/powerpoint/2010/main" val="305218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2322D-E213-A404-FC8B-2AA58D68D9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88DFD2-CD4B-97F4-44CE-B6750CB425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A0A0F1-93BE-6130-B6A7-F9F9565531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620C4E-BB0A-742C-DFC9-7C448B8C85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95D282-A949-C8C2-3E1D-9E19BC4FCB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E1F71DB-751B-DEAC-B05A-CBD432229BF2}"/>
              </a:ext>
            </a:extLst>
          </p:cNvPr>
          <p:cNvSpPr>
            <a:spLocks noGrp="1"/>
          </p:cNvSpPr>
          <p:nvPr>
            <p:ph type="dt" sz="half" idx="10"/>
          </p:nvPr>
        </p:nvSpPr>
        <p:spPr/>
        <p:txBody>
          <a:bodyPr/>
          <a:lstStyle/>
          <a:p>
            <a:fld id="{7202ABB7-C9F5-4F73-9EF8-0EA49E726E3B}" type="datetimeFigureOut">
              <a:rPr lang="en-GB" smtClean="0"/>
              <a:t>21/12/2023</a:t>
            </a:fld>
            <a:endParaRPr lang="en-GB"/>
          </a:p>
        </p:txBody>
      </p:sp>
      <p:sp>
        <p:nvSpPr>
          <p:cNvPr id="8" name="Footer Placeholder 7">
            <a:extLst>
              <a:ext uri="{FF2B5EF4-FFF2-40B4-BE49-F238E27FC236}">
                <a16:creationId xmlns:a16="http://schemas.microsoft.com/office/drawing/2014/main" id="{3A29D782-AECC-E8F0-43BE-CA043FF2960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A3EA7E-7672-2F49-428F-E804FC783DAF}"/>
              </a:ext>
            </a:extLst>
          </p:cNvPr>
          <p:cNvSpPr>
            <a:spLocks noGrp="1"/>
          </p:cNvSpPr>
          <p:nvPr>
            <p:ph type="sldNum" sz="quarter" idx="12"/>
          </p:nvPr>
        </p:nvSpPr>
        <p:spPr/>
        <p:txBody>
          <a:bodyPr/>
          <a:lstStyle/>
          <a:p>
            <a:fld id="{8D706DC7-6C49-43FC-A04A-8EE03DE71828}" type="slidenum">
              <a:rPr lang="en-GB" smtClean="0"/>
              <a:t>‹#›</a:t>
            </a:fld>
            <a:endParaRPr lang="en-GB"/>
          </a:p>
        </p:txBody>
      </p:sp>
    </p:spTree>
    <p:extLst>
      <p:ext uri="{BB962C8B-B14F-4D97-AF65-F5344CB8AC3E}">
        <p14:creationId xmlns:p14="http://schemas.microsoft.com/office/powerpoint/2010/main" val="4111990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0BDA6-00D7-69B2-C52A-F57101AFEE5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E97EF5B-0C20-E30C-9F0C-971AA542CFEA}"/>
              </a:ext>
            </a:extLst>
          </p:cNvPr>
          <p:cNvSpPr>
            <a:spLocks noGrp="1"/>
          </p:cNvSpPr>
          <p:nvPr>
            <p:ph type="dt" sz="half" idx="10"/>
          </p:nvPr>
        </p:nvSpPr>
        <p:spPr/>
        <p:txBody>
          <a:bodyPr/>
          <a:lstStyle/>
          <a:p>
            <a:fld id="{7202ABB7-C9F5-4F73-9EF8-0EA49E726E3B}" type="datetimeFigureOut">
              <a:rPr lang="en-GB" smtClean="0"/>
              <a:t>21/12/2023</a:t>
            </a:fld>
            <a:endParaRPr lang="en-GB"/>
          </a:p>
        </p:txBody>
      </p:sp>
      <p:sp>
        <p:nvSpPr>
          <p:cNvPr id="4" name="Footer Placeholder 3">
            <a:extLst>
              <a:ext uri="{FF2B5EF4-FFF2-40B4-BE49-F238E27FC236}">
                <a16:creationId xmlns:a16="http://schemas.microsoft.com/office/drawing/2014/main" id="{0FA91930-7BCC-79A3-42AD-7C7E6AFABA1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E23C74-C8E1-CC6F-87F9-BD38C44387C4}"/>
              </a:ext>
            </a:extLst>
          </p:cNvPr>
          <p:cNvSpPr>
            <a:spLocks noGrp="1"/>
          </p:cNvSpPr>
          <p:nvPr>
            <p:ph type="sldNum" sz="quarter" idx="12"/>
          </p:nvPr>
        </p:nvSpPr>
        <p:spPr/>
        <p:txBody>
          <a:bodyPr/>
          <a:lstStyle/>
          <a:p>
            <a:fld id="{8D706DC7-6C49-43FC-A04A-8EE03DE71828}" type="slidenum">
              <a:rPr lang="en-GB" smtClean="0"/>
              <a:t>‹#›</a:t>
            </a:fld>
            <a:endParaRPr lang="en-GB"/>
          </a:p>
        </p:txBody>
      </p:sp>
    </p:spTree>
    <p:extLst>
      <p:ext uri="{BB962C8B-B14F-4D97-AF65-F5344CB8AC3E}">
        <p14:creationId xmlns:p14="http://schemas.microsoft.com/office/powerpoint/2010/main" val="462992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DF3F15-3B2A-A979-3ADC-39C6924E98BE}"/>
              </a:ext>
            </a:extLst>
          </p:cNvPr>
          <p:cNvSpPr>
            <a:spLocks noGrp="1"/>
          </p:cNvSpPr>
          <p:nvPr>
            <p:ph type="dt" sz="half" idx="10"/>
          </p:nvPr>
        </p:nvSpPr>
        <p:spPr/>
        <p:txBody>
          <a:bodyPr/>
          <a:lstStyle/>
          <a:p>
            <a:fld id="{7202ABB7-C9F5-4F73-9EF8-0EA49E726E3B}" type="datetimeFigureOut">
              <a:rPr lang="en-GB" smtClean="0"/>
              <a:t>21/12/2023</a:t>
            </a:fld>
            <a:endParaRPr lang="en-GB"/>
          </a:p>
        </p:txBody>
      </p:sp>
      <p:sp>
        <p:nvSpPr>
          <p:cNvPr id="3" name="Footer Placeholder 2">
            <a:extLst>
              <a:ext uri="{FF2B5EF4-FFF2-40B4-BE49-F238E27FC236}">
                <a16:creationId xmlns:a16="http://schemas.microsoft.com/office/drawing/2014/main" id="{60EA1039-4A89-1D67-8F58-3A20C9DA86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527E92-7A26-B39F-F2A8-30ADA551025E}"/>
              </a:ext>
            </a:extLst>
          </p:cNvPr>
          <p:cNvSpPr>
            <a:spLocks noGrp="1"/>
          </p:cNvSpPr>
          <p:nvPr>
            <p:ph type="sldNum" sz="quarter" idx="12"/>
          </p:nvPr>
        </p:nvSpPr>
        <p:spPr/>
        <p:txBody>
          <a:bodyPr/>
          <a:lstStyle/>
          <a:p>
            <a:fld id="{8D706DC7-6C49-43FC-A04A-8EE03DE71828}" type="slidenum">
              <a:rPr lang="en-GB" smtClean="0"/>
              <a:t>‹#›</a:t>
            </a:fld>
            <a:endParaRPr lang="en-GB"/>
          </a:p>
        </p:txBody>
      </p:sp>
    </p:spTree>
    <p:extLst>
      <p:ext uri="{BB962C8B-B14F-4D97-AF65-F5344CB8AC3E}">
        <p14:creationId xmlns:p14="http://schemas.microsoft.com/office/powerpoint/2010/main" val="4081559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8D37-0CDA-8DE1-A887-1D65397810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7DBEA67-A13C-7ECA-3DD5-3BBD49C0A0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3BAEA7F-55D5-01DD-5D21-198135F05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049728-AA1D-06F1-3091-3117BDC34F70}"/>
              </a:ext>
            </a:extLst>
          </p:cNvPr>
          <p:cNvSpPr>
            <a:spLocks noGrp="1"/>
          </p:cNvSpPr>
          <p:nvPr>
            <p:ph type="dt" sz="half" idx="10"/>
          </p:nvPr>
        </p:nvSpPr>
        <p:spPr/>
        <p:txBody>
          <a:bodyPr/>
          <a:lstStyle/>
          <a:p>
            <a:fld id="{7202ABB7-C9F5-4F73-9EF8-0EA49E726E3B}" type="datetimeFigureOut">
              <a:rPr lang="en-GB" smtClean="0"/>
              <a:t>21/12/2023</a:t>
            </a:fld>
            <a:endParaRPr lang="en-GB"/>
          </a:p>
        </p:txBody>
      </p:sp>
      <p:sp>
        <p:nvSpPr>
          <p:cNvPr id="6" name="Footer Placeholder 5">
            <a:extLst>
              <a:ext uri="{FF2B5EF4-FFF2-40B4-BE49-F238E27FC236}">
                <a16:creationId xmlns:a16="http://schemas.microsoft.com/office/drawing/2014/main" id="{C1FA0CB0-F763-8093-6944-1ECF2E7A16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B63BBD-EC24-5748-C603-2F71BB1E932B}"/>
              </a:ext>
            </a:extLst>
          </p:cNvPr>
          <p:cNvSpPr>
            <a:spLocks noGrp="1"/>
          </p:cNvSpPr>
          <p:nvPr>
            <p:ph type="sldNum" sz="quarter" idx="12"/>
          </p:nvPr>
        </p:nvSpPr>
        <p:spPr/>
        <p:txBody>
          <a:bodyPr/>
          <a:lstStyle/>
          <a:p>
            <a:fld id="{8D706DC7-6C49-43FC-A04A-8EE03DE71828}" type="slidenum">
              <a:rPr lang="en-GB" smtClean="0"/>
              <a:t>‹#›</a:t>
            </a:fld>
            <a:endParaRPr lang="en-GB"/>
          </a:p>
        </p:txBody>
      </p:sp>
    </p:spTree>
    <p:extLst>
      <p:ext uri="{BB962C8B-B14F-4D97-AF65-F5344CB8AC3E}">
        <p14:creationId xmlns:p14="http://schemas.microsoft.com/office/powerpoint/2010/main" val="3009256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FBB71-AEA6-016B-EC11-70C64DE79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0EDDC5A-D967-B0B9-55FA-018D54353B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065B17-2BD4-B16C-A620-7C5AB1522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F1A8B-C27A-2BA9-BBD8-A1A3FC7CF753}"/>
              </a:ext>
            </a:extLst>
          </p:cNvPr>
          <p:cNvSpPr>
            <a:spLocks noGrp="1"/>
          </p:cNvSpPr>
          <p:nvPr>
            <p:ph type="dt" sz="half" idx="10"/>
          </p:nvPr>
        </p:nvSpPr>
        <p:spPr/>
        <p:txBody>
          <a:bodyPr/>
          <a:lstStyle/>
          <a:p>
            <a:fld id="{7202ABB7-C9F5-4F73-9EF8-0EA49E726E3B}" type="datetimeFigureOut">
              <a:rPr lang="en-GB" smtClean="0"/>
              <a:t>21/12/2023</a:t>
            </a:fld>
            <a:endParaRPr lang="en-GB"/>
          </a:p>
        </p:txBody>
      </p:sp>
      <p:sp>
        <p:nvSpPr>
          <p:cNvPr id="6" name="Footer Placeholder 5">
            <a:extLst>
              <a:ext uri="{FF2B5EF4-FFF2-40B4-BE49-F238E27FC236}">
                <a16:creationId xmlns:a16="http://schemas.microsoft.com/office/drawing/2014/main" id="{95A155BB-D64F-086D-9D4D-9C18AD83C3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23D049-0A00-2AD8-78CA-6D7FD648D0E2}"/>
              </a:ext>
            </a:extLst>
          </p:cNvPr>
          <p:cNvSpPr>
            <a:spLocks noGrp="1"/>
          </p:cNvSpPr>
          <p:nvPr>
            <p:ph type="sldNum" sz="quarter" idx="12"/>
          </p:nvPr>
        </p:nvSpPr>
        <p:spPr/>
        <p:txBody>
          <a:bodyPr/>
          <a:lstStyle/>
          <a:p>
            <a:fld id="{8D706DC7-6C49-43FC-A04A-8EE03DE71828}" type="slidenum">
              <a:rPr lang="en-GB" smtClean="0"/>
              <a:t>‹#›</a:t>
            </a:fld>
            <a:endParaRPr lang="en-GB"/>
          </a:p>
        </p:txBody>
      </p:sp>
    </p:spTree>
    <p:extLst>
      <p:ext uri="{BB962C8B-B14F-4D97-AF65-F5344CB8AC3E}">
        <p14:creationId xmlns:p14="http://schemas.microsoft.com/office/powerpoint/2010/main" val="408129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0A75D3-FE5B-E7B5-B35C-46D41EA59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8F6363-4E6E-30BF-7730-38BDA43AB5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0E51E1-B50F-AAF4-E19A-98302789B1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02ABB7-C9F5-4F73-9EF8-0EA49E726E3B}" type="datetimeFigureOut">
              <a:rPr lang="en-GB" smtClean="0"/>
              <a:t>21/12/2023</a:t>
            </a:fld>
            <a:endParaRPr lang="en-GB"/>
          </a:p>
        </p:txBody>
      </p:sp>
      <p:sp>
        <p:nvSpPr>
          <p:cNvPr id="5" name="Footer Placeholder 4">
            <a:extLst>
              <a:ext uri="{FF2B5EF4-FFF2-40B4-BE49-F238E27FC236}">
                <a16:creationId xmlns:a16="http://schemas.microsoft.com/office/drawing/2014/main" id="{A78986FB-35B2-7445-AA43-3F9B5780D0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C99BE35-65B9-7742-8A17-E2EF70B25A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06DC7-6C49-43FC-A04A-8EE03DE71828}" type="slidenum">
              <a:rPr lang="en-GB" smtClean="0"/>
              <a:t>‹#›</a:t>
            </a:fld>
            <a:endParaRPr lang="en-GB"/>
          </a:p>
        </p:txBody>
      </p:sp>
    </p:spTree>
    <p:extLst>
      <p:ext uri="{BB962C8B-B14F-4D97-AF65-F5344CB8AC3E}">
        <p14:creationId xmlns:p14="http://schemas.microsoft.com/office/powerpoint/2010/main" val="2569733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gif"/><Relationship Id="rId18" Type="http://schemas.openxmlformats.org/officeDocument/2006/relationships/image" Target="../media/image6.jpg"/><Relationship Id="rId3" Type="http://schemas.microsoft.com/office/2007/relationships/media" Target="../media/media2.mp3"/><Relationship Id="rId21" Type="http://schemas.openxmlformats.org/officeDocument/2006/relationships/image" Target="../media/image9.gif"/><Relationship Id="rId7" Type="http://schemas.microsoft.com/office/2007/relationships/media" Target="../media/media4.mp3"/><Relationship Id="rId12" Type="http://schemas.openxmlformats.org/officeDocument/2006/relationships/image" Target="../media/image1.jpeg"/><Relationship Id="rId17" Type="http://schemas.openxmlformats.org/officeDocument/2006/relationships/image" Target="../media/image5.jpeg"/><Relationship Id="rId2" Type="http://schemas.openxmlformats.org/officeDocument/2006/relationships/audio" Target="../media/media1.mp3"/><Relationship Id="rId16" Type="http://schemas.openxmlformats.org/officeDocument/2006/relationships/image" Target="../media/image4.wmf"/><Relationship Id="rId20" Type="http://schemas.openxmlformats.org/officeDocument/2006/relationships/image" Target="../media/image8.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7.xml"/><Relationship Id="rId24" Type="http://schemas.openxmlformats.org/officeDocument/2006/relationships/image" Target="../media/image12.png"/><Relationship Id="rId5" Type="http://schemas.microsoft.com/office/2007/relationships/media" Target="../media/media3.mp3"/><Relationship Id="rId15" Type="http://schemas.openxmlformats.org/officeDocument/2006/relationships/oleObject" Target="../embeddings/oleObject1.bin"/><Relationship Id="rId23" Type="http://schemas.openxmlformats.org/officeDocument/2006/relationships/image" Target="../media/image11.png"/><Relationship Id="rId10" Type="http://schemas.openxmlformats.org/officeDocument/2006/relationships/audio" Target="../media/media5.mp3"/><Relationship Id="rId19" Type="http://schemas.openxmlformats.org/officeDocument/2006/relationships/image" Target="../media/image7.gif"/><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3.jpeg"/><Relationship Id="rId22"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jpeg"/><Relationship Id="rId11" Type="http://schemas.openxmlformats.org/officeDocument/2006/relationships/image" Target="../media/image2.gif"/><Relationship Id="rId5" Type="http://schemas.openxmlformats.org/officeDocument/2006/relationships/image" Target="../media/image42.jpeg"/><Relationship Id="rId10" Type="http://schemas.openxmlformats.org/officeDocument/2006/relationships/image" Target="../media/image9.gif"/><Relationship Id="rId4" Type="http://schemas.openxmlformats.org/officeDocument/2006/relationships/image" Target="../media/image41.jpeg"/><Relationship Id="rId9"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wmf"/></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video" Target="https://www.youtube.com/embed/O0QLExJTm3M?start=124&amp;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bbc.co.uk/news/av/world-africa-66862091"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gif"/><Relationship Id="rId5" Type="http://schemas.openxmlformats.org/officeDocument/2006/relationships/image" Target="../media/image9.gif"/><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www.youtube.com/watch?v=M9VYRnB7mdg"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video" Target="https://www.youtube.com/embed/og8N-EslUPQ?feature=oembed"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ideo" Target="https://www.youtube.com/embed/hfD3gevx48Y?feature=oemb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7.xml"/><Relationship Id="rId1" Type="http://schemas.openxmlformats.org/officeDocument/2006/relationships/video" Target="https://www.youtube.com/embed/ySaXJO0-220?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 name="Picture 30" descr="Identifying Shark Fins:">
            <a:extLst>
              <a:ext uri="{FF2B5EF4-FFF2-40B4-BE49-F238E27FC236}">
                <a16:creationId xmlns:a16="http://schemas.microsoft.com/office/drawing/2014/main" id="{13EA6D3D-02D9-F078-97CC-1BE27BEDE1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2422196" y="5220354"/>
            <a:ext cx="283261" cy="2503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agull NItrtX GIF">
            <a:extLst>
              <a:ext uri="{FF2B5EF4-FFF2-40B4-BE49-F238E27FC236}">
                <a16:creationId xmlns:a16="http://schemas.microsoft.com/office/drawing/2014/main" id="{AFF5EC5E-F39D-FD7D-65D5-EADE240E82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12190554" y="3422999"/>
            <a:ext cx="712069" cy="5975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nta Isolated On White - Fotografias de stock e mais imagens de Grande  raia - Grande raia, Fundo Branco, Figura para recortar - iStock">
            <a:extLst>
              <a:ext uri="{FF2B5EF4-FFF2-40B4-BE49-F238E27FC236}">
                <a16:creationId xmlns:a16="http://schemas.microsoft.com/office/drawing/2014/main" id="{D31AA795-5DD0-F935-D207-6D87AFF2CD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79924" y="6487859"/>
            <a:ext cx="961585" cy="5992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8C7C837A-E29F-4EEF-40E3-28CF6645DF8D}"/>
              </a:ext>
            </a:extLst>
          </p:cNvPr>
          <p:cNvGraphicFramePr>
            <a:graphicFrameLocks noChangeAspect="1"/>
          </p:cNvGraphicFramePr>
          <p:nvPr>
            <p:extLst>
              <p:ext uri="{D42A27DB-BD31-4B8C-83A1-F6EECF244321}">
                <p14:modId xmlns:p14="http://schemas.microsoft.com/office/powerpoint/2010/main" val="217148959"/>
              </p:ext>
            </p:extLst>
          </p:nvPr>
        </p:nvGraphicFramePr>
        <p:xfrm>
          <a:off x="5961570" y="4355125"/>
          <a:ext cx="2529796" cy="1846847"/>
        </p:xfrm>
        <a:graphic>
          <a:graphicData uri="http://schemas.openxmlformats.org/presentationml/2006/ole">
            <mc:AlternateContent xmlns:mc="http://schemas.openxmlformats.org/markup-compatibility/2006">
              <mc:Choice xmlns:v="urn:schemas-microsoft-com:vml" Requires="v">
                <p:oleObj r:id="rId15" imgW="3339360" imgH="2437920" progId="">
                  <p:embed/>
                </p:oleObj>
              </mc:Choice>
              <mc:Fallback>
                <p:oleObj r:id="rId15" imgW="3339360" imgH="2437920" progId="">
                  <p:embed/>
                  <p:pic>
                    <p:nvPicPr>
                      <p:cNvPr id="0" name=""/>
                      <p:cNvPicPr/>
                      <p:nvPr/>
                    </p:nvPicPr>
                    <p:blipFill>
                      <a:blip r:embed="rId16"/>
                      <a:stretch>
                        <a:fillRect/>
                      </a:stretch>
                    </p:blipFill>
                    <p:spPr>
                      <a:xfrm>
                        <a:off x="5961570" y="4355125"/>
                        <a:ext cx="2529796" cy="1846847"/>
                      </a:xfrm>
                      <a:prstGeom prst="rect">
                        <a:avLst/>
                      </a:prstGeom>
                    </p:spPr>
                  </p:pic>
                </p:oleObj>
              </mc:Fallback>
            </mc:AlternateContent>
          </a:graphicData>
        </a:graphic>
      </p:graphicFrame>
      <p:pic>
        <p:nvPicPr>
          <p:cNvPr id="1036" name="Picture 12" descr="Fishing trawler isolated on white background - Stock Illustration  [63824320] - PIXTA">
            <a:extLst>
              <a:ext uri="{FF2B5EF4-FFF2-40B4-BE49-F238E27FC236}">
                <a16:creationId xmlns:a16="http://schemas.microsoft.com/office/drawing/2014/main" id="{DA522465-140D-2002-2386-6C8FB0F52F2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211422" y="3934435"/>
            <a:ext cx="3144497" cy="19708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ody of water with waves&#10;&#10;Description automatically generated with medium confidence">
            <a:extLst>
              <a:ext uri="{FF2B5EF4-FFF2-40B4-BE49-F238E27FC236}">
                <a16:creationId xmlns:a16="http://schemas.microsoft.com/office/drawing/2014/main" id="{0BE93A91-4BE1-6BE3-5450-FA18C454A71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5785" y="5415998"/>
            <a:ext cx="3911600" cy="1638300"/>
          </a:xfrm>
          <a:prstGeom prst="rect">
            <a:avLst/>
          </a:prstGeom>
        </p:spPr>
      </p:pic>
      <p:pic>
        <p:nvPicPr>
          <p:cNvPr id="10" name="Picture 9" descr="A body of water with waves&#10;&#10;Description automatically generated with medium confidence">
            <a:extLst>
              <a:ext uri="{FF2B5EF4-FFF2-40B4-BE49-F238E27FC236}">
                <a16:creationId xmlns:a16="http://schemas.microsoft.com/office/drawing/2014/main" id="{0A0FAA05-03C7-A7B2-F384-A7C176FCC4A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3580393" y="5415998"/>
            <a:ext cx="4906027" cy="1638300"/>
          </a:xfrm>
          <a:prstGeom prst="rect">
            <a:avLst/>
          </a:prstGeom>
        </p:spPr>
      </p:pic>
      <p:pic>
        <p:nvPicPr>
          <p:cNvPr id="12" name="Picture 11" descr="A body of water with waves&#10;&#10;Description automatically generated with medium confidence">
            <a:extLst>
              <a:ext uri="{FF2B5EF4-FFF2-40B4-BE49-F238E27FC236}">
                <a16:creationId xmlns:a16="http://schemas.microsoft.com/office/drawing/2014/main" id="{E0559D73-C955-3D9B-5846-9B91A47C33D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81791" y="5415998"/>
            <a:ext cx="3911600" cy="1638300"/>
          </a:xfrm>
          <a:prstGeom prst="rect">
            <a:avLst/>
          </a:prstGeom>
        </p:spPr>
      </p:pic>
      <p:sp>
        <p:nvSpPr>
          <p:cNvPr id="15" name="TextBox 14">
            <a:extLst>
              <a:ext uri="{FF2B5EF4-FFF2-40B4-BE49-F238E27FC236}">
                <a16:creationId xmlns:a16="http://schemas.microsoft.com/office/drawing/2014/main" id="{A1C1CB51-6763-289D-B854-05B6D1BD1733}"/>
              </a:ext>
            </a:extLst>
          </p:cNvPr>
          <p:cNvSpPr txBox="1"/>
          <p:nvPr/>
        </p:nvSpPr>
        <p:spPr>
          <a:xfrm>
            <a:off x="0" y="691708"/>
            <a:ext cx="12192000" cy="584775"/>
          </a:xfrm>
          <a:prstGeom prst="rect">
            <a:avLst/>
          </a:prstGeom>
          <a:noFill/>
        </p:spPr>
        <p:txBody>
          <a:bodyPr wrap="square" rtlCol="0">
            <a:spAutoFit/>
          </a:bodyPr>
          <a:lstStyle/>
          <a:p>
            <a:pPr algn="ctr"/>
            <a:r>
              <a:rPr lang="en-GB" sz="3200" dirty="0"/>
              <a:t> Aquatic Food Resources</a:t>
            </a:r>
          </a:p>
        </p:txBody>
      </p:sp>
      <p:sp>
        <p:nvSpPr>
          <p:cNvPr id="16" name="TextBox 15">
            <a:extLst>
              <a:ext uri="{FF2B5EF4-FFF2-40B4-BE49-F238E27FC236}">
                <a16:creationId xmlns:a16="http://schemas.microsoft.com/office/drawing/2014/main" id="{E057717B-254F-019D-21BC-E6524EBD594C}"/>
              </a:ext>
            </a:extLst>
          </p:cNvPr>
          <p:cNvSpPr txBox="1"/>
          <p:nvPr/>
        </p:nvSpPr>
        <p:spPr>
          <a:xfrm>
            <a:off x="1" y="1625056"/>
            <a:ext cx="12192000" cy="1200329"/>
          </a:xfrm>
          <a:prstGeom prst="rect">
            <a:avLst/>
          </a:prstGeom>
          <a:noFill/>
        </p:spPr>
        <p:txBody>
          <a:bodyPr wrap="square" rtlCol="0">
            <a:spAutoFit/>
          </a:bodyPr>
          <a:lstStyle/>
          <a:p>
            <a:pPr algn="ctr"/>
            <a:r>
              <a:rPr lang="en-GB" sz="2400" dirty="0"/>
              <a:t>Fishing</a:t>
            </a:r>
          </a:p>
          <a:p>
            <a:pPr algn="ctr"/>
            <a:endParaRPr lang="en-GB" sz="2400" dirty="0"/>
          </a:p>
          <a:p>
            <a:pPr algn="ctr"/>
            <a:r>
              <a:rPr lang="en-GB" sz="2400" dirty="0"/>
              <a:t>AQA A Level Environmental Science</a:t>
            </a:r>
          </a:p>
        </p:txBody>
      </p:sp>
      <p:sp>
        <p:nvSpPr>
          <p:cNvPr id="17" name="TextBox 16">
            <a:extLst>
              <a:ext uri="{FF2B5EF4-FFF2-40B4-BE49-F238E27FC236}">
                <a16:creationId xmlns:a16="http://schemas.microsoft.com/office/drawing/2014/main" id="{E78B17BC-D20B-A0C3-EB1F-6C46A350F5C7}"/>
              </a:ext>
            </a:extLst>
          </p:cNvPr>
          <p:cNvSpPr txBox="1"/>
          <p:nvPr/>
        </p:nvSpPr>
        <p:spPr>
          <a:xfrm>
            <a:off x="0" y="3173958"/>
            <a:ext cx="12192000" cy="400110"/>
          </a:xfrm>
          <a:prstGeom prst="rect">
            <a:avLst/>
          </a:prstGeom>
          <a:noFill/>
        </p:spPr>
        <p:txBody>
          <a:bodyPr wrap="square" rtlCol="0">
            <a:spAutoFit/>
          </a:bodyPr>
          <a:lstStyle/>
          <a:p>
            <a:pPr algn="ctr"/>
            <a:r>
              <a:rPr lang="en-GB" sz="2000" dirty="0"/>
              <a:t>Paul Madelin </a:t>
            </a:r>
            <a:r>
              <a:rPr lang="en-GB" sz="1400" dirty="0"/>
              <a:t>PIEMA</a:t>
            </a:r>
          </a:p>
        </p:txBody>
      </p:sp>
      <p:pic>
        <p:nvPicPr>
          <p:cNvPr id="1048" name="Picture 24" descr="Bird Sticker">
            <a:extLst>
              <a:ext uri="{FF2B5EF4-FFF2-40B4-BE49-F238E27FC236}">
                <a16:creationId xmlns:a16="http://schemas.microsoft.com/office/drawing/2014/main" id="{EE4A1838-0534-D53F-7A1A-DCAE3652D44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flipH="1">
            <a:off x="304800" y="70492"/>
            <a:ext cx="2504661" cy="2929180"/>
          </a:xfrm>
          <a:prstGeom prst="rect">
            <a:avLst/>
          </a:prstGeom>
          <a:noFill/>
          <a:extLst>
            <a:ext uri="{909E8E84-426E-40DD-AFC4-6F175D3DCCD1}">
              <a14:hiddenFill xmlns:a14="http://schemas.microsoft.com/office/drawing/2010/main">
                <a:solidFill>
                  <a:srgbClr val="FFFFFF"/>
                </a:solidFill>
              </a14:hiddenFill>
            </a:ext>
          </a:extLst>
        </p:spPr>
      </p:pic>
      <p:pic>
        <p:nvPicPr>
          <p:cNvPr id="18" name="weller">
            <a:hlinkClick r:id="" action="ppaction://media"/>
            <a:extLst>
              <a:ext uri="{FF2B5EF4-FFF2-40B4-BE49-F238E27FC236}">
                <a16:creationId xmlns:a16="http://schemas.microsoft.com/office/drawing/2014/main" id="{3513F93D-7D2E-816F-6CFF-E078448ED9A0}"/>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3093147" y="3313041"/>
            <a:ext cx="609600" cy="609600"/>
          </a:xfrm>
          <a:prstGeom prst="rect">
            <a:avLst/>
          </a:prstGeom>
        </p:spPr>
      </p:pic>
      <p:pic>
        <p:nvPicPr>
          <p:cNvPr id="19" name="01 - Jaws Theme">
            <a:hlinkClick r:id="" action="ppaction://media"/>
            <a:extLst>
              <a:ext uri="{FF2B5EF4-FFF2-40B4-BE49-F238E27FC236}">
                <a16:creationId xmlns:a16="http://schemas.microsoft.com/office/drawing/2014/main" id="{93A598F2-4591-9A90-97F7-1F9ABFBB9647}"/>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093147" y="1585803"/>
            <a:ext cx="609600" cy="609600"/>
          </a:xfrm>
          <a:prstGeom prst="rect">
            <a:avLst/>
          </a:prstGeom>
        </p:spPr>
      </p:pic>
      <p:pic>
        <p:nvPicPr>
          <p:cNvPr id="2" name="Picture 1" descr="Art Dolphin">
            <a:extLst>
              <a:ext uri="{FF2B5EF4-FFF2-40B4-BE49-F238E27FC236}">
                <a16:creationId xmlns:a16="http://schemas.microsoft.com/office/drawing/2014/main" id="{EBB17B17-80F4-53FF-62DC-E13832D021A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125150" y="4993590"/>
            <a:ext cx="990884" cy="663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Seagull Bird in Flight on a White Background Stock Image - Image of  isolated, freedom: 178787667">
            <a:extLst>
              <a:ext uri="{FF2B5EF4-FFF2-40B4-BE49-F238E27FC236}">
                <a16:creationId xmlns:a16="http://schemas.microsoft.com/office/drawing/2014/main" id="{60322163-24BA-F8E0-6E54-0D19CEFA209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652954" y="3459699"/>
            <a:ext cx="880386" cy="5608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Seagull Bird in Flight on a White Background Stock Image - Image of  isolated, freedom: 178787667">
            <a:extLst>
              <a:ext uri="{FF2B5EF4-FFF2-40B4-BE49-F238E27FC236}">
                <a16:creationId xmlns:a16="http://schemas.microsoft.com/office/drawing/2014/main" id="{87F45F33-2E1C-7887-6E99-621A8B7ACB1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190554" y="119113"/>
            <a:ext cx="880386" cy="5608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eagull NItrtX GIF">
            <a:extLst>
              <a:ext uri="{FF2B5EF4-FFF2-40B4-BE49-F238E27FC236}">
                <a16:creationId xmlns:a16="http://schemas.microsoft.com/office/drawing/2014/main" id="{FAAF4445-2333-BF09-BF4C-9B09BBCD22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4105" y="-17680"/>
            <a:ext cx="1603099" cy="7387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rt Dolphin">
            <a:extLst>
              <a:ext uri="{FF2B5EF4-FFF2-40B4-BE49-F238E27FC236}">
                <a16:creationId xmlns:a16="http://schemas.microsoft.com/office/drawing/2014/main" id="{20AD1AED-9EDF-6E36-CB2C-7E5F2685F14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78841" y="5905282"/>
            <a:ext cx="990884" cy="6637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agull NItrtX GIF">
            <a:extLst>
              <a:ext uri="{FF2B5EF4-FFF2-40B4-BE49-F238E27FC236}">
                <a16:creationId xmlns:a16="http://schemas.microsoft.com/office/drawing/2014/main" id="{C1F56F89-4C03-2386-282B-99D632C5807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12391498" y="2626388"/>
            <a:ext cx="712071" cy="5975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4" descr="Bird Sticker">
            <a:extLst>
              <a:ext uri="{FF2B5EF4-FFF2-40B4-BE49-F238E27FC236}">
                <a16:creationId xmlns:a16="http://schemas.microsoft.com/office/drawing/2014/main" id="{E7034997-7DA8-E86C-33BB-498A060249A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160423" y="1124721"/>
            <a:ext cx="1246493" cy="13084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Free great white shark 17297036 PNG with Transparent Background">
            <a:extLst>
              <a:ext uri="{FF2B5EF4-FFF2-40B4-BE49-F238E27FC236}">
                <a16:creationId xmlns:a16="http://schemas.microsoft.com/office/drawing/2014/main" id="{C1BBC314-4388-9282-3B30-87C8B192458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931990">
            <a:off x="7746652" y="5692556"/>
            <a:ext cx="2189902" cy="21899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erson in scuba gear&#10;&#10;Description automatically generated with medium confidence">
            <a:extLst>
              <a:ext uri="{FF2B5EF4-FFF2-40B4-BE49-F238E27FC236}">
                <a16:creationId xmlns:a16="http://schemas.microsoft.com/office/drawing/2014/main" id="{C0F9C8F3-53F8-7B79-6952-EA415A706FD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872183" y="6248867"/>
            <a:ext cx="1866055" cy="1214180"/>
          </a:xfrm>
          <a:prstGeom prst="rect">
            <a:avLst/>
          </a:prstGeom>
        </p:spPr>
      </p:pic>
      <p:pic>
        <p:nvPicPr>
          <p:cNvPr id="13" name="monster-roar-6985">
            <a:hlinkClick r:id="" action="ppaction://media"/>
            <a:extLst>
              <a:ext uri="{FF2B5EF4-FFF2-40B4-BE49-F238E27FC236}">
                <a16:creationId xmlns:a16="http://schemas.microsoft.com/office/drawing/2014/main" id="{15DA095F-C682-628A-0D48-F4D65DDA20EE}"/>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288601" y="3171369"/>
            <a:ext cx="609600" cy="609600"/>
          </a:xfrm>
          <a:prstGeom prst="rect">
            <a:avLst/>
          </a:prstGeom>
        </p:spPr>
      </p:pic>
      <p:pic>
        <p:nvPicPr>
          <p:cNvPr id="21" name="splash-by-blaukreuz-6261">
            <a:hlinkClick r:id="" action="ppaction://media"/>
            <a:extLst>
              <a:ext uri="{FF2B5EF4-FFF2-40B4-BE49-F238E27FC236}">
                <a16:creationId xmlns:a16="http://schemas.microsoft.com/office/drawing/2014/main" id="{62023935-3FBA-82B0-256A-B4ED902B470D}"/>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392156" y="4283051"/>
            <a:ext cx="609600" cy="609600"/>
          </a:xfrm>
          <a:prstGeom prst="rect">
            <a:avLst/>
          </a:prstGeom>
        </p:spPr>
      </p:pic>
      <p:pic>
        <p:nvPicPr>
          <p:cNvPr id="23" name="jaws">
            <a:hlinkClick r:id="" action="ppaction://media"/>
            <a:extLst>
              <a:ext uri="{FF2B5EF4-FFF2-40B4-BE49-F238E27FC236}">
                <a16:creationId xmlns:a16="http://schemas.microsoft.com/office/drawing/2014/main" id="{DD5731BB-B268-2D2F-647F-C161B2923332}"/>
              </a:ext>
            </a:extLst>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1381431" y="1776360"/>
            <a:ext cx="609600" cy="609600"/>
          </a:xfrm>
          <a:prstGeom prst="rect">
            <a:avLst/>
          </a:prstGeom>
        </p:spPr>
      </p:pic>
    </p:spTree>
    <p:extLst>
      <p:ext uri="{BB962C8B-B14F-4D97-AF65-F5344CB8AC3E}">
        <p14:creationId xmlns:p14="http://schemas.microsoft.com/office/powerpoint/2010/main" val="296857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29" fill="hold"/>
                                        <p:tgtEl>
                                          <p:spTgt spid="18"/>
                                        </p:tgtEl>
                                      </p:cBhvr>
                                    </p:cmd>
                                  </p:childTnLst>
                                </p:cTn>
                              </p:par>
                              <p:par>
                                <p:cTn id="7" presetID="1" presetClass="entr" presetSubtype="0" fill="hold" nodeType="withEffect">
                                  <p:stCondLst>
                                    <p:cond delay="9250"/>
                                  </p:stCondLst>
                                  <p:childTnLst>
                                    <p:set>
                                      <p:cBhvr>
                                        <p:cTn id="8" dur="1" fill="hold">
                                          <p:stCondLst>
                                            <p:cond delay="0"/>
                                          </p:stCondLst>
                                        </p:cTn>
                                        <p:tgtEl>
                                          <p:spTgt spid="2"/>
                                        </p:tgtEl>
                                        <p:attrNameLst>
                                          <p:attrName>style.visibility</p:attrName>
                                        </p:attrNameLst>
                                      </p:cBhvr>
                                      <p:to>
                                        <p:strVal val="visible"/>
                                      </p:to>
                                    </p:set>
                                  </p:childTnLst>
                                </p:cTn>
                              </p:par>
                              <p:par>
                                <p:cTn id="9" presetID="2" presetClass="entr" presetSubtype="8" fill="hold" nodeType="withEffect">
                                  <p:stCondLst>
                                    <p:cond delay="2500"/>
                                  </p:stCondLst>
                                  <p:childTnLst>
                                    <p:set>
                                      <p:cBhvr>
                                        <p:cTn id="10" dur="1" fill="hold">
                                          <p:stCondLst>
                                            <p:cond delay="0"/>
                                          </p:stCondLst>
                                        </p:cTn>
                                        <p:tgtEl>
                                          <p:spTgt spid="1036"/>
                                        </p:tgtEl>
                                        <p:attrNameLst>
                                          <p:attrName>style.visibility</p:attrName>
                                        </p:attrNameLst>
                                      </p:cBhvr>
                                      <p:to>
                                        <p:strVal val="visible"/>
                                      </p:to>
                                    </p:set>
                                    <p:anim calcmode="lin" valueType="num">
                                      <p:cBhvr additive="base">
                                        <p:cTn id="11" dur="8000" fill="hold"/>
                                        <p:tgtEl>
                                          <p:spTgt spid="1036"/>
                                        </p:tgtEl>
                                        <p:attrNameLst>
                                          <p:attrName>ppt_x</p:attrName>
                                        </p:attrNameLst>
                                      </p:cBhvr>
                                      <p:tavLst>
                                        <p:tav tm="0">
                                          <p:val>
                                            <p:strVal val="0-#ppt_w/2"/>
                                          </p:val>
                                        </p:tav>
                                        <p:tav tm="100000">
                                          <p:val>
                                            <p:strVal val="#ppt_x"/>
                                          </p:val>
                                        </p:tav>
                                      </p:tavLst>
                                    </p:anim>
                                    <p:anim calcmode="lin" valueType="num">
                                      <p:cBhvr additive="base">
                                        <p:cTn id="12" dur="8000" fill="hold"/>
                                        <p:tgtEl>
                                          <p:spTgt spid="1036"/>
                                        </p:tgtEl>
                                        <p:attrNameLst>
                                          <p:attrName>ppt_y</p:attrName>
                                        </p:attrNameLst>
                                      </p:cBhvr>
                                      <p:tavLst>
                                        <p:tav tm="0">
                                          <p:val>
                                            <p:strVal val="#ppt_y"/>
                                          </p:val>
                                        </p:tav>
                                        <p:tav tm="100000">
                                          <p:val>
                                            <p:strVal val="#ppt_y"/>
                                          </p:val>
                                        </p:tav>
                                      </p:tavLst>
                                    </p:anim>
                                  </p:childTnLst>
                                </p:cTn>
                              </p:par>
                              <p:par>
                                <p:cTn id="13" presetID="1" presetClass="exit" presetSubtype="0" fill="hold" nodeType="withEffect">
                                  <p:stCondLst>
                                    <p:cond delay="8500"/>
                                  </p:stCondLst>
                                  <p:childTnLst>
                                    <p:set>
                                      <p:cBhvr>
                                        <p:cTn id="14" dur="1" fill="hold">
                                          <p:stCondLst>
                                            <p:cond delay="0"/>
                                          </p:stCondLst>
                                        </p:cTn>
                                        <p:tgtEl>
                                          <p:spTgt spid="7"/>
                                        </p:tgtEl>
                                        <p:attrNameLst>
                                          <p:attrName>style.visibility</p:attrName>
                                        </p:attrNameLst>
                                      </p:cBhvr>
                                      <p:to>
                                        <p:strVal val="hidden"/>
                                      </p:to>
                                    </p:set>
                                  </p:childTnLst>
                                </p:cTn>
                              </p:par>
                              <p:par>
                                <p:cTn id="15" presetID="31" presetClass="entr" presetSubtype="0" fill="hold" nodeType="withEffect">
                                  <p:stCondLst>
                                    <p:cond delay="12250"/>
                                  </p:stCondLst>
                                  <p:childTnLst>
                                    <p:set>
                                      <p:cBhvr>
                                        <p:cTn id="16" dur="1" fill="hold">
                                          <p:stCondLst>
                                            <p:cond delay="0"/>
                                          </p:stCondLst>
                                        </p:cTn>
                                        <p:tgtEl>
                                          <p:spTgt spid="1048"/>
                                        </p:tgtEl>
                                        <p:attrNameLst>
                                          <p:attrName>style.visibility</p:attrName>
                                        </p:attrNameLst>
                                      </p:cBhvr>
                                      <p:to>
                                        <p:strVal val="visible"/>
                                      </p:to>
                                    </p:set>
                                    <p:anim calcmode="lin" valueType="num">
                                      <p:cBhvr>
                                        <p:cTn id="17" dur="1000" fill="hold"/>
                                        <p:tgtEl>
                                          <p:spTgt spid="1048"/>
                                        </p:tgtEl>
                                        <p:attrNameLst>
                                          <p:attrName>ppt_w</p:attrName>
                                        </p:attrNameLst>
                                      </p:cBhvr>
                                      <p:tavLst>
                                        <p:tav tm="0">
                                          <p:val>
                                            <p:fltVal val="0"/>
                                          </p:val>
                                        </p:tav>
                                        <p:tav tm="100000">
                                          <p:val>
                                            <p:strVal val="#ppt_w"/>
                                          </p:val>
                                        </p:tav>
                                      </p:tavLst>
                                    </p:anim>
                                    <p:anim calcmode="lin" valueType="num">
                                      <p:cBhvr>
                                        <p:cTn id="18" dur="1000" fill="hold"/>
                                        <p:tgtEl>
                                          <p:spTgt spid="1048"/>
                                        </p:tgtEl>
                                        <p:attrNameLst>
                                          <p:attrName>ppt_h</p:attrName>
                                        </p:attrNameLst>
                                      </p:cBhvr>
                                      <p:tavLst>
                                        <p:tav tm="0">
                                          <p:val>
                                            <p:fltVal val="0"/>
                                          </p:val>
                                        </p:tav>
                                        <p:tav tm="100000">
                                          <p:val>
                                            <p:strVal val="#ppt_h"/>
                                          </p:val>
                                        </p:tav>
                                      </p:tavLst>
                                    </p:anim>
                                    <p:anim calcmode="lin" valueType="num">
                                      <p:cBhvr>
                                        <p:cTn id="19" dur="1000" fill="hold"/>
                                        <p:tgtEl>
                                          <p:spTgt spid="1048"/>
                                        </p:tgtEl>
                                        <p:attrNameLst>
                                          <p:attrName>style.rotation</p:attrName>
                                        </p:attrNameLst>
                                      </p:cBhvr>
                                      <p:tavLst>
                                        <p:tav tm="0">
                                          <p:val>
                                            <p:fltVal val="90"/>
                                          </p:val>
                                        </p:tav>
                                        <p:tav tm="100000">
                                          <p:val>
                                            <p:fltVal val="0"/>
                                          </p:val>
                                        </p:tav>
                                      </p:tavLst>
                                    </p:anim>
                                    <p:animEffect transition="in" filter="fade">
                                      <p:cBhvr>
                                        <p:cTn id="20" dur="1000"/>
                                        <p:tgtEl>
                                          <p:spTgt spid="1048"/>
                                        </p:tgtEl>
                                      </p:cBhvr>
                                    </p:animEffect>
                                  </p:childTnLst>
                                </p:cTn>
                              </p:par>
                              <p:par>
                                <p:cTn id="21" presetID="2" presetClass="entr" presetSubtype="8" fill="hold" nodeType="withEffect">
                                  <p:stCondLst>
                                    <p:cond delay="48500"/>
                                  </p:stCondLst>
                                  <p:childTnLst>
                                    <p:set>
                                      <p:cBhvr>
                                        <p:cTn id="22" dur="1" fill="hold">
                                          <p:stCondLst>
                                            <p:cond delay="0"/>
                                          </p:stCondLst>
                                        </p:cTn>
                                        <p:tgtEl>
                                          <p:spTgt spid="1054"/>
                                        </p:tgtEl>
                                        <p:attrNameLst>
                                          <p:attrName>style.visibility</p:attrName>
                                        </p:attrNameLst>
                                      </p:cBhvr>
                                      <p:to>
                                        <p:strVal val="visible"/>
                                      </p:to>
                                    </p:set>
                                    <p:anim calcmode="lin" valueType="num">
                                      <p:cBhvr additive="base">
                                        <p:cTn id="23" dur="6500" fill="hold"/>
                                        <p:tgtEl>
                                          <p:spTgt spid="1054"/>
                                        </p:tgtEl>
                                        <p:attrNameLst>
                                          <p:attrName>ppt_x</p:attrName>
                                        </p:attrNameLst>
                                      </p:cBhvr>
                                      <p:tavLst>
                                        <p:tav tm="0">
                                          <p:val>
                                            <p:strVal val="0-#ppt_w/2"/>
                                          </p:val>
                                        </p:tav>
                                        <p:tav tm="100000">
                                          <p:val>
                                            <p:strVal val="#ppt_x"/>
                                          </p:val>
                                        </p:tav>
                                      </p:tavLst>
                                    </p:anim>
                                    <p:anim calcmode="lin" valueType="num">
                                      <p:cBhvr additive="base">
                                        <p:cTn id="24" dur="6500" fill="hold"/>
                                        <p:tgtEl>
                                          <p:spTgt spid="1054"/>
                                        </p:tgtEl>
                                        <p:attrNameLst>
                                          <p:attrName>ppt_y</p:attrName>
                                        </p:attrNameLst>
                                      </p:cBhvr>
                                      <p:tavLst>
                                        <p:tav tm="0">
                                          <p:val>
                                            <p:strVal val="#ppt_y"/>
                                          </p:val>
                                        </p:tav>
                                        <p:tav tm="100000">
                                          <p:val>
                                            <p:strVal val="#ppt_y"/>
                                          </p:val>
                                        </p:tav>
                                      </p:tavLst>
                                    </p:anim>
                                  </p:childTnLst>
                                </p:cTn>
                              </p:par>
                              <p:par>
                                <p:cTn id="25" presetID="1" presetClass="mediacall" presetSubtype="0" fill="hold" nodeType="withEffect">
                                  <p:stCondLst>
                                    <p:cond delay="35000"/>
                                  </p:stCondLst>
                                  <p:childTnLst>
                                    <p:cmd type="call" cmd="playFrom(0.0)">
                                      <p:cBhvr>
                                        <p:cTn id="26" dur="27678" fill="hold"/>
                                        <p:tgtEl>
                                          <p:spTgt spid="23"/>
                                        </p:tgtEl>
                                      </p:cBhvr>
                                    </p:cmd>
                                  </p:childTnLst>
                                </p:cTn>
                              </p:par>
                              <p:par>
                                <p:cTn id="27" presetID="2" presetClass="entr" presetSubtype="8" fill="hold" nodeType="withEffect">
                                  <p:stCondLst>
                                    <p:cond delay="700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2750" fill="hold"/>
                                        <p:tgtEl>
                                          <p:spTgt spid="4"/>
                                        </p:tgtEl>
                                        <p:attrNameLst>
                                          <p:attrName>ppt_x</p:attrName>
                                        </p:attrNameLst>
                                      </p:cBhvr>
                                      <p:tavLst>
                                        <p:tav tm="0">
                                          <p:val>
                                            <p:strVal val="0-#ppt_w/2"/>
                                          </p:val>
                                        </p:tav>
                                        <p:tav tm="100000">
                                          <p:val>
                                            <p:strVal val="#ppt_x"/>
                                          </p:val>
                                        </p:tav>
                                      </p:tavLst>
                                    </p:anim>
                                    <p:anim calcmode="lin" valueType="num">
                                      <p:cBhvr additive="base">
                                        <p:cTn id="30" dur="2750" fill="hold"/>
                                        <p:tgtEl>
                                          <p:spTgt spid="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1525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2750" fill="hold"/>
                                        <p:tgtEl>
                                          <p:spTgt spid="5"/>
                                        </p:tgtEl>
                                        <p:attrNameLst>
                                          <p:attrName>ppt_x</p:attrName>
                                        </p:attrNameLst>
                                      </p:cBhvr>
                                      <p:tavLst>
                                        <p:tav tm="0">
                                          <p:val>
                                            <p:strVal val="0-#ppt_w/2"/>
                                          </p:val>
                                        </p:tav>
                                        <p:tav tm="100000">
                                          <p:val>
                                            <p:strVal val="#ppt_x"/>
                                          </p:val>
                                        </p:tav>
                                      </p:tavLst>
                                    </p:anim>
                                    <p:anim calcmode="lin" valueType="num">
                                      <p:cBhvr additive="base">
                                        <p:cTn id="34" dur="2750" fill="hold"/>
                                        <p:tgtEl>
                                          <p:spTgt spid="5"/>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21750"/>
                                  </p:stCondLst>
                                  <p:childTnLst>
                                    <p:set>
                                      <p:cBhvr>
                                        <p:cTn id="36" dur="1" fill="hold">
                                          <p:stCondLst>
                                            <p:cond delay="0"/>
                                          </p:stCondLst>
                                        </p:cTn>
                                        <p:tgtEl>
                                          <p:spTgt spid="2050"/>
                                        </p:tgtEl>
                                        <p:attrNameLst>
                                          <p:attrName>style.visibility</p:attrName>
                                        </p:attrNameLst>
                                      </p:cBhvr>
                                      <p:to>
                                        <p:strVal val="visible"/>
                                      </p:to>
                                    </p:set>
                                    <p:anim calcmode="lin" valueType="num">
                                      <p:cBhvr additive="base">
                                        <p:cTn id="37" dur="3750" fill="hold"/>
                                        <p:tgtEl>
                                          <p:spTgt spid="2050"/>
                                        </p:tgtEl>
                                        <p:attrNameLst>
                                          <p:attrName>ppt_x</p:attrName>
                                        </p:attrNameLst>
                                      </p:cBhvr>
                                      <p:tavLst>
                                        <p:tav tm="0">
                                          <p:val>
                                            <p:strVal val="1+#ppt_w/2"/>
                                          </p:val>
                                        </p:tav>
                                        <p:tav tm="100000">
                                          <p:val>
                                            <p:strVal val="#ppt_x"/>
                                          </p:val>
                                        </p:tav>
                                      </p:tavLst>
                                    </p:anim>
                                    <p:anim calcmode="lin" valueType="num">
                                      <p:cBhvr additive="base">
                                        <p:cTn id="38" dur="3750" fill="hold"/>
                                        <p:tgtEl>
                                          <p:spTgt spid="2050"/>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3050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4000" fill="hold"/>
                                        <p:tgtEl>
                                          <p:spTgt spid="9"/>
                                        </p:tgtEl>
                                        <p:attrNameLst>
                                          <p:attrName>ppt_x</p:attrName>
                                        </p:attrNameLst>
                                      </p:cBhvr>
                                      <p:tavLst>
                                        <p:tav tm="0">
                                          <p:val>
                                            <p:strVal val="0-#ppt_w/2"/>
                                          </p:val>
                                        </p:tav>
                                        <p:tav tm="100000">
                                          <p:val>
                                            <p:strVal val="#ppt_x"/>
                                          </p:val>
                                        </p:tav>
                                      </p:tavLst>
                                    </p:anim>
                                    <p:anim calcmode="lin" valueType="num">
                                      <p:cBhvr additive="base">
                                        <p:cTn id="42" dur="4000" fill="hold"/>
                                        <p:tgtEl>
                                          <p:spTgt spid="9"/>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5475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6250" fill="hold"/>
                                        <p:tgtEl>
                                          <p:spTgt spid="3"/>
                                        </p:tgtEl>
                                        <p:attrNameLst>
                                          <p:attrName>ppt_x</p:attrName>
                                        </p:attrNameLst>
                                      </p:cBhvr>
                                      <p:tavLst>
                                        <p:tav tm="0">
                                          <p:val>
                                            <p:strVal val="0-#ppt_w/2"/>
                                          </p:val>
                                        </p:tav>
                                        <p:tav tm="100000">
                                          <p:val>
                                            <p:strVal val="#ppt_x"/>
                                          </p:val>
                                        </p:tav>
                                      </p:tavLst>
                                    </p:anim>
                                    <p:anim calcmode="lin" valueType="num">
                                      <p:cBhvr additive="base">
                                        <p:cTn id="46" dur="6250" fill="hold"/>
                                        <p:tgtEl>
                                          <p:spTgt spid="3"/>
                                        </p:tgtEl>
                                        <p:attrNameLst>
                                          <p:attrName>ppt_y</p:attrName>
                                        </p:attrNameLst>
                                      </p:cBhvr>
                                      <p:tavLst>
                                        <p:tav tm="0">
                                          <p:val>
                                            <p:strVal val="#ppt_y"/>
                                          </p:val>
                                        </p:tav>
                                        <p:tav tm="100000">
                                          <p:val>
                                            <p:strVal val="#ppt_y"/>
                                          </p:val>
                                        </p:tav>
                                      </p:tavLst>
                                    </p:anim>
                                  </p:childTnLst>
                                </p:cTn>
                              </p:par>
                              <p:par>
                                <p:cTn id="47" presetID="31" presetClass="entr" presetSubtype="0" fill="hold" nodeType="withEffect">
                                  <p:stCondLst>
                                    <p:cond delay="37250"/>
                                  </p:stCondLst>
                                  <p:childTnLst>
                                    <p:set>
                                      <p:cBhvr>
                                        <p:cTn id="48" dur="1" fill="hold">
                                          <p:stCondLst>
                                            <p:cond delay="0"/>
                                          </p:stCondLst>
                                        </p:cTn>
                                        <p:tgtEl>
                                          <p:spTgt spid="6"/>
                                        </p:tgtEl>
                                        <p:attrNameLst>
                                          <p:attrName>style.visibility</p:attrName>
                                        </p:attrNameLst>
                                      </p:cBhvr>
                                      <p:to>
                                        <p:strVal val="visible"/>
                                      </p:to>
                                    </p:set>
                                    <p:anim calcmode="lin" valueType="num">
                                      <p:cBhvr>
                                        <p:cTn id="49" dur="1000" fill="hold"/>
                                        <p:tgtEl>
                                          <p:spTgt spid="6"/>
                                        </p:tgtEl>
                                        <p:attrNameLst>
                                          <p:attrName>ppt_w</p:attrName>
                                        </p:attrNameLst>
                                      </p:cBhvr>
                                      <p:tavLst>
                                        <p:tav tm="0">
                                          <p:val>
                                            <p:fltVal val="0"/>
                                          </p:val>
                                        </p:tav>
                                        <p:tav tm="100000">
                                          <p:val>
                                            <p:strVal val="#ppt_w"/>
                                          </p:val>
                                        </p:tav>
                                      </p:tavLst>
                                    </p:anim>
                                    <p:anim calcmode="lin" valueType="num">
                                      <p:cBhvr>
                                        <p:cTn id="50" dur="1000" fill="hold"/>
                                        <p:tgtEl>
                                          <p:spTgt spid="6"/>
                                        </p:tgtEl>
                                        <p:attrNameLst>
                                          <p:attrName>ppt_h</p:attrName>
                                        </p:attrNameLst>
                                      </p:cBhvr>
                                      <p:tavLst>
                                        <p:tav tm="0">
                                          <p:val>
                                            <p:fltVal val="0"/>
                                          </p:val>
                                        </p:tav>
                                        <p:tav tm="100000">
                                          <p:val>
                                            <p:strVal val="#ppt_h"/>
                                          </p:val>
                                        </p:tav>
                                      </p:tavLst>
                                    </p:anim>
                                    <p:anim calcmode="lin" valueType="num">
                                      <p:cBhvr>
                                        <p:cTn id="51" dur="1000" fill="hold"/>
                                        <p:tgtEl>
                                          <p:spTgt spid="6"/>
                                        </p:tgtEl>
                                        <p:attrNameLst>
                                          <p:attrName>style.rotation</p:attrName>
                                        </p:attrNameLst>
                                      </p:cBhvr>
                                      <p:tavLst>
                                        <p:tav tm="0">
                                          <p:val>
                                            <p:fltVal val="90"/>
                                          </p:val>
                                        </p:tav>
                                        <p:tav tm="100000">
                                          <p:val>
                                            <p:fltVal val="0"/>
                                          </p:val>
                                        </p:tav>
                                      </p:tavLst>
                                    </p:anim>
                                    <p:animEffect transition="in" filter="fade">
                                      <p:cBhvr>
                                        <p:cTn id="52" dur="1000"/>
                                        <p:tgtEl>
                                          <p:spTgt spid="6"/>
                                        </p:tgtEl>
                                      </p:cBhvr>
                                    </p:animEffect>
                                  </p:childTnLst>
                                </p:cTn>
                              </p:par>
                              <p:par>
                                <p:cTn id="53" presetID="26" presetClass="entr" presetSubtype="0" fill="hold" nodeType="withEffect">
                                  <p:stCondLst>
                                    <p:cond delay="28500"/>
                                  </p:stCondLst>
                                  <p:childTnLst>
                                    <p:set>
                                      <p:cBhvr>
                                        <p:cTn id="54" dur="1" fill="hold">
                                          <p:stCondLst>
                                            <p:cond delay="0"/>
                                          </p:stCondLst>
                                        </p:cTn>
                                        <p:tgtEl>
                                          <p:spTgt spid="1032"/>
                                        </p:tgtEl>
                                        <p:attrNameLst>
                                          <p:attrName>style.visibility</p:attrName>
                                        </p:attrNameLst>
                                      </p:cBhvr>
                                      <p:to>
                                        <p:strVal val="visible"/>
                                      </p:to>
                                    </p:set>
                                    <p:animEffect transition="in" filter="wipe(down)">
                                      <p:cBhvr>
                                        <p:cTn id="55" dur="1450">
                                          <p:stCondLst>
                                            <p:cond delay="0"/>
                                          </p:stCondLst>
                                        </p:cTn>
                                        <p:tgtEl>
                                          <p:spTgt spid="1032"/>
                                        </p:tgtEl>
                                      </p:cBhvr>
                                    </p:animEffect>
                                    <p:anim calcmode="lin" valueType="num">
                                      <p:cBhvr>
                                        <p:cTn id="56" dur="4555" tmFilter="0,0; 0.14,0.36; 0.43,0.73; 0.71,0.91; 1.0,1.0">
                                          <p:stCondLst>
                                            <p:cond delay="0"/>
                                          </p:stCondLst>
                                        </p:cTn>
                                        <p:tgtEl>
                                          <p:spTgt spid="1032"/>
                                        </p:tgtEl>
                                        <p:attrNameLst>
                                          <p:attrName>ppt_x</p:attrName>
                                        </p:attrNameLst>
                                      </p:cBhvr>
                                      <p:tavLst>
                                        <p:tav tm="0">
                                          <p:val>
                                            <p:strVal val="#ppt_x-0.25"/>
                                          </p:val>
                                        </p:tav>
                                        <p:tav tm="100000">
                                          <p:val>
                                            <p:strVal val="#ppt_x"/>
                                          </p:val>
                                        </p:tav>
                                      </p:tavLst>
                                    </p:anim>
                                    <p:anim calcmode="lin" valueType="num">
                                      <p:cBhvr>
                                        <p:cTn id="57" dur="1660" tmFilter="0.0,0.0; 0.25,0.07; 0.50,0.2; 0.75,0.467; 1.0,1.0">
                                          <p:stCondLst>
                                            <p:cond delay="0"/>
                                          </p:stCondLst>
                                        </p:cTn>
                                        <p:tgtEl>
                                          <p:spTgt spid="1032"/>
                                        </p:tgtEl>
                                        <p:attrNameLst>
                                          <p:attrName>ppt_y</p:attrName>
                                        </p:attrNameLst>
                                      </p:cBhvr>
                                      <p:tavLst>
                                        <p:tav tm="0" fmla="#ppt_y-sin(pi*$)/3">
                                          <p:val>
                                            <p:fltVal val="0.5"/>
                                          </p:val>
                                        </p:tav>
                                        <p:tav tm="100000">
                                          <p:val>
                                            <p:fltVal val="1"/>
                                          </p:val>
                                        </p:tav>
                                      </p:tavLst>
                                    </p:anim>
                                    <p:anim calcmode="lin" valueType="num">
                                      <p:cBhvr>
                                        <p:cTn id="58" dur="1660" tmFilter="0, 0; 0.125,0.2665; 0.25,0.4; 0.375,0.465; 0.5,0.5;  0.625,0.535; 0.75,0.6; 0.875,0.7335; 1,1">
                                          <p:stCondLst>
                                            <p:cond delay="1660"/>
                                          </p:stCondLst>
                                        </p:cTn>
                                        <p:tgtEl>
                                          <p:spTgt spid="1032"/>
                                        </p:tgtEl>
                                        <p:attrNameLst>
                                          <p:attrName>ppt_y</p:attrName>
                                        </p:attrNameLst>
                                      </p:cBhvr>
                                      <p:tavLst>
                                        <p:tav tm="0" fmla="#ppt_y-sin(pi*$)/9">
                                          <p:val>
                                            <p:fltVal val="0"/>
                                          </p:val>
                                        </p:tav>
                                        <p:tav tm="100000">
                                          <p:val>
                                            <p:fltVal val="1"/>
                                          </p:val>
                                        </p:tav>
                                      </p:tavLst>
                                    </p:anim>
                                    <p:anim calcmode="lin" valueType="num">
                                      <p:cBhvr>
                                        <p:cTn id="59" dur="830" tmFilter="0, 0; 0.125,0.2665; 0.25,0.4; 0.375,0.465; 0.5,0.5;  0.625,0.535; 0.75,0.6; 0.875,0.7335; 1,1">
                                          <p:stCondLst>
                                            <p:cond delay="3310"/>
                                          </p:stCondLst>
                                        </p:cTn>
                                        <p:tgtEl>
                                          <p:spTgt spid="1032"/>
                                        </p:tgtEl>
                                        <p:attrNameLst>
                                          <p:attrName>ppt_y</p:attrName>
                                        </p:attrNameLst>
                                      </p:cBhvr>
                                      <p:tavLst>
                                        <p:tav tm="0" fmla="#ppt_y-sin(pi*$)/27">
                                          <p:val>
                                            <p:fltVal val="0"/>
                                          </p:val>
                                        </p:tav>
                                        <p:tav tm="100000">
                                          <p:val>
                                            <p:fltVal val="1"/>
                                          </p:val>
                                        </p:tav>
                                      </p:tavLst>
                                    </p:anim>
                                    <p:anim calcmode="lin" valueType="num">
                                      <p:cBhvr>
                                        <p:cTn id="60" dur="410" tmFilter="0, 0; 0.125,0.2665; 0.25,0.4; 0.375,0.465; 0.5,0.5;  0.625,0.535; 0.75,0.6; 0.875,0.7335; 1,1">
                                          <p:stCondLst>
                                            <p:cond delay="4140"/>
                                          </p:stCondLst>
                                        </p:cTn>
                                        <p:tgtEl>
                                          <p:spTgt spid="1032"/>
                                        </p:tgtEl>
                                        <p:attrNameLst>
                                          <p:attrName>ppt_y</p:attrName>
                                        </p:attrNameLst>
                                      </p:cBhvr>
                                      <p:tavLst>
                                        <p:tav tm="0" fmla="#ppt_y-sin(pi*$)/81">
                                          <p:val>
                                            <p:fltVal val="0"/>
                                          </p:val>
                                        </p:tav>
                                        <p:tav tm="100000">
                                          <p:val>
                                            <p:fltVal val="1"/>
                                          </p:val>
                                        </p:tav>
                                      </p:tavLst>
                                    </p:anim>
                                    <p:animScale>
                                      <p:cBhvr>
                                        <p:cTn id="61" dur="65">
                                          <p:stCondLst>
                                            <p:cond delay="1625"/>
                                          </p:stCondLst>
                                        </p:cTn>
                                        <p:tgtEl>
                                          <p:spTgt spid="1032"/>
                                        </p:tgtEl>
                                      </p:cBhvr>
                                      <p:to x="100000" y="60000"/>
                                    </p:animScale>
                                    <p:animScale>
                                      <p:cBhvr>
                                        <p:cTn id="62" dur="415" decel="50000">
                                          <p:stCondLst>
                                            <p:cond delay="1690"/>
                                          </p:stCondLst>
                                        </p:cTn>
                                        <p:tgtEl>
                                          <p:spTgt spid="1032"/>
                                        </p:tgtEl>
                                      </p:cBhvr>
                                      <p:to x="100000" y="100000"/>
                                    </p:animScale>
                                    <p:animScale>
                                      <p:cBhvr>
                                        <p:cTn id="63" dur="65">
                                          <p:stCondLst>
                                            <p:cond delay="3280"/>
                                          </p:stCondLst>
                                        </p:cTn>
                                        <p:tgtEl>
                                          <p:spTgt spid="1032"/>
                                        </p:tgtEl>
                                      </p:cBhvr>
                                      <p:to x="100000" y="80000"/>
                                    </p:animScale>
                                    <p:animScale>
                                      <p:cBhvr>
                                        <p:cTn id="64" dur="415" decel="50000">
                                          <p:stCondLst>
                                            <p:cond delay="3345"/>
                                          </p:stCondLst>
                                        </p:cTn>
                                        <p:tgtEl>
                                          <p:spTgt spid="1032"/>
                                        </p:tgtEl>
                                      </p:cBhvr>
                                      <p:to x="100000" y="100000"/>
                                    </p:animScale>
                                    <p:animScale>
                                      <p:cBhvr>
                                        <p:cTn id="65" dur="65">
                                          <p:stCondLst>
                                            <p:cond delay="4105"/>
                                          </p:stCondLst>
                                        </p:cTn>
                                        <p:tgtEl>
                                          <p:spTgt spid="1032"/>
                                        </p:tgtEl>
                                      </p:cBhvr>
                                      <p:to x="100000" y="90000"/>
                                    </p:animScale>
                                    <p:animScale>
                                      <p:cBhvr>
                                        <p:cTn id="66" dur="415" decel="50000">
                                          <p:stCondLst>
                                            <p:cond delay="4170"/>
                                          </p:stCondLst>
                                        </p:cTn>
                                        <p:tgtEl>
                                          <p:spTgt spid="1032"/>
                                        </p:tgtEl>
                                      </p:cBhvr>
                                      <p:to x="100000" y="100000"/>
                                    </p:animScale>
                                    <p:animScale>
                                      <p:cBhvr>
                                        <p:cTn id="67" dur="65">
                                          <p:stCondLst>
                                            <p:cond delay="4520"/>
                                          </p:stCondLst>
                                        </p:cTn>
                                        <p:tgtEl>
                                          <p:spTgt spid="1032"/>
                                        </p:tgtEl>
                                      </p:cBhvr>
                                      <p:to x="100000" y="95000"/>
                                    </p:animScale>
                                    <p:animScale>
                                      <p:cBhvr>
                                        <p:cTn id="68" dur="415" decel="50000">
                                          <p:stCondLst>
                                            <p:cond delay="4585"/>
                                          </p:stCondLst>
                                        </p:cTn>
                                        <p:tgtEl>
                                          <p:spTgt spid="1032"/>
                                        </p:tgtEl>
                                      </p:cBhvr>
                                      <p:to x="100000" y="100000"/>
                                    </p:animScale>
                                  </p:childTnLst>
                                </p:cTn>
                              </p:par>
                              <p:par>
                                <p:cTn id="69" presetID="2" presetClass="entr" presetSubtype="8" fill="hold" nodeType="withEffect">
                                  <p:stCondLst>
                                    <p:cond delay="3375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4000" fill="hold"/>
                                        <p:tgtEl>
                                          <p:spTgt spid="11"/>
                                        </p:tgtEl>
                                        <p:attrNameLst>
                                          <p:attrName>ppt_x</p:attrName>
                                        </p:attrNameLst>
                                      </p:cBhvr>
                                      <p:tavLst>
                                        <p:tav tm="0">
                                          <p:val>
                                            <p:strVal val="0-#ppt_w/2"/>
                                          </p:val>
                                        </p:tav>
                                        <p:tav tm="100000">
                                          <p:val>
                                            <p:strVal val="#ppt_x"/>
                                          </p:val>
                                        </p:tav>
                                      </p:tavLst>
                                    </p:anim>
                                    <p:anim calcmode="lin" valueType="num">
                                      <p:cBhvr additive="base">
                                        <p:cTn id="72" dur="4000" fill="hold"/>
                                        <p:tgtEl>
                                          <p:spTgt spid="11"/>
                                        </p:tgtEl>
                                        <p:attrNameLst>
                                          <p:attrName>ppt_y</p:attrName>
                                        </p:attrNameLst>
                                      </p:cBhvr>
                                      <p:tavLst>
                                        <p:tav tm="0">
                                          <p:val>
                                            <p:strVal val="#ppt_y"/>
                                          </p:val>
                                        </p:tav>
                                        <p:tav tm="100000">
                                          <p:val>
                                            <p:strVal val="#ppt_y"/>
                                          </p:val>
                                        </p:tav>
                                      </p:tavLst>
                                    </p:anim>
                                  </p:childTnLst>
                                </p:cTn>
                              </p:par>
                              <p:par>
                                <p:cTn id="73" presetID="2" presetClass="entr" presetSubtype="6" fill="hold" nodeType="withEffect">
                                  <p:stCondLst>
                                    <p:cond delay="59000"/>
                                  </p:stCondLst>
                                  <p:childTnLst>
                                    <p:set>
                                      <p:cBhvr>
                                        <p:cTn id="74" dur="1" fill="hold">
                                          <p:stCondLst>
                                            <p:cond delay="0"/>
                                          </p:stCondLst>
                                        </p:cTn>
                                        <p:tgtEl>
                                          <p:spTgt spid="14"/>
                                        </p:tgtEl>
                                        <p:attrNameLst>
                                          <p:attrName>style.visibility</p:attrName>
                                        </p:attrNameLst>
                                      </p:cBhvr>
                                      <p:to>
                                        <p:strVal val="visible"/>
                                      </p:to>
                                    </p:set>
                                    <p:anim calcmode="lin" valueType="num">
                                      <p:cBhvr additive="base">
                                        <p:cTn id="75" dur="1750" fill="hold"/>
                                        <p:tgtEl>
                                          <p:spTgt spid="14"/>
                                        </p:tgtEl>
                                        <p:attrNameLst>
                                          <p:attrName>ppt_x</p:attrName>
                                        </p:attrNameLst>
                                      </p:cBhvr>
                                      <p:tavLst>
                                        <p:tav tm="0">
                                          <p:val>
                                            <p:strVal val="1+#ppt_w/2"/>
                                          </p:val>
                                        </p:tav>
                                        <p:tav tm="100000">
                                          <p:val>
                                            <p:strVal val="#ppt_x"/>
                                          </p:val>
                                        </p:tav>
                                      </p:tavLst>
                                    </p:anim>
                                    <p:anim calcmode="lin" valueType="num">
                                      <p:cBhvr additive="base">
                                        <p:cTn id="76" dur="1750" fill="hold"/>
                                        <p:tgtEl>
                                          <p:spTgt spid="1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5850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750" fill="hold"/>
                                        <p:tgtEl>
                                          <p:spTgt spid="20"/>
                                        </p:tgtEl>
                                        <p:attrNameLst>
                                          <p:attrName>ppt_x</p:attrName>
                                        </p:attrNameLst>
                                      </p:cBhvr>
                                      <p:tavLst>
                                        <p:tav tm="0">
                                          <p:val>
                                            <p:strVal val="#ppt_x"/>
                                          </p:val>
                                        </p:tav>
                                        <p:tav tm="100000">
                                          <p:val>
                                            <p:strVal val="#ppt_x"/>
                                          </p:val>
                                        </p:tav>
                                      </p:tavLst>
                                    </p:anim>
                                    <p:anim calcmode="lin" valueType="num">
                                      <p:cBhvr additive="base">
                                        <p:cTn id="80"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18"/>
                </p:tgtEl>
              </p:cMediaNode>
            </p:audio>
            <p:audio>
              <p:cMediaNode vol="80000">
                <p:cTn id="82" fill="hold" display="0">
                  <p:stCondLst>
                    <p:cond delay="indefinite"/>
                  </p:stCondLst>
                  <p:endCondLst>
                    <p:cond evt="onStopAudio" delay="0">
                      <p:tgtEl>
                        <p:sldTgt/>
                      </p:tgtEl>
                    </p:cond>
                  </p:endCondLst>
                </p:cTn>
                <p:tgtEl>
                  <p:spTgt spid="19"/>
                </p:tgtEl>
              </p:cMediaNode>
            </p:audio>
            <p:audio>
              <p:cMediaNode vol="80000">
                <p:cTn id="83" fill="hold" display="0">
                  <p:stCondLst>
                    <p:cond delay="indefinite"/>
                  </p:stCondLst>
                  <p:endCondLst>
                    <p:cond evt="onStopAudio" delay="0">
                      <p:tgtEl>
                        <p:sldTgt/>
                      </p:tgtEl>
                    </p:cond>
                  </p:endCondLst>
                </p:cTn>
                <p:tgtEl>
                  <p:spTgt spid="13"/>
                </p:tgtEl>
              </p:cMediaNode>
            </p:audio>
            <p:audio>
              <p:cMediaNode vol="80000">
                <p:cTn id="84" fill="hold" display="0">
                  <p:stCondLst>
                    <p:cond delay="indefinite"/>
                  </p:stCondLst>
                  <p:endCondLst>
                    <p:cond evt="onStopAudio" delay="0">
                      <p:tgtEl>
                        <p:sldTgt/>
                      </p:tgtEl>
                    </p:cond>
                  </p:endCondLst>
                </p:cTn>
                <p:tgtEl>
                  <p:spTgt spid="21"/>
                </p:tgtEl>
              </p:cMediaNode>
            </p:audio>
            <p:audio>
              <p:cMediaNode vol="80000">
                <p:cTn id="85"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C32BD-8AB8-220F-A11A-C4841C66BF46}"/>
              </a:ext>
            </a:extLst>
          </p:cNvPr>
          <p:cNvPicPr>
            <a:picLocks noChangeAspect="1"/>
          </p:cNvPicPr>
          <p:nvPr/>
        </p:nvPicPr>
        <p:blipFill>
          <a:blip r:embed="rId2"/>
          <a:stretch>
            <a:fillRect/>
          </a:stretch>
        </p:blipFill>
        <p:spPr>
          <a:xfrm>
            <a:off x="1480049" y="1006514"/>
            <a:ext cx="3391605" cy="1905651"/>
          </a:xfrm>
          <a:prstGeom prst="rect">
            <a:avLst/>
          </a:prstGeom>
        </p:spPr>
      </p:pic>
      <p:sp>
        <p:nvSpPr>
          <p:cNvPr id="3" name="TextBox 2">
            <a:extLst>
              <a:ext uri="{FF2B5EF4-FFF2-40B4-BE49-F238E27FC236}">
                <a16:creationId xmlns:a16="http://schemas.microsoft.com/office/drawing/2014/main" id="{7384377B-BA65-3F3A-5CF2-FDBD99030AF4}"/>
              </a:ext>
            </a:extLst>
          </p:cNvPr>
          <p:cNvSpPr txBox="1"/>
          <p:nvPr/>
        </p:nvSpPr>
        <p:spPr>
          <a:xfrm>
            <a:off x="1480049" y="2912165"/>
            <a:ext cx="3391605" cy="369332"/>
          </a:xfrm>
          <a:prstGeom prst="rect">
            <a:avLst/>
          </a:prstGeom>
          <a:noFill/>
        </p:spPr>
        <p:txBody>
          <a:bodyPr wrap="square" rtlCol="0">
            <a:spAutoFit/>
          </a:bodyPr>
          <a:lstStyle/>
          <a:p>
            <a:pPr algn="ctr"/>
            <a:r>
              <a:rPr lang="en-GB" dirty="0"/>
              <a:t>Demersal Trawling</a:t>
            </a:r>
          </a:p>
        </p:txBody>
      </p:sp>
      <p:pic>
        <p:nvPicPr>
          <p:cNvPr id="4" name="Picture 2" descr="Image result for demersal long lines">
            <a:extLst>
              <a:ext uri="{FF2B5EF4-FFF2-40B4-BE49-F238E27FC236}">
                <a16:creationId xmlns:a16="http://schemas.microsoft.com/office/drawing/2014/main" id="{A7FFEF88-0A61-E297-5B2A-F2F2FE530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9913" y="954211"/>
            <a:ext cx="3622037" cy="21505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A101A2-FA56-CD36-0832-FB1F694C8BA5}"/>
              </a:ext>
            </a:extLst>
          </p:cNvPr>
          <p:cNvSpPr txBox="1"/>
          <p:nvPr/>
        </p:nvSpPr>
        <p:spPr>
          <a:xfrm>
            <a:off x="6935080" y="2829339"/>
            <a:ext cx="3776870" cy="369332"/>
          </a:xfrm>
          <a:prstGeom prst="rect">
            <a:avLst/>
          </a:prstGeom>
          <a:solidFill>
            <a:schemeClr val="bg1"/>
          </a:solidFill>
        </p:spPr>
        <p:txBody>
          <a:bodyPr wrap="square" rtlCol="0">
            <a:spAutoFit/>
          </a:bodyPr>
          <a:lstStyle/>
          <a:p>
            <a:pPr algn="ctr"/>
            <a:r>
              <a:rPr lang="en-GB" dirty="0"/>
              <a:t>Demersal long line</a:t>
            </a:r>
          </a:p>
        </p:txBody>
      </p:sp>
      <p:pic>
        <p:nvPicPr>
          <p:cNvPr id="7" name="Picture 2" descr="Image result for shellfish traps for fishing">
            <a:extLst>
              <a:ext uri="{FF2B5EF4-FFF2-40B4-BE49-F238E27FC236}">
                <a16:creationId xmlns:a16="http://schemas.microsoft.com/office/drawing/2014/main" id="{AC5D1252-AB89-800F-F2C5-BCA740BEF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913" y="3767651"/>
            <a:ext cx="3622037" cy="26122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C16E27-5B43-CAD0-7BCA-6412B26F5594}"/>
              </a:ext>
            </a:extLst>
          </p:cNvPr>
          <p:cNvSpPr txBox="1"/>
          <p:nvPr/>
        </p:nvSpPr>
        <p:spPr>
          <a:xfrm>
            <a:off x="7089913" y="6379947"/>
            <a:ext cx="3622037" cy="378662"/>
          </a:xfrm>
          <a:prstGeom prst="rect">
            <a:avLst/>
          </a:prstGeom>
          <a:noFill/>
        </p:spPr>
        <p:txBody>
          <a:bodyPr wrap="square" rtlCol="0">
            <a:spAutoFit/>
          </a:bodyPr>
          <a:lstStyle/>
          <a:p>
            <a:pPr algn="ctr"/>
            <a:r>
              <a:rPr lang="en-GB" dirty="0"/>
              <a:t>Baited shellfish traps</a:t>
            </a:r>
          </a:p>
        </p:txBody>
      </p:sp>
      <p:pic>
        <p:nvPicPr>
          <p:cNvPr id="9" name="Picture 2" descr="Image result for pelagic trawling">
            <a:extLst>
              <a:ext uri="{FF2B5EF4-FFF2-40B4-BE49-F238E27FC236}">
                <a16:creationId xmlns:a16="http://schemas.microsoft.com/office/drawing/2014/main" id="{4C33C590-E329-4E5C-8065-282CB021F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0049" y="3799704"/>
            <a:ext cx="3399083" cy="1911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214D1B8-3BDB-C49E-3AA6-D3B7CBDE32E9}"/>
              </a:ext>
            </a:extLst>
          </p:cNvPr>
          <p:cNvSpPr txBox="1"/>
          <p:nvPr/>
        </p:nvSpPr>
        <p:spPr>
          <a:xfrm>
            <a:off x="1480049" y="5711688"/>
            <a:ext cx="3399083" cy="369332"/>
          </a:xfrm>
          <a:prstGeom prst="rect">
            <a:avLst/>
          </a:prstGeom>
          <a:noFill/>
        </p:spPr>
        <p:txBody>
          <a:bodyPr wrap="square" rtlCol="0">
            <a:spAutoFit/>
          </a:bodyPr>
          <a:lstStyle/>
          <a:p>
            <a:pPr algn="ctr"/>
            <a:r>
              <a:rPr lang="en-GB" dirty="0"/>
              <a:t>Pelagic Trawling</a:t>
            </a:r>
          </a:p>
        </p:txBody>
      </p:sp>
    </p:spTree>
    <p:extLst>
      <p:ext uri="{BB962C8B-B14F-4D97-AF65-F5344CB8AC3E}">
        <p14:creationId xmlns:p14="http://schemas.microsoft.com/office/powerpoint/2010/main" val="49213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pelagic long lines">
            <a:extLst>
              <a:ext uri="{FF2B5EF4-FFF2-40B4-BE49-F238E27FC236}">
                <a16:creationId xmlns:a16="http://schemas.microsoft.com/office/drawing/2014/main" id="{268A33A5-191B-C7C0-C8EC-E05415E638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40"/>
          <a:stretch>
            <a:fillRect/>
          </a:stretch>
        </p:blipFill>
        <p:spPr bwMode="auto">
          <a:xfrm>
            <a:off x="1553076" y="1786738"/>
            <a:ext cx="3800803" cy="34876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C64364-20CB-43FC-4793-4B5797EDEC44}"/>
              </a:ext>
            </a:extLst>
          </p:cNvPr>
          <p:cNvSpPr txBox="1"/>
          <p:nvPr/>
        </p:nvSpPr>
        <p:spPr>
          <a:xfrm>
            <a:off x="1553076" y="5274366"/>
            <a:ext cx="3800803" cy="369332"/>
          </a:xfrm>
          <a:prstGeom prst="rect">
            <a:avLst/>
          </a:prstGeom>
          <a:noFill/>
        </p:spPr>
        <p:txBody>
          <a:bodyPr wrap="square" rtlCol="0">
            <a:spAutoFit/>
          </a:bodyPr>
          <a:lstStyle/>
          <a:p>
            <a:pPr algn="ctr"/>
            <a:r>
              <a:rPr lang="en-GB" dirty="0"/>
              <a:t>Pelagic long lines</a:t>
            </a:r>
          </a:p>
        </p:txBody>
      </p:sp>
      <p:pic>
        <p:nvPicPr>
          <p:cNvPr id="4" name="Picture 3">
            <a:extLst>
              <a:ext uri="{FF2B5EF4-FFF2-40B4-BE49-F238E27FC236}">
                <a16:creationId xmlns:a16="http://schemas.microsoft.com/office/drawing/2014/main" id="{ABBED3BA-9006-E392-D076-CB16FC4953FE}"/>
              </a:ext>
            </a:extLst>
          </p:cNvPr>
          <p:cNvPicPr>
            <a:picLocks noChangeAspect="1"/>
          </p:cNvPicPr>
          <p:nvPr/>
        </p:nvPicPr>
        <p:blipFill>
          <a:blip r:embed="rId3"/>
          <a:stretch>
            <a:fillRect/>
          </a:stretch>
        </p:blipFill>
        <p:spPr>
          <a:xfrm>
            <a:off x="7048598" y="1258955"/>
            <a:ext cx="3414076" cy="1918277"/>
          </a:xfrm>
          <a:prstGeom prst="rect">
            <a:avLst/>
          </a:prstGeom>
        </p:spPr>
      </p:pic>
      <p:sp>
        <p:nvSpPr>
          <p:cNvPr id="5" name="TextBox 4">
            <a:extLst>
              <a:ext uri="{FF2B5EF4-FFF2-40B4-BE49-F238E27FC236}">
                <a16:creationId xmlns:a16="http://schemas.microsoft.com/office/drawing/2014/main" id="{65BCBACC-86B0-D664-4D20-8A7974FD937B}"/>
              </a:ext>
            </a:extLst>
          </p:cNvPr>
          <p:cNvSpPr txBox="1"/>
          <p:nvPr/>
        </p:nvSpPr>
        <p:spPr>
          <a:xfrm>
            <a:off x="7048598" y="3177232"/>
            <a:ext cx="3414076" cy="369332"/>
          </a:xfrm>
          <a:prstGeom prst="rect">
            <a:avLst/>
          </a:prstGeom>
          <a:noFill/>
        </p:spPr>
        <p:txBody>
          <a:bodyPr wrap="square" rtlCol="0">
            <a:spAutoFit/>
          </a:bodyPr>
          <a:lstStyle/>
          <a:p>
            <a:pPr algn="ctr"/>
            <a:r>
              <a:rPr lang="en-GB" dirty="0"/>
              <a:t>Purse seine</a:t>
            </a:r>
          </a:p>
        </p:txBody>
      </p:sp>
      <p:pic>
        <p:nvPicPr>
          <p:cNvPr id="6" name="Picture 2" descr="Image result for drift nets">
            <a:extLst>
              <a:ext uri="{FF2B5EF4-FFF2-40B4-BE49-F238E27FC236}">
                <a16:creationId xmlns:a16="http://schemas.microsoft.com/office/drawing/2014/main" id="{E562C101-80E4-0E81-E2C0-EA2441291C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8123" y="3753704"/>
            <a:ext cx="4001029" cy="21526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7850134-6BD9-B25F-C255-2F4A0D6814F1}"/>
              </a:ext>
            </a:extLst>
          </p:cNvPr>
          <p:cNvSpPr txBox="1"/>
          <p:nvPr/>
        </p:nvSpPr>
        <p:spPr>
          <a:xfrm>
            <a:off x="6838123" y="5906349"/>
            <a:ext cx="4001029" cy="369332"/>
          </a:xfrm>
          <a:prstGeom prst="rect">
            <a:avLst/>
          </a:prstGeom>
          <a:noFill/>
        </p:spPr>
        <p:txBody>
          <a:bodyPr wrap="square" rtlCol="0">
            <a:spAutoFit/>
          </a:bodyPr>
          <a:lstStyle/>
          <a:p>
            <a:pPr algn="ctr"/>
            <a:r>
              <a:rPr lang="en-GB" dirty="0"/>
              <a:t>Drift nets</a:t>
            </a:r>
          </a:p>
        </p:txBody>
      </p:sp>
    </p:spTree>
    <p:extLst>
      <p:ext uri="{BB962C8B-B14F-4D97-AF65-F5344CB8AC3E}">
        <p14:creationId xmlns:p14="http://schemas.microsoft.com/office/powerpoint/2010/main" val="2952599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ow To Boil Mackerel | BoilingTime.com">
            <a:extLst>
              <a:ext uri="{FF2B5EF4-FFF2-40B4-BE49-F238E27FC236}">
                <a16:creationId xmlns:a16="http://schemas.microsoft.com/office/drawing/2014/main" id="{012D4F78-380F-E870-D189-1E567E936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144" y="184511"/>
            <a:ext cx="1825131" cy="18251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6161E8-FEE0-EA23-6E57-D6A260570D9C}"/>
              </a:ext>
            </a:extLst>
          </p:cNvPr>
          <p:cNvSpPr txBox="1"/>
          <p:nvPr/>
        </p:nvSpPr>
        <p:spPr>
          <a:xfrm>
            <a:off x="596349" y="1155395"/>
            <a:ext cx="11476382" cy="5355312"/>
          </a:xfrm>
          <a:prstGeom prst="rect">
            <a:avLst/>
          </a:prstGeom>
          <a:noFill/>
        </p:spPr>
        <p:txBody>
          <a:bodyPr wrap="square">
            <a:spAutoFit/>
          </a:bodyPr>
          <a:lstStyle/>
          <a:p>
            <a:r>
              <a:rPr lang="en-GB" sz="1800" b="1" dirty="0">
                <a:effectLst/>
                <a:latin typeface="Arial" panose="020B0604020202020204" pitchFamily="34" charset="0"/>
                <a:ea typeface="Times New Roman" panose="02020603050405020304" pitchFamily="18" charset="0"/>
              </a:rPr>
              <a:t>Pelagic</a:t>
            </a:r>
            <a:endParaRPr lang="en-GB" sz="1800" dirty="0">
              <a:effectLst/>
              <a:latin typeface="Times New Roman" panose="02020603050405020304" pitchFamily="18" charset="0"/>
              <a:ea typeface="Times New Roman" panose="02020603050405020304" pitchFamily="18" charset="0"/>
            </a:endParaRPr>
          </a:p>
          <a:p>
            <a:r>
              <a:rPr lang="en-GB" sz="1800" b="1"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Herring, Tuna, Anchovy, Squid, Mackerel</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(single shoals)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Pelagic Drift net –    catch dolphins, whales, turtles, sharks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Attaching reflective disks can alert whales and dolphins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Pelagic long-line –   Catches Albatrosses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Fish at night, weigh down line beyond Albatross’ reach</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a:t>
            </a:r>
          </a:p>
          <a:p>
            <a:r>
              <a:rPr lang="en-GB" sz="1800" b="1" dirty="0">
                <a:effectLst/>
                <a:latin typeface="Arial" panose="020B0604020202020204" pitchFamily="34" charset="0"/>
                <a:ea typeface="Times New Roman" panose="02020603050405020304" pitchFamily="18" charset="0"/>
              </a:rPr>
              <a:t>Mid-water</a:t>
            </a:r>
            <a:endParaRPr lang="en-GB" sz="1800" dirty="0">
              <a:effectLst/>
              <a:latin typeface="Times New Roman" panose="02020603050405020304" pitchFamily="18" charset="0"/>
              <a:ea typeface="Times New Roman" panose="02020603050405020304" pitchFamily="18" charset="0"/>
            </a:endParaRPr>
          </a:p>
          <a:p>
            <a:r>
              <a:rPr lang="en-GB" sz="1800" b="1"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Bass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Mid-water pair trawl – can kill porpoises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pic>
        <p:nvPicPr>
          <p:cNvPr id="1026" name="Picture 2" descr="Largemouth Bass: Species Information: Fisheries: Fish &amp; Wildlife: Maine  Dept of Inland Fisheries and Wildlife">
            <a:extLst>
              <a:ext uri="{FF2B5EF4-FFF2-40B4-BE49-F238E27FC236}">
                <a16:creationId xmlns:a16="http://schemas.microsoft.com/office/drawing/2014/main" id="{74AB3B07-2FCC-5E9B-49BF-399109EA9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8823" y="4751732"/>
            <a:ext cx="32480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rring | fish | Britannica">
            <a:extLst>
              <a:ext uri="{FF2B5EF4-FFF2-40B4-BE49-F238E27FC236}">
                <a16:creationId xmlns:a16="http://schemas.microsoft.com/office/drawing/2014/main" id="{9A22E47E-A6E6-5FB5-48DB-5F2F3F7E3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852935" y="303906"/>
            <a:ext cx="1922290" cy="5422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s tuna | Sustainable fish | Marine Stewardship Council">
            <a:extLst>
              <a:ext uri="{FF2B5EF4-FFF2-40B4-BE49-F238E27FC236}">
                <a16:creationId xmlns:a16="http://schemas.microsoft.com/office/drawing/2014/main" id="{5B4B4DEB-E0B5-2C1D-5FC4-26B336B9C2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2554" y="819372"/>
            <a:ext cx="2914784" cy="16322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quid definition and meaning | Collins English Dictionary">
            <a:extLst>
              <a:ext uri="{FF2B5EF4-FFF2-40B4-BE49-F238E27FC236}">
                <a16:creationId xmlns:a16="http://schemas.microsoft.com/office/drawing/2014/main" id="{F5025BE6-4532-7D5E-2A38-C36D0A65CE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3689" y="1798274"/>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nchovy | SeafoodSource">
            <a:extLst>
              <a:ext uri="{FF2B5EF4-FFF2-40B4-BE49-F238E27FC236}">
                <a16:creationId xmlns:a16="http://schemas.microsoft.com/office/drawing/2014/main" id="{889774E6-B493-F989-B72E-E44540158F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806" y="184511"/>
            <a:ext cx="1462088" cy="78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900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A57A37-A19E-F6E0-BAAB-4A8087E3D47E}"/>
              </a:ext>
            </a:extLst>
          </p:cNvPr>
          <p:cNvSpPr txBox="1"/>
          <p:nvPr/>
        </p:nvSpPr>
        <p:spPr>
          <a:xfrm>
            <a:off x="1484243" y="1720840"/>
            <a:ext cx="6096000" cy="4524315"/>
          </a:xfrm>
          <a:prstGeom prst="rect">
            <a:avLst/>
          </a:prstGeom>
          <a:noFill/>
        </p:spPr>
        <p:txBody>
          <a:bodyPr wrap="square">
            <a:spAutoFit/>
          </a:bodyPr>
          <a:lstStyle/>
          <a:p>
            <a:r>
              <a:rPr lang="en-GB" sz="1800" b="1" dirty="0">
                <a:effectLst/>
                <a:latin typeface="Arial" panose="020B0604020202020204" pitchFamily="34" charset="0"/>
                <a:ea typeface="Times New Roman" panose="02020603050405020304" pitchFamily="18" charset="0"/>
              </a:rPr>
              <a:t>Demersal</a:t>
            </a:r>
            <a:endParaRPr lang="en-GB" sz="1800" dirty="0">
              <a:effectLst/>
              <a:latin typeface="Times New Roman" panose="02020603050405020304" pitchFamily="18" charset="0"/>
              <a:ea typeface="Times New Roman" panose="02020603050405020304" pitchFamily="18" charset="0"/>
            </a:endParaRPr>
          </a:p>
          <a:p>
            <a:r>
              <a:rPr lang="en-GB" sz="1800" b="1"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Cod, Plaice, Haddock (mixed shoals, increased by-catch)</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Demersal trawl</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Demersal long-line – can catch sharks and turtles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a:t>
            </a:r>
          </a:p>
          <a:p>
            <a:endParaRPr lang="en-GB" dirty="0">
              <a:latin typeface="Arial" panose="020B0604020202020204" pitchFamily="34" charset="0"/>
              <a:ea typeface="Times New Roman" panose="02020603050405020304" pitchFamily="18" charset="0"/>
            </a:endParaRPr>
          </a:p>
          <a:p>
            <a:endParaRPr lang="en-GB" sz="1800" dirty="0">
              <a:effectLst/>
              <a:latin typeface="Arial" panose="020B0604020202020204" pitchFamily="34" charset="0"/>
              <a:ea typeface="Times New Roman" panose="02020603050405020304" pitchFamily="18" charset="0"/>
            </a:endParaRPr>
          </a:p>
          <a:p>
            <a:endParaRPr lang="en-GB" dirty="0">
              <a:latin typeface="Arial" panose="020B0604020202020204" pitchFamily="34" charset="0"/>
              <a:ea typeface="Times New Roman" panose="02020603050405020304" pitchFamily="18" charset="0"/>
            </a:endParaRPr>
          </a:p>
          <a:p>
            <a:endParaRPr lang="en-GB" sz="1800" dirty="0">
              <a:effectLst/>
              <a:latin typeface="Times New Roman" panose="02020603050405020304" pitchFamily="18" charset="0"/>
              <a:ea typeface="Times New Roman" panose="02020603050405020304" pitchFamily="18" charset="0"/>
            </a:endParaRPr>
          </a:p>
          <a:p>
            <a:r>
              <a:rPr lang="en-GB" sz="1800" b="1" dirty="0">
                <a:effectLst/>
                <a:latin typeface="Arial" panose="020B0604020202020204" pitchFamily="34" charset="0"/>
                <a:ea typeface="Times New Roman" panose="02020603050405020304" pitchFamily="18" charset="0"/>
              </a:rPr>
              <a:t>Bottom</a:t>
            </a:r>
            <a:endParaRPr lang="en-GB" sz="1800" dirty="0">
              <a:effectLst/>
              <a:latin typeface="Times New Roman" panose="02020603050405020304" pitchFamily="18" charset="0"/>
              <a:ea typeface="Times New Roman" panose="02020603050405020304" pitchFamily="18" charset="0"/>
            </a:endParaRPr>
          </a:p>
          <a:p>
            <a:r>
              <a:rPr lang="en-GB" sz="1800" b="1"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Bottom trawl – Kills all organisms, destroys seabed habitat</a:t>
            </a:r>
            <a:endParaRPr lang="en-GB" sz="1800" dirty="0">
              <a:effectLst/>
              <a:latin typeface="Times New Roman" panose="02020603050405020304" pitchFamily="18" charset="0"/>
              <a:ea typeface="Times New Roman" panose="02020603050405020304" pitchFamily="18" charset="0"/>
            </a:endParaRPr>
          </a:p>
        </p:txBody>
      </p:sp>
      <p:pic>
        <p:nvPicPr>
          <p:cNvPr id="2050" name="Picture 2" descr="What is cod | Sustainable fish | Marine Stewardship Council">
            <a:extLst>
              <a:ext uri="{FF2B5EF4-FFF2-40B4-BE49-F238E27FC236}">
                <a16:creationId xmlns:a16="http://schemas.microsoft.com/office/drawing/2014/main" id="{383E5A81-FA78-662B-A789-9E756B7BB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7861" y="383083"/>
            <a:ext cx="3425067" cy="19244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Guide To Wild Atlantic Plaice | Fishopedia | Quick Facts | The Fish  Society">
            <a:extLst>
              <a:ext uri="{FF2B5EF4-FFF2-40B4-BE49-F238E27FC236}">
                <a16:creationId xmlns:a16="http://schemas.microsoft.com/office/drawing/2014/main" id="{249145E1-C63D-1CB2-575C-3559EB1BE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6423" y="1661732"/>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pe haddock hot rice | Marine Stewardship Council">
            <a:extLst>
              <a:ext uri="{FF2B5EF4-FFF2-40B4-BE49-F238E27FC236}">
                <a16:creationId xmlns:a16="http://schemas.microsoft.com/office/drawing/2014/main" id="{6577514B-F1E9-44F2-A40B-753D97676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414" y="3305984"/>
            <a:ext cx="3112634" cy="1743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4EFFEF-DF1F-FFDF-56B4-56D72286A376}"/>
              </a:ext>
            </a:extLst>
          </p:cNvPr>
          <p:cNvSpPr txBox="1"/>
          <p:nvPr/>
        </p:nvSpPr>
        <p:spPr>
          <a:xfrm>
            <a:off x="5088835" y="2590799"/>
            <a:ext cx="4061171" cy="646331"/>
          </a:xfrm>
          <a:prstGeom prst="rect">
            <a:avLst/>
          </a:prstGeom>
          <a:noFill/>
        </p:spPr>
        <p:txBody>
          <a:bodyPr wrap="square" rtlCol="0">
            <a:spAutoFit/>
          </a:bodyPr>
          <a:lstStyle/>
          <a:p>
            <a:r>
              <a:rPr lang="en-GB" dirty="0">
                <a:solidFill>
                  <a:srgbClr val="0070C0"/>
                </a:solidFill>
              </a:rPr>
              <a:t>By-catch = The capture of non-target</a:t>
            </a:r>
          </a:p>
          <a:p>
            <a:r>
              <a:rPr lang="en-GB" dirty="0">
                <a:solidFill>
                  <a:srgbClr val="0070C0"/>
                </a:solidFill>
              </a:rPr>
              <a:t>                    species during fishing</a:t>
            </a:r>
          </a:p>
        </p:txBody>
      </p:sp>
      <p:cxnSp>
        <p:nvCxnSpPr>
          <p:cNvPr id="7" name="Straight Arrow Connector 6">
            <a:extLst>
              <a:ext uri="{FF2B5EF4-FFF2-40B4-BE49-F238E27FC236}">
                <a16:creationId xmlns:a16="http://schemas.microsoft.com/office/drawing/2014/main" id="{2350EBAB-0CC2-5E58-A7A5-ACF6C4EEAF4E}"/>
              </a:ext>
            </a:extLst>
          </p:cNvPr>
          <p:cNvCxnSpPr/>
          <p:nvPr/>
        </p:nvCxnSpPr>
        <p:spPr>
          <a:xfrm flipH="1">
            <a:off x="2769704" y="861391"/>
            <a:ext cx="530087" cy="14461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BADE1DC-89B7-92BE-AB8E-E214972D061F}"/>
              </a:ext>
            </a:extLst>
          </p:cNvPr>
          <p:cNvSpPr txBox="1"/>
          <p:nvPr/>
        </p:nvSpPr>
        <p:spPr>
          <a:xfrm>
            <a:off x="2160105" y="215060"/>
            <a:ext cx="4041913" cy="646331"/>
          </a:xfrm>
          <a:prstGeom prst="rect">
            <a:avLst/>
          </a:prstGeom>
          <a:noFill/>
        </p:spPr>
        <p:txBody>
          <a:bodyPr wrap="square" rtlCol="0">
            <a:spAutoFit/>
          </a:bodyPr>
          <a:lstStyle/>
          <a:p>
            <a:r>
              <a:rPr lang="en-GB" dirty="0">
                <a:solidFill>
                  <a:srgbClr val="FF0000"/>
                </a:solidFill>
              </a:rPr>
              <a:t>Why are these 3 particularly </a:t>
            </a:r>
          </a:p>
          <a:p>
            <a:r>
              <a:rPr lang="en-GB" dirty="0">
                <a:solidFill>
                  <a:srgbClr val="FF0000"/>
                </a:solidFill>
              </a:rPr>
              <a:t>important to British people?</a:t>
            </a:r>
          </a:p>
        </p:txBody>
      </p:sp>
    </p:spTree>
    <p:extLst>
      <p:ext uri="{BB962C8B-B14F-4D97-AF65-F5344CB8AC3E}">
        <p14:creationId xmlns:p14="http://schemas.microsoft.com/office/powerpoint/2010/main" val="95454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lying Seagull Isolated on White Background Stock Photo - Image of isolate,  isol: 239711796">
            <a:extLst>
              <a:ext uri="{FF2B5EF4-FFF2-40B4-BE49-F238E27FC236}">
                <a16:creationId xmlns:a16="http://schemas.microsoft.com/office/drawing/2014/main" id="{822344DF-3BAC-D57A-12DF-0DC043176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996476" y="3668283"/>
            <a:ext cx="657192" cy="5608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D wallpaper: Seagull, Flying, Beach, White, Background, white background |  Wallpaper Flare">
            <a:extLst>
              <a:ext uri="{FF2B5EF4-FFF2-40B4-BE49-F238E27FC236}">
                <a16:creationId xmlns:a16="http://schemas.microsoft.com/office/drawing/2014/main" id="{0B2E5144-685B-A868-E614-DCE3405343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33050" y="3450969"/>
            <a:ext cx="819856" cy="6743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ishing trawler isolated on white background - Stock Illustration  [63824320] - PIXTA">
            <a:extLst>
              <a:ext uri="{FF2B5EF4-FFF2-40B4-BE49-F238E27FC236}">
                <a16:creationId xmlns:a16="http://schemas.microsoft.com/office/drawing/2014/main" id="{DA522465-140D-2002-2386-6C8FB0F52F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7503" y="3922641"/>
            <a:ext cx="3144497" cy="19708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ody of water with waves&#10;&#10;Description automatically generated with medium confidence">
            <a:extLst>
              <a:ext uri="{FF2B5EF4-FFF2-40B4-BE49-F238E27FC236}">
                <a16:creationId xmlns:a16="http://schemas.microsoft.com/office/drawing/2014/main" id="{0BE93A91-4BE1-6BE3-5450-FA18C454A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998" y="5415998"/>
            <a:ext cx="3911600" cy="1638300"/>
          </a:xfrm>
          <a:prstGeom prst="rect">
            <a:avLst/>
          </a:prstGeom>
        </p:spPr>
      </p:pic>
      <p:pic>
        <p:nvPicPr>
          <p:cNvPr id="10" name="Picture 9" descr="A body of water with waves&#10;&#10;Description automatically generated with medium confidence">
            <a:extLst>
              <a:ext uri="{FF2B5EF4-FFF2-40B4-BE49-F238E27FC236}">
                <a16:creationId xmlns:a16="http://schemas.microsoft.com/office/drawing/2014/main" id="{0A0FAA05-03C7-A7B2-F384-A7C176FCC4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562683" y="5415998"/>
            <a:ext cx="4906027" cy="1638300"/>
          </a:xfrm>
          <a:prstGeom prst="rect">
            <a:avLst/>
          </a:prstGeom>
        </p:spPr>
      </p:pic>
      <p:pic>
        <p:nvPicPr>
          <p:cNvPr id="12" name="Picture 11" descr="A body of water with waves&#10;&#10;Description automatically generated with medium confidence">
            <a:extLst>
              <a:ext uri="{FF2B5EF4-FFF2-40B4-BE49-F238E27FC236}">
                <a16:creationId xmlns:a16="http://schemas.microsoft.com/office/drawing/2014/main" id="{E0559D73-C955-3D9B-5846-9B91A47C33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1791" y="5415998"/>
            <a:ext cx="3911600" cy="1638300"/>
          </a:xfrm>
          <a:prstGeom prst="rect">
            <a:avLst/>
          </a:prstGeom>
        </p:spPr>
      </p:pic>
      <p:sp>
        <p:nvSpPr>
          <p:cNvPr id="16" name="TextBox 15">
            <a:extLst>
              <a:ext uri="{FF2B5EF4-FFF2-40B4-BE49-F238E27FC236}">
                <a16:creationId xmlns:a16="http://schemas.microsoft.com/office/drawing/2014/main" id="{E057717B-254F-019D-21BC-E6524EBD594C}"/>
              </a:ext>
            </a:extLst>
          </p:cNvPr>
          <p:cNvSpPr txBox="1"/>
          <p:nvPr/>
        </p:nvSpPr>
        <p:spPr>
          <a:xfrm>
            <a:off x="0" y="2029794"/>
            <a:ext cx="5036024" cy="1200329"/>
          </a:xfrm>
          <a:prstGeom prst="rect">
            <a:avLst/>
          </a:prstGeom>
          <a:noFill/>
        </p:spPr>
        <p:txBody>
          <a:bodyPr wrap="square" rtlCol="0">
            <a:spAutoFit/>
          </a:bodyPr>
          <a:lstStyle/>
          <a:p>
            <a:pPr algn="ctr"/>
            <a:r>
              <a:rPr lang="en-GB" sz="2400" dirty="0"/>
              <a:t>“When the seagulls follow the trawler</a:t>
            </a:r>
          </a:p>
          <a:p>
            <a:pPr algn="ctr"/>
            <a:r>
              <a:rPr lang="en-GB" sz="2400" dirty="0"/>
              <a:t>it’s because they think sardines</a:t>
            </a:r>
          </a:p>
          <a:p>
            <a:pPr algn="ctr"/>
            <a:r>
              <a:rPr lang="en-GB" sz="2400" dirty="0"/>
              <a:t>will be thrown into the sea”</a:t>
            </a:r>
          </a:p>
        </p:txBody>
      </p:sp>
      <p:sp>
        <p:nvSpPr>
          <p:cNvPr id="17" name="TextBox 16">
            <a:extLst>
              <a:ext uri="{FF2B5EF4-FFF2-40B4-BE49-F238E27FC236}">
                <a16:creationId xmlns:a16="http://schemas.microsoft.com/office/drawing/2014/main" id="{E78B17BC-D20B-A0C3-EB1F-6C46A350F5C7}"/>
              </a:ext>
            </a:extLst>
          </p:cNvPr>
          <p:cNvSpPr txBox="1"/>
          <p:nvPr/>
        </p:nvSpPr>
        <p:spPr>
          <a:xfrm>
            <a:off x="-2224584" y="3268173"/>
            <a:ext cx="12192000" cy="400110"/>
          </a:xfrm>
          <a:prstGeom prst="rect">
            <a:avLst/>
          </a:prstGeom>
          <a:noFill/>
        </p:spPr>
        <p:txBody>
          <a:bodyPr wrap="square" rtlCol="0">
            <a:spAutoFit/>
          </a:bodyPr>
          <a:lstStyle/>
          <a:p>
            <a:pPr algn="ctr"/>
            <a:r>
              <a:rPr lang="en-GB" sz="2000" dirty="0"/>
              <a:t>Eric </a:t>
            </a:r>
            <a:r>
              <a:rPr lang="en-GB" sz="2000" dirty="0" err="1"/>
              <a:t>Cantona</a:t>
            </a:r>
            <a:endParaRPr lang="en-GB" sz="1400" dirty="0"/>
          </a:p>
        </p:txBody>
      </p:sp>
      <p:pic>
        <p:nvPicPr>
          <p:cNvPr id="4" name="eric (2)">
            <a:hlinkClick r:id="" action="ppaction://media"/>
            <a:extLst>
              <a:ext uri="{FF2B5EF4-FFF2-40B4-BE49-F238E27FC236}">
                <a16:creationId xmlns:a16="http://schemas.microsoft.com/office/drawing/2014/main" id="{A60D44D3-86FC-A0B9-48D0-02CA5AA6C4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94365" y="1661499"/>
            <a:ext cx="609600" cy="609600"/>
          </a:xfrm>
          <a:prstGeom prst="rect">
            <a:avLst/>
          </a:prstGeom>
        </p:spPr>
      </p:pic>
      <p:pic>
        <p:nvPicPr>
          <p:cNvPr id="3" name="Picture 12" descr="Seagull Bird in Flight on a White Background Stock Image - Image of  isolated, freedom: 178787667">
            <a:extLst>
              <a:ext uri="{FF2B5EF4-FFF2-40B4-BE49-F238E27FC236}">
                <a16:creationId xmlns:a16="http://schemas.microsoft.com/office/drawing/2014/main" id="{0D58D19F-C0EB-1EC0-7BFC-8BC0B6037C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0447" y="4045572"/>
            <a:ext cx="880386" cy="5608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090F3C-C3C5-456F-A8DA-DC086EC94B07}"/>
              </a:ext>
            </a:extLst>
          </p:cNvPr>
          <p:cNvSpPr txBox="1"/>
          <p:nvPr/>
        </p:nvSpPr>
        <p:spPr>
          <a:xfrm>
            <a:off x="0" y="409433"/>
            <a:ext cx="12192000" cy="646331"/>
          </a:xfrm>
          <a:prstGeom prst="rect">
            <a:avLst/>
          </a:prstGeom>
          <a:noFill/>
        </p:spPr>
        <p:txBody>
          <a:bodyPr wrap="square" rtlCol="0">
            <a:spAutoFit/>
          </a:bodyPr>
          <a:lstStyle/>
          <a:p>
            <a:pPr algn="ctr"/>
            <a:r>
              <a:rPr lang="en-GB" sz="3600" dirty="0"/>
              <a:t>By-Catch, explained by a footballer…</a:t>
            </a:r>
          </a:p>
        </p:txBody>
      </p:sp>
      <p:pic>
        <p:nvPicPr>
          <p:cNvPr id="2" name="Picture 1" descr="Art Dolphin">
            <a:extLst>
              <a:ext uri="{FF2B5EF4-FFF2-40B4-BE49-F238E27FC236}">
                <a16:creationId xmlns:a16="http://schemas.microsoft.com/office/drawing/2014/main" id="{EBB17B17-80F4-53FF-62DC-E13832D021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8448" y="5084145"/>
            <a:ext cx="990884" cy="6637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eagull NItrtX GIF">
            <a:extLst>
              <a:ext uri="{FF2B5EF4-FFF2-40B4-BE49-F238E27FC236}">
                <a16:creationId xmlns:a16="http://schemas.microsoft.com/office/drawing/2014/main" id="{12F0B4BF-FD6F-B6A0-A214-C877741FB1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5432091" y="3448056"/>
            <a:ext cx="712069" cy="59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12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94" fill="hold"/>
                                        <p:tgtEl>
                                          <p:spTgt spid="4"/>
                                        </p:tgtEl>
                                      </p:cBhvr>
                                    </p:cmd>
                                  </p:childTnLst>
                                </p:cTn>
                              </p:par>
                              <p:par>
                                <p:cTn id="7" presetID="2" presetClass="entr" presetSubtype="8" fill="hold" nodeType="withEffect">
                                  <p:stCondLst>
                                    <p:cond delay="0"/>
                                  </p:stCondLst>
                                  <p:childTnLst>
                                    <p:set>
                                      <p:cBhvr>
                                        <p:cTn id="8" dur="1" fill="hold">
                                          <p:stCondLst>
                                            <p:cond delay="0"/>
                                          </p:stCondLst>
                                        </p:cTn>
                                        <p:tgtEl>
                                          <p:spTgt spid="1036"/>
                                        </p:tgtEl>
                                        <p:attrNameLst>
                                          <p:attrName>style.visibility</p:attrName>
                                        </p:attrNameLst>
                                      </p:cBhvr>
                                      <p:to>
                                        <p:strVal val="visible"/>
                                      </p:to>
                                    </p:set>
                                    <p:anim calcmode="lin" valueType="num">
                                      <p:cBhvr additive="base">
                                        <p:cTn id="9" dur="5500" fill="hold"/>
                                        <p:tgtEl>
                                          <p:spTgt spid="1036"/>
                                        </p:tgtEl>
                                        <p:attrNameLst>
                                          <p:attrName>ppt_x</p:attrName>
                                        </p:attrNameLst>
                                      </p:cBhvr>
                                      <p:tavLst>
                                        <p:tav tm="0">
                                          <p:val>
                                            <p:strVal val="0-#ppt_w/2"/>
                                          </p:val>
                                        </p:tav>
                                        <p:tav tm="100000">
                                          <p:val>
                                            <p:strVal val="#ppt_x"/>
                                          </p:val>
                                        </p:tav>
                                      </p:tavLst>
                                    </p:anim>
                                    <p:anim calcmode="lin" valueType="num">
                                      <p:cBhvr additive="base">
                                        <p:cTn id="10" dur="5500" fill="hold"/>
                                        <p:tgtEl>
                                          <p:spTgt spid="1036"/>
                                        </p:tgtEl>
                                        <p:attrNameLst>
                                          <p:attrName>ppt_y</p:attrName>
                                        </p:attrNameLst>
                                      </p:cBhvr>
                                      <p:tavLst>
                                        <p:tav tm="0">
                                          <p:val>
                                            <p:strVal val="#ppt_y"/>
                                          </p:val>
                                        </p:tav>
                                        <p:tav tm="100000">
                                          <p:val>
                                            <p:strVal val="#ppt_y"/>
                                          </p:val>
                                        </p:tav>
                                      </p:tavLst>
                                    </p:anim>
                                  </p:childTnLst>
                                </p:cTn>
                              </p:par>
                              <p:par>
                                <p:cTn id="11" presetID="26" presetClass="entr" presetSubtype="0" fill="hold" nodeType="withEffect">
                                  <p:stCondLst>
                                    <p:cond delay="5500"/>
                                  </p:stCondLst>
                                  <p:childTnLst>
                                    <p:set>
                                      <p:cBhvr>
                                        <p:cTn id="12" dur="1" fill="hold">
                                          <p:stCondLst>
                                            <p:cond delay="0"/>
                                          </p:stCondLst>
                                        </p:cTn>
                                        <p:tgtEl>
                                          <p:spTgt spid="1030"/>
                                        </p:tgtEl>
                                        <p:attrNameLst>
                                          <p:attrName>style.visibility</p:attrName>
                                        </p:attrNameLst>
                                      </p:cBhvr>
                                      <p:to>
                                        <p:strVal val="visible"/>
                                      </p:to>
                                    </p:set>
                                    <p:animEffect transition="in" filter="wipe(down)">
                                      <p:cBhvr>
                                        <p:cTn id="13" dur="870">
                                          <p:stCondLst>
                                            <p:cond delay="0"/>
                                          </p:stCondLst>
                                        </p:cTn>
                                        <p:tgtEl>
                                          <p:spTgt spid="1030"/>
                                        </p:tgtEl>
                                      </p:cBhvr>
                                    </p:animEffect>
                                    <p:anim calcmode="lin" valueType="num">
                                      <p:cBhvr>
                                        <p:cTn id="14" dur="2733"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15" dur="996"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16" dur="996" tmFilter="0, 0; 0.125,0.2665; 0.25,0.4; 0.375,0.465; 0.5,0.5;  0.625,0.535; 0.75,0.6; 0.875,0.7335; 1,1">
                                          <p:stCondLst>
                                            <p:cond delay="996"/>
                                          </p:stCondLst>
                                        </p:cTn>
                                        <p:tgtEl>
                                          <p:spTgt spid="1030"/>
                                        </p:tgtEl>
                                        <p:attrNameLst>
                                          <p:attrName>ppt_y</p:attrName>
                                        </p:attrNameLst>
                                      </p:cBhvr>
                                      <p:tavLst>
                                        <p:tav tm="0" fmla="#ppt_y-sin(pi*$)/9">
                                          <p:val>
                                            <p:fltVal val="0"/>
                                          </p:val>
                                        </p:tav>
                                        <p:tav tm="100000">
                                          <p:val>
                                            <p:fltVal val="1"/>
                                          </p:val>
                                        </p:tav>
                                      </p:tavLst>
                                    </p:anim>
                                    <p:anim calcmode="lin" valueType="num">
                                      <p:cBhvr>
                                        <p:cTn id="17" dur="498" tmFilter="0, 0; 0.125,0.2665; 0.25,0.4; 0.375,0.465; 0.5,0.5;  0.625,0.535; 0.75,0.6; 0.875,0.7335; 1,1">
                                          <p:stCondLst>
                                            <p:cond delay="1986"/>
                                          </p:stCondLst>
                                        </p:cTn>
                                        <p:tgtEl>
                                          <p:spTgt spid="1030"/>
                                        </p:tgtEl>
                                        <p:attrNameLst>
                                          <p:attrName>ppt_y</p:attrName>
                                        </p:attrNameLst>
                                      </p:cBhvr>
                                      <p:tavLst>
                                        <p:tav tm="0" fmla="#ppt_y-sin(pi*$)/27">
                                          <p:val>
                                            <p:fltVal val="0"/>
                                          </p:val>
                                        </p:tav>
                                        <p:tav tm="100000">
                                          <p:val>
                                            <p:fltVal val="1"/>
                                          </p:val>
                                        </p:tav>
                                      </p:tavLst>
                                    </p:anim>
                                    <p:anim calcmode="lin" valueType="num">
                                      <p:cBhvr>
                                        <p:cTn id="18" dur="246" tmFilter="0, 0; 0.125,0.2665; 0.25,0.4; 0.375,0.465; 0.5,0.5;  0.625,0.535; 0.75,0.6; 0.875,0.7335; 1,1">
                                          <p:stCondLst>
                                            <p:cond delay="2484"/>
                                          </p:stCondLst>
                                        </p:cTn>
                                        <p:tgtEl>
                                          <p:spTgt spid="1030"/>
                                        </p:tgtEl>
                                        <p:attrNameLst>
                                          <p:attrName>ppt_y</p:attrName>
                                        </p:attrNameLst>
                                      </p:cBhvr>
                                      <p:tavLst>
                                        <p:tav tm="0" fmla="#ppt_y-sin(pi*$)/81">
                                          <p:val>
                                            <p:fltVal val="0"/>
                                          </p:val>
                                        </p:tav>
                                        <p:tav tm="100000">
                                          <p:val>
                                            <p:fltVal val="1"/>
                                          </p:val>
                                        </p:tav>
                                      </p:tavLst>
                                    </p:anim>
                                    <p:animScale>
                                      <p:cBhvr>
                                        <p:cTn id="19" dur="39">
                                          <p:stCondLst>
                                            <p:cond delay="975"/>
                                          </p:stCondLst>
                                        </p:cTn>
                                        <p:tgtEl>
                                          <p:spTgt spid="1030"/>
                                        </p:tgtEl>
                                      </p:cBhvr>
                                      <p:to x="100000" y="60000"/>
                                    </p:animScale>
                                    <p:animScale>
                                      <p:cBhvr>
                                        <p:cTn id="20" dur="249" decel="50000">
                                          <p:stCondLst>
                                            <p:cond delay="1014"/>
                                          </p:stCondLst>
                                        </p:cTn>
                                        <p:tgtEl>
                                          <p:spTgt spid="1030"/>
                                        </p:tgtEl>
                                      </p:cBhvr>
                                      <p:to x="100000" y="100000"/>
                                    </p:animScale>
                                    <p:animScale>
                                      <p:cBhvr>
                                        <p:cTn id="21" dur="39">
                                          <p:stCondLst>
                                            <p:cond delay="1968"/>
                                          </p:stCondLst>
                                        </p:cTn>
                                        <p:tgtEl>
                                          <p:spTgt spid="1030"/>
                                        </p:tgtEl>
                                      </p:cBhvr>
                                      <p:to x="100000" y="80000"/>
                                    </p:animScale>
                                    <p:animScale>
                                      <p:cBhvr>
                                        <p:cTn id="22" dur="249" decel="50000">
                                          <p:stCondLst>
                                            <p:cond delay="2007"/>
                                          </p:stCondLst>
                                        </p:cTn>
                                        <p:tgtEl>
                                          <p:spTgt spid="1030"/>
                                        </p:tgtEl>
                                      </p:cBhvr>
                                      <p:to x="100000" y="100000"/>
                                    </p:animScale>
                                    <p:animScale>
                                      <p:cBhvr>
                                        <p:cTn id="23" dur="39">
                                          <p:stCondLst>
                                            <p:cond delay="2463"/>
                                          </p:stCondLst>
                                        </p:cTn>
                                        <p:tgtEl>
                                          <p:spTgt spid="1030"/>
                                        </p:tgtEl>
                                      </p:cBhvr>
                                      <p:to x="100000" y="90000"/>
                                    </p:animScale>
                                    <p:animScale>
                                      <p:cBhvr>
                                        <p:cTn id="24" dur="249" decel="50000">
                                          <p:stCondLst>
                                            <p:cond delay="2502"/>
                                          </p:stCondLst>
                                        </p:cTn>
                                        <p:tgtEl>
                                          <p:spTgt spid="1030"/>
                                        </p:tgtEl>
                                      </p:cBhvr>
                                      <p:to x="100000" y="100000"/>
                                    </p:animScale>
                                    <p:animScale>
                                      <p:cBhvr>
                                        <p:cTn id="25" dur="39">
                                          <p:stCondLst>
                                            <p:cond delay="2712"/>
                                          </p:stCondLst>
                                        </p:cTn>
                                        <p:tgtEl>
                                          <p:spTgt spid="1030"/>
                                        </p:tgtEl>
                                      </p:cBhvr>
                                      <p:to x="100000" y="95000"/>
                                    </p:animScale>
                                    <p:animScale>
                                      <p:cBhvr>
                                        <p:cTn id="26" dur="249" decel="50000">
                                          <p:stCondLst>
                                            <p:cond delay="2751"/>
                                          </p:stCondLst>
                                        </p:cTn>
                                        <p:tgtEl>
                                          <p:spTgt spid="1030"/>
                                        </p:tgtEl>
                                      </p:cBhvr>
                                      <p:to x="100000" y="100000"/>
                                    </p:animScale>
                                  </p:childTnLst>
                                </p:cTn>
                              </p:par>
                              <p:par>
                                <p:cTn id="27" presetID="26" presetClass="entr" presetSubtype="0" fill="hold" nodeType="withEffect">
                                  <p:stCondLst>
                                    <p:cond delay="5250"/>
                                  </p:stCondLst>
                                  <p:childTnLst>
                                    <p:set>
                                      <p:cBhvr>
                                        <p:cTn id="28" dur="1" fill="hold">
                                          <p:stCondLst>
                                            <p:cond delay="0"/>
                                          </p:stCondLst>
                                        </p:cTn>
                                        <p:tgtEl>
                                          <p:spTgt spid="1032"/>
                                        </p:tgtEl>
                                        <p:attrNameLst>
                                          <p:attrName>style.visibility</p:attrName>
                                        </p:attrNameLst>
                                      </p:cBhvr>
                                      <p:to>
                                        <p:strVal val="visible"/>
                                      </p:to>
                                    </p:set>
                                    <p:animEffect transition="in" filter="wipe(down)">
                                      <p:cBhvr>
                                        <p:cTn id="29" dur="797">
                                          <p:stCondLst>
                                            <p:cond delay="0"/>
                                          </p:stCondLst>
                                        </p:cTn>
                                        <p:tgtEl>
                                          <p:spTgt spid="1032"/>
                                        </p:tgtEl>
                                      </p:cBhvr>
                                    </p:animEffect>
                                    <p:anim calcmode="lin" valueType="num">
                                      <p:cBhvr>
                                        <p:cTn id="30" dur="2505" tmFilter="0,0; 0.14,0.36; 0.43,0.73; 0.71,0.91; 1.0,1.0">
                                          <p:stCondLst>
                                            <p:cond delay="0"/>
                                          </p:stCondLst>
                                        </p:cTn>
                                        <p:tgtEl>
                                          <p:spTgt spid="1032"/>
                                        </p:tgtEl>
                                        <p:attrNameLst>
                                          <p:attrName>ppt_x</p:attrName>
                                        </p:attrNameLst>
                                      </p:cBhvr>
                                      <p:tavLst>
                                        <p:tav tm="0">
                                          <p:val>
                                            <p:strVal val="#ppt_x-0.25"/>
                                          </p:val>
                                        </p:tav>
                                        <p:tav tm="100000">
                                          <p:val>
                                            <p:strVal val="#ppt_x"/>
                                          </p:val>
                                        </p:tav>
                                      </p:tavLst>
                                    </p:anim>
                                    <p:anim calcmode="lin" valueType="num">
                                      <p:cBhvr>
                                        <p:cTn id="31" dur="913" tmFilter="0.0,0.0; 0.25,0.07; 0.50,0.2; 0.75,0.467; 1.0,1.0">
                                          <p:stCondLst>
                                            <p:cond delay="0"/>
                                          </p:stCondLst>
                                        </p:cTn>
                                        <p:tgtEl>
                                          <p:spTgt spid="1032"/>
                                        </p:tgtEl>
                                        <p:attrNameLst>
                                          <p:attrName>ppt_y</p:attrName>
                                        </p:attrNameLst>
                                      </p:cBhvr>
                                      <p:tavLst>
                                        <p:tav tm="0" fmla="#ppt_y-sin(pi*$)/3">
                                          <p:val>
                                            <p:fltVal val="0.5"/>
                                          </p:val>
                                        </p:tav>
                                        <p:tav tm="100000">
                                          <p:val>
                                            <p:fltVal val="1"/>
                                          </p:val>
                                        </p:tav>
                                      </p:tavLst>
                                    </p:anim>
                                    <p:anim calcmode="lin" valueType="num">
                                      <p:cBhvr>
                                        <p:cTn id="32" dur="913" tmFilter="0, 0; 0.125,0.2665; 0.25,0.4; 0.375,0.465; 0.5,0.5;  0.625,0.535; 0.75,0.6; 0.875,0.7335; 1,1">
                                          <p:stCondLst>
                                            <p:cond delay="913"/>
                                          </p:stCondLst>
                                        </p:cTn>
                                        <p:tgtEl>
                                          <p:spTgt spid="1032"/>
                                        </p:tgtEl>
                                        <p:attrNameLst>
                                          <p:attrName>ppt_y</p:attrName>
                                        </p:attrNameLst>
                                      </p:cBhvr>
                                      <p:tavLst>
                                        <p:tav tm="0" fmla="#ppt_y-sin(pi*$)/9">
                                          <p:val>
                                            <p:fltVal val="0"/>
                                          </p:val>
                                        </p:tav>
                                        <p:tav tm="100000">
                                          <p:val>
                                            <p:fltVal val="1"/>
                                          </p:val>
                                        </p:tav>
                                      </p:tavLst>
                                    </p:anim>
                                    <p:anim calcmode="lin" valueType="num">
                                      <p:cBhvr>
                                        <p:cTn id="33" dur="456" tmFilter="0, 0; 0.125,0.2665; 0.25,0.4; 0.375,0.465; 0.5,0.5;  0.625,0.535; 0.75,0.6; 0.875,0.7335; 1,1">
                                          <p:stCondLst>
                                            <p:cond delay="1821"/>
                                          </p:stCondLst>
                                        </p:cTn>
                                        <p:tgtEl>
                                          <p:spTgt spid="1032"/>
                                        </p:tgtEl>
                                        <p:attrNameLst>
                                          <p:attrName>ppt_y</p:attrName>
                                        </p:attrNameLst>
                                      </p:cBhvr>
                                      <p:tavLst>
                                        <p:tav tm="0" fmla="#ppt_y-sin(pi*$)/27">
                                          <p:val>
                                            <p:fltVal val="0"/>
                                          </p:val>
                                        </p:tav>
                                        <p:tav tm="100000">
                                          <p:val>
                                            <p:fltVal val="1"/>
                                          </p:val>
                                        </p:tav>
                                      </p:tavLst>
                                    </p:anim>
                                    <p:anim calcmode="lin" valueType="num">
                                      <p:cBhvr>
                                        <p:cTn id="34" dur="226" tmFilter="0, 0; 0.125,0.2665; 0.25,0.4; 0.375,0.465; 0.5,0.5;  0.625,0.535; 0.75,0.6; 0.875,0.7335; 1,1">
                                          <p:stCondLst>
                                            <p:cond delay="2277"/>
                                          </p:stCondLst>
                                        </p:cTn>
                                        <p:tgtEl>
                                          <p:spTgt spid="1032"/>
                                        </p:tgtEl>
                                        <p:attrNameLst>
                                          <p:attrName>ppt_y</p:attrName>
                                        </p:attrNameLst>
                                      </p:cBhvr>
                                      <p:tavLst>
                                        <p:tav tm="0" fmla="#ppt_y-sin(pi*$)/81">
                                          <p:val>
                                            <p:fltVal val="0"/>
                                          </p:val>
                                        </p:tav>
                                        <p:tav tm="100000">
                                          <p:val>
                                            <p:fltVal val="1"/>
                                          </p:val>
                                        </p:tav>
                                      </p:tavLst>
                                    </p:anim>
                                    <p:animScale>
                                      <p:cBhvr>
                                        <p:cTn id="35" dur="36">
                                          <p:stCondLst>
                                            <p:cond delay="894"/>
                                          </p:stCondLst>
                                        </p:cTn>
                                        <p:tgtEl>
                                          <p:spTgt spid="1032"/>
                                        </p:tgtEl>
                                      </p:cBhvr>
                                      <p:to x="100000" y="60000"/>
                                    </p:animScale>
                                    <p:animScale>
                                      <p:cBhvr>
                                        <p:cTn id="36" dur="228" decel="50000">
                                          <p:stCondLst>
                                            <p:cond delay="930"/>
                                          </p:stCondLst>
                                        </p:cTn>
                                        <p:tgtEl>
                                          <p:spTgt spid="1032"/>
                                        </p:tgtEl>
                                      </p:cBhvr>
                                      <p:to x="100000" y="100000"/>
                                    </p:animScale>
                                    <p:animScale>
                                      <p:cBhvr>
                                        <p:cTn id="37" dur="36">
                                          <p:stCondLst>
                                            <p:cond delay="1804"/>
                                          </p:stCondLst>
                                        </p:cTn>
                                        <p:tgtEl>
                                          <p:spTgt spid="1032"/>
                                        </p:tgtEl>
                                      </p:cBhvr>
                                      <p:to x="100000" y="80000"/>
                                    </p:animScale>
                                    <p:animScale>
                                      <p:cBhvr>
                                        <p:cTn id="38" dur="228" decel="50000">
                                          <p:stCondLst>
                                            <p:cond delay="1840"/>
                                          </p:stCondLst>
                                        </p:cTn>
                                        <p:tgtEl>
                                          <p:spTgt spid="1032"/>
                                        </p:tgtEl>
                                      </p:cBhvr>
                                      <p:to x="100000" y="100000"/>
                                    </p:animScale>
                                    <p:animScale>
                                      <p:cBhvr>
                                        <p:cTn id="39" dur="36">
                                          <p:stCondLst>
                                            <p:cond delay="2258"/>
                                          </p:stCondLst>
                                        </p:cTn>
                                        <p:tgtEl>
                                          <p:spTgt spid="1032"/>
                                        </p:tgtEl>
                                      </p:cBhvr>
                                      <p:to x="100000" y="90000"/>
                                    </p:animScale>
                                    <p:animScale>
                                      <p:cBhvr>
                                        <p:cTn id="40" dur="228" decel="50000">
                                          <p:stCondLst>
                                            <p:cond delay="2293"/>
                                          </p:stCondLst>
                                        </p:cTn>
                                        <p:tgtEl>
                                          <p:spTgt spid="1032"/>
                                        </p:tgtEl>
                                      </p:cBhvr>
                                      <p:to x="100000" y="100000"/>
                                    </p:animScale>
                                    <p:animScale>
                                      <p:cBhvr>
                                        <p:cTn id="41" dur="36">
                                          <p:stCondLst>
                                            <p:cond delay="2486"/>
                                          </p:stCondLst>
                                        </p:cTn>
                                        <p:tgtEl>
                                          <p:spTgt spid="1032"/>
                                        </p:tgtEl>
                                      </p:cBhvr>
                                      <p:to x="100000" y="95000"/>
                                    </p:animScale>
                                    <p:animScale>
                                      <p:cBhvr>
                                        <p:cTn id="42" dur="228" decel="50000">
                                          <p:stCondLst>
                                            <p:cond delay="2522"/>
                                          </p:stCondLst>
                                        </p:cTn>
                                        <p:tgtEl>
                                          <p:spTgt spid="1032"/>
                                        </p:tgtEl>
                                      </p:cBhvr>
                                      <p:to x="100000" y="100000"/>
                                    </p:animScale>
                                  </p:childTnLst>
                                </p:cTn>
                              </p:par>
                              <p:par>
                                <p:cTn id="43" presetID="2" presetClass="entr" presetSubtype="8" fill="hold" nodeType="withEffect">
                                  <p:stCondLst>
                                    <p:cond delay="600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2750" fill="hold"/>
                                        <p:tgtEl>
                                          <p:spTgt spid="3"/>
                                        </p:tgtEl>
                                        <p:attrNameLst>
                                          <p:attrName>ppt_x</p:attrName>
                                        </p:attrNameLst>
                                      </p:cBhvr>
                                      <p:tavLst>
                                        <p:tav tm="0">
                                          <p:val>
                                            <p:strVal val="0-#ppt_w/2"/>
                                          </p:val>
                                        </p:tav>
                                        <p:tav tm="100000">
                                          <p:val>
                                            <p:strVal val="#ppt_x"/>
                                          </p:val>
                                        </p:tav>
                                      </p:tavLst>
                                    </p:anim>
                                    <p:anim calcmode="lin" valueType="num">
                                      <p:cBhvr additive="base">
                                        <p:cTn id="46" dur="2750" fill="hold"/>
                                        <p:tgtEl>
                                          <p:spTgt spid="3"/>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675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4000" fill="hold"/>
                                        <p:tgtEl>
                                          <p:spTgt spid="6"/>
                                        </p:tgtEl>
                                        <p:attrNameLst>
                                          <p:attrName>ppt_x</p:attrName>
                                        </p:attrNameLst>
                                      </p:cBhvr>
                                      <p:tavLst>
                                        <p:tav tm="0">
                                          <p:val>
                                            <p:strVal val="0-#ppt_w/2"/>
                                          </p:val>
                                        </p:tav>
                                        <p:tav tm="100000">
                                          <p:val>
                                            <p:strVal val="#ppt_x"/>
                                          </p:val>
                                        </p:tav>
                                      </p:tavLst>
                                    </p:anim>
                                    <p:anim calcmode="lin" valueType="num">
                                      <p:cBhvr additive="base">
                                        <p:cTn id="50" dur="4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090F3C-C3C5-456F-A8DA-DC086EC94B07}"/>
              </a:ext>
            </a:extLst>
          </p:cNvPr>
          <p:cNvSpPr txBox="1"/>
          <p:nvPr/>
        </p:nvSpPr>
        <p:spPr>
          <a:xfrm>
            <a:off x="0" y="409433"/>
            <a:ext cx="12192000" cy="646331"/>
          </a:xfrm>
          <a:prstGeom prst="rect">
            <a:avLst/>
          </a:prstGeom>
          <a:noFill/>
        </p:spPr>
        <p:txBody>
          <a:bodyPr wrap="square" rtlCol="0">
            <a:spAutoFit/>
          </a:bodyPr>
          <a:lstStyle/>
          <a:p>
            <a:pPr algn="ctr"/>
            <a:r>
              <a:rPr lang="en-GB" sz="3600" dirty="0"/>
              <a:t>By-Catch, illustrated…</a:t>
            </a:r>
          </a:p>
        </p:txBody>
      </p:sp>
      <p:pic>
        <p:nvPicPr>
          <p:cNvPr id="1026" name="Picture 2" descr="Planet Earth III">
            <a:extLst>
              <a:ext uri="{FF2B5EF4-FFF2-40B4-BE49-F238E27FC236}">
                <a16:creationId xmlns:a16="http://schemas.microsoft.com/office/drawing/2014/main" id="{DD7671C6-3A31-C1F0-C45F-C6A2A3F0C1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478" y="1417146"/>
            <a:ext cx="3422530" cy="486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341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AkakiKach (korror kach) - Replit">
            <a:extLst>
              <a:ext uri="{FF2B5EF4-FFF2-40B4-BE49-F238E27FC236}">
                <a16:creationId xmlns:a16="http://schemas.microsoft.com/office/drawing/2014/main" id="{103E18E8-D468-0DBE-41FB-60BF2CD86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1541" y="2736574"/>
            <a:ext cx="4305093" cy="43050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306E65-6E6E-C862-D0EA-CAA99B57731E}"/>
              </a:ext>
            </a:extLst>
          </p:cNvPr>
          <p:cNvSpPr txBox="1"/>
          <p:nvPr/>
        </p:nvSpPr>
        <p:spPr>
          <a:xfrm>
            <a:off x="0" y="715617"/>
            <a:ext cx="12192000" cy="646331"/>
          </a:xfrm>
          <a:prstGeom prst="rect">
            <a:avLst/>
          </a:prstGeom>
          <a:noFill/>
        </p:spPr>
        <p:txBody>
          <a:bodyPr wrap="square" rtlCol="0">
            <a:spAutoFit/>
          </a:bodyPr>
          <a:lstStyle/>
          <a:p>
            <a:pPr algn="ctr"/>
            <a:r>
              <a:rPr lang="en-GB" sz="3600" dirty="0"/>
              <a:t>Ghost Fishing</a:t>
            </a:r>
          </a:p>
        </p:txBody>
      </p:sp>
      <p:sp>
        <p:nvSpPr>
          <p:cNvPr id="8" name="Rectangle 7">
            <a:extLst>
              <a:ext uri="{FF2B5EF4-FFF2-40B4-BE49-F238E27FC236}">
                <a16:creationId xmlns:a16="http://schemas.microsoft.com/office/drawing/2014/main" id="{4BF21272-A934-41C3-E2A9-299B2B402B87}"/>
              </a:ext>
            </a:extLst>
          </p:cNvPr>
          <p:cNvSpPr/>
          <p:nvPr/>
        </p:nvSpPr>
        <p:spPr>
          <a:xfrm>
            <a:off x="6758609" y="4121426"/>
            <a:ext cx="1126434" cy="221311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 name="Object 10">
            <a:extLst>
              <a:ext uri="{FF2B5EF4-FFF2-40B4-BE49-F238E27FC236}">
                <a16:creationId xmlns:a16="http://schemas.microsoft.com/office/drawing/2014/main" id="{97435DC1-4B0D-34D1-1429-83575D86E7FA}"/>
              </a:ext>
            </a:extLst>
          </p:cNvPr>
          <p:cNvGraphicFramePr>
            <a:graphicFrameLocks noChangeAspect="1"/>
          </p:cNvGraphicFramePr>
          <p:nvPr>
            <p:extLst>
              <p:ext uri="{D42A27DB-BD31-4B8C-83A1-F6EECF244321}">
                <p14:modId xmlns:p14="http://schemas.microsoft.com/office/powerpoint/2010/main" val="1003027122"/>
              </p:ext>
            </p:extLst>
          </p:nvPr>
        </p:nvGraphicFramePr>
        <p:xfrm>
          <a:off x="3802822" y="2612886"/>
          <a:ext cx="4241800" cy="1270000"/>
        </p:xfrm>
        <a:graphic>
          <a:graphicData uri="http://schemas.openxmlformats.org/presentationml/2006/ole">
            <mc:AlternateContent xmlns:mc="http://schemas.openxmlformats.org/markup-compatibility/2006">
              <mc:Choice xmlns:v="urn:schemas-microsoft-com:vml" Requires="v">
                <p:oleObj r:id="rId3" imgW="4241160" imgH="1269720" progId="">
                  <p:embed/>
                </p:oleObj>
              </mc:Choice>
              <mc:Fallback>
                <p:oleObj r:id="rId3" imgW="4241160" imgH="1269720" progId="">
                  <p:embed/>
                  <p:pic>
                    <p:nvPicPr>
                      <p:cNvPr id="0" name=""/>
                      <p:cNvPicPr/>
                      <p:nvPr/>
                    </p:nvPicPr>
                    <p:blipFill>
                      <a:blip r:embed="rId4"/>
                      <a:stretch>
                        <a:fillRect/>
                      </a:stretch>
                    </p:blipFill>
                    <p:spPr>
                      <a:xfrm>
                        <a:off x="3802822" y="2612886"/>
                        <a:ext cx="4241800" cy="1270000"/>
                      </a:xfrm>
                      <a:prstGeom prst="rect">
                        <a:avLst/>
                      </a:prstGeom>
                    </p:spPr>
                  </p:pic>
                </p:oleObj>
              </mc:Fallback>
            </mc:AlternateContent>
          </a:graphicData>
        </a:graphic>
      </p:graphicFrame>
      <p:pic>
        <p:nvPicPr>
          <p:cNvPr id="1050" name="Picture 26" descr="Fish on the hook hi-res stock photography and images - Alamy">
            <a:extLst>
              <a:ext uri="{FF2B5EF4-FFF2-40B4-BE49-F238E27FC236}">
                <a16:creationId xmlns:a16="http://schemas.microsoft.com/office/drawing/2014/main" id="{0A414F17-A510-103C-DC92-F69CA7BFA5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0526">
            <a:off x="3395514" y="2845740"/>
            <a:ext cx="1151488" cy="19016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EEE29C5-8A18-AFE0-3D15-789D51F2671B}"/>
              </a:ext>
            </a:extLst>
          </p:cNvPr>
          <p:cNvSpPr/>
          <p:nvPr/>
        </p:nvSpPr>
        <p:spPr>
          <a:xfrm>
            <a:off x="3294965" y="4598504"/>
            <a:ext cx="1352585"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30B4776-FDE9-6228-B4E8-26309C00D05F}"/>
              </a:ext>
            </a:extLst>
          </p:cNvPr>
          <p:cNvSpPr/>
          <p:nvPr/>
        </p:nvSpPr>
        <p:spPr>
          <a:xfrm>
            <a:off x="4240696" y="4505739"/>
            <a:ext cx="715617" cy="831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30" descr="X Red Cross Handwritten Stock Illustration - Download Image Now - Letter X,  Cross Shape, Red - iStock">
            <a:extLst>
              <a:ext uri="{FF2B5EF4-FFF2-40B4-BE49-F238E27FC236}">
                <a16:creationId xmlns:a16="http://schemas.microsoft.com/office/drawing/2014/main" id="{34AAC882-F7EE-435F-4586-52806B362B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1818" y="1613165"/>
            <a:ext cx="7233582" cy="5174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91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306E65-6E6E-C862-D0EA-CAA99B57731E}"/>
              </a:ext>
            </a:extLst>
          </p:cNvPr>
          <p:cNvSpPr txBox="1"/>
          <p:nvPr/>
        </p:nvSpPr>
        <p:spPr>
          <a:xfrm>
            <a:off x="0" y="715617"/>
            <a:ext cx="12192000" cy="646331"/>
          </a:xfrm>
          <a:prstGeom prst="rect">
            <a:avLst/>
          </a:prstGeom>
          <a:noFill/>
        </p:spPr>
        <p:txBody>
          <a:bodyPr wrap="square" rtlCol="0">
            <a:spAutoFit/>
          </a:bodyPr>
          <a:lstStyle/>
          <a:p>
            <a:pPr algn="ctr"/>
            <a:r>
              <a:rPr lang="en-GB" sz="3600" dirty="0"/>
              <a:t>Ghost Fishing</a:t>
            </a:r>
          </a:p>
        </p:txBody>
      </p:sp>
      <p:sp>
        <p:nvSpPr>
          <p:cNvPr id="3" name="TextBox 2">
            <a:extLst>
              <a:ext uri="{FF2B5EF4-FFF2-40B4-BE49-F238E27FC236}">
                <a16:creationId xmlns:a16="http://schemas.microsoft.com/office/drawing/2014/main" id="{FEC51186-DC07-9C71-1D06-BA44D6A2A8A3}"/>
              </a:ext>
            </a:extLst>
          </p:cNvPr>
          <p:cNvSpPr txBox="1"/>
          <p:nvPr/>
        </p:nvSpPr>
        <p:spPr>
          <a:xfrm>
            <a:off x="1390962" y="1991327"/>
            <a:ext cx="3803374" cy="2031325"/>
          </a:xfrm>
          <a:prstGeom prst="rect">
            <a:avLst/>
          </a:prstGeom>
          <a:noFill/>
        </p:spPr>
        <p:txBody>
          <a:bodyPr wrap="square" rtlCol="0">
            <a:spAutoFit/>
          </a:bodyPr>
          <a:lstStyle/>
          <a:p>
            <a:r>
              <a:rPr lang="en-GB" dirty="0"/>
              <a:t>Discarded or lost fishing gear (nets etc) can continue to trap and kill marine organisms for a long time. The organisms that die in the gear then act as bait, attracting more individuals who then also become entangled and die.</a:t>
            </a:r>
          </a:p>
        </p:txBody>
      </p:sp>
      <p:pic>
        <p:nvPicPr>
          <p:cNvPr id="3074" name="Picture 2" descr="Ghost Fishing Gear: A Major Source of Marine Plastic Pollution - HillNotes">
            <a:extLst>
              <a:ext uri="{FF2B5EF4-FFF2-40B4-BE49-F238E27FC236}">
                <a16:creationId xmlns:a16="http://schemas.microsoft.com/office/drawing/2014/main" id="{114F6A9D-D831-21A3-38E2-726479AA4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7508" y="1795976"/>
            <a:ext cx="3233530" cy="24220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host fishing">
            <a:extLst>
              <a:ext uri="{FF2B5EF4-FFF2-40B4-BE49-F238E27FC236}">
                <a16:creationId xmlns:a16="http://schemas.microsoft.com/office/drawing/2014/main" id="{0F0826C6-6CDE-3AD6-2755-0F41D1D6F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086" y="4546014"/>
            <a:ext cx="5711687" cy="1948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622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Snorkelling with Seals 2">
            <a:hlinkClick r:id="" action="ppaction://media"/>
            <a:extLst>
              <a:ext uri="{FF2B5EF4-FFF2-40B4-BE49-F238E27FC236}">
                <a16:creationId xmlns:a16="http://schemas.microsoft.com/office/drawing/2014/main" id="{B1FE4DCF-03C3-9A15-857A-493CC9E50506}"/>
              </a:ext>
            </a:extLst>
          </p:cNvPr>
          <p:cNvPicPr>
            <a:picLocks noRot="1" noChangeAspect="1"/>
          </p:cNvPicPr>
          <p:nvPr>
            <a:videoFile r:link="rId1"/>
          </p:nvPr>
        </p:nvPicPr>
        <p:blipFill>
          <a:blip r:embed="rId3"/>
          <a:stretch>
            <a:fillRect/>
          </a:stretch>
        </p:blipFill>
        <p:spPr>
          <a:xfrm>
            <a:off x="2657060" y="1129747"/>
            <a:ext cx="6877878" cy="5158409"/>
          </a:xfrm>
          <a:prstGeom prst="rect">
            <a:avLst/>
          </a:prstGeom>
        </p:spPr>
      </p:pic>
      <p:sp>
        <p:nvSpPr>
          <p:cNvPr id="5" name="TextBox 4">
            <a:extLst>
              <a:ext uri="{FF2B5EF4-FFF2-40B4-BE49-F238E27FC236}">
                <a16:creationId xmlns:a16="http://schemas.microsoft.com/office/drawing/2014/main" id="{EE753E6C-C104-AFF3-C079-FA14042D214F}"/>
              </a:ext>
            </a:extLst>
          </p:cNvPr>
          <p:cNvSpPr txBox="1"/>
          <p:nvPr/>
        </p:nvSpPr>
        <p:spPr>
          <a:xfrm>
            <a:off x="0" y="371926"/>
            <a:ext cx="12191999" cy="369332"/>
          </a:xfrm>
          <a:prstGeom prst="rect">
            <a:avLst/>
          </a:prstGeom>
          <a:noFill/>
        </p:spPr>
        <p:txBody>
          <a:bodyPr wrap="square" rtlCol="0">
            <a:spAutoFit/>
          </a:bodyPr>
          <a:lstStyle/>
          <a:p>
            <a:pPr algn="ctr"/>
            <a:r>
              <a:rPr lang="en-GB" dirty="0"/>
              <a:t>A Grey Seal I met in 2012……</a:t>
            </a:r>
          </a:p>
        </p:txBody>
      </p:sp>
    </p:spTree>
    <p:extLst>
      <p:ext uri="{BB962C8B-B14F-4D97-AF65-F5344CB8AC3E}">
        <p14:creationId xmlns:p14="http://schemas.microsoft.com/office/powerpoint/2010/main" val="146368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B612C48-AAEF-D6E5-5200-AAE270129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9264" y="636106"/>
            <a:ext cx="6353472" cy="44789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6955263-6B1A-E971-5ED7-A1B24855B967}"/>
              </a:ext>
            </a:extLst>
          </p:cNvPr>
          <p:cNvSpPr txBox="1"/>
          <p:nvPr/>
        </p:nvSpPr>
        <p:spPr>
          <a:xfrm>
            <a:off x="3048000" y="5680070"/>
            <a:ext cx="6096000" cy="646331"/>
          </a:xfrm>
          <a:prstGeom prst="rect">
            <a:avLst/>
          </a:prstGeom>
          <a:noFill/>
        </p:spPr>
        <p:txBody>
          <a:bodyPr wrap="square">
            <a:spAutoFit/>
          </a:bodyPr>
          <a:lstStyle/>
          <a:p>
            <a:r>
              <a:rPr lang="en-GB" dirty="0">
                <a:hlinkClick r:id="rId3"/>
              </a:rPr>
              <a:t>Seal pups trapped in fishing nets cut free by beachgoers - BBC News</a:t>
            </a:r>
            <a:endParaRPr lang="en-GB" dirty="0"/>
          </a:p>
        </p:txBody>
      </p:sp>
    </p:spTree>
    <p:extLst>
      <p:ext uri="{BB962C8B-B14F-4D97-AF65-F5344CB8AC3E}">
        <p14:creationId xmlns:p14="http://schemas.microsoft.com/office/powerpoint/2010/main" val="2304747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Fishing trawler isolated on white background - Stock Illustration  [63824320] - PIXTA">
            <a:extLst>
              <a:ext uri="{FF2B5EF4-FFF2-40B4-BE49-F238E27FC236}">
                <a16:creationId xmlns:a16="http://schemas.microsoft.com/office/drawing/2014/main" id="{DA522465-140D-2002-2386-6C8FB0F52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7503" y="3922641"/>
            <a:ext cx="3144497" cy="19708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ody of water with waves&#10;&#10;Description automatically generated with medium confidence">
            <a:extLst>
              <a:ext uri="{FF2B5EF4-FFF2-40B4-BE49-F238E27FC236}">
                <a16:creationId xmlns:a16="http://schemas.microsoft.com/office/drawing/2014/main" id="{0BE93A91-4BE1-6BE3-5450-FA18C454A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98" y="5415998"/>
            <a:ext cx="3911600" cy="1638300"/>
          </a:xfrm>
          <a:prstGeom prst="rect">
            <a:avLst/>
          </a:prstGeom>
        </p:spPr>
      </p:pic>
      <p:pic>
        <p:nvPicPr>
          <p:cNvPr id="10" name="Picture 9" descr="A body of water with waves&#10;&#10;Description automatically generated with medium confidence">
            <a:extLst>
              <a:ext uri="{FF2B5EF4-FFF2-40B4-BE49-F238E27FC236}">
                <a16:creationId xmlns:a16="http://schemas.microsoft.com/office/drawing/2014/main" id="{0A0FAA05-03C7-A7B2-F384-A7C176FCC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62683" y="5415998"/>
            <a:ext cx="4906027" cy="1638300"/>
          </a:xfrm>
          <a:prstGeom prst="rect">
            <a:avLst/>
          </a:prstGeom>
        </p:spPr>
      </p:pic>
      <p:pic>
        <p:nvPicPr>
          <p:cNvPr id="12" name="Picture 11" descr="A body of water with waves&#10;&#10;Description automatically generated with medium confidence">
            <a:extLst>
              <a:ext uri="{FF2B5EF4-FFF2-40B4-BE49-F238E27FC236}">
                <a16:creationId xmlns:a16="http://schemas.microsoft.com/office/drawing/2014/main" id="{E0559D73-C955-3D9B-5846-9B91A47C3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791" y="5415998"/>
            <a:ext cx="3911600" cy="1638300"/>
          </a:xfrm>
          <a:prstGeom prst="rect">
            <a:avLst/>
          </a:prstGeom>
        </p:spPr>
      </p:pic>
      <p:sp>
        <p:nvSpPr>
          <p:cNvPr id="16" name="TextBox 15">
            <a:extLst>
              <a:ext uri="{FF2B5EF4-FFF2-40B4-BE49-F238E27FC236}">
                <a16:creationId xmlns:a16="http://schemas.microsoft.com/office/drawing/2014/main" id="{E057717B-254F-019D-21BC-E6524EBD594C}"/>
              </a:ext>
            </a:extLst>
          </p:cNvPr>
          <p:cNvSpPr txBox="1"/>
          <p:nvPr/>
        </p:nvSpPr>
        <p:spPr>
          <a:xfrm>
            <a:off x="1" y="1625056"/>
            <a:ext cx="12192000" cy="461665"/>
          </a:xfrm>
          <a:prstGeom prst="rect">
            <a:avLst/>
          </a:prstGeom>
          <a:noFill/>
        </p:spPr>
        <p:txBody>
          <a:bodyPr wrap="square" rtlCol="0">
            <a:spAutoFit/>
          </a:bodyPr>
          <a:lstStyle/>
          <a:p>
            <a:pPr algn="ctr"/>
            <a:r>
              <a:rPr lang="en-GB" sz="2400" dirty="0"/>
              <a:t>Is fishing important?</a:t>
            </a:r>
          </a:p>
        </p:txBody>
      </p:sp>
      <p:sp>
        <p:nvSpPr>
          <p:cNvPr id="17" name="TextBox 16">
            <a:extLst>
              <a:ext uri="{FF2B5EF4-FFF2-40B4-BE49-F238E27FC236}">
                <a16:creationId xmlns:a16="http://schemas.microsoft.com/office/drawing/2014/main" id="{E78B17BC-D20B-A0C3-EB1F-6C46A350F5C7}"/>
              </a:ext>
            </a:extLst>
          </p:cNvPr>
          <p:cNvSpPr txBox="1"/>
          <p:nvPr/>
        </p:nvSpPr>
        <p:spPr>
          <a:xfrm>
            <a:off x="101391" y="3028890"/>
            <a:ext cx="12192000" cy="400110"/>
          </a:xfrm>
          <a:prstGeom prst="rect">
            <a:avLst/>
          </a:prstGeom>
          <a:noFill/>
        </p:spPr>
        <p:txBody>
          <a:bodyPr wrap="square" rtlCol="0">
            <a:spAutoFit/>
          </a:bodyPr>
          <a:lstStyle/>
          <a:p>
            <a:pPr algn="ctr"/>
            <a:r>
              <a:rPr lang="en-GB" sz="2000" dirty="0"/>
              <a:t>Well, Britain and Iceland certainly think so…..</a:t>
            </a:r>
            <a:endParaRPr lang="en-GB" sz="1400" dirty="0"/>
          </a:p>
        </p:txBody>
      </p:sp>
      <p:pic>
        <p:nvPicPr>
          <p:cNvPr id="1048" name="Picture 24" descr="Bird Sticker">
            <a:extLst>
              <a:ext uri="{FF2B5EF4-FFF2-40B4-BE49-F238E27FC236}">
                <a16:creationId xmlns:a16="http://schemas.microsoft.com/office/drawing/2014/main" id="{EE4A1838-0534-D53F-7A1A-DCAE3652D4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727263"/>
            <a:ext cx="2478898" cy="28990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rt Dolphin">
            <a:extLst>
              <a:ext uri="{FF2B5EF4-FFF2-40B4-BE49-F238E27FC236}">
                <a16:creationId xmlns:a16="http://schemas.microsoft.com/office/drawing/2014/main" id="{EBB17B17-80F4-53FF-62DC-E13832D02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0254" y="4901091"/>
            <a:ext cx="990884" cy="6637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eagull NItrtX GIF">
            <a:extLst>
              <a:ext uri="{FF2B5EF4-FFF2-40B4-BE49-F238E27FC236}">
                <a16:creationId xmlns:a16="http://schemas.microsoft.com/office/drawing/2014/main" id="{3FD66911-F0C9-10A1-5770-BAF48D71B2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2293391" y="129747"/>
            <a:ext cx="712069" cy="59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66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36"/>
                                        </p:tgtEl>
                                        <p:attrNameLst>
                                          <p:attrName>style.visibility</p:attrName>
                                        </p:attrNameLst>
                                      </p:cBhvr>
                                      <p:to>
                                        <p:strVal val="visible"/>
                                      </p:to>
                                    </p:set>
                                    <p:anim calcmode="lin" valueType="num">
                                      <p:cBhvr additive="base">
                                        <p:cTn id="7" dur="5500" fill="hold"/>
                                        <p:tgtEl>
                                          <p:spTgt spid="1036"/>
                                        </p:tgtEl>
                                        <p:attrNameLst>
                                          <p:attrName>ppt_x</p:attrName>
                                        </p:attrNameLst>
                                      </p:cBhvr>
                                      <p:tavLst>
                                        <p:tav tm="0">
                                          <p:val>
                                            <p:strVal val="0-#ppt_w/2"/>
                                          </p:val>
                                        </p:tav>
                                        <p:tav tm="100000">
                                          <p:val>
                                            <p:strVal val="#ppt_x"/>
                                          </p:val>
                                        </p:tav>
                                      </p:tavLst>
                                    </p:anim>
                                    <p:anim calcmode="lin" valueType="num">
                                      <p:cBhvr additive="base">
                                        <p:cTn id="8" dur="5500" fill="hold"/>
                                        <p:tgtEl>
                                          <p:spTgt spid="103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5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6000"/>
                            </p:stCondLst>
                            <p:childTnLst>
                              <p:par>
                                <p:cTn id="13" presetID="31" presetClass="entr" presetSubtype="0" fill="hold" nodeType="afterEffect">
                                  <p:stCondLst>
                                    <p:cond delay="0"/>
                                  </p:stCondLst>
                                  <p:childTnLst>
                                    <p:set>
                                      <p:cBhvr>
                                        <p:cTn id="14" dur="1" fill="hold">
                                          <p:stCondLst>
                                            <p:cond delay="0"/>
                                          </p:stCondLst>
                                        </p:cTn>
                                        <p:tgtEl>
                                          <p:spTgt spid="1048"/>
                                        </p:tgtEl>
                                        <p:attrNameLst>
                                          <p:attrName>style.visibility</p:attrName>
                                        </p:attrNameLst>
                                      </p:cBhvr>
                                      <p:to>
                                        <p:strVal val="visible"/>
                                      </p:to>
                                    </p:set>
                                    <p:anim calcmode="lin" valueType="num">
                                      <p:cBhvr>
                                        <p:cTn id="15" dur="1000" fill="hold"/>
                                        <p:tgtEl>
                                          <p:spTgt spid="1048"/>
                                        </p:tgtEl>
                                        <p:attrNameLst>
                                          <p:attrName>ppt_w</p:attrName>
                                        </p:attrNameLst>
                                      </p:cBhvr>
                                      <p:tavLst>
                                        <p:tav tm="0">
                                          <p:val>
                                            <p:fltVal val="0"/>
                                          </p:val>
                                        </p:tav>
                                        <p:tav tm="100000">
                                          <p:val>
                                            <p:strVal val="#ppt_w"/>
                                          </p:val>
                                        </p:tav>
                                      </p:tavLst>
                                    </p:anim>
                                    <p:anim calcmode="lin" valueType="num">
                                      <p:cBhvr>
                                        <p:cTn id="16" dur="1000" fill="hold"/>
                                        <p:tgtEl>
                                          <p:spTgt spid="1048"/>
                                        </p:tgtEl>
                                        <p:attrNameLst>
                                          <p:attrName>ppt_h</p:attrName>
                                        </p:attrNameLst>
                                      </p:cBhvr>
                                      <p:tavLst>
                                        <p:tav tm="0">
                                          <p:val>
                                            <p:fltVal val="0"/>
                                          </p:val>
                                        </p:tav>
                                        <p:tav tm="100000">
                                          <p:val>
                                            <p:strVal val="#ppt_h"/>
                                          </p:val>
                                        </p:tav>
                                      </p:tavLst>
                                    </p:anim>
                                    <p:anim calcmode="lin" valueType="num">
                                      <p:cBhvr>
                                        <p:cTn id="17" dur="1000" fill="hold"/>
                                        <p:tgtEl>
                                          <p:spTgt spid="1048"/>
                                        </p:tgtEl>
                                        <p:attrNameLst>
                                          <p:attrName>style.rotation</p:attrName>
                                        </p:attrNameLst>
                                      </p:cBhvr>
                                      <p:tavLst>
                                        <p:tav tm="0">
                                          <p:val>
                                            <p:fltVal val="90"/>
                                          </p:val>
                                        </p:tav>
                                        <p:tav tm="100000">
                                          <p:val>
                                            <p:fltVal val="0"/>
                                          </p:val>
                                        </p:tav>
                                      </p:tavLst>
                                    </p:anim>
                                    <p:animEffect transition="in" filter="fade">
                                      <p:cBhvr>
                                        <p:cTn id="18" dur="1000"/>
                                        <p:tgtEl>
                                          <p:spTgt spid="1048"/>
                                        </p:tgtEl>
                                      </p:cBhvr>
                                    </p:animEffect>
                                  </p:childTnLst>
                                </p:cTn>
                              </p:par>
                            </p:childTnLst>
                          </p:cTn>
                        </p:par>
                        <p:par>
                          <p:cTn id="19" fill="hold">
                            <p:stCondLst>
                              <p:cond delay="70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7500"/>
                            </p:stCondLst>
                            <p:childTnLst>
                              <p:par>
                                <p:cTn id="24" presetID="2" presetClass="entr" presetSubtype="8" fill="hold" nodeType="after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4000" fill="hold"/>
                                        <p:tgtEl>
                                          <p:spTgt spid="3"/>
                                        </p:tgtEl>
                                        <p:attrNameLst>
                                          <p:attrName>ppt_x</p:attrName>
                                        </p:attrNameLst>
                                      </p:cBhvr>
                                      <p:tavLst>
                                        <p:tav tm="0">
                                          <p:val>
                                            <p:strVal val="0-#ppt_w/2"/>
                                          </p:val>
                                        </p:tav>
                                        <p:tav tm="100000">
                                          <p:val>
                                            <p:strVal val="#ppt_x"/>
                                          </p:val>
                                        </p:tav>
                                      </p:tavLst>
                                    </p:anim>
                                    <p:anim calcmode="lin" valueType="num">
                                      <p:cBhvr additive="base">
                                        <p:cTn id="27" dur="4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EDE76F-33A5-87F5-D389-B123346BA2E8}"/>
              </a:ext>
            </a:extLst>
          </p:cNvPr>
          <p:cNvSpPr txBox="1"/>
          <p:nvPr/>
        </p:nvSpPr>
        <p:spPr>
          <a:xfrm>
            <a:off x="0" y="689113"/>
            <a:ext cx="12192000" cy="646331"/>
          </a:xfrm>
          <a:prstGeom prst="rect">
            <a:avLst/>
          </a:prstGeom>
          <a:noFill/>
        </p:spPr>
        <p:txBody>
          <a:bodyPr wrap="square" rtlCol="0">
            <a:spAutoFit/>
          </a:bodyPr>
          <a:lstStyle/>
          <a:p>
            <a:pPr algn="ctr"/>
            <a:r>
              <a:rPr lang="en-GB" sz="3600" dirty="0"/>
              <a:t>Damage to habitats</a:t>
            </a:r>
          </a:p>
        </p:txBody>
      </p:sp>
      <p:sp>
        <p:nvSpPr>
          <p:cNvPr id="3" name="TextBox 2">
            <a:extLst>
              <a:ext uri="{FF2B5EF4-FFF2-40B4-BE49-F238E27FC236}">
                <a16:creationId xmlns:a16="http://schemas.microsoft.com/office/drawing/2014/main" id="{3331BCF6-490C-8CFF-8EA6-F63D84478718}"/>
              </a:ext>
            </a:extLst>
          </p:cNvPr>
          <p:cNvSpPr txBox="1"/>
          <p:nvPr/>
        </p:nvSpPr>
        <p:spPr>
          <a:xfrm>
            <a:off x="781878" y="1722783"/>
            <a:ext cx="3458818" cy="2031325"/>
          </a:xfrm>
          <a:prstGeom prst="rect">
            <a:avLst/>
          </a:prstGeom>
          <a:noFill/>
        </p:spPr>
        <p:txBody>
          <a:bodyPr wrap="square" rtlCol="0">
            <a:spAutoFit/>
          </a:bodyPr>
          <a:lstStyle/>
          <a:p>
            <a:r>
              <a:rPr lang="en-GB" b="1" dirty="0"/>
              <a:t>Seabed damage</a:t>
            </a:r>
          </a:p>
          <a:p>
            <a:r>
              <a:rPr lang="en-GB" dirty="0"/>
              <a:t>Trawl nets often have chains or metal balls to disturb the seabed. This destroys habitats severely affecting slow-growing organisms such as sea fans and deep water coral </a:t>
            </a:r>
          </a:p>
        </p:txBody>
      </p:sp>
      <p:sp>
        <p:nvSpPr>
          <p:cNvPr id="4" name="TextBox 3">
            <a:extLst>
              <a:ext uri="{FF2B5EF4-FFF2-40B4-BE49-F238E27FC236}">
                <a16:creationId xmlns:a16="http://schemas.microsoft.com/office/drawing/2014/main" id="{E27115E2-5F76-67D5-B818-4475888DF97F}"/>
              </a:ext>
            </a:extLst>
          </p:cNvPr>
          <p:cNvSpPr txBox="1"/>
          <p:nvPr/>
        </p:nvSpPr>
        <p:spPr>
          <a:xfrm>
            <a:off x="6758609" y="1590261"/>
            <a:ext cx="4558747" cy="1200329"/>
          </a:xfrm>
          <a:prstGeom prst="rect">
            <a:avLst/>
          </a:prstGeom>
          <a:noFill/>
        </p:spPr>
        <p:txBody>
          <a:bodyPr wrap="square" rtlCol="0">
            <a:spAutoFit/>
          </a:bodyPr>
          <a:lstStyle/>
          <a:p>
            <a:r>
              <a:rPr lang="en-GB" b="1" dirty="0"/>
              <a:t>Coral Reef damage</a:t>
            </a:r>
          </a:p>
          <a:p>
            <a:r>
              <a:rPr lang="en-GB" dirty="0"/>
              <a:t>Coral can be damaged by touch, so discarded nets, traps and ropes can all cause physical damage</a:t>
            </a:r>
          </a:p>
        </p:txBody>
      </p:sp>
      <p:pic>
        <p:nvPicPr>
          <p:cNvPr id="4098" name="Picture 2" descr="Geo explainer: The threats to coral reefs - Geographical">
            <a:extLst>
              <a:ext uri="{FF2B5EF4-FFF2-40B4-BE49-F238E27FC236}">
                <a16:creationId xmlns:a16="http://schemas.microsoft.com/office/drawing/2014/main" id="{3F8D7C72-0DB3-6C9A-44AB-04BE61FB6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306" y="2557462"/>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F49412-1A8A-6632-08C0-8B862B1104DE}"/>
              </a:ext>
            </a:extLst>
          </p:cNvPr>
          <p:cNvSpPr txBox="1"/>
          <p:nvPr/>
        </p:nvSpPr>
        <p:spPr>
          <a:xfrm>
            <a:off x="3701912" y="5210776"/>
            <a:ext cx="4386469" cy="1477328"/>
          </a:xfrm>
          <a:prstGeom prst="rect">
            <a:avLst/>
          </a:prstGeom>
          <a:noFill/>
        </p:spPr>
        <p:txBody>
          <a:bodyPr wrap="square" rtlCol="0">
            <a:spAutoFit/>
          </a:bodyPr>
          <a:lstStyle/>
          <a:p>
            <a:r>
              <a:rPr lang="en-GB" b="1" dirty="0"/>
              <a:t>Seagrass beds</a:t>
            </a:r>
          </a:p>
          <a:p>
            <a:r>
              <a:rPr lang="en-GB" dirty="0"/>
              <a:t>Vastly important as a carbon store and oxygen provider, as well as acting as nurseries for young fish. Grow in shallow sandy areas which are disturbed by trawling</a:t>
            </a:r>
          </a:p>
        </p:txBody>
      </p:sp>
      <p:pic>
        <p:nvPicPr>
          <p:cNvPr id="4100" name="Picture 4" descr="Seagrass | NatureScot">
            <a:extLst>
              <a:ext uri="{FF2B5EF4-FFF2-40B4-BE49-F238E27FC236}">
                <a16:creationId xmlns:a16="http://schemas.microsoft.com/office/drawing/2014/main" id="{A44BF293-C2BD-A3E9-C167-CAA1E5FB6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887" y="5210776"/>
            <a:ext cx="2867025" cy="15906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74AB75-BBD5-BA15-BC74-22C16EC7CF9E}"/>
              </a:ext>
            </a:extLst>
          </p:cNvPr>
          <p:cNvSpPr txBox="1"/>
          <p:nvPr/>
        </p:nvSpPr>
        <p:spPr>
          <a:xfrm>
            <a:off x="4240695" y="3262019"/>
            <a:ext cx="3361501" cy="1477328"/>
          </a:xfrm>
          <a:prstGeom prst="rect">
            <a:avLst/>
          </a:prstGeom>
          <a:noFill/>
        </p:spPr>
        <p:txBody>
          <a:bodyPr wrap="square" rtlCol="0">
            <a:spAutoFit/>
          </a:bodyPr>
          <a:lstStyle/>
          <a:p>
            <a:r>
              <a:rPr lang="en-GB" b="1" dirty="0"/>
              <a:t>Dynamite Fishing</a:t>
            </a:r>
          </a:p>
          <a:p>
            <a:r>
              <a:rPr lang="en-GB" dirty="0"/>
              <a:t>Illegal in most countries, but still carries on. Particularly used on coral reefs, which are destroyed along with many organisms</a:t>
            </a:r>
          </a:p>
        </p:txBody>
      </p:sp>
    </p:spTree>
    <p:extLst>
      <p:ext uri="{BB962C8B-B14F-4D97-AF65-F5344CB8AC3E}">
        <p14:creationId xmlns:p14="http://schemas.microsoft.com/office/powerpoint/2010/main" val="201715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fade">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ood webs - GES - Marine - Environment - European Commission">
            <a:extLst>
              <a:ext uri="{FF2B5EF4-FFF2-40B4-BE49-F238E27FC236}">
                <a16:creationId xmlns:a16="http://schemas.microsoft.com/office/drawing/2014/main" id="{D277ECEF-19C9-828C-5705-3158D0BCD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74" y="1917997"/>
            <a:ext cx="6301283" cy="38965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A5FF26-5107-FFA8-210A-D4AFFD0CFD7F}"/>
              </a:ext>
            </a:extLst>
          </p:cNvPr>
          <p:cNvSpPr txBox="1"/>
          <p:nvPr/>
        </p:nvSpPr>
        <p:spPr>
          <a:xfrm>
            <a:off x="0" y="720284"/>
            <a:ext cx="12192000" cy="646331"/>
          </a:xfrm>
          <a:prstGeom prst="rect">
            <a:avLst/>
          </a:prstGeom>
          <a:noFill/>
        </p:spPr>
        <p:txBody>
          <a:bodyPr wrap="square" rtlCol="0">
            <a:spAutoFit/>
          </a:bodyPr>
          <a:lstStyle/>
          <a:p>
            <a:pPr algn="ctr"/>
            <a:r>
              <a:rPr lang="en-GB" sz="3600" dirty="0"/>
              <a:t>Food Web Impacts</a:t>
            </a:r>
          </a:p>
        </p:txBody>
      </p:sp>
      <p:sp>
        <p:nvSpPr>
          <p:cNvPr id="3" name="TextBox 2">
            <a:extLst>
              <a:ext uri="{FF2B5EF4-FFF2-40B4-BE49-F238E27FC236}">
                <a16:creationId xmlns:a16="http://schemas.microsoft.com/office/drawing/2014/main" id="{CAA2502B-4AF0-3EA6-10A5-8A43A9EE5183}"/>
              </a:ext>
            </a:extLst>
          </p:cNvPr>
          <p:cNvSpPr txBox="1"/>
          <p:nvPr/>
        </p:nvSpPr>
        <p:spPr>
          <a:xfrm>
            <a:off x="7633252" y="2398230"/>
            <a:ext cx="3803374" cy="3416320"/>
          </a:xfrm>
          <a:prstGeom prst="rect">
            <a:avLst/>
          </a:prstGeom>
          <a:noFill/>
        </p:spPr>
        <p:txBody>
          <a:bodyPr wrap="square" rtlCol="0">
            <a:spAutoFit/>
          </a:bodyPr>
          <a:lstStyle/>
          <a:p>
            <a:r>
              <a:rPr lang="en-GB" dirty="0"/>
              <a:t>Reducing the number of any species logically has a knock-on effect on other species in the same food web.</a:t>
            </a:r>
          </a:p>
          <a:p>
            <a:endParaRPr lang="en-GB" dirty="0"/>
          </a:p>
          <a:p>
            <a:r>
              <a:rPr lang="en-GB" dirty="0"/>
              <a:t>Competitors may become more common</a:t>
            </a:r>
          </a:p>
          <a:p>
            <a:endParaRPr lang="en-GB" dirty="0"/>
          </a:p>
          <a:p>
            <a:r>
              <a:rPr lang="en-GB" dirty="0"/>
              <a:t>Their prey may become more common</a:t>
            </a:r>
          </a:p>
          <a:p>
            <a:endParaRPr lang="en-GB" dirty="0"/>
          </a:p>
          <a:p>
            <a:r>
              <a:rPr lang="en-GB" dirty="0"/>
              <a:t>Their predators may become rarer</a:t>
            </a:r>
          </a:p>
          <a:p>
            <a:endParaRPr lang="en-GB" dirty="0"/>
          </a:p>
          <a:p>
            <a:endParaRPr lang="en-GB" dirty="0"/>
          </a:p>
        </p:txBody>
      </p:sp>
    </p:spTree>
    <p:extLst>
      <p:ext uri="{BB962C8B-B14F-4D97-AF65-F5344CB8AC3E}">
        <p14:creationId xmlns:p14="http://schemas.microsoft.com/office/powerpoint/2010/main" val="2098113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ocument, screenshot&#10;&#10;Description automatically generated">
            <a:extLst>
              <a:ext uri="{FF2B5EF4-FFF2-40B4-BE49-F238E27FC236}">
                <a16:creationId xmlns:a16="http://schemas.microsoft.com/office/drawing/2014/main" id="{D90E2ECD-B807-00FD-C1CD-04EB0516F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86" y="0"/>
            <a:ext cx="5501210" cy="7184816"/>
          </a:xfrm>
          <a:prstGeom prst="rect">
            <a:avLst/>
          </a:prstGeom>
        </p:spPr>
      </p:pic>
      <p:sp>
        <p:nvSpPr>
          <p:cNvPr id="4" name="TextBox 3">
            <a:extLst>
              <a:ext uri="{FF2B5EF4-FFF2-40B4-BE49-F238E27FC236}">
                <a16:creationId xmlns:a16="http://schemas.microsoft.com/office/drawing/2014/main" id="{C9676826-C0D1-160D-18D8-6C0252E60B98}"/>
              </a:ext>
            </a:extLst>
          </p:cNvPr>
          <p:cNvSpPr txBox="1"/>
          <p:nvPr/>
        </p:nvSpPr>
        <p:spPr>
          <a:xfrm>
            <a:off x="6626086" y="2857357"/>
            <a:ext cx="6096000" cy="1754326"/>
          </a:xfrm>
          <a:prstGeom prst="rect">
            <a:avLst/>
          </a:prstGeom>
          <a:noFill/>
        </p:spPr>
        <p:txBody>
          <a:bodyPr wrap="square">
            <a:spAutoFit/>
          </a:bodyPr>
          <a:lstStyle/>
          <a:p>
            <a:r>
              <a:rPr lang="en-GB" dirty="0">
                <a:solidFill>
                  <a:srgbClr val="FF0000"/>
                </a:solidFill>
              </a:rPr>
              <a:t>5(b) Sea bed/benthos not damaged</a:t>
            </a:r>
          </a:p>
          <a:p>
            <a:r>
              <a:rPr lang="en-GB" dirty="0">
                <a:solidFill>
                  <a:srgbClr val="FF0000"/>
                </a:solidFill>
              </a:rPr>
              <a:t>        less by-catch/more species specific </a:t>
            </a:r>
          </a:p>
          <a:p>
            <a:r>
              <a:rPr lang="en-GB" dirty="0">
                <a:solidFill>
                  <a:srgbClr val="FF0000"/>
                </a:solidFill>
              </a:rPr>
              <a:t>        less food web effects </a:t>
            </a:r>
          </a:p>
          <a:p>
            <a:r>
              <a:rPr lang="en-GB" dirty="0">
                <a:solidFill>
                  <a:srgbClr val="FF0000"/>
                </a:solidFill>
              </a:rPr>
              <a:t>        less ghost fishing </a:t>
            </a:r>
          </a:p>
          <a:p>
            <a:endParaRPr lang="en-GB" dirty="0">
              <a:solidFill>
                <a:srgbClr val="FF0000"/>
              </a:solidFill>
            </a:endParaRPr>
          </a:p>
          <a:p>
            <a:r>
              <a:rPr lang="en-GB" dirty="0">
                <a:solidFill>
                  <a:srgbClr val="FF0000"/>
                </a:solidFill>
              </a:rPr>
              <a:t>MAX 3</a:t>
            </a:r>
          </a:p>
        </p:txBody>
      </p:sp>
    </p:spTree>
    <p:extLst>
      <p:ext uri="{BB962C8B-B14F-4D97-AF65-F5344CB8AC3E}">
        <p14:creationId xmlns:p14="http://schemas.microsoft.com/office/powerpoint/2010/main" val="220189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163D16-EB36-9F61-D11C-6C3F9168058A}"/>
              </a:ext>
            </a:extLst>
          </p:cNvPr>
          <p:cNvGrpSpPr/>
          <p:nvPr/>
        </p:nvGrpSpPr>
        <p:grpSpPr>
          <a:xfrm>
            <a:off x="6103564" y="1749415"/>
            <a:ext cx="2011188" cy="4389120"/>
            <a:chOff x="4144967" y="0"/>
            <a:chExt cx="2011188" cy="4389120"/>
          </a:xfrm>
        </p:grpSpPr>
        <p:sp>
          <p:nvSpPr>
            <p:cNvPr id="3" name="Rectangle: Rounded Corners 2">
              <a:extLst>
                <a:ext uri="{FF2B5EF4-FFF2-40B4-BE49-F238E27FC236}">
                  <a16:creationId xmlns:a16="http://schemas.microsoft.com/office/drawing/2014/main" id="{C764EA3F-C35B-2475-CE49-D35575477344}"/>
                </a:ext>
              </a:extLst>
            </p:cNvPr>
            <p:cNvSpPr/>
            <p:nvPr/>
          </p:nvSpPr>
          <p:spPr>
            <a:xfrm>
              <a:off x="4144967" y="0"/>
              <a:ext cx="2011188" cy="43891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4" name="Rectangle: Rounded Corners 4">
              <a:extLst>
                <a:ext uri="{FF2B5EF4-FFF2-40B4-BE49-F238E27FC236}">
                  <a16:creationId xmlns:a16="http://schemas.microsoft.com/office/drawing/2014/main" id="{D43AA7BE-8930-1A94-2EC2-DF063D13F9B5}"/>
                </a:ext>
              </a:extLst>
            </p:cNvPr>
            <p:cNvSpPr txBox="1"/>
            <p:nvPr/>
          </p:nvSpPr>
          <p:spPr>
            <a:xfrm>
              <a:off x="4144967" y="1874185"/>
              <a:ext cx="2011188" cy="1755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GB" sz="1300" dirty="0"/>
                <a:t>N</a:t>
              </a:r>
              <a:r>
                <a:rPr lang="en-GB" sz="1300" kern="1200" dirty="0"/>
                <a:t>ylon nets and lines which are lighter and stronger (and can therefore be much larger) than earlier ones which were made from natural fibres</a:t>
              </a:r>
            </a:p>
          </p:txBody>
        </p:sp>
      </p:grpSp>
      <p:grpSp>
        <p:nvGrpSpPr>
          <p:cNvPr id="5" name="Group 4">
            <a:extLst>
              <a:ext uri="{FF2B5EF4-FFF2-40B4-BE49-F238E27FC236}">
                <a16:creationId xmlns:a16="http://schemas.microsoft.com/office/drawing/2014/main" id="{8168B644-320D-32CF-7707-607FADCAD429}"/>
              </a:ext>
            </a:extLst>
          </p:cNvPr>
          <p:cNvGrpSpPr/>
          <p:nvPr/>
        </p:nvGrpSpPr>
        <p:grpSpPr>
          <a:xfrm>
            <a:off x="1321426" y="1692687"/>
            <a:ext cx="2016549" cy="4445848"/>
            <a:chOff x="-3443" y="0"/>
            <a:chExt cx="2016549" cy="4445848"/>
          </a:xfrm>
        </p:grpSpPr>
        <p:sp>
          <p:nvSpPr>
            <p:cNvPr id="6" name="Rectangle: Rounded Corners 5">
              <a:extLst>
                <a:ext uri="{FF2B5EF4-FFF2-40B4-BE49-F238E27FC236}">
                  <a16:creationId xmlns:a16="http://schemas.microsoft.com/office/drawing/2014/main" id="{02169564-CC89-E7A1-104F-233B4B7EA198}"/>
                </a:ext>
              </a:extLst>
            </p:cNvPr>
            <p:cNvSpPr/>
            <p:nvPr/>
          </p:nvSpPr>
          <p:spPr>
            <a:xfrm>
              <a:off x="1918" y="0"/>
              <a:ext cx="2011188" cy="444584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7" name="Rectangle: Rounded Corners 4">
              <a:extLst>
                <a:ext uri="{FF2B5EF4-FFF2-40B4-BE49-F238E27FC236}">
                  <a16:creationId xmlns:a16="http://schemas.microsoft.com/office/drawing/2014/main" id="{FE4153E2-DE7B-CC24-73C6-5EA0A3BD3D02}"/>
                </a:ext>
              </a:extLst>
            </p:cNvPr>
            <p:cNvSpPr txBox="1"/>
            <p:nvPr/>
          </p:nvSpPr>
          <p:spPr>
            <a:xfrm>
              <a:off x="-3443" y="1640010"/>
              <a:ext cx="2011188" cy="17783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GB" sz="1300" dirty="0"/>
                <a:t>L</a:t>
              </a:r>
              <a:r>
                <a:rPr lang="en-GB" sz="1300" kern="1200" dirty="0"/>
                <a:t>arger, more powerful boats with engines, rather than small sailing vessels</a:t>
              </a:r>
            </a:p>
          </p:txBody>
        </p:sp>
      </p:grpSp>
      <p:grpSp>
        <p:nvGrpSpPr>
          <p:cNvPr id="8" name="Group 7">
            <a:extLst>
              <a:ext uri="{FF2B5EF4-FFF2-40B4-BE49-F238E27FC236}">
                <a16:creationId xmlns:a16="http://schemas.microsoft.com/office/drawing/2014/main" id="{35CB5458-B93B-7F8D-68FE-C355AD9B84EC}"/>
              </a:ext>
            </a:extLst>
          </p:cNvPr>
          <p:cNvGrpSpPr/>
          <p:nvPr/>
        </p:nvGrpSpPr>
        <p:grpSpPr>
          <a:xfrm>
            <a:off x="3713762" y="1721051"/>
            <a:ext cx="2014015" cy="4445848"/>
            <a:chOff x="2070616" y="0"/>
            <a:chExt cx="2014015" cy="4445848"/>
          </a:xfrm>
        </p:grpSpPr>
        <p:sp>
          <p:nvSpPr>
            <p:cNvPr id="9" name="Rectangle: Rounded Corners 8">
              <a:extLst>
                <a:ext uri="{FF2B5EF4-FFF2-40B4-BE49-F238E27FC236}">
                  <a16:creationId xmlns:a16="http://schemas.microsoft.com/office/drawing/2014/main" id="{DDCB67FC-560B-53E8-F0A1-450D4B82D56A}"/>
                </a:ext>
              </a:extLst>
            </p:cNvPr>
            <p:cNvSpPr/>
            <p:nvPr/>
          </p:nvSpPr>
          <p:spPr>
            <a:xfrm>
              <a:off x="2073443" y="0"/>
              <a:ext cx="2011188" cy="444584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0" name="Rectangle: Rounded Corners 4">
              <a:extLst>
                <a:ext uri="{FF2B5EF4-FFF2-40B4-BE49-F238E27FC236}">
                  <a16:creationId xmlns:a16="http://schemas.microsoft.com/office/drawing/2014/main" id="{15D52477-BE1F-4ED7-F680-B6DDE1A9980A}"/>
                </a:ext>
              </a:extLst>
            </p:cNvPr>
            <p:cNvSpPr txBox="1"/>
            <p:nvPr/>
          </p:nvSpPr>
          <p:spPr>
            <a:xfrm>
              <a:off x="2070616" y="1989202"/>
              <a:ext cx="2011188" cy="17783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GB" sz="1300" dirty="0"/>
                <a:t>S</a:t>
              </a:r>
              <a:r>
                <a:rPr lang="en-GB" sz="1300" kern="1200" dirty="0"/>
                <a:t>onar and echo-sounding equipment – ‘underwater radar’ (but using sound rather than radio waves) which allows fishing boats to locate shoals of fish much more easily</a:t>
              </a:r>
            </a:p>
          </p:txBody>
        </p:sp>
      </p:grpSp>
      <p:grpSp>
        <p:nvGrpSpPr>
          <p:cNvPr id="11" name="Group 10">
            <a:extLst>
              <a:ext uri="{FF2B5EF4-FFF2-40B4-BE49-F238E27FC236}">
                <a16:creationId xmlns:a16="http://schemas.microsoft.com/office/drawing/2014/main" id="{DF923C0A-6BAD-E009-C8D7-08C6A4D61B63}"/>
              </a:ext>
            </a:extLst>
          </p:cNvPr>
          <p:cNvGrpSpPr/>
          <p:nvPr/>
        </p:nvGrpSpPr>
        <p:grpSpPr>
          <a:xfrm>
            <a:off x="8588663" y="1721051"/>
            <a:ext cx="2011189" cy="4445848"/>
            <a:chOff x="6819150" y="-28364"/>
            <a:chExt cx="2011189" cy="4445848"/>
          </a:xfrm>
        </p:grpSpPr>
        <p:sp>
          <p:nvSpPr>
            <p:cNvPr id="12" name="Rectangle: Rounded Corners 11">
              <a:extLst>
                <a:ext uri="{FF2B5EF4-FFF2-40B4-BE49-F238E27FC236}">
                  <a16:creationId xmlns:a16="http://schemas.microsoft.com/office/drawing/2014/main" id="{0FA65285-F41B-B0FE-1586-DA36BAA42EA0}"/>
                </a:ext>
              </a:extLst>
            </p:cNvPr>
            <p:cNvSpPr/>
            <p:nvPr/>
          </p:nvSpPr>
          <p:spPr>
            <a:xfrm>
              <a:off x="6819151" y="-28364"/>
              <a:ext cx="2011188" cy="444584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3" name="Rectangle: Rounded Corners 4">
              <a:extLst>
                <a:ext uri="{FF2B5EF4-FFF2-40B4-BE49-F238E27FC236}">
                  <a16:creationId xmlns:a16="http://schemas.microsoft.com/office/drawing/2014/main" id="{A5D066A1-430F-FAD6-3676-AED932B75F24}"/>
                </a:ext>
              </a:extLst>
            </p:cNvPr>
            <p:cNvSpPr txBox="1"/>
            <p:nvPr/>
          </p:nvSpPr>
          <p:spPr>
            <a:xfrm>
              <a:off x="6819150" y="1851494"/>
              <a:ext cx="2011188" cy="17783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GB" sz="1300" dirty="0"/>
                <a:t>U</a:t>
              </a:r>
              <a:r>
                <a:rPr lang="en-GB" sz="1300" kern="1200" dirty="0"/>
                <a:t>se of factory ships which allow fish to be processed at sea, allowing fishing boats to spend much longer periods of time on the fishing grounds. </a:t>
              </a:r>
            </a:p>
          </p:txBody>
        </p:sp>
      </p:grpSp>
      <p:sp>
        <p:nvSpPr>
          <p:cNvPr id="14" name="Oval 13">
            <a:extLst>
              <a:ext uri="{FF2B5EF4-FFF2-40B4-BE49-F238E27FC236}">
                <a16:creationId xmlns:a16="http://schemas.microsoft.com/office/drawing/2014/main" id="{9A64B0C1-9189-2319-5755-13E562598170}"/>
              </a:ext>
            </a:extLst>
          </p:cNvPr>
          <p:cNvSpPr/>
          <p:nvPr/>
        </p:nvSpPr>
        <p:spPr>
          <a:xfrm>
            <a:off x="1592148" y="2086676"/>
            <a:ext cx="1480467" cy="1480467"/>
          </a:xfrm>
          <a:prstGeom prst="ellipse">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5" name="Oval 14">
            <a:extLst>
              <a:ext uri="{FF2B5EF4-FFF2-40B4-BE49-F238E27FC236}">
                <a16:creationId xmlns:a16="http://schemas.microsoft.com/office/drawing/2014/main" id="{6203B8AF-0E4A-8C67-1F01-4BA074677722}"/>
              </a:ext>
            </a:extLst>
          </p:cNvPr>
          <p:cNvSpPr/>
          <p:nvPr/>
        </p:nvSpPr>
        <p:spPr>
          <a:xfrm>
            <a:off x="4015544" y="2018923"/>
            <a:ext cx="1480467" cy="1480467"/>
          </a:xfrm>
          <a:prstGeom prst="ellipse">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Oval 15">
            <a:extLst>
              <a:ext uri="{FF2B5EF4-FFF2-40B4-BE49-F238E27FC236}">
                <a16:creationId xmlns:a16="http://schemas.microsoft.com/office/drawing/2014/main" id="{F347E9AB-26D0-A8DF-EC4F-EE7922C1B8C8}"/>
              </a:ext>
            </a:extLst>
          </p:cNvPr>
          <p:cNvSpPr/>
          <p:nvPr/>
        </p:nvSpPr>
        <p:spPr>
          <a:xfrm>
            <a:off x="6368925" y="2120442"/>
            <a:ext cx="1480467" cy="1480467"/>
          </a:xfrm>
          <a:prstGeom prst="ellipse">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7" name="Oval 16">
            <a:extLst>
              <a:ext uri="{FF2B5EF4-FFF2-40B4-BE49-F238E27FC236}">
                <a16:creationId xmlns:a16="http://schemas.microsoft.com/office/drawing/2014/main" id="{E575FCB5-4320-8AA4-6F4F-84D73F897073}"/>
              </a:ext>
            </a:extLst>
          </p:cNvPr>
          <p:cNvSpPr/>
          <p:nvPr/>
        </p:nvSpPr>
        <p:spPr>
          <a:xfrm>
            <a:off x="8854024" y="2075651"/>
            <a:ext cx="1480467" cy="1480467"/>
          </a:xfrm>
          <a:prstGeom prst="ellipse">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8" name="TextBox 17">
            <a:extLst>
              <a:ext uri="{FF2B5EF4-FFF2-40B4-BE49-F238E27FC236}">
                <a16:creationId xmlns:a16="http://schemas.microsoft.com/office/drawing/2014/main" id="{9BA6971D-F27B-C48F-63E0-98373D0A7F28}"/>
              </a:ext>
            </a:extLst>
          </p:cNvPr>
          <p:cNvSpPr txBox="1"/>
          <p:nvPr/>
        </p:nvSpPr>
        <p:spPr>
          <a:xfrm>
            <a:off x="0" y="530087"/>
            <a:ext cx="12192000" cy="646331"/>
          </a:xfrm>
          <a:prstGeom prst="rect">
            <a:avLst/>
          </a:prstGeom>
          <a:noFill/>
        </p:spPr>
        <p:txBody>
          <a:bodyPr wrap="square" rtlCol="0">
            <a:spAutoFit/>
          </a:bodyPr>
          <a:lstStyle/>
          <a:p>
            <a:pPr algn="ctr"/>
            <a:r>
              <a:rPr lang="en-GB" sz="3600" dirty="0"/>
              <a:t>How fishing has become more efficient</a:t>
            </a:r>
          </a:p>
        </p:txBody>
      </p:sp>
    </p:spTree>
    <p:extLst>
      <p:ext uri="{BB962C8B-B14F-4D97-AF65-F5344CB8AC3E}">
        <p14:creationId xmlns:p14="http://schemas.microsoft.com/office/powerpoint/2010/main" val="2688467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A1A91-4F7A-8652-D100-0192DB262CC1}"/>
              </a:ext>
            </a:extLst>
          </p:cNvPr>
          <p:cNvSpPr txBox="1"/>
          <p:nvPr/>
        </p:nvSpPr>
        <p:spPr>
          <a:xfrm>
            <a:off x="0" y="530087"/>
            <a:ext cx="12192000" cy="646331"/>
          </a:xfrm>
          <a:prstGeom prst="rect">
            <a:avLst/>
          </a:prstGeom>
          <a:noFill/>
        </p:spPr>
        <p:txBody>
          <a:bodyPr wrap="square" rtlCol="0">
            <a:spAutoFit/>
          </a:bodyPr>
          <a:lstStyle/>
          <a:p>
            <a:pPr algn="ctr"/>
            <a:r>
              <a:rPr lang="en-GB" sz="3600" dirty="0"/>
              <a:t>Overfishing</a:t>
            </a:r>
          </a:p>
        </p:txBody>
      </p:sp>
      <p:sp>
        <p:nvSpPr>
          <p:cNvPr id="7" name="TextBox 6">
            <a:extLst>
              <a:ext uri="{FF2B5EF4-FFF2-40B4-BE49-F238E27FC236}">
                <a16:creationId xmlns:a16="http://schemas.microsoft.com/office/drawing/2014/main" id="{A52C7C11-2BE4-1BCD-9FA7-E7064641203D}"/>
              </a:ext>
            </a:extLst>
          </p:cNvPr>
          <p:cNvSpPr txBox="1"/>
          <p:nvPr/>
        </p:nvSpPr>
        <p:spPr>
          <a:xfrm>
            <a:off x="861392" y="1484249"/>
            <a:ext cx="4585253" cy="4247317"/>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In 2006, Boris Worm of Dalhousie University in Halifax, Canada, published a study in the journal Science.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study claimed that </a:t>
            </a:r>
            <a:r>
              <a:rPr lang="en-GB" b="1" i="0" dirty="0">
                <a:solidFill>
                  <a:srgbClr val="000000"/>
                </a:solidFill>
                <a:effectLst/>
                <a:latin typeface="Arial" panose="020B0604020202020204" pitchFamily="34" charset="0"/>
                <a:cs typeface="Arial" panose="020B0604020202020204" pitchFamily="34" charset="0"/>
              </a:rPr>
              <a:t>If current trends of overfishing and pollution continue, by 2050 the populations of just about all seafood species face collapse.</a:t>
            </a:r>
          </a:p>
          <a:p>
            <a:endParaRPr lang="en-GB" b="1" i="0" dirty="0">
              <a:solidFill>
                <a:srgbClr val="000000"/>
              </a:solidFill>
              <a:effectLst/>
              <a:latin typeface="Arial" panose="020B0604020202020204" pitchFamily="34" charset="0"/>
              <a:cs typeface="Arial" panose="020B0604020202020204" pitchFamily="34" charset="0"/>
            </a:endParaRPr>
          </a:p>
          <a:p>
            <a:r>
              <a:rPr lang="en-GB" i="0" dirty="0">
                <a:solidFill>
                  <a:srgbClr val="000000"/>
                </a:solidFill>
                <a:effectLst/>
                <a:latin typeface="Arial" panose="020B0604020202020204" pitchFamily="34" charset="0"/>
                <a:cs typeface="Arial" panose="020B0604020202020204" pitchFamily="34" charset="0"/>
              </a:rPr>
              <a:t>“This research shows we’ll have few viable fisheries by 2050,” Andrew Sugden, international managing editor of Science, told reporters at a telephone news briefing.</a:t>
            </a:r>
            <a:endParaRPr lang="en-GB" dirty="0">
              <a:latin typeface="Arial" panose="020B0604020202020204" pitchFamily="34" charset="0"/>
              <a:cs typeface="Arial" panose="020B0604020202020204" pitchFamily="34" charset="0"/>
            </a:endParaRPr>
          </a:p>
          <a:p>
            <a:endParaRPr lang="en-GB" dirty="0"/>
          </a:p>
          <a:p>
            <a:endParaRPr lang="en-GB" dirty="0"/>
          </a:p>
        </p:txBody>
      </p:sp>
      <p:pic>
        <p:nvPicPr>
          <p:cNvPr id="2052" name="Picture 4" descr="Earthling Ed - “The ocean is the life support system for our planet, and  yet we haul up to 2.7 trillion fish from the ocean each year, turning  around 40% of those">
            <a:extLst>
              <a:ext uri="{FF2B5EF4-FFF2-40B4-BE49-F238E27FC236}">
                <a16:creationId xmlns:a16="http://schemas.microsoft.com/office/drawing/2014/main" id="{7EE459BD-0AA5-A7AA-96DC-386CDC294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4636" y="1311658"/>
            <a:ext cx="2525972" cy="31543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8C07FCE-E632-57C9-09C2-F804D277D0FA}"/>
              </a:ext>
            </a:extLst>
          </p:cNvPr>
          <p:cNvSpPr txBox="1"/>
          <p:nvPr/>
        </p:nvSpPr>
        <p:spPr>
          <a:xfrm>
            <a:off x="863988" y="5731566"/>
            <a:ext cx="4174435"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report made headline news around the world</a:t>
            </a:r>
          </a:p>
        </p:txBody>
      </p:sp>
      <p:pic>
        <p:nvPicPr>
          <p:cNvPr id="9" name="Picture 2" descr="All seafood will run out in 2050, say scientists">
            <a:extLst>
              <a:ext uri="{FF2B5EF4-FFF2-40B4-BE49-F238E27FC236}">
                <a16:creationId xmlns:a16="http://schemas.microsoft.com/office/drawing/2014/main" id="{2FA3676E-C539-584E-D3B8-B7994D90E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3967" y="4333154"/>
            <a:ext cx="1895475"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36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A1A91-4F7A-8652-D100-0192DB262CC1}"/>
              </a:ext>
            </a:extLst>
          </p:cNvPr>
          <p:cNvSpPr txBox="1"/>
          <p:nvPr/>
        </p:nvSpPr>
        <p:spPr>
          <a:xfrm>
            <a:off x="0" y="530087"/>
            <a:ext cx="12192000" cy="646331"/>
          </a:xfrm>
          <a:prstGeom prst="rect">
            <a:avLst/>
          </a:prstGeom>
          <a:noFill/>
        </p:spPr>
        <p:txBody>
          <a:bodyPr wrap="square" rtlCol="0">
            <a:spAutoFit/>
          </a:bodyPr>
          <a:lstStyle/>
          <a:p>
            <a:pPr algn="ctr"/>
            <a:r>
              <a:rPr lang="en-GB" sz="3600" dirty="0"/>
              <a:t>Overfishing</a:t>
            </a:r>
          </a:p>
        </p:txBody>
      </p:sp>
      <p:pic>
        <p:nvPicPr>
          <p:cNvPr id="3" name="Picture 2" descr="UN alert: Mediterranean is world's most overfished sea - Oceana Europe">
            <a:extLst>
              <a:ext uri="{FF2B5EF4-FFF2-40B4-BE49-F238E27FC236}">
                <a16:creationId xmlns:a16="http://schemas.microsoft.com/office/drawing/2014/main" id="{7A32BDCC-0F28-A2BA-52EA-7275BFE72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 y="1868914"/>
            <a:ext cx="6962775" cy="4200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2052DC-4418-7494-DF9F-E25625FB5F83}"/>
              </a:ext>
            </a:extLst>
          </p:cNvPr>
          <p:cNvSpPr txBox="1"/>
          <p:nvPr/>
        </p:nvSpPr>
        <p:spPr>
          <a:xfrm>
            <a:off x="8199161" y="1012279"/>
            <a:ext cx="3502509" cy="2031325"/>
          </a:xfrm>
          <a:prstGeom prst="rect">
            <a:avLst/>
          </a:prstGeom>
          <a:noFill/>
        </p:spPr>
        <p:txBody>
          <a:bodyPr wrap="square" rtlCol="0">
            <a:spAutoFit/>
          </a:bodyPr>
          <a:lstStyle/>
          <a:p>
            <a:r>
              <a:rPr lang="en-GB" b="1" dirty="0">
                <a:solidFill>
                  <a:srgbClr val="FF0000"/>
                </a:solidFill>
              </a:rPr>
              <a:t>Key Term:</a:t>
            </a:r>
            <a:endParaRPr lang="en-GB" dirty="0"/>
          </a:p>
          <a:p>
            <a:r>
              <a:rPr lang="en-GB" b="1" dirty="0">
                <a:solidFill>
                  <a:srgbClr val="0070C0"/>
                </a:solidFill>
              </a:rPr>
              <a:t>Maximum Sustainable Yield (MSY)</a:t>
            </a:r>
          </a:p>
          <a:p>
            <a:endParaRPr lang="en-GB" dirty="0"/>
          </a:p>
          <a:p>
            <a:r>
              <a:rPr lang="en-GB" dirty="0"/>
              <a:t>The maximum harvest which will not reduce the ability of the population to replace losses</a:t>
            </a:r>
          </a:p>
          <a:p>
            <a:endParaRPr lang="en-GB" dirty="0"/>
          </a:p>
        </p:txBody>
      </p:sp>
      <p:sp>
        <p:nvSpPr>
          <p:cNvPr id="7" name="TextBox 6">
            <a:extLst>
              <a:ext uri="{FF2B5EF4-FFF2-40B4-BE49-F238E27FC236}">
                <a16:creationId xmlns:a16="http://schemas.microsoft.com/office/drawing/2014/main" id="{4C7926C4-E616-3176-418A-A03EFEEC8FCC}"/>
              </a:ext>
            </a:extLst>
          </p:cNvPr>
          <p:cNvSpPr txBox="1"/>
          <p:nvPr/>
        </p:nvSpPr>
        <p:spPr>
          <a:xfrm>
            <a:off x="7847979" y="3207742"/>
            <a:ext cx="4015409" cy="4093428"/>
          </a:xfrm>
          <a:prstGeom prst="rect">
            <a:avLst/>
          </a:prstGeom>
          <a:noFill/>
          <a:ln>
            <a:noFill/>
          </a:ln>
        </p:spPr>
        <p:txBody>
          <a:bodyPr wrap="square" rtlCol="0">
            <a:spAutoFit/>
          </a:bodyPr>
          <a:lstStyle/>
          <a:p>
            <a:r>
              <a:rPr lang="en-GB" sz="1600" dirty="0">
                <a:latin typeface="Arial" panose="020B0604020202020204" pitchFamily="34" charset="0"/>
                <a:cs typeface="Arial" panose="020B0604020202020204" pitchFamily="34" charset="0"/>
              </a:rPr>
              <a:t>Scientists can estimate the MSY using the Russell formula;</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S2 = S1 + (A+G) – (C+M)</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S1 = biomass of stock at beginning         of year</a:t>
            </a:r>
          </a:p>
          <a:p>
            <a:r>
              <a:rPr lang="en-GB" sz="1600" dirty="0">
                <a:latin typeface="Arial" panose="020B0604020202020204" pitchFamily="34" charset="0"/>
                <a:cs typeface="Arial" panose="020B0604020202020204" pitchFamily="34" charset="0"/>
              </a:rPr>
              <a:t>S2 = biomass of stock at the end of the year</a:t>
            </a:r>
          </a:p>
          <a:p>
            <a:r>
              <a:rPr lang="en-GB" sz="1600" dirty="0">
                <a:latin typeface="Arial" panose="020B0604020202020204" pitchFamily="34" charset="0"/>
                <a:cs typeface="Arial" panose="020B0604020202020204" pitchFamily="34" charset="0"/>
              </a:rPr>
              <a:t>A = biomass of young fish added to stock</a:t>
            </a:r>
          </a:p>
          <a:p>
            <a:r>
              <a:rPr lang="en-GB" sz="1600" dirty="0">
                <a:latin typeface="Arial" panose="020B0604020202020204" pitchFamily="34" charset="0"/>
                <a:cs typeface="Arial" panose="020B0604020202020204" pitchFamily="34" charset="0"/>
              </a:rPr>
              <a:t>G = biomass added by growth of all fish in the stock</a:t>
            </a:r>
          </a:p>
          <a:p>
            <a:r>
              <a:rPr lang="en-GB" sz="1600" dirty="0">
                <a:latin typeface="Arial" panose="020B0604020202020204" pitchFamily="34" charset="0"/>
                <a:cs typeface="Arial" panose="020B0604020202020204" pitchFamily="34" charset="0"/>
              </a:rPr>
              <a:t>C = biomass caught by fishing</a:t>
            </a:r>
          </a:p>
          <a:p>
            <a:r>
              <a:rPr lang="en-GB" sz="1600" dirty="0">
                <a:latin typeface="Arial" panose="020B0604020202020204" pitchFamily="34" charset="0"/>
                <a:cs typeface="Arial" panose="020B0604020202020204" pitchFamily="34" charset="0"/>
              </a:rPr>
              <a:t>M = biomass lost through natural mortality</a:t>
            </a:r>
          </a:p>
          <a:p>
            <a:endParaRPr lang="en-GB" dirty="0"/>
          </a:p>
          <a:p>
            <a:endParaRPr lang="en-GB" dirty="0"/>
          </a:p>
        </p:txBody>
      </p:sp>
      <p:cxnSp>
        <p:nvCxnSpPr>
          <p:cNvPr id="12" name="Straight Arrow Connector 11">
            <a:extLst>
              <a:ext uri="{FF2B5EF4-FFF2-40B4-BE49-F238E27FC236}">
                <a16:creationId xmlns:a16="http://schemas.microsoft.com/office/drawing/2014/main" id="{17B2D6A9-3F37-5040-CBD5-02F755D970A2}"/>
              </a:ext>
            </a:extLst>
          </p:cNvPr>
          <p:cNvCxnSpPr/>
          <p:nvPr/>
        </p:nvCxnSpPr>
        <p:spPr>
          <a:xfrm flipV="1">
            <a:off x="5115339" y="5632174"/>
            <a:ext cx="2623931" cy="954156"/>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75D4F861-7E58-FE7B-7A7B-CE5EAB3FFD07}"/>
              </a:ext>
            </a:extLst>
          </p:cNvPr>
          <p:cNvSpPr txBox="1"/>
          <p:nvPr/>
        </p:nvSpPr>
        <p:spPr>
          <a:xfrm>
            <a:off x="970100" y="6417053"/>
            <a:ext cx="4145239" cy="338554"/>
          </a:xfrm>
          <a:prstGeom prst="rect">
            <a:avLst/>
          </a:prstGeom>
          <a:noFill/>
        </p:spPr>
        <p:txBody>
          <a:bodyPr wrap="square" rtlCol="0">
            <a:spAutoFit/>
          </a:bodyPr>
          <a:lstStyle/>
          <a:p>
            <a:pPr algn="r"/>
            <a:r>
              <a:rPr lang="en-GB" sz="1600" dirty="0">
                <a:solidFill>
                  <a:srgbClr val="FF0000"/>
                </a:solidFill>
                <a:latin typeface="Arial" panose="020B0604020202020204" pitchFamily="34" charset="0"/>
                <a:cs typeface="Arial" panose="020B0604020202020204" pitchFamily="34" charset="0"/>
              </a:rPr>
              <a:t>This is known as Recruitment</a:t>
            </a:r>
          </a:p>
        </p:txBody>
      </p:sp>
    </p:spTree>
    <p:extLst>
      <p:ext uri="{BB962C8B-B14F-4D97-AF65-F5344CB8AC3E}">
        <p14:creationId xmlns:p14="http://schemas.microsoft.com/office/powerpoint/2010/main" val="360388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A1A91-4F7A-8652-D100-0192DB262CC1}"/>
              </a:ext>
            </a:extLst>
          </p:cNvPr>
          <p:cNvSpPr txBox="1"/>
          <p:nvPr/>
        </p:nvSpPr>
        <p:spPr>
          <a:xfrm>
            <a:off x="0" y="530087"/>
            <a:ext cx="12192000" cy="646331"/>
          </a:xfrm>
          <a:prstGeom prst="rect">
            <a:avLst/>
          </a:prstGeom>
          <a:noFill/>
        </p:spPr>
        <p:txBody>
          <a:bodyPr wrap="square" rtlCol="0">
            <a:spAutoFit/>
          </a:bodyPr>
          <a:lstStyle/>
          <a:p>
            <a:pPr algn="ctr"/>
            <a:r>
              <a:rPr lang="en-GB" sz="3600" dirty="0"/>
              <a:t>Overfishing</a:t>
            </a:r>
          </a:p>
        </p:txBody>
      </p:sp>
      <p:pic>
        <p:nvPicPr>
          <p:cNvPr id="1028" name="Picture 4" descr="ANALYSIS - Atlantic bluefin tuna">
            <a:extLst>
              <a:ext uri="{FF2B5EF4-FFF2-40B4-BE49-F238E27FC236}">
                <a16:creationId xmlns:a16="http://schemas.microsoft.com/office/drawing/2014/main" id="{8EE1C673-3FD2-18D8-ADA2-AAC5B96156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427" y="1462389"/>
            <a:ext cx="4484412" cy="34504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B68C840-F293-9DA1-1DEE-2E68E7FC0325}"/>
              </a:ext>
            </a:extLst>
          </p:cNvPr>
          <p:cNvSpPr txBox="1"/>
          <p:nvPr/>
        </p:nvSpPr>
        <p:spPr>
          <a:xfrm>
            <a:off x="1073427" y="5193404"/>
            <a:ext cx="9849008" cy="369332"/>
          </a:xfrm>
          <a:prstGeom prst="rect">
            <a:avLst/>
          </a:prstGeom>
          <a:noFill/>
        </p:spPr>
        <p:txBody>
          <a:bodyPr wrap="square" rtlCol="0">
            <a:spAutoFit/>
          </a:bodyPr>
          <a:lstStyle/>
          <a:p>
            <a:r>
              <a:rPr lang="en-GB" dirty="0"/>
              <a:t>            Cod catch – Newfoundland, Canada			Cod Population – North Sea</a:t>
            </a:r>
          </a:p>
        </p:txBody>
      </p:sp>
      <p:pic>
        <p:nvPicPr>
          <p:cNvPr id="1032" name="Picture 8" descr="Atlantic Cod: The Good, The Bad, and the Rebuilding - Part 1 - Sustainable  Fisheries UW">
            <a:extLst>
              <a:ext uri="{FF2B5EF4-FFF2-40B4-BE49-F238E27FC236}">
                <a16:creationId xmlns:a16="http://schemas.microsoft.com/office/drawing/2014/main" id="{2C682EB9-89D8-4EDA-57F1-20DAB962E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146" y="1837787"/>
            <a:ext cx="5285753" cy="31824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E5820C-B71E-EAE3-B5EE-EAA0D0CD1A9D}"/>
              </a:ext>
            </a:extLst>
          </p:cNvPr>
          <p:cNvSpPr txBox="1"/>
          <p:nvPr/>
        </p:nvSpPr>
        <p:spPr>
          <a:xfrm>
            <a:off x="894264" y="6211669"/>
            <a:ext cx="10403472" cy="646331"/>
          </a:xfrm>
          <a:prstGeom prst="rect">
            <a:avLst/>
          </a:prstGeom>
          <a:noFill/>
        </p:spPr>
        <p:txBody>
          <a:bodyPr wrap="square">
            <a:spAutoFit/>
          </a:bodyPr>
          <a:lstStyle/>
          <a:p>
            <a:pPr algn="ctr"/>
            <a:r>
              <a:rPr lang="en-GB" b="0" i="1" dirty="0">
                <a:solidFill>
                  <a:srgbClr val="FF0000"/>
                </a:solidFill>
                <a:effectLst/>
                <a:latin typeface="freight-text-pro"/>
              </a:rPr>
              <a:t>“Counting fish is just like counting trees — except that they are invisible, and they keep moving around”</a:t>
            </a:r>
          </a:p>
          <a:p>
            <a:pPr algn="ctr"/>
            <a:r>
              <a:rPr lang="en-GB" b="0" i="0" dirty="0">
                <a:effectLst/>
                <a:latin typeface="freight-text-pro"/>
              </a:rPr>
              <a:t> </a:t>
            </a:r>
            <a:r>
              <a:rPr lang="en-GB" sz="1600" b="0" i="0" dirty="0">
                <a:effectLst/>
                <a:latin typeface="Arial" panose="020B0604020202020204" pitchFamily="34" charset="0"/>
                <a:cs typeface="Arial" panose="020B0604020202020204" pitchFamily="34" charset="0"/>
              </a:rPr>
              <a:t>John Shepherd, </a:t>
            </a:r>
            <a:r>
              <a:rPr lang="en-GB" sz="1600" i="0" dirty="0">
                <a:effectLst/>
                <a:latin typeface="Arial" panose="020B0604020202020204" pitchFamily="34" charset="0"/>
                <a:cs typeface="Arial" panose="020B0604020202020204" pitchFamily="34" charset="0"/>
              </a:rPr>
              <a:t>Professor at the University of Southampton National Oceanography Centre, UK</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7860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FFEA00-C21D-A7A5-4DAE-229D3CB40B47}"/>
              </a:ext>
            </a:extLst>
          </p:cNvPr>
          <p:cNvSpPr txBox="1"/>
          <p:nvPr/>
        </p:nvSpPr>
        <p:spPr>
          <a:xfrm>
            <a:off x="622852" y="857221"/>
            <a:ext cx="5473148" cy="5632311"/>
          </a:xfrm>
          <a:prstGeom prst="rect">
            <a:avLst/>
          </a:prstGeom>
          <a:noFill/>
        </p:spPr>
        <p:txBody>
          <a:bodyPr wrap="square">
            <a:spAutoFit/>
          </a:bodyPr>
          <a:lstStyle/>
          <a:p>
            <a:pPr lvl="0"/>
            <a:r>
              <a:rPr lang="en-GB" sz="1800" dirty="0">
                <a:latin typeface="Arial" panose="020B0604020202020204" pitchFamily="34" charset="0"/>
                <a:cs typeface="Arial" panose="020B0604020202020204" pitchFamily="34" charset="0"/>
              </a:rPr>
              <a:t>In 1988 fisheries scientists recommended that the total catch allowed should be cut by half, but </a:t>
            </a:r>
            <a:r>
              <a:rPr lang="en-GB" sz="1800" dirty="0">
                <a:solidFill>
                  <a:srgbClr val="FF0000"/>
                </a:solidFill>
                <a:latin typeface="Arial" panose="020B0604020202020204" pitchFamily="34" charset="0"/>
                <a:cs typeface="Arial" panose="020B0604020202020204" pitchFamily="34" charset="0"/>
              </a:rPr>
              <a:t>nothing was done </a:t>
            </a:r>
            <a:r>
              <a:rPr lang="en-GB" sz="1800" dirty="0">
                <a:latin typeface="Arial" panose="020B0604020202020204" pitchFamily="34" charset="0"/>
                <a:cs typeface="Arial" panose="020B0604020202020204" pitchFamily="34" charset="0"/>
              </a:rPr>
              <a:t>and so by 1990 the scientists were warning that the Newfoundland cod fishery was in danger of being wiped out by overfishing.</a:t>
            </a:r>
          </a:p>
          <a:p>
            <a:pPr lvl="0"/>
            <a:endParaRPr lang="en-GB" sz="1800" dirty="0">
              <a:latin typeface="Arial" panose="020B0604020202020204" pitchFamily="34" charset="0"/>
              <a:cs typeface="Arial" panose="020B0604020202020204" pitchFamily="34" charset="0"/>
            </a:endParaRPr>
          </a:p>
          <a:p>
            <a:pPr lvl="0"/>
            <a:r>
              <a:rPr lang="en-GB" sz="1800" dirty="0">
                <a:latin typeface="Arial" panose="020B0604020202020204" pitchFamily="34" charset="0"/>
                <a:cs typeface="Arial" panose="020B0604020202020204" pitchFamily="34" charset="0"/>
              </a:rPr>
              <a:t>In 1990 the total biomass of spawning cod off Newfoundland was estimated at 400,000 tonnes. By 1994 this had fallen to 1,700 tonnes.</a:t>
            </a:r>
          </a:p>
          <a:p>
            <a:pPr lvl="0"/>
            <a:endParaRPr lang="en-GB" sz="1800" dirty="0">
              <a:latin typeface="Arial" panose="020B0604020202020204" pitchFamily="34" charset="0"/>
              <a:cs typeface="Arial" panose="020B0604020202020204" pitchFamily="34" charset="0"/>
            </a:endParaRPr>
          </a:p>
          <a:p>
            <a:pPr lvl="0"/>
            <a:r>
              <a:rPr lang="en-GB" sz="1800" dirty="0">
                <a:solidFill>
                  <a:srgbClr val="FF0000"/>
                </a:solidFill>
                <a:latin typeface="Arial" panose="020B0604020202020204" pitchFamily="34" charset="0"/>
                <a:cs typeface="Arial" panose="020B0604020202020204" pitchFamily="34" charset="0"/>
              </a:rPr>
              <a:t>Too late, in 1992, the Canadian government banned fishing for cod off most of the Newfoundland coast.</a:t>
            </a:r>
          </a:p>
          <a:p>
            <a:pPr lvl="0"/>
            <a:endParaRPr lang="en-GB" sz="1800" dirty="0">
              <a:latin typeface="Arial" panose="020B0604020202020204" pitchFamily="34" charset="0"/>
              <a:cs typeface="Arial" panose="020B0604020202020204" pitchFamily="34" charset="0"/>
            </a:endParaRPr>
          </a:p>
          <a:p>
            <a:pPr lvl="0"/>
            <a:r>
              <a:rPr lang="en-GB" sz="1800" dirty="0">
                <a:solidFill>
                  <a:srgbClr val="FF0000"/>
                </a:solidFill>
                <a:latin typeface="Arial" panose="020B0604020202020204" pitchFamily="34" charset="0"/>
                <a:cs typeface="Arial" panose="020B0604020202020204" pitchFamily="34" charset="0"/>
              </a:rPr>
              <a:t>Over 40,000 people lost their jobs </a:t>
            </a:r>
            <a:r>
              <a:rPr lang="en-GB" sz="1800" dirty="0">
                <a:latin typeface="Arial" panose="020B0604020202020204" pitchFamily="34" charset="0"/>
                <a:cs typeface="Arial" panose="020B0604020202020204" pitchFamily="34" charset="0"/>
              </a:rPr>
              <a:t>as a result of the Newfoundland cod collapse and although the economy of the area has begun to grow again </a:t>
            </a:r>
            <a:r>
              <a:rPr lang="en-GB" sz="1800" dirty="0">
                <a:solidFill>
                  <a:srgbClr val="FF0000"/>
                </a:solidFill>
                <a:latin typeface="Arial" panose="020B0604020202020204" pitchFamily="34" charset="0"/>
                <a:cs typeface="Arial" panose="020B0604020202020204" pitchFamily="34" charset="0"/>
              </a:rPr>
              <a:t>there are very few signs that the cod population is recovering</a:t>
            </a:r>
            <a:r>
              <a:rPr lang="en-GB" sz="1800" dirty="0">
                <a:latin typeface="Arial" panose="020B0604020202020204" pitchFamily="34" charset="0"/>
                <a:cs typeface="Arial" panose="020B0604020202020204" pitchFamily="34" charset="0"/>
              </a:rPr>
              <a:t>. Some ecologists believe that once overfishing removes the cod other species move in and prevent the cod from returning.</a:t>
            </a:r>
          </a:p>
        </p:txBody>
      </p:sp>
      <p:sp>
        <p:nvSpPr>
          <p:cNvPr id="7" name="TextBox 6">
            <a:extLst>
              <a:ext uri="{FF2B5EF4-FFF2-40B4-BE49-F238E27FC236}">
                <a16:creationId xmlns:a16="http://schemas.microsoft.com/office/drawing/2014/main" id="{9A8C6DFD-0660-E575-F2C5-EA9F955CFE50}"/>
              </a:ext>
            </a:extLst>
          </p:cNvPr>
          <p:cNvSpPr txBox="1"/>
          <p:nvPr/>
        </p:nvSpPr>
        <p:spPr>
          <a:xfrm>
            <a:off x="6732104" y="857221"/>
            <a:ext cx="5234609" cy="5632311"/>
          </a:xfrm>
          <a:prstGeom prst="rect">
            <a:avLst/>
          </a:prstGeom>
          <a:noFill/>
        </p:spPr>
        <p:txBody>
          <a:bodyPr wrap="square">
            <a:spAutoFit/>
          </a:bodyPr>
          <a:lstStyle/>
          <a:p>
            <a:r>
              <a:rPr lang="en-GB" b="0" i="0" dirty="0">
                <a:solidFill>
                  <a:srgbClr val="1A1A1A"/>
                </a:solidFill>
                <a:effectLst/>
                <a:latin typeface="Arial" panose="020B0604020202020204" pitchFamily="34" charset="0"/>
                <a:cs typeface="Arial" panose="020B0604020202020204" pitchFamily="34" charset="0"/>
              </a:rPr>
              <a:t>In the 1970s it was calculated that North Sea cod stocks were at 270,000 tonnes, by 2006 this was reduced to just 44,000 tons. This meant that cod numbers were below the safe biological level recommended by scientists and urgent action was needed in order to allow the species to recover.</a:t>
            </a:r>
          </a:p>
          <a:p>
            <a:endParaRPr lang="en-GB" b="0" i="0" dirty="0">
              <a:solidFill>
                <a:srgbClr val="1A1A1A"/>
              </a:solidFill>
              <a:effectLst/>
              <a:latin typeface="Arial" panose="020B0604020202020204" pitchFamily="34" charset="0"/>
              <a:cs typeface="Arial" panose="020B0604020202020204" pitchFamily="34" charset="0"/>
            </a:endParaRPr>
          </a:p>
          <a:p>
            <a:r>
              <a:rPr lang="en-GB" dirty="0">
                <a:solidFill>
                  <a:srgbClr val="FF0000"/>
                </a:solidFill>
                <a:latin typeface="Arial" panose="020B0604020202020204" pitchFamily="34" charset="0"/>
                <a:cs typeface="Arial" panose="020B0604020202020204" pitchFamily="34" charset="0"/>
              </a:rPr>
              <a:t>T</a:t>
            </a:r>
            <a:r>
              <a:rPr lang="en-GB" b="0" i="0" dirty="0">
                <a:solidFill>
                  <a:srgbClr val="FF0000"/>
                </a:solidFill>
                <a:effectLst/>
                <a:latin typeface="Arial" panose="020B0604020202020204" pitchFamily="34" charset="0"/>
                <a:cs typeface="Arial" panose="020B0604020202020204" pitchFamily="34" charset="0"/>
              </a:rPr>
              <a:t>he European Union and Norway implemented the Cod Recovery Plan </a:t>
            </a:r>
            <a:r>
              <a:rPr lang="en-GB" b="0" i="0" dirty="0">
                <a:solidFill>
                  <a:srgbClr val="1A1A1A"/>
                </a:solidFill>
                <a:effectLst/>
                <a:latin typeface="Arial" panose="020B0604020202020204" pitchFamily="34" charset="0"/>
                <a:cs typeface="Arial" panose="020B0604020202020204" pitchFamily="34" charset="0"/>
              </a:rPr>
              <a:t>from the mid-2000s onwards. This saw a number of measures introduced such as the closure of fishing areas which contained high concentrations of juvenile cod (NTZs), rewards for decommissioning older and larger fishing vessels and a clampdown on the illegal capture, landing and selling of cod.</a:t>
            </a:r>
          </a:p>
          <a:p>
            <a:endParaRPr lang="en-GB" dirty="0">
              <a:solidFill>
                <a:srgbClr val="1A1A1A"/>
              </a:solidFill>
              <a:latin typeface="Arial" panose="020B0604020202020204" pitchFamily="34" charset="0"/>
              <a:cs typeface="Arial" panose="020B0604020202020204" pitchFamily="34" charset="0"/>
            </a:endParaRPr>
          </a:p>
          <a:p>
            <a:r>
              <a:rPr lang="en-GB" b="0" i="0" dirty="0">
                <a:solidFill>
                  <a:srgbClr val="FF0000"/>
                </a:solidFill>
                <a:effectLst/>
                <a:latin typeface="Arial" panose="020B0604020202020204" pitchFamily="34" charset="0"/>
                <a:cs typeface="Arial" panose="020B0604020202020204" pitchFamily="34" charset="0"/>
              </a:rPr>
              <a:t>In 2017 North Sea cod stocks were at the highest level they had been at since the early 1980s, </a:t>
            </a:r>
            <a:r>
              <a:rPr lang="en-GB" b="0" i="0" dirty="0">
                <a:solidFill>
                  <a:srgbClr val="1A1A1A"/>
                </a:solidFill>
                <a:effectLst/>
                <a:latin typeface="Arial" panose="020B0604020202020204" pitchFamily="34" charset="0"/>
                <a:cs typeface="Arial" panose="020B0604020202020204" pitchFamily="34" charset="0"/>
              </a:rPr>
              <a:t>being assessed as being at 152,000 tons. </a:t>
            </a:r>
            <a:endParaRPr lang="en-GB"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F3526BC-2934-C296-C2C8-8D3211FF1875}"/>
              </a:ext>
            </a:extLst>
          </p:cNvPr>
          <p:cNvSpPr txBox="1"/>
          <p:nvPr/>
        </p:nvSpPr>
        <p:spPr>
          <a:xfrm>
            <a:off x="1007165" y="148471"/>
            <a:ext cx="12192000" cy="523220"/>
          </a:xfrm>
          <a:prstGeom prst="rect">
            <a:avLst/>
          </a:prstGeom>
          <a:noFill/>
        </p:spPr>
        <p:txBody>
          <a:bodyPr wrap="square" rtlCol="0">
            <a:spAutoFit/>
          </a:bodyPr>
          <a:lstStyle/>
          <a:p>
            <a:r>
              <a:rPr lang="en-GB" sz="2800" dirty="0"/>
              <a:t>           Newfoundland				        The North Sea</a:t>
            </a:r>
          </a:p>
        </p:txBody>
      </p:sp>
      <p:sp>
        <p:nvSpPr>
          <p:cNvPr id="2" name="TextBox 1">
            <a:extLst>
              <a:ext uri="{FF2B5EF4-FFF2-40B4-BE49-F238E27FC236}">
                <a16:creationId xmlns:a16="http://schemas.microsoft.com/office/drawing/2014/main" id="{D0DCA6AA-40FF-47BF-921E-148DEF5DD26F}"/>
              </a:ext>
            </a:extLst>
          </p:cNvPr>
          <p:cNvSpPr txBox="1"/>
          <p:nvPr/>
        </p:nvSpPr>
        <p:spPr>
          <a:xfrm>
            <a:off x="622852" y="6524863"/>
            <a:ext cx="5883965" cy="369332"/>
          </a:xfrm>
          <a:prstGeom prst="rect">
            <a:avLst/>
          </a:prstGeom>
          <a:noFill/>
        </p:spPr>
        <p:txBody>
          <a:bodyPr wrap="square" rtlCol="0">
            <a:spAutoFit/>
          </a:bodyPr>
          <a:lstStyle/>
          <a:p>
            <a:r>
              <a:rPr lang="en-GB" dirty="0">
                <a:hlinkClick r:id="rId2"/>
              </a:rPr>
              <a:t>Reflecting on the cod moratorium, 30 years later - YouTube</a:t>
            </a:r>
            <a:endParaRPr lang="en-GB" dirty="0"/>
          </a:p>
        </p:txBody>
      </p:sp>
    </p:spTree>
    <p:extLst>
      <p:ext uri="{BB962C8B-B14F-4D97-AF65-F5344CB8AC3E}">
        <p14:creationId xmlns:p14="http://schemas.microsoft.com/office/powerpoint/2010/main" val="44055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avid Attenborough Explains What We Need to Do to Stop Over-Fishing">
            <a:hlinkClick r:id="" action="ppaction://media"/>
            <a:extLst>
              <a:ext uri="{FF2B5EF4-FFF2-40B4-BE49-F238E27FC236}">
                <a16:creationId xmlns:a16="http://schemas.microsoft.com/office/drawing/2014/main" id="{212D6E5E-A1F1-4C79-E992-9C865C7E4032}"/>
              </a:ext>
            </a:extLst>
          </p:cNvPr>
          <p:cNvPicPr>
            <a:picLocks noRot="1" noChangeAspect="1"/>
          </p:cNvPicPr>
          <p:nvPr>
            <a:videoFile r:link="rId1"/>
          </p:nvPr>
        </p:nvPicPr>
        <p:blipFill>
          <a:blip r:embed="rId3"/>
          <a:stretch>
            <a:fillRect/>
          </a:stretch>
        </p:blipFill>
        <p:spPr>
          <a:xfrm>
            <a:off x="821634" y="381725"/>
            <a:ext cx="10786787" cy="6094549"/>
          </a:xfrm>
          <a:prstGeom prst="rect">
            <a:avLst/>
          </a:prstGeom>
        </p:spPr>
      </p:pic>
    </p:spTree>
    <p:extLst>
      <p:ext uri="{BB962C8B-B14F-4D97-AF65-F5344CB8AC3E}">
        <p14:creationId xmlns:p14="http://schemas.microsoft.com/office/powerpoint/2010/main" val="270644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64F7A295-3367-873C-0092-FA9F82150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857" y="357810"/>
            <a:ext cx="5519143" cy="7354956"/>
          </a:xfrm>
          <a:prstGeom prst="rect">
            <a:avLst/>
          </a:prstGeom>
        </p:spPr>
      </p:pic>
      <p:sp>
        <p:nvSpPr>
          <p:cNvPr id="4" name="TextBox 3">
            <a:extLst>
              <a:ext uri="{FF2B5EF4-FFF2-40B4-BE49-F238E27FC236}">
                <a16:creationId xmlns:a16="http://schemas.microsoft.com/office/drawing/2014/main" id="{7FA2F681-0BF9-04A2-4A78-8F2DA94C1515}"/>
              </a:ext>
            </a:extLst>
          </p:cNvPr>
          <p:cNvSpPr txBox="1"/>
          <p:nvPr/>
        </p:nvSpPr>
        <p:spPr>
          <a:xfrm>
            <a:off x="3210339" y="2558534"/>
            <a:ext cx="6526694" cy="523220"/>
          </a:xfrm>
          <a:prstGeom prst="rect">
            <a:avLst/>
          </a:prstGeom>
          <a:noFill/>
        </p:spPr>
        <p:txBody>
          <a:bodyPr wrap="square">
            <a:spAutoFit/>
          </a:bodyPr>
          <a:lstStyle/>
          <a:p>
            <a:r>
              <a:rPr lang="en-GB" sz="1400" dirty="0">
                <a:solidFill>
                  <a:srgbClr val="FF0000"/>
                </a:solidFill>
              </a:rPr>
              <a:t>Capture of non-target species</a:t>
            </a:r>
          </a:p>
          <a:p>
            <a:r>
              <a:rPr lang="en-GB" sz="1400" dirty="0">
                <a:solidFill>
                  <a:srgbClr val="FF0000"/>
                </a:solidFill>
              </a:rPr>
              <a:t>         (during fishing)</a:t>
            </a:r>
          </a:p>
        </p:txBody>
      </p:sp>
      <p:sp>
        <p:nvSpPr>
          <p:cNvPr id="7" name="TextBox 6">
            <a:extLst>
              <a:ext uri="{FF2B5EF4-FFF2-40B4-BE49-F238E27FC236}">
                <a16:creationId xmlns:a16="http://schemas.microsoft.com/office/drawing/2014/main" id="{005DA8E7-8285-FD9E-CAFD-223EDFD91F42}"/>
              </a:ext>
            </a:extLst>
          </p:cNvPr>
          <p:cNvSpPr txBox="1"/>
          <p:nvPr/>
        </p:nvSpPr>
        <p:spPr>
          <a:xfrm>
            <a:off x="1023731" y="3293264"/>
            <a:ext cx="6526694" cy="307777"/>
          </a:xfrm>
          <a:prstGeom prst="rect">
            <a:avLst/>
          </a:prstGeom>
          <a:noFill/>
        </p:spPr>
        <p:txBody>
          <a:bodyPr wrap="square">
            <a:spAutoFit/>
          </a:bodyPr>
          <a:lstStyle/>
          <a:p>
            <a:r>
              <a:rPr lang="en-GB" sz="1400" dirty="0">
                <a:solidFill>
                  <a:srgbClr val="FF0000"/>
                </a:solidFill>
              </a:rPr>
              <a:t>Ghost Fishing</a:t>
            </a:r>
          </a:p>
        </p:txBody>
      </p:sp>
      <p:sp>
        <p:nvSpPr>
          <p:cNvPr id="9" name="TextBox 8">
            <a:extLst>
              <a:ext uri="{FF2B5EF4-FFF2-40B4-BE49-F238E27FC236}">
                <a16:creationId xmlns:a16="http://schemas.microsoft.com/office/drawing/2014/main" id="{1AD36A9F-23D0-185F-DC74-1300BF0AD2C6}"/>
              </a:ext>
            </a:extLst>
          </p:cNvPr>
          <p:cNvSpPr txBox="1"/>
          <p:nvPr/>
        </p:nvSpPr>
        <p:spPr>
          <a:xfrm>
            <a:off x="3210339" y="4436101"/>
            <a:ext cx="6526694" cy="523220"/>
          </a:xfrm>
          <a:prstGeom prst="rect">
            <a:avLst/>
          </a:prstGeom>
          <a:noFill/>
        </p:spPr>
        <p:txBody>
          <a:bodyPr wrap="square">
            <a:spAutoFit/>
          </a:bodyPr>
          <a:lstStyle/>
          <a:p>
            <a:r>
              <a:rPr lang="en-GB" sz="1400" dirty="0">
                <a:solidFill>
                  <a:srgbClr val="FF0000"/>
                </a:solidFill>
              </a:rPr>
              <a:t>The addition of new/young </a:t>
            </a:r>
          </a:p>
          <a:p>
            <a:r>
              <a:rPr lang="en-GB" sz="1400" dirty="0">
                <a:solidFill>
                  <a:srgbClr val="FF0000"/>
                </a:solidFill>
              </a:rPr>
              <a:t>fish to the (adult) population</a:t>
            </a:r>
          </a:p>
        </p:txBody>
      </p:sp>
      <p:sp>
        <p:nvSpPr>
          <p:cNvPr id="11" name="TextBox 10">
            <a:extLst>
              <a:ext uri="{FF2B5EF4-FFF2-40B4-BE49-F238E27FC236}">
                <a16:creationId xmlns:a16="http://schemas.microsoft.com/office/drawing/2014/main" id="{2DF8B24F-0E3F-FF28-A064-2BE43AC06356}"/>
              </a:ext>
            </a:extLst>
          </p:cNvPr>
          <p:cNvSpPr txBox="1"/>
          <p:nvPr/>
        </p:nvSpPr>
        <p:spPr>
          <a:xfrm>
            <a:off x="1023731" y="5198917"/>
            <a:ext cx="6526694" cy="307777"/>
          </a:xfrm>
          <a:prstGeom prst="rect">
            <a:avLst/>
          </a:prstGeom>
          <a:noFill/>
        </p:spPr>
        <p:txBody>
          <a:bodyPr wrap="square">
            <a:spAutoFit/>
          </a:bodyPr>
          <a:lstStyle/>
          <a:p>
            <a:r>
              <a:rPr lang="en-GB" sz="1400" dirty="0">
                <a:solidFill>
                  <a:srgbClr val="FF0000"/>
                </a:solidFill>
              </a:rPr>
              <a:t>Upwelling (zone) </a:t>
            </a:r>
          </a:p>
        </p:txBody>
      </p:sp>
      <p:sp>
        <p:nvSpPr>
          <p:cNvPr id="13" name="TextBox 12">
            <a:extLst>
              <a:ext uri="{FF2B5EF4-FFF2-40B4-BE49-F238E27FC236}">
                <a16:creationId xmlns:a16="http://schemas.microsoft.com/office/drawing/2014/main" id="{B639F08A-425E-8FA4-ADB1-F215E0FD8656}"/>
              </a:ext>
            </a:extLst>
          </p:cNvPr>
          <p:cNvSpPr txBox="1"/>
          <p:nvPr/>
        </p:nvSpPr>
        <p:spPr>
          <a:xfrm>
            <a:off x="3210339" y="5627750"/>
            <a:ext cx="6526694" cy="738664"/>
          </a:xfrm>
          <a:prstGeom prst="rect">
            <a:avLst/>
          </a:prstGeom>
          <a:noFill/>
        </p:spPr>
        <p:txBody>
          <a:bodyPr wrap="square">
            <a:spAutoFit/>
          </a:bodyPr>
          <a:lstStyle/>
          <a:p>
            <a:r>
              <a:rPr lang="en-GB" sz="1400" dirty="0">
                <a:solidFill>
                  <a:srgbClr val="FF0000"/>
                </a:solidFill>
              </a:rPr>
              <a:t>A limit on the mass/number/</a:t>
            </a:r>
          </a:p>
          <a:p>
            <a:r>
              <a:rPr lang="en-GB" sz="1400" dirty="0">
                <a:solidFill>
                  <a:srgbClr val="FF0000"/>
                </a:solidFill>
              </a:rPr>
              <a:t>amount of fish which can be </a:t>
            </a:r>
          </a:p>
          <a:p>
            <a:r>
              <a:rPr lang="en-GB" sz="1400" dirty="0">
                <a:solidFill>
                  <a:srgbClr val="FF0000"/>
                </a:solidFill>
              </a:rPr>
              <a:t>landed; [</a:t>
            </a:r>
            <a:r>
              <a:rPr lang="en-GB" sz="1400" b="1" dirty="0">
                <a:solidFill>
                  <a:srgbClr val="FF0000"/>
                </a:solidFill>
              </a:rPr>
              <a:t>A </a:t>
            </a:r>
            <a:r>
              <a:rPr lang="en-GB" sz="1400" dirty="0">
                <a:solidFill>
                  <a:srgbClr val="FF0000"/>
                </a:solidFill>
              </a:rPr>
              <a:t>caught] </a:t>
            </a:r>
          </a:p>
        </p:txBody>
      </p:sp>
    </p:spTree>
    <p:extLst>
      <p:ext uri="{BB962C8B-B14F-4D97-AF65-F5344CB8AC3E}">
        <p14:creationId xmlns:p14="http://schemas.microsoft.com/office/powerpoint/2010/main" val="145137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en Iceland Defeated Britain: The Cod Wars (Short Animated Documentary)">
            <a:hlinkClick r:id="" action="ppaction://media"/>
            <a:extLst>
              <a:ext uri="{FF2B5EF4-FFF2-40B4-BE49-F238E27FC236}">
                <a16:creationId xmlns:a16="http://schemas.microsoft.com/office/drawing/2014/main" id="{32D8BF51-1B46-EE2E-DC09-3318BCA97412}"/>
              </a:ext>
            </a:extLst>
          </p:cNvPr>
          <p:cNvPicPr>
            <a:picLocks noRot="1" noChangeAspect="1"/>
          </p:cNvPicPr>
          <p:nvPr>
            <a:videoFile r:link="rId1"/>
          </p:nvPr>
        </p:nvPicPr>
        <p:blipFill>
          <a:blip r:embed="rId3"/>
          <a:stretch>
            <a:fillRect/>
          </a:stretch>
        </p:blipFill>
        <p:spPr>
          <a:xfrm>
            <a:off x="1252517" y="692426"/>
            <a:ext cx="9686966" cy="5473148"/>
          </a:xfrm>
          <a:prstGeom prst="rect">
            <a:avLst/>
          </a:prstGeom>
        </p:spPr>
      </p:pic>
    </p:spTree>
    <p:extLst>
      <p:ext uri="{BB962C8B-B14F-4D97-AF65-F5344CB8AC3E}">
        <p14:creationId xmlns:p14="http://schemas.microsoft.com/office/powerpoint/2010/main" val="49003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7F21A0-58C7-7A3B-50A3-535160E8ECC5}"/>
              </a:ext>
            </a:extLst>
          </p:cNvPr>
          <p:cNvSpPr txBox="1"/>
          <p:nvPr/>
        </p:nvSpPr>
        <p:spPr>
          <a:xfrm>
            <a:off x="106018" y="1433253"/>
            <a:ext cx="12192000" cy="1569660"/>
          </a:xfrm>
          <a:prstGeom prst="rect">
            <a:avLst/>
          </a:prstGeom>
          <a:noFill/>
        </p:spPr>
        <p:txBody>
          <a:bodyPr wrap="square" rtlCol="0">
            <a:spAutoFit/>
          </a:bodyPr>
          <a:lstStyle/>
          <a:p>
            <a:pPr algn="ctr"/>
            <a:r>
              <a:rPr lang="en-GB" sz="3200" dirty="0"/>
              <a:t>According to Stephen Jay Gould</a:t>
            </a:r>
          </a:p>
          <a:p>
            <a:pPr algn="ctr"/>
            <a:r>
              <a:rPr lang="en-GB" sz="3200" dirty="0"/>
              <a:t> - one of the world’s leading biologists – </a:t>
            </a:r>
          </a:p>
          <a:p>
            <a:pPr algn="ctr"/>
            <a:r>
              <a:rPr lang="en-GB" sz="3200" dirty="0"/>
              <a:t>there is no such thing as fish</a:t>
            </a:r>
          </a:p>
        </p:txBody>
      </p:sp>
      <p:pic>
        <p:nvPicPr>
          <p:cNvPr id="1026" name="Picture 2" descr="Wonderful Life: The Burgess Shale and the History of Nature: Amazon.co.uk:  Gould, Stephen Jay: 9780099273455: Books">
            <a:extLst>
              <a:ext uri="{FF2B5EF4-FFF2-40B4-BE49-F238E27FC236}">
                <a16:creationId xmlns:a16="http://schemas.microsoft.com/office/drawing/2014/main" id="{F65D9994-5CB8-A388-62E5-834098817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593" y="3613666"/>
            <a:ext cx="17145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Stephen Jay Gould Brought Me Back to Cecilia — The Boston Cecilia">
            <a:extLst>
              <a:ext uri="{FF2B5EF4-FFF2-40B4-BE49-F238E27FC236}">
                <a16:creationId xmlns:a16="http://schemas.microsoft.com/office/drawing/2014/main" id="{C1699A46-0096-B490-F2F6-47BCAD4AD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434" y="3597531"/>
            <a:ext cx="2167973" cy="268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223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s there no such thing as a fish? | QI - BBC">
            <a:hlinkClick r:id="" action="ppaction://media"/>
            <a:extLst>
              <a:ext uri="{FF2B5EF4-FFF2-40B4-BE49-F238E27FC236}">
                <a16:creationId xmlns:a16="http://schemas.microsoft.com/office/drawing/2014/main" id="{4643E9ED-6EA0-13C8-8D7F-EB5FC18D078C}"/>
              </a:ext>
            </a:extLst>
          </p:cNvPr>
          <p:cNvPicPr>
            <a:picLocks noRot="1" noChangeAspect="1"/>
          </p:cNvPicPr>
          <p:nvPr>
            <a:videoFile r:link="rId1"/>
          </p:nvPr>
        </p:nvPicPr>
        <p:blipFill>
          <a:blip r:embed="rId3"/>
          <a:stretch>
            <a:fillRect/>
          </a:stretch>
        </p:blipFill>
        <p:spPr>
          <a:xfrm>
            <a:off x="861632" y="471575"/>
            <a:ext cx="10468735" cy="5914849"/>
          </a:xfrm>
          <a:prstGeom prst="rect">
            <a:avLst/>
          </a:prstGeom>
        </p:spPr>
      </p:pic>
    </p:spTree>
    <p:extLst>
      <p:ext uri="{BB962C8B-B14F-4D97-AF65-F5344CB8AC3E}">
        <p14:creationId xmlns:p14="http://schemas.microsoft.com/office/powerpoint/2010/main" val="317532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4D274F-66AC-9F66-4092-28370045B406}"/>
              </a:ext>
            </a:extLst>
          </p:cNvPr>
          <p:cNvSpPr txBox="1"/>
          <p:nvPr/>
        </p:nvSpPr>
        <p:spPr>
          <a:xfrm>
            <a:off x="0" y="636104"/>
            <a:ext cx="12192000" cy="584775"/>
          </a:xfrm>
          <a:prstGeom prst="rect">
            <a:avLst/>
          </a:prstGeom>
          <a:noFill/>
        </p:spPr>
        <p:txBody>
          <a:bodyPr wrap="square" rtlCol="0">
            <a:spAutoFit/>
          </a:bodyPr>
          <a:lstStyle/>
          <a:p>
            <a:pPr algn="ctr"/>
            <a:r>
              <a:rPr lang="en-GB" sz="3200" dirty="0"/>
              <a:t>…Norway, too</a:t>
            </a:r>
          </a:p>
        </p:txBody>
      </p:sp>
      <p:pic>
        <p:nvPicPr>
          <p:cNvPr id="8" name="Picture 7" descr="A bridge over a body of water&#10;&#10;Description automatically generated with medium confidence">
            <a:extLst>
              <a:ext uri="{FF2B5EF4-FFF2-40B4-BE49-F238E27FC236}">
                <a16:creationId xmlns:a16="http://schemas.microsoft.com/office/drawing/2014/main" id="{DE70174C-2C3E-721F-F6E9-0EB50AAE2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7976" y="1537252"/>
            <a:ext cx="5423450" cy="4067588"/>
          </a:xfrm>
          <a:prstGeom prst="rect">
            <a:avLst/>
          </a:prstGeom>
        </p:spPr>
      </p:pic>
      <p:pic>
        <p:nvPicPr>
          <p:cNvPr id="12" name="Picture 11" descr="A person standing in the snow&#10;&#10;Description automatically generated with medium confidence">
            <a:extLst>
              <a:ext uri="{FF2B5EF4-FFF2-40B4-BE49-F238E27FC236}">
                <a16:creationId xmlns:a16="http://schemas.microsoft.com/office/drawing/2014/main" id="{904852E0-CB19-42C9-285B-049A1DE6D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74" y="1537252"/>
            <a:ext cx="5423450" cy="4067588"/>
          </a:xfrm>
          <a:prstGeom prst="rect">
            <a:avLst/>
          </a:prstGeom>
        </p:spPr>
      </p:pic>
      <p:sp>
        <p:nvSpPr>
          <p:cNvPr id="14" name="TextBox 13">
            <a:extLst>
              <a:ext uri="{FF2B5EF4-FFF2-40B4-BE49-F238E27FC236}">
                <a16:creationId xmlns:a16="http://schemas.microsoft.com/office/drawing/2014/main" id="{A5438654-E868-8B99-F126-A978876B990C}"/>
              </a:ext>
            </a:extLst>
          </p:cNvPr>
          <p:cNvSpPr txBox="1"/>
          <p:nvPr/>
        </p:nvSpPr>
        <p:spPr>
          <a:xfrm>
            <a:off x="0" y="6056243"/>
            <a:ext cx="12192000" cy="369332"/>
          </a:xfrm>
          <a:prstGeom prst="rect">
            <a:avLst/>
          </a:prstGeom>
          <a:noFill/>
        </p:spPr>
        <p:txBody>
          <a:bodyPr wrap="square" rtlCol="0">
            <a:spAutoFit/>
          </a:bodyPr>
          <a:lstStyle/>
          <a:p>
            <a:pPr algn="ctr"/>
            <a:r>
              <a:rPr lang="en-GB" dirty="0"/>
              <a:t>So I went there, just to research it for you. You are welcome.</a:t>
            </a:r>
          </a:p>
        </p:txBody>
      </p:sp>
    </p:spTree>
    <p:extLst>
      <p:ext uri="{BB962C8B-B14F-4D97-AF65-F5344CB8AC3E}">
        <p14:creationId xmlns:p14="http://schemas.microsoft.com/office/powerpoint/2010/main" val="1363857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ky, outdoor, snow, day&#10;&#10;Description automatically generated">
            <a:extLst>
              <a:ext uri="{FF2B5EF4-FFF2-40B4-BE49-F238E27FC236}">
                <a16:creationId xmlns:a16="http://schemas.microsoft.com/office/drawing/2014/main" id="{CF451845-E241-41E1-7D76-B18F11533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19" y="2329068"/>
            <a:ext cx="5470938" cy="4103204"/>
          </a:xfrm>
          <a:prstGeom prst="rect">
            <a:avLst/>
          </a:prstGeom>
        </p:spPr>
      </p:pic>
      <p:pic>
        <p:nvPicPr>
          <p:cNvPr id="3" name="Picture 2" descr="A picture containing outdoor, person&#10;&#10;Description automatically generated">
            <a:extLst>
              <a:ext uri="{FF2B5EF4-FFF2-40B4-BE49-F238E27FC236}">
                <a16:creationId xmlns:a16="http://schemas.microsoft.com/office/drawing/2014/main" id="{AAB3F25D-9B48-477C-C8B2-8912A1BF8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045" y="751380"/>
            <a:ext cx="5470937" cy="4103203"/>
          </a:xfrm>
          <a:prstGeom prst="rect">
            <a:avLst/>
          </a:prstGeom>
        </p:spPr>
      </p:pic>
      <p:sp>
        <p:nvSpPr>
          <p:cNvPr id="5" name="TextBox 4">
            <a:extLst>
              <a:ext uri="{FF2B5EF4-FFF2-40B4-BE49-F238E27FC236}">
                <a16:creationId xmlns:a16="http://schemas.microsoft.com/office/drawing/2014/main" id="{C147D547-4733-779D-E270-AFBD038F1156}"/>
              </a:ext>
            </a:extLst>
          </p:cNvPr>
          <p:cNvSpPr txBox="1"/>
          <p:nvPr/>
        </p:nvSpPr>
        <p:spPr>
          <a:xfrm>
            <a:off x="491435" y="584754"/>
            <a:ext cx="5208105" cy="1477328"/>
          </a:xfrm>
          <a:prstGeom prst="rect">
            <a:avLst/>
          </a:prstGeom>
          <a:noFill/>
        </p:spPr>
        <p:txBody>
          <a:bodyPr wrap="square">
            <a:spAutoFit/>
          </a:bodyPr>
          <a:lstStyle/>
          <a:p>
            <a:r>
              <a:rPr lang="en-GB" i="0" dirty="0">
                <a:solidFill>
                  <a:srgbClr val="202124"/>
                </a:solidFill>
                <a:effectLst/>
                <a:latin typeface="arial" panose="020B0604020202020204" pitchFamily="34" charset="0"/>
              </a:rPr>
              <a:t>Norway is the world's leading producer of Atlantic salmon and one of the largest seafood exporters in the world. The Norwegian aquaculture industry has developed to become an industry of major importance in the country.</a:t>
            </a:r>
            <a:endParaRPr lang="en-GB" dirty="0"/>
          </a:p>
        </p:txBody>
      </p:sp>
      <p:sp>
        <p:nvSpPr>
          <p:cNvPr id="7" name="TextBox 6">
            <a:extLst>
              <a:ext uri="{FF2B5EF4-FFF2-40B4-BE49-F238E27FC236}">
                <a16:creationId xmlns:a16="http://schemas.microsoft.com/office/drawing/2014/main" id="{C3DA344F-7B37-1588-8127-41AE1D29F7AE}"/>
              </a:ext>
            </a:extLst>
          </p:cNvPr>
          <p:cNvSpPr txBox="1"/>
          <p:nvPr/>
        </p:nvSpPr>
        <p:spPr>
          <a:xfrm>
            <a:off x="6228524" y="5460289"/>
            <a:ext cx="6096000" cy="646331"/>
          </a:xfrm>
          <a:prstGeom prst="rect">
            <a:avLst/>
          </a:prstGeom>
          <a:noFill/>
        </p:spPr>
        <p:txBody>
          <a:bodyPr wrap="square">
            <a:spAutoFit/>
          </a:bodyPr>
          <a:lstStyle/>
          <a:p>
            <a:r>
              <a:rPr lang="en-GB" dirty="0">
                <a:solidFill>
                  <a:srgbClr val="202124"/>
                </a:solidFill>
                <a:latin typeface="arial" panose="020B0604020202020204" pitchFamily="34" charset="0"/>
              </a:rPr>
              <a:t>In fact, t</a:t>
            </a:r>
            <a:r>
              <a:rPr lang="en-GB" i="0" dirty="0">
                <a:solidFill>
                  <a:srgbClr val="202124"/>
                </a:solidFill>
                <a:effectLst/>
                <a:latin typeface="arial" panose="020B0604020202020204" pitchFamily="34" charset="0"/>
              </a:rPr>
              <a:t>he industry is so vast that it is the second largest contributor to Norway's economy, after oil and gas</a:t>
            </a:r>
            <a:endParaRPr lang="en-GB" dirty="0"/>
          </a:p>
        </p:txBody>
      </p:sp>
    </p:spTree>
    <p:extLst>
      <p:ext uri="{BB962C8B-B14F-4D97-AF65-F5344CB8AC3E}">
        <p14:creationId xmlns:p14="http://schemas.microsoft.com/office/powerpoint/2010/main" val="4033866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of&#10;&#10;Description automatically generated">
            <a:extLst>
              <a:ext uri="{FF2B5EF4-FFF2-40B4-BE49-F238E27FC236}">
                <a16:creationId xmlns:a16="http://schemas.microsoft.com/office/drawing/2014/main" id="{F7A5563E-06A4-95CD-44B1-5E5166711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896" y="1215316"/>
            <a:ext cx="4035227" cy="3184641"/>
          </a:xfrm>
          <a:prstGeom prst="rect">
            <a:avLst/>
          </a:prstGeom>
        </p:spPr>
      </p:pic>
      <p:sp>
        <p:nvSpPr>
          <p:cNvPr id="8" name="TextBox 7">
            <a:extLst>
              <a:ext uri="{FF2B5EF4-FFF2-40B4-BE49-F238E27FC236}">
                <a16:creationId xmlns:a16="http://schemas.microsoft.com/office/drawing/2014/main" id="{56494C8A-9207-C418-B2B8-F39C9467E4C1}"/>
              </a:ext>
            </a:extLst>
          </p:cNvPr>
          <p:cNvSpPr txBox="1"/>
          <p:nvPr/>
        </p:nvSpPr>
        <p:spPr>
          <a:xfrm>
            <a:off x="912727" y="4442355"/>
            <a:ext cx="3559084" cy="1200329"/>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Espada</a:t>
            </a:r>
          </a:p>
          <a:p>
            <a:pPr algn="ctr"/>
            <a:r>
              <a:rPr lang="en-GB" dirty="0">
                <a:latin typeface="Arial" panose="020B0604020202020204" pitchFamily="34" charset="0"/>
                <a:cs typeface="Arial" panose="020B0604020202020204" pitchFamily="34" charset="0"/>
              </a:rPr>
              <a:t>(Black Scabbardfish)</a:t>
            </a:r>
          </a:p>
          <a:p>
            <a:pPr algn="ctr"/>
            <a:r>
              <a:rPr lang="en-GB" dirty="0">
                <a:latin typeface="Arial" panose="020B0604020202020204" pitchFamily="34" charset="0"/>
                <a:cs typeface="Arial" panose="020B0604020202020204" pitchFamily="34" charset="0"/>
              </a:rPr>
              <a:t>Funchal Fish Market, Madeira</a:t>
            </a:r>
          </a:p>
          <a:p>
            <a:pPr algn="ctr"/>
            <a:r>
              <a:rPr lang="en-GB" dirty="0">
                <a:latin typeface="Arial" panose="020B0604020202020204" pitchFamily="34" charset="0"/>
                <a:cs typeface="Arial" panose="020B0604020202020204" pitchFamily="34" charset="0"/>
              </a:rPr>
              <a:t>1989</a:t>
            </a:r>
          </a:p>
        </p:txBody>
      </p:sp>
      <p:sp>
        <p:nvSpPr>
          <p:cNvPr id="9" name="TextBox 8">
            <a:extLst>
              <a:ext uri="{FF2B5EF4-FFF2-40B4-BE49-F238E27FC236}">
                <a16:creationId xmlns:a16="http://schemas.microsoft.com/office/drawing/2014/main" id="{0514D26B-775F-207B-733D-759323E8F993}"/>
              </a:ext>
            </a:extLst>
          </p:cNvPr>
          <p:cNvSpPr txBox="1"/>
          <p:nvPr/>
        </p:nvSpPr>
        <p:spPr>
          <a:xfrm>
            <a:off x="6551952" y="1893331"/>
            <a:ext cx="4373665"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Fish processing plant</a:t>
            </a:r>
          </a:p>
          <a:p>
            <a:pPr algn="ctr"/>
            <a:r>
              <a:rPr lang="en-GB" dirty="0">
                <a:latin typeface="Arial" panose="020B0604020202020204" pitchFamily="34" charset="0"/>
                <a:cs typeface="Arial" panose="020B0604020202020204" pitchFamily="34" charset="0"/>
              </a:rPr>
              <a:t>The Gambia 1996</a:t>
            </a:r>
          </a:p>
        </p:txBody>
      </p:sp>
      <p:pic>
        <p:nvPicPr>
          <p:cNvPr id="13" name="Picture 12" descr="A picture containing outdoor&#10;&#10;Description automatically generated">
            <a:extLst>
              <a:ext uri="{FF2B5EF4-FFF2-40B4-BE49-F238E27FC236}">
                <a16:creationId xmlns:a16="http://schemas.microsoft.com/office/drawing/2014/main" id="{B4D845AC-4443-E27D-31B8-7485DCDF3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872409"/>
            <a:ext cx="5424059" cy="3483450"/>
          </a:xfrm>
          <a:prstGeom prst="rect">
            <a:avLst/>
          </a:prstGeom>
        </p:spPr>
      </p:pic>
    </p:spTree>
    <p:extLst>
      <p:ext uri="{BB962C8B-B14F-4D97-AF65-F5344CB8AC3E}">
        <p14:creationId xmlns:p14="http://schemas.microsoft.com/office/powerpoint/2010/main" val="161635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fish&#10;&#10;Description automatically generated">
            <a:extLst>
              <a:ext uri="{FF2B5EF4-FFF2-40B4-BE49-F238E27FC236}">
                <a16:creationId xmlns:a16="http://schemas.microsoft.com/office/drawing/2014/main" id="{940389FD-7C34-E526-C977-10E9EE6D0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8" y="2468770"/>
            <a:ext cx="2876550" cy="3835400"/>
          </a:xfrm>
          <a:prstGeom prst="rect">
            <a:avLst/>
          </a:prstGeom>
        </p:spPr>
      </p:pic>
      <p:pic>
        <p:nvPicPr>
          <p:cNvPr id="9" name="Picture 8" descr="A person holding a device next to another person on a boat&#10;&#10;Description automatically generated">
            <a:extLst>
              <a:ext uri="{FF2B5EF4-FFF2-40B4-BE49-F238E27FC236}">
                <a16:creationId xmlns:a16="http://schemas.microsoft.com/office/drawing/2014/main" id="{C1812BD7-E273-2667-948C-66006E421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3086" y="2399192"/>
            <a:ext cx="2928733" cy="3904978"/>
          </a:xfrm>
          <a:prstGeom prst="rect">
            <a:avLst/>
          </a:prstGeom>
        </p:spPr>
      </p:pic>
      <p:pic>
        <p:nvPicPr>
          <p:cNvPr id="11" name="Picture 10" descr="A group of fish and octopus&#10;&#10;Description automatically generated">
            <a:extLst>
              <a:ext uri="{FF2B5EF4-FFF2-40B4-BE49-F238E27FC236}">
                <a16:creationId xmlns:a16="http://schemas.microsoft.com/office/drawing/2014/main" id="{B6FCDB7F-2373-D3CB-C93C-708563DB6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1026" y="711201"/>
            <a:ext cx="2995819" cy="3994426"/>
          </a:xfrm>
          <a:prstGeom prst="rect">
            <a:avLst/>
          </a:prstGeom>
        </p:spPr>
      </p:pic>
      <p:sp>
        <p:nvSpPr>
          <p:cNvPr id="12" name="TextBox 11">
            <a:extLst>
              <a:ext uri="{FF2B5EF4-FFF2-40B4-BE49-F238E27FC236}">
                <a16:creationId xmlns:a16="http://schemas.microsoft.com/office/drawing/2014/main" id="{48386980-FD02-B8CA-0DC5-315DEA74B172}"/>
              </a:ext>
            </a:extLst>
          </p:cNvPr>
          <p:cNvSpPr txBox="1"/>
          <p:nvPr/>
        </p:nvSpPr>
        <p:spPr>
          <a:xfrm>
            <a:off x="4532243" y="5433391"/>
            <a:ext cx="3339548" cy="369332"/>
          </a:xfrm>
          <a:prstGeom prst="rect">
            <a:avLst/>
          </a:prstGeom>
          <a:noFill/>
        </p:spPr>
        <p:txBody>
          <a:bodyPr wrap="square" rtlCol="0">
            <a:spAutoFit/>
          </a:bodyPr>
          <a:lstStyle/>
          <a:p>
            <a:pPr algn="ctr"/>
            <a:r>
              <a:rPr lang="en-GB" dirty="0"/>
              <a:t>Kefalonia </a:t>
            </a:r>
            <a:r>
              <a:rPr lang="en-GB" dirty="0">
                <a:latin typeface="Arial" panose="020B0604020202020204" pitchFamily="34" charset="0"/>
                <a:cs typeface="Arial" panose="020B0604020202020204" pitchFamily="34" charset="0"/>
              </a:rPr>
              <a:t>2023</a:t>
            </a:r>
          </a:p>
        </p:txBody>
      </p:sp>
    </p:spTree>
    <p:extLst>
      <p:ext uri="{BB962C8B-B14F-4D97-AF65-F5344CB8AC3E}">
        <p14:creationId xmlns:p14="http://schemas.microsoft.com/office/powerpoint/2010/main" val="2154943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ones of the ocean">
            <a:extLst>
              <a:ext uri="{FF2B5EF4-FFF2-40B4-BE49-F238E27FC236}">
                <a16:creationId xmlns:a16="http://schemas.microsoft.com/office/drawing/2014/main" id="{E4EA0509-AC73-74B3-3E38-6A90E60C3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3114" y="174362"/>
            <a:ext cx="4115008" cy="65092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7DE079-9F76-F532-8ADA-8C1F468AA3A1}"/>
              </a:ext>
            </a:extLst>
          </p:cNvPr>
          <p:cNvSpPr txBox="1"/>
          <p:nvPr/>
        </p:nvSpPr>
        <p:spPr>
          <a:xfrm>
            <a:off x="106018" y="1113183"/>
            <a:ext cx="1987825" cy="369332"/>
          </a:xfrm>
          <a:prstGeom prst="rect">
            <a:avLst/>
          </a:prstGeom>
          <a:noFill/>
        </p:spPr>
        <p:txBody>
          <a:bodyPr wrap="square" rtlCol="0">
            <a:spAutoFit/>
          </a:bodyPr>
          <a:lstStyle/>
          <a:p>
            <a:r>
              <a:rPr lang="en-GB" dirty="0">
                <a:solidFill>
                  <a:srgbClr val="FF0000"/>
                </a:solidFill>
              </a:rPr>
              <a:t>Photic layer</a:t>
            </a:r>
          </a:p>
        </p:txBody>
      </p:sp>
      <p:cxnSp>
        <p:nvCxnSpPr>
          <p:cNvPr id="4" name="Straight Arrow Connector 3">
            <a:extLst>
              <a:ext uri="{FF2B5EF4-FFF2-40B4-BE49-F238E27FC236}">
                <a16:creationId xmlns:a16="http://schemas.microsoft.com/office/drawing/2014/main" id="{C00FC975-F704-AB6F-564A-4599A05E6096}"/>
              </a:ext>
            </a:extLst>
          </p:cNvPr>
          <p:cNvCxnSpPr>
            <a:cxnSpLocks/>
          </p:cNvCxnSpPr>
          <p:nvPr/>
        </p:nvCxnSpPr>
        <p:spPr>
          <a:xfrm>
            <a:off x="1364974" y="1285461"/>
            <a:ext cx="6228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099DFFC-D8C8-0B26-A3C8-AA352B17695E}"/>
              </a:ext>
            </a:extLst>
          </p:cNvPr>
          <p:cNvSpPr txBox="1"/>
          <p:nvPr/>
        </p:nvSpPr>
        <p:spPr>
          <a:xfrm>
            <a:off x="106018" y="3429000"/>
            <a:ext cx="1073426" cy="646331"/>
          </a:xfrm>
          <a:prstGeom prst="rect">
            <a:avLst/>
          </a:prstGeom>
          <a:noFill/>
        </p:spPr>
        <p:txBody>
          <a:bodyPr wrap="square" rtlCol="0">
            <a:spAutoFit/>
          </a:bodyPr>
          <a:lstStyle/>
          <a:p>
            <a:r>
              <a:rPr lang="en-GB" dirty="0">
                <a:solidFill>
                  <a:srgbClr val="FF0000"/>
                </a:solidFill>
              </a:rPr>
              <a:t>Aphotic </a:t>
            </a:r>
          </a:p>
          <a:p>
            <a:r>
              <a:rPr lang="en-GB" dirty="0">
                <a:solidFill>
                  <a:srgbClr val="FF0000"/>
                </a:solidFill>
              </a:rPr>
              <a:t>Layer</a:t>
            </a:r>
          </a:p>
        </p:txBody>
      </p:sp>
      <p:cxnSp>
        <p:nvCxnSpPr>
          <p:cNvPr id="8" name="Straight Connector 7">
            <a:extLst>
              <a:ext uri="{FF2B5EF4-FFF2-40B4-BE49-F238E27FC236}">
                <a16:creationId xmlns:a16="http://schemas.microsoft.com/office/drawing/2014/main" id="{18C370C1-9FA6-05A9-6A2E-263F455DAF30}"/>
              </a:ext>
            </a:extLst>
          </p:cNvPr>
          <p:cNvCxnSpPr>
            <a:cxnSpLocks/>
          </p:cNvCxnSpPr>
          <p:nvPr/>
        </p:nvCxnSpPr>
        <p:spPr>
          <a:xfrm>
            <a:off x="967409" y="3752165"/>
            <a:ext cx="3975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9CACBEB-F760-392B-E6BA-C4558CE822B5}"/>
              </a:ext>
            </a:extLst>
          </p:cNvPr>
          <p:cNvCxnSpPr/>
          <p:nvPr/>
        </p:nvCxnSpPr>
        <p:spPr>
          <a:xfrm>
            <a:off x="1364974" y="1603513"/>
            <a:ext cx="0" cy="4890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675FF6-95F2-DD41-345D-FA481283AE3B}"/>
              </a:ext>
            </a:extLst>
          </p:cNvPr>
          <p:cNvCxnSpPr/>
          <p:nvPr/>
        </p:nvCxnSpPr>
        <p:spPr>
          <a:xfrm>
            <a:off x="1364974" y="1603513"/>
            <a:ext cx="6228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C7638FA-EB77-F8E1-34E7-06DC8B3ACA90}"/>
              </a:ext>
            </a:extLst>
          </p:cNvPr>
          <p:cNvCxnSpPr/>
          <p:nvPr/>
        </p:nvCxnSpPr>
        <p:spPr>
          <a:xfrm>
            <a:off x="1364974" y="6493565"/>
            <a:ext cx="622852"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FA30D22-31BC-8AE6-59C2-AAEBEC7414AD}"/>
              </a:ext>
            </a:extLst>
          </p:cNvPr>
          <p:cNvSpPr txBox="1"/>
          <p:nvPr/>
        </p:nvSpPr>
        <p:spPr>
          <a:xfrm>
            <a:off x="6904382" y="5472282"/>
            <a:ext cx="3485319" cy="1200329"/>
          </a:xfrm>
          <a:prstGeom prst="rect">
            <a:avLst/>
          </a:prstGeom>
          <a:noFill/>
        </p:spPr>
        <p:txBody>
          <a:bodyPr wrap="square" rtlCol="0">
            <a:spAutoFit/>
          </a:bodyPr>
          <a:lstStyle/>
          <a:p>
            <a:r>
              <a:rPr lang="en-GB" dirty="0">
                <a:solidFill>
                  <a:srgbClr val="FF0000"/>
                </a:solidFill>
              </a:rPr>
              <a:t>Benthic</a:t>
            </a:r>
          </a:p>
          <a:p>
            <a:r>
              <a:rPr lang="en-GB" dirty="0">
                <a:solidFill>
                  <a:srgbClr val="FF0000"/>
                </a:solidFill>
              </a:rPr>
              <a:t>Layer</a:t>
            </a:r>
          </a:p>
          <a:p>
            <a:r>
              <a:rPr lang="en-GB" dirty="0"/>
              <a:t>Shellfish traps catch crustaceans</a:t>
            </a:r>
          </a:p>
          <a:p>
            <a:r>
              <a:rPr lang="en-GB" dirty="0"/>
              <a:t>Such as lobsters, crabs and crayfish</a:t>
            </a:r>
          </a:p>
        </p:txBody>
      </p:sp>
      <p:cxnSp>
        <p:nvCxnSpPr>
          <p:cNvPr id="18" name="Straight Arrow Connector 17">
            <a:extLst>
              <a:ext uri="{FF2B5EF4-FFF2-40B4-BE49-F238E27FC236}">
                <a16:creationId xmlns:a16="http://schemas.microsoft.com/office/drawing/2014/main" id="{75C6E92E-0E59-150E-324E-2E0E501A4085}"/>
              </a:ext>
            </a:extLst>
          </p:cNvPr>
          <p:cNvCxnSpPr>
            <a:cxnSpLocks/>
            <a:stCxn id="16" idx="1"/>
          </p:cNvCxnSpPr>
          <p:nvPr/>
        </p:nvCxnSpPr>
        <p:spPr>
          <a:xfrm flipH="1" flipV="1">
            <a:off x="6467061" y="5300870"/>
            <a:ext cx="437321" cy="7715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96A9802-851A-240E-2C32-D3E20C53F04C}"/>
              </a:ext>
            </a:extLst>
          </p:cNvPr>
          <p:cNvSpPr txBox="1"/>
          <p:nvPr/>
        </p:nvSpPr>
        <p:spPr>
          <a:xfrm>
            <a:off x="8282609" y="3644348"/>
            <a:ext cx="3167269" cy="2031325"/>
          </a:xfrm>
          <a:prstGeom prst="rect">
            <a:avLst/>
          </a:prstGeom>
          <a:noFill/>
        </p:spPr>
        <p:txBody>
          <a:bodyPr wrap="square" rtlCol="0">
            <a:spAutoFit/>
          </a:bodyPr>
          <a:lstStyle/>
          <a:p>
            <a:r>
              <a:rPr lang="en-GB" dirty="0">
                <a:solidFill>
                  <a:srgbClr val="FF0000"/>
                </a:solidFill>
              </a:rPr>
              <a:t>Demersal</a:t>
            </a:r>
          </a:p>
          <a:p>
            <a:r>
              <a:rPr lang="en-GB" sz="1800" dirty="0">
                <a:effectLst/>
                <a:ea typeface="Times New Roman" panose="02020603050405020304" pitchFamily="18" charset="0"/>
              </a:rPr>
              <a:t>Demersal species live on, or just above, the sea bed. Examples include Cod, Plaice and Haddock. Caught by demersal trawl, or demersal longline.</a:t>
            </a:r>
          </a:p>
          <a:p>
            <a:endParaRPr lang="en-GB" dirty="0">
              <a:solidFill>
                <a:srgbClr val="FF0000"/>
              </a:solidFill>
            </a:endParaRPr>
          </a:p>
        </p:txBody>
      </p:sp>
      <p:cxnSp>
        <p:nvCxnSpPr>
          <p:cNvPr id="22" name="Straight Connector 21">
            <a:extLst>
              <a:ext uri="{FF2B5EF4-FFF2-40B4-BE49-F238E27FC236}">
                <a16:creationId xmlns:a16="http://schemas.microsoft.com/office/drawing/2014/main" id="{91950723-E245-3D83-908C-7CE75011BC92}"/>
              </a:ext>
            </a:extLst>
          </p:cNvPr>
          <p:cNvCxnSpPr/>
          <p:nvPr/>
        </p:nvCxnSpPr>
        <p:spPr>
          <a:xfrm>
            <a:off x="7229061" y="4757531"/>
            <a:ext cx="8746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20F20AC-60EA-75CE-6A1D-9007DFC51C98}"/>
              </a:ext>
            </a:extLst>
          </p:cNvPr>
          <p:cNvCxnSpPr>
            <a:cxnSpLocks/>
          </p:cNvCxnSpPr>
          <p:nvPr/>
        </p:nvCxnSpPr>
        <p:spPr>
          <a:xfrm>
            <a:off x="7229061" y="4412974"/>
            <a:ext cx="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5369804-653A-5D8D-40EA-9CDBB97DEE0D}"/>
              </a:ext>
            </a:extLst>
          </p:cNvPr>
          <p:cNvCxnSpPr/>
          <p:nvPr/>
        </p:nvCxnSpPr>
        <p:spPr>
          <a:xfrm>
            <a:off x="6586330" y="4412974"/>
            <a:ext cx="649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03D5113-C601-F0F0-5ADF-CAB0D348B061}"/>
              </a:ext>
            </a:extLst>
          </p:cNvPr>
          <p:cNvCxnSpPr/>
          <p:nvPr/>
        </p:nvCxnSpPr>
        <p:spPr>
          <a:xfrm>
            <a:off x="6579704" y="5022574"/>
            <a:ext cx="649357"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C1AF85B-7079-D388-1866-1B34EBE71843}"/>
              </a:ext>
            </a:extLst>
          </p:cNvPr>
          <p:cNvSpPr txBox="1"/>
          <p:nvPr/>
        </p:nvSpPr>
        <p:spPr>
          <a:xfrm>
            <a:off x="8282609" y="1285461"/>
            <a:ext cx="3392556" cy="2308324"/>
          </a:xfrm>
          <a:prstGeom prst="rect">
            <a:avLst/>
          </a:prstGeom>
          <a:noFill/>
        </p:spPr>
        <p:txBody>
          <a:bodyPr wrap="square" rtlCol="0">
            <a:spAutoFit/>
          </a:bodyPr>
          <a:lstStyle/>
          <a:p>
            <a:r>
              <a:rPr lang="en-GB" dirty="0">
                <a:solidFill>
                  <a:srgbClr val="FF0000"/>
                </a:solidFill>
              </a:rPr>
              <a:t>Pelagic</a:t>
            </a:r>
          </a:p>
          <a:p>
            <a:r>
              <a:rPr lang="en-GB" dirty="0"/>
              <a:t>Pelagic species live in open water above the seabed, often near the water surface. Examples include Tuna and Herring. Caught by pelagic trawling, drift nets, purse seining or pelagic long lines</a:t>
            </a:r>
          </a:p>
          <a:p>
            <a:endParaRPr lang="en-GB" dirty="0">
              <a:solidFill>
                <a:srgbClr val="FF0000"/>
              </a:solidFill>
            </a:endParaRPr>
          </a:p>
        </p:txBody>
      </p:sp>
      <p:cxnSp>
        <p:nvCxnSpPr>
          <p:cNvPr id="3075" name="Straight Connector 3074">
            <a:extLst>
              <a:ext uri="{FF2B5EF4-FFF2-40B4-BE49-F238E27FC236}">
                <a16:creationId xmlns:a16="http://schemas.microsoft.com/office/drawing/2014/main" id="{7B006141-4289-BC24-9FB6-0DA7739246FC}"/>
              </a:ext>
            </a:extLst>
          </p:cNvPr>
          <p:cNvCxnSpPr/>
          <p:nvPr/>
        </p:nvCxnSpPr>
        <p:spPr>
          <a:xfrm>
            <a:off x="7215809" y="1908313"/>
            <a:ext cx="8680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7" name="Straight Connector 3076">
            <a:extLst>
              <a:ext uri="{FF2B5EF4-FFF2-40B4-BE49-F238E27FC236}">
                <a16:creationId xmlns:a16="http://schemas.microsoft.com/office/drawing/2014/main" id="{D19CBBA1-C79A-BE7B-45D6-C154668D7F7B}"/>
              </a:ext>
            </a:extLst>
          </p:cNvPr>
          <p:cNvCxnSpPr>
            <a:cxnSpLocks/>
          </p:cNvCxnSpPr>
          <p:nvPr/>
        </p:nvCxnSpPr>
        <p:spPr>
          <a:xfrm>
            <a:off x="7215809" y="1285461"/>
            <a:ext cx="19878" cy="1517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9" name="Straight Connector 3078">
            <a:extLst>
              <a:ext uri="{FF2B5EF4-FFF2-40B4-BE49-F238E27FC236}">
                <a16:creationId xmlns:a16="http://schemas.microsoft.com/office/drawing/2014/main" id="{233AFFFC-9404-EA13-22D0-3B3588D0F85A}"/>
              </a:ext>
            </a:extLst>
          </p:cNvPr>
          <p:cNvCxnSpPr/>
          <p:nvPr/>
        </p:nvCxnSpPr>
        <p:spPr>
          <a:xfrm>
            <a:off x="6586330" y="1285461"/>
            <a:ext cx="649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81" name="Straight Connector 3080">
            <a:extLst>
              <a:ext uri="{FF2B5EF4-FFF2-40B4-BE49-F238E27FC236}">
                <a16:creationId xmlns:a16="http://schemas.microsoft.com/office/drawing/2014/main" id="{C738D453-EFF6-DE4E-A13C-E70E08A877D8}"/>
              </a:ext>
            </a:extLst>
          </p:cNvPr>
          <p:cNvCxnSpPr/>
          <p:nvPr/>
        </p:nvCxnSpPr>
        <p:spPr>
          <a:xfrm>
            <a:off x="6599582" y="2803123"/>
            <a:ext cx="636105"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2F86E0D-8194-9BFB-072A-0F53821666AF}"/>
              </a:ext>
            </a:extLst>
          </p:cNvPr>
          <p:cNvSpPr txBox="1"/>
          <p:nvPr/>
        </p:nvSpPr>
        <p:spPr>
          <a:xfrm>
            <a:off x="6434140" y="3025889"/>
            <a:ext cx="5002696" cy="1477328"/>
          </a:xfrm>
          <a:prstGeom prst="rect">
            <a:avLst/>
          </a:prstGeom>
          <a:noFill/>
        </p:spPr>
        <p:txBody>
          <a:bodyPr wrap="square" rtlCol="0">
            <a:spAutoFit/>
          </a:bodyPr>
          <a:lstStyle/>
          <a:p>
            <a:r>
              <a:rPr lang="en-GB" dirty="0">
                <a:solidFill>
                  <a:srgbClr val="FF0000"/>
                </a:solidFill>
              </a:rPr>
              <a:t>Midwater</a:t>
            </a:r>
          </a:p>
          <a:p>
            <a:r>
              <a:rPr lang="en-GB" sz="1800" dirty="0">
                <a:effectLst/>
                <a:ea typeface="Times New Roman" panose="02020603050405020304" pitchFamily="18" charset="0"/>
              </a:rPr>
              <a:t>Bass. Caught by</a:t>
            </a:r>
          </a:p>
          <a:p>
            <a:r>
              <a:rPr lang="en-GB" dirty="0">
                <a:ea typeface="Times New Roman" panose="02020603050405020304" pitchFamily="18" charset="0"/>
              </a:rPr>
              <a:t>Midwater pair</a:t>
            </a:r>
          </a:p>
          <a:p>
            <a:r>
              <a:rPr lang="en-GB" sz="1800" dirty="0">
                <a:effectLst/>
                <a:ea typeface="Times New Roman" panose="02020603050405020304" pitchFamily="18" charset="0"/>
              </a:rPr>
              <a:t>trawl</a:t>
            </a:r>
          </a:p>
          <a:p>
            <a:endParaRPr lang="en-GB" dirty="0">
              <a:solidFill>
                <a:srgbClr val="FF0000"/>
              </a:solidFill>
            </a:endParaRPr>
          </a:p>
        </p:txBody>
      </p:sp>
    </p:spTree>
    <p:extLst>
      <p:ext uri="{BB962C8B-B14F-4D97-AF65-F5344CB8AC3E}">
        <p14:creationId xmlns:p14="http://schemas.microsoft.com/office/powerpoint/2010/main" val="93299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nodeType="withEffect">
                                  <p:stCondLst>
                                    <p:cond delay="0"/>
                                  </p:stCondLst>
                                  <p:childTnLst>
                                    <p:set>
                                      <p:cBhvr>
                                        <p:cTn id="58" dur="1" fill="hold">
                                          <p:stCondLst>
                                            <p:cond delay="0"/>
                                          </p:stCondLst>
                                        </p:cTn>
                                        <p:tgtEl>
                                          <p:spTgt spid="3075"/>
                                        </p:tgtEl>
                                        <p:attrNameLst>
                                          <p:attrName>style.visibility</p:attrName>
                                        </p:attrNameLst>
                                      </p:cBhvr>
                                      <p:to>
                                        <p:strVal val="visible"/>
                                      </p:to>
                                    </p:set>
                                    <p:animEffect transition="in" filter="fade">
                                      <p:cBhvr>
                                        <p:cTn id="59" dur="500"/>
                                        <p:tgtEl>
                                          <p:spTgt spid="3075"/>
                                        </p:tgtEl>
                                      </p:cBhvr>
                                    </p:animEffect>
                                  </p:childTnLst>
                                </p:cTn>
                              </p:par>
                              <p:par>
                                <p:cTn id="60" presetID="10" presetClass="entr" presetSubtype="0" fill="hold" nodeType="withEffect">
                                  <p:stCondLst>
                                    <p:cond delay="0"/>
                                  </p:stCondLst>
                                  <p:childTnLst>
                                    <p:set>
                                      <p:cBhvr>
                                        <p:cTn id="61" dur="1" fill="hold">
                                          <p:stCondLst>
                                            <p:cond delay="0"/>
                                          </p:stCondLst>
                                        </p:cTn>
                                        <p:tgtEl>
                                          <p:spTgt spid="3077"/>
                                        </p:tgtEl>
                                        <p:attrNameLst>
                                          <p:attrName>style.visibility</p:attrName>
                                        </p:attrNameLst>
                                      </p:cBhvr>
                                      <p:to>
                                        <p:strVal val="visible"/>
                                      </p:to>
                                    </p:set>
                                    <p:animEffect transition="in" filter="fade">
                                      <p:cBhvr>
                                        <p:cTn id="62" dur="500"/>
                                        <p:tgtEl>
                                          <p:spTgt spid="3077"/>
                                        </p:tgtEl>
                                      </p:cBhvr>
                                    </p:animEffect>
                                  </p:childTnLst>
                                </p:cTn>
                              </p:par>
                              <p:par>
                                <p:cTn id="63" presetID="10" presetClass="entr" presetSubtype="0" fill="hold" nodeType="withEffect">
                                  <p:stCondLst>
                                    <p:cond delay="0"/>
                                  </p:stCondLst>
                                  <p:childTnLst>
                                    <p:set>
                                      <p:cBhvr>
                                        <p:cTn id="64" dur="1" fill="hold">
                                          <p:stCondLst>
                                            <p:cond delay="0"/>
                                          </p:stCondLst>
                                        </p:cTn>
                                        <p:tgtEl>
                                          <p:spTgt spid="3079"/>
                                        </p:tgtEl>
                                        <p:attrNameLst>
                                          <p:attrName>style.visibility</p:attrName>
                                        </p:attrNameLst>
                                      </p:cBhvr>
                                      <p:to>
                                        <p:strVal val="visible"/>
                                      </p:to>
                                    </p:set>
                                    <p:animEffect transition="in" filter="fade">
                                      <p:cBhvr>
                                        <p:cTn id="65" dur="500"/>
                                        <p:tgtEl>
                                          <p:spTgt spid="3079"/>
                                        </p:tgtEl>
                                      </p:cBhvr>
                                    </p:animEffect>
                                  </p:childTnLst>
                                </p:cTn>
                              </p:par>
                              <p:par>
                                <p:cTn id="66" presetID="10" presetClass="entr" presetSubtype="0" fill="hold" nodeType="withEffect">
                                  <p:stCondLst>
                                    <p:cond delay="0"/>
                                  </p:stCondLst>
                                  <p:childTnLst>
                                    <p:set>
                                      <p:cBhvr>
                                        <p:cTn id="67" dur="1" fill="hold">
                                          <p:stCondLst>
                                            <p:cond delay="0"/>
                                          </p:stCondLst>
                                        </p:cTn>
                                        <p:tgtEl>
                                          <p:spTgt spid="3081"/>
                                        </p:tgtEl>
                                        <p:attrNameLst>
                                          <p:attrName>style.visibility</p:attrName>
                                        </p:attrNameLst>
                                      </p:cBhvr>
                                      <p:to>
                                        <p:strVal val="visible"/>
                                      </p:to>
                                    </p:set>
                                    <p:animEffect transition="in" filter="fade">
                                      <p:cBhvr>
                                        <p:cTn id="68" dur="500"/>
                                        <p:tgtEl>
                                          <p:spTgt spid="308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6" grpId="0"/>
      <p:bldP spid="20" grpId="0"/>
      <p:bldP spid="30"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mmary diagram of various types of commonly used commercial fishing... |  Download Scientific Diagram">
            <a:extLst>
              <a:ext uri="{FF2B5EF4-FFF2-40B4-BE49-F238E27FC236}">
                <a16:creationId xmlns:a16="http://schemas.microsoft.com/office/drawing/2014/main" id="{6FC49CAA-6459-DD4C-9382-D4E20213C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793" y="901149"/>
            <a:ext cx="7562414" cy="5382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05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1635</TotalTime>
  <Words>1378</Words>
  <Application>Microsoft Office PowerPoint</Application>
  <PresentationFormat>Widescreen</PresentationFormat>
  <Paragraphs>171</Paragraphs>
  <Slides>31</Slides>
  <Notes>0</Notes>
  <HiddenSlides>0</HiddenSlides>
  <MMClips>10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31</vt:i4>
      </vt:variant>
    </vt:vector>
  </HeadingPairs>
  <TitlesOfParts>
    <vt:vector size="38" baseType="lpstr">
      <vt:lpstr>Arial</vt:lpstr>
      <vt:lpstr>Arial</vt:lpstr>
      <vt:lpstr>Calibri</vt:lpstr>
      <vt:lpstr>Calibri Light</vt:lpstr>
      <vt:lpstr>freight-text-pro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Madelin</dc:creator>
  <cp:lastModifiedBy>Paul Madelin</cp:lastModifiedBy>
  <cp:revision>134</cp:revision>
  <dcterms:created xsi:type="dcterms:W3CDTF">2023-02-24T06:57:34Z</dcterms:created>
  <dcterms:modified xsi:type="dcterms:W3CDTF">2023-12-21T09:35:48Z</dcterms:modified>
</cp:coreProperties>
</file>