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797675" cy="98742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542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0443" y="0"/>
            <a:ext cx="2945659" cy="495427"/>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8824"/>
            <a:ext cx="2945659" cy="49542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e9713da795_1_27:notes"/>
          <p:cNvSpPr/>
          <p:nvPr>
            <p:ph idx="2" type="sldImg"/>
          </p:nvPr>
        </p:nvSpPr>
        <p:spPr>
          <a:xfrm>
            <a:off x="436563" y="1233488"/>
            <a:ext cx="5924700" cy="3333900"/>
          </a:xfrm>
          <a:custGeom>
            <a:rect b="b" l="l" r="r" t="t"/>
            <a:pathLst>
              <a:path extrusionOk="0" h="120000" w="120000">
                <a:moveTo>
                  <a:pt x="0" y="0"/>
                </a:moveTo>
                <a:lnTo>
                  <a:pt x="120000" y="0"/>
                </a:lnTo>
                <a:lnTo>
                  <a:pt x="120000" y="120000"/>
                </a:lnTo>
                <a:lnTo>
                  <a:pt x="0" y="120000"/>
                </a:lnTo>
                <a:close/>
              </a:path>
            </a:pathLst>
          </a:custGeom>
        </p:spPr>
      </p:sp>
      <p:sp>
        <p:nvSpPr>
          <p:cNvPr id="87" name="Google Shape;87;g1e9713da795_1_27:notes"/>
          <p:cNvSpPr txBox="1"/>
          <p:nvPr>
            <p:ph idx="1" type="body"/>
          </p:nvPr>
        </p:nvSpPr>
        <p:spPr>
          <a:xfrm>
            <a:off x="679768" y="4751983"/>
            <a:ext cx="5438100" cy="388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 &amp; A</a:t>
            </a:r>
            <a:endParaRPr/>
          </a:p>
          <a:p>
            <a:pPr indent="0" lvl="0" marL="0" rtl="0" algn="l">
              <a:spcBef>
                <a:spcPts val="0"/>
              </a:spcBef>
              <a:spcAft>
                <a:spcPts val="0"/>
              </a:spcAft>
              <a:buNone/>
            </a:pPr>
            <a:r>
              <a:rPr lang="en-US"/>
              <a:t>2 &amp; C</a:t>
            </a:r>
            <a:endParaRPr/>
          </a:p>
          <a:p>
            <a:pPr indent="0" lvl="0" marL="0" rtl="0" algn="l">
              <a:spcBef>
                <a:spcPts val="0"/>
              </a:spcBef>
              <a:spcAft>
                <a:spcPts val="0"/>
              </a:spcAft>
              <a:buNone/>
            </a:pPr>
            <a:r>
              <a:rPr lang="en-US"/>
              <a:t>3 &amp; D</a:t>
            </a:r>
            <a:endParaRPr/>
          </a:p>
          <a:p>
            <a:pPr indent="0" lvl="0" marL="0" rtl="0" algn="l">
              <a:spcBef>
                <a:spcPts val="0"/>
              </a:spcBef>
              <a:spcAft>
                <a:spcPts val="0"/>
              </a:spcAft>
              <a:buNone/>
            </a:pPr>
            <a:r>
              <a:rPr lang="en-US"/>
              <a:t>4 &amp; B</a:t>
            </a:r>
            <a:endParaRPr/>
          </a:p>
        </p:txBody>
      </p:sp>
      <p:sp>
        <p:nvSpPr>
          <p:cNvPr id="88" name="Google Shape;88;g1e9713da795_1_27:notes"/>
          <p:cNvSpPr txBox="1"/>
          <p:nvPr>
            <p:ph idx="12" type="sldNum"/>
          </p:nvPr>
        </p:nvSpPr>
        <p:spPr>
          <a:xfrm>
            <a:off x="3850443" y="9378824"/>
            <a:ext cx="29457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9: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0: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1: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2: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3: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5: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5: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6: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6: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7: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7: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8: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9: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9: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1: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0: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0: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1: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1: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2: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2: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3: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3: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4: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4: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5: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5: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6: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6: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7: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7: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8: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8: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9: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9: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0: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0: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1: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31: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2: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2: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3: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3: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3: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1065213" y="304800"/>
            <a:ext cx="7091361" cy="2793906"/>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6600"/>
              <a:buFont typeface="Arial"/>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065213" y="3108804"/>
            <a:ext cx="7091361" cy="838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2"/>
              </a:buClr>
              <a:buSzPts val="1920"/>
              <a:buNone/>
              <a:defRPr sz="2400">
                <a:solidFill>
                  <a:schemeClr val="accent2"/>
                </a:solidFill>
              </a:defRPr>
            </a:lvl1pPr>
            <a:lvl2pPr lvl="1" algn="ctr">
              <a:lnSpc>
                <a:spcPct val="90000"/>
              </a:lnSpc>
              <a:spcBef>
                <a:spcPts val="1000"/>
              </a:spcBef>
              <a:spcAft>
                <a:spcPts val="0"/>
              </a:spcAft>
              <a:buClr>
                <a:schemeClr val="dk1"/>
              </a:buClr>
              <a:buSzPts val="1600"/>
              <a:buNone/>
              <a:defRPr sz="2000"/>
            </a:lvl2pPr>
            <a:lvl3pPr lvl="2" algn="ctr">
              <a:lnSpc>
                <a:spcPct val="90000"/>
              </a:lnSpc>
              <a:spcBef>
                <a:spcPts val="800"/>
              </a:spcBef>
              <a:spcAft>
                <a:spcPts val="0"/>
              </a:spcAft>
              <a:buClr>
                <a:schemeClr val="dk1"/>
              </a:buClr>
              <a:buSzPts val="1440"/>
              <a:buNone/>
              <a:defRPr sz="1800"/>
            </a:lvl3pPr>
            <a:lvl4pPr lvl="3" algn="ctr">
              <a:lnSpc>
                <a:spcPct val="90000"/>
              </a:lnSpc>
              <a:spcBef>
                <a:spcPts val="800"/>
              </a:spcBef>
              <a:spcAft>
                <a:spcPts val="0"/>
              </a:spcAft>
              <a:buClr>
                <a:schemeClr val="dk1"/>
              </a:buClr>
              <a:buSzPts val="1280"/>
              <a:buNone/>
              <a:defRPr sz="1600"/>
            </a:lvl4pPr>
            <a:lvl5pPr lvl="4" algn="ctr">
              <a:lnSpc>
                <a:spcPct val="90000"/>
              </a:lnSpc>
              <a:spcBef>
                <a:spcPts val="800"/>
              </a:spcBef>
              <a:spcAft>
                <a:spcPts val="0"/>
              </a:spcAft>
              <a:buClr>
                <a:schemeClr val="dk1"/>
              </a:buClr>
              <a:buSzPts val="1280"/>
              <a:buNone/>
              <a:defRPr sz="1600"/>
            </a:lvl5pPr>
            <a:lvl6pPr lvl="5" algn="ctr">
              <a:lnSpc>
                <a:spcPct val="90000"/>
              </a:lnSpc>
              <a:spcBef>
                <a:spcPts val="800"/>
              </a:spcBef>
              <a:spcAft>
                <a:spcPts val="0"/>
              </a:spcAft>
              <a:buClr>
                <a:schemeClr val="dk1"/>
              </a:buClr>
              <a:buSzPts val="1280"/>
              <a:buNone/>
              <a:defRPr sz="1600"/>
            </a:lvl6pPr>
            <a:lvl7pPr lvl="6" algn="ctr">
              <a:lnSpc>
                <a:spcPct val="90000"/>
              </a:lnSpc>
              <a:spcBef>
                <a:spcPts val="800"/>
              </a:spcBef>
              <a:spcAft>
                <a:spcPts val="0"/>
              </a:spcAft>
              <a:buClr>
                <a:schemeClr val="dk1"/>
              </a:buClr>
              <a:buSzPts val="1280"/>
              <a:buNone/>
              <a:defRPr sz="1600"/>
            </a:lvl7pPr>
            <a:lvl8pPr lvl="7" algn="ctr">
              <a:lnSpc>
                <a:spcPct val="90000"/>
              </a:lnSpc>
              <a:spcBef>
                <a:spcPts val="800"/>
              </a:spcBef>
              <a:spcAft>
                <a:spcPts val="0"/>
              </a:spcAft>
              <a:buClr>
                <a:schemeClr val="dk1"/>
              </a:buClr>
              <a:buSzPts val="1280"/>
              <a:buNone/>
              <a:defRPr sz="1600"/>
            </a:lvl8pPr>
            <a:lvl9pPr lvl="8" algn="ctr">
              <a:lnSpc>
                <a:spcPct val="90000"/>
              </a:lnSpc>
              <a:spcBef>
                <a:spcPts val="800"/>
              </a:spcBef>
              <a:spcAft>
                <a:spcPts val="0"/>
              </a:spcAft>
              <a:buClr>
                <a:schemeClr val="dk1"/>
              </a:buClr>
              <a:buSzPts val="1280"/>
              <a:buNone/>
              <a:defRPr sz="1600"/>
            </a:lvl9pPr>
          </a:lstStyle>
          <a:p/>
        </p:txBody>
      </p:sp>
      <p:sp>
        <p:nvSpPr>
          <p:cNvPr id="18" name="Google Shape;18;p2"/>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2208213" y="304800"/>
            <a:ext cx="9372600" cy="12004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4837113" y="-1028700"/>
            <a:ext cx="4114800" cy="93726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76" name="Google Shape;76;p11"/>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8017814" y="2152001"/>
            <a:ext cx="5410200" cy="1715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3256107" y="-741506"/>
            <a:ext cx="5410200" cy="7502814"/>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82" name="Google Shape;82;p12"/>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2208213" y="304800"/>
            <a:ext cx="9372600" cy="12004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2208213" y="1600200"/>
            <a:ext cx="9372600" cy="41148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24" name="Google Shape;24;p3"/>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4"/>
          <p:cNvSpPr txBox="1"/>
          <p:nvPr>
            <p:ph type="title"/>
          </p:nvPr>
        </p:nvSpPr>
        <p:spPr>
          <a:xfrm>
            <a:off x="5180013" y="1600200"/>
            <a:ext cx="6400801" cy="24860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200"/>
              <a:buFont typeface="Arial"/>
              <a:buNone/>
              <a:defRPr sz="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5180011" y="4105029"/>
            <a:ext cx="6400801"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800"/>
              </a:spcBef>
              <a:spcAft>
                <a:spcPts val="0"/>
              </a:spcAft>
              <a:buClr>
                <a:schemeClr val="accent2"/>
              </a:buClr>
              <a:buSzPts val="1600"/>
              <a:buNone/>
              <a:defRPr sz="2000">
                <a:solidFill>
                  <a:schemeClr val="accent2"/>
                </a:solidFill>
              </a:defRPr>
            </a:lvl1pPr>
            <a:lvl2pPr indent="-228600" lvl="1" marL="914400" algn="l">
              <a:lnSpc>
                <a:spcPct val="90000"/>
              </a:lnSpc>
              <a:spcBef>
                <a:spcPts val="1000"/>
              </a:spcBef>
              <a:spcAft>
                <a:spcPts val="0"/>
              </a:spcAft>
              <a:buClr>
                <a:srgbClr val="999999"/>
              </a:buClr>
              <a:buSzPts val="1600"/>
              <a:buNone/>
              <a:defRPr sz="2000">
                <a:solidFill>
                  <a:srgbClr val="999999"/>
                </a:solidFill>
              </a:defRPr>
            </a:lvl2pPr>
            <a:lvl3pPr indent="-228600" lvl="2" marL="1371600" algn="l">
              <a:lnSpc>
                <a:spcPct val="90000"/>
              </a:lnSpc>
              <a:spcBef>
                <a:spcPts val="800"/>
              </a:spcBef>
              <a:spcAft>
                <a:spcPts val="0"/>
              </a:spcAft>
              <a:buClr>
                <a:srgbClr val="999999"/>
              </a:buClr>
              <a:buSzPts val="1440"/>
              <a:buNone/>
              <a:defRPr sz="1800">
                <a:solidFill>
                  <a:srgbClr val="999999"/>
                </a:solidFill>
              </a:defRPr>
            </a:lvl3pPr>
            <a:lvl4pPr indent="-228600" lvl="3" marL="1828800" algn="l">
              <a:lnSpc>
                <a:spcPct val="90000"/>
              </a:lnSpc>
              <a:spcBef>
                <a:spcPts val="800"/>
              </a:spcBef>
              <a:spcAft>
                <a:spcPts val="0"/>
              </a:spcAft>
              <a:buClr>
                <a:srgbClr val="999999"/>
              </a:buClr>
              <a:buSzPts val="1280"/>
              <a:buNone/>
              <a:defRPr sz="1600">
                <a:solidFill>
                  <a:srgbClr val="999999"/>
                </a:solidFill>
              </a:defRPr>
            </a:lvl4pPr>
            <a:lvl5pPr indent="-228600" lvl="4" marL="2286000" algn="l">
              <a:lnSpc>
                <a:spcPct val="90000"/>
              </a:lnSpc>
              <a:spcBef>
                <a:spcPts val="800"/>
              </a:spcBef>
              <a:spcAft>
                <a:spcPts val="0"/>
              </a:spcAft>
              <a:buClr>
                <a:srgbClr val="999999"/>
              </a:buClr>
              <a:buSzPts val="1280"/>
              <a:buNone/>
              <a:defRPr sz="1600">
                <a:solidFill>
                  <a:srgbClr val="999999"/>
                </a:solidFill>
              </a:defRPr>
            </a:lvl5pPr>
            <a:lvl6pPr indent="-228600" lvl="5" marL="2743200" algn="l">
              <a:lnSpc>
                <a:spcPct val="90000"/>
              </a:lnSpc>
              <a:spcBef>
                <a:spcPts val="800"/>
              </a:spcBef>
              <a:spcAft>
                <a:spcPts val="0"/>
              </a:spcAft>
              <a:buClr>
                <a:srgbClr val="999999"/>
              </a:buClr>
              <a:buSzPts val="1280"/>
              <a:buNone/>
              <a:defRPr sz="1600">
                <a:solidFill>
                  <a:srgbClr val="999999"/>
                </a:solidFill>
              </a:defRPr>
            </a:lvl6pPr>
            <a:lvl7pPr indent="-228600" lvl="6" marL="3200400" algn="l">
              <a:lnSpc>
                <a:spcPct val="90000"/>
              </a:lnSpc>
              <a:spcBef>
                <a:spcPts val="800"/>
              </a:spcBef>
              <a:spcAft>
                <a:spcPts val="0"/>
              </a:spcAft>
              <a:buClr>
                <a:srgbClr val="999999"/>
              </a:buClr>
              <a:buSzPts val="1280"/>
              <a:buNone/>
              <a:defRPr sz="1600">
                <a:solidFill>
                  <a:srgbClr val="999999"/>
                </a:solidFill>
              </a:defRPr>
            </a:lvl7pPr>
            <a:lvl8pPr indent="-228600" lvl="7" marL="3657600" algn="l">
              <a:lnSpc>
                <a:spcPct val="90000"/>
              </a:lnSpc>
              <a:spcBef>
                <a:spcPts val="800"/>
              </a:spcBef>
              <a:spcAft>
                <a:spcPts val="0"/>
              </a:spcAft>
              <a:buClr>
                <a:srgbClr val="999999"/>
              </a:buClr>
              <a:buSzPts val="1280"/>
              <a:buNone/>
              <a:defRPr sz="1600">
                <a:solidFill>
                  <a:srgbClr val="999999"/>
                </a:solidFill>
              </a:defRPr>
            </a:lvl8pPr>
            <a:lvl9pPr indent="-228600" lvl="8" marL="4114800" algn="l">
              <a:lnSpc>
                <a:spcPct val="90000"/>
              </a:lnSpc>
              <a:spcBef>
                <a:spcPts val="800"/>
              </a:spcBef>
              <a:spcAft>
                <a:spcPts val="0"/>
              </a:spcAft>
              <a:buClr>
                <a:srgbClr val="999999"/>
              </a:buClr>
              <a:buSzPts val="1280"/>
              <a:buNone/>
              <a:defRPr sz="1600">
                <a:solidFill>
                  <a:srgbClr val="999999"/>
                </a:solidFill>
              </a:defRPr>
            </a:lvl9pPr>
          </a:lstStyle>
          <a:p/>
        </p:txBody>
      </p:sp>
      <p:sp>
        <p:nvSpPr>
          <p:cNvPr id="30" name="Google Shape;30;p4"/>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2208213" y="304800"/>
            <a:ext cx="9372600" cy="12004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2208213" y="1600200"/>
            <a:ext cx="4572000" cy="41148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36" name="Google Shape;36;p5"/>
          <p:cNvSpPr txBox="1"/>
          <p:nvPr>
            <p:ph idx="2" type="body"/>
          </p:nvPr>
        </p:nvSpPr>
        <p:spPr>
          <a:xfrm>
            <a:off x="7008813" y="1600200"/>
            <a:ext cx="4572000" cy="41148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37" name="Google Shape;37;p5"/>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2208213" y="304800"/>
            <a:ext cx="9372600" cy="12004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2208213" y="1600200"/>
            <a:ext cx="4572000" cy="82391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0"/>
              </a:spcBef>
              <a:spcAft>
                <a:spcPts val="0"/>
              </a:spcAft>
              <a:buClr>
                <a:schemeClr val="accent2"/>
              </a:buClr>
              <a:buSzPts val="1680"/>
              <a:buNone/>
              <a:defRPr b="0" sz="2100">
                <a:solidFill>
                  <a:schemeClr val="accent2"/>
                </a:solidFill>
              </a:defRPr>
            </a:lvl1pPr>
            <a:lvl2pPr indent="-228600" lvl="1" marL="914400" algn="l">
              <a:lnSpc>
                <a:spcPct val="90000"/>
              </a:lnSpc>
              <a:spcBef>
                <a:spcPts val="1000"/>
              </a:spcBef>
              <a:spcAft>
                <a:spcPts val="0"/>
              </a:spcAft>
              <a:buClr>
                <a:schemeClr val="dk1"/>
              </a:buClr>
              <a:buSzPts val="1600"/>
              <a:buNone/>
              <a:defRPr b="1" sz="2000"/>
            </a:lvl2pPr>
            <a:lvl3pPr indent="-228600" lvl="2" marL="1371600" algn="l">
              <a:lnSpc>
                <a:spcPct val="90000"/>
              </a:lnSpc>
              <a:spcBef>
                <a:spcPts val="800"/>
              </a:spcBef>
              <a:spcAft>
                <a:spcPts val="0"/>
              </a:spcAft>
              <a:buClr>
                <a:schemeClr val="dk1"/>
              </a:buClr>
              <a:buSzPts val="1440"/>
              <a:buNone/>
              <a:defRPr b="1" sz="1800"/>
            </a:lvl3pPr>
            <a:lvl4pPr indent="-228600" lvl="3" marL="1828800" algn="l">
              <a:lnSpc>
                <a:spcPct val="90000"/>
              </a:lnSpc>
              <a:spcBef>
                <a:spcPts val="800"/>
              </a:spcBef>
              <a:spcAft>
                <a:spcPts val="0"/>
              </a:spcAft>
              <a:buClr>
                <a:schemeClr val="dk1"/>
              </a:buClr>
              <a:buSzPts val="1280"/>
              <a:buNone/>
              <a:defRPr b="1" sz="1600"/>
            </a:lvl4pPr>
            <a:lvl5pPr indent="-228600" lvl="4" marL="2286000" algn="l">
              <a:lnSpc>
                <a:spcPct val="90000"/>
              </a:lnSpc>
              <a:spcBef>
                <a:spcPts val="800"/>
              </a:spcBef>
              <a:spcAft>
                <a:spcPts val="0"/>
              </a:spcAft>
              <a:buClr>
                <a:schemeClr val="dk1"/>
              </a:buClr>
              <a:buSzPts val="1280"/>
              <a:buNone/>
              <a:defRPr b="1" sz="1600"/>
            </a:lvl5pPr>
            <a:lvl6pPr indent="-228600" lvl="5" marL="2743200" algn="l">
              <a:lnSpc>
                <a:spcPct val="90000"/>
              </a:lnSpc>
              <a:spcBef>
                <a:spcPts val="800"/>
              </a:spcBef>
              <a:spcAft>
                <a:spcPts val="0"/>
              </a:spcAft>
              <a:buClr>
                <a:schemeClr val="dk1"/>
              </a:buClr>
              <a:buSzPts val="1280"/>
              <a:buNone/>
              <a:defRPr b="1" sz="1600"/>
            </a:lvl6pPr>
            <a:lvl7pPr indent="-228600" lvl="6" marL="3200400" algn="l">
              <a:lnSpc>
                <a:spcPct val="90000"/>
              </a:lnSpc>
              <a:spcBef>
                <a:spcPts val="800"/>
              </a:spcBef>
              <a:spcAft>
                <a:spcPts val="0"/>
              </a:spcAft>
              <a:buClr>
                <a:schemeClr val="dk1"/>
              </a:buClr>
              <a:buSzPts val="1280"/>
              <a:buNone/>
              <a:defRPr b="1" sz="1600"/>
            </a:lvl7pPr>
            <a:lvl8pPr indent="-228600" lvl="7" marL="3657600" algn="l">
              <a:lnSpc>
                <a:spcPct val="90000"/>
              </a:lnSpc>
              <a:spcBef>
                <a:spcPts val="800"/>
              </a:spcBef>
              <a:spcAft>
                <a:spcPts val="0"/>
              </a:spcAft>
              <a:buClr>
                <a:schemeClr val="dk1"/>
              </a:buClr>
              <a:buSzPts val="1280"/>
              <a:buNone/>
              <a:defRPr b="1" sz="1600"/>
            </a:lvl8pPr>
            <a:lvl9pPr indent="-228600" lvl="8" marL="4114800" algn="l">
              <a:lnSpc>
                <a:spcPct val="90000"/>
              </a:lnSpc>
              <a:spcBef>
                <a:spcPts val="800"/>
              </a:spcBef>
              <a:spcAft>
                <a:spcPts val="0"/>
              </a:spcAft>
              <a:buClr>
                <a:schemeClr val="dk1"/>
              </a:buClr>
              <a:buSzPts val="1280"/>
              <a:buNone/>
              <a:defRPr b="1" sz="1600"/>
            </a:lvl9pPr>
          </a:lstStyle>
          <a:p/>
        </p:txBody>
      </p:sp>
      <p:sp>
        <p:nvSpPr>
          <p:cNvPr id="43" name="Google Shape;43;p6"/>
          <p:cNvSpPr txBox="1"/>
          <p:nvPr>
            <p:ph idx="2" type="body"/>
          </p:nvPr>
        </p:nvSpPr>
        <p:spPr>
          <a:xfrm>
            <a:off x="2208213" y="2505075"/>
            <a:ext cx="4572000" cy="333756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44" name="Google Shape;44;p6"/>
          <p:cNvSpPr txBox="1"/>
          <p:nvPr>
            <p:ph idx="3" type="body"/>
          </p:nvPr>
        </p:nvSpPr>
        <p:spPr>
          <a:xfrm>
            <a:off x="7008813" y="1600200"/>
            <a:ext cx="4572000" cy="82391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0"/>
              </a:spcBef>
              <a:spcAft>
                <a:spcPts val="0"/>
              </a:spcAft>
              <a:buClr>
                <a:schemeClr val="accent2"/>
              </a:buClr>
              <a:buSzPts val="1680"/>
              <a:buNone/>
              <a:defRPr b="0" sz="2100">
                <a:solidFill>
                  <a:schemeClr val="accent2"/>
                </a:solidFill>
              </a:defRPr>
            </a:lvl1pPr>
            <a:lvl2pPr indent="-228600" lvl="1" marL="914400" algn="l">
              <a:lnSpc>
                <a:spcPct val="90000"/>
              </a:lnSpc>
              <a:spcBef>
                <a:spcPts val="1000"/>
              </a:spcBef>
              <a:spcAft>
                <a:spcPts val="0"/>
              </a:spcAft>
              <a:buClr>
                <a:schemeClr val="dk1"/>
              </a:buClr>
              <a:buSzPts val="1600"/>
              <a:buNone/>
              <a:defRPr b="1" sz="2000"/>
            </a:lvl2pPr>
            <a:lvl3pPr indent="-228600" lvl="2" marL="1371600" algn="l">
              <a:lnSpc>
                <a:spcPct val="90000"/>
              </a:lnSpc>
              <a:spcBef>
                <a:spcPts val="800"/>
              </a:spcBef>
              <a:spcAft>
                <a:spcPts val="0"/>
              </a:spcAft>
              <a:buClr>
                <a:schemeClr val="dk1"/>
              </a:buClr>
              <a:buSzPts val="1440"/>
              <a:buNone/>
              <a:defRPr b="1" sz="1800"/>
            </a:lvl3pPr>
            <a:lvl4pPr indent="-228600" lvl="3" marL="1828800" algn="l">
              <a:lnSpc>
                <a:spcPct val="90000"/>
              </a:lnSpc>
              <a:spcBef>
                <a:spcPts val="800"/>
              </a:spcBef>
              <a:spcAft>
                <a:spcPts val="0"/>
              </a:spcAft>
              <a:buClr>
                <a:schemeClr val="dk1"/>
              </a:buClr>
              <a:buSzPts val="1280"/>
              <a:buNone/>
              <a:defRPr b="1" sz="1600"/>
            </a:lvl4pPr>
            <a:lvl5pPr indent="-228600" lvl="4" marL="2286000" algn="l">
              <a:lnSpc>
                <a:spcPct val="90000"/>
              </a:lnSpc>
              <a:spcBef>
                <a:spcPts val="800"/>
              </a:spcBef>
              <a:spcAft>
                <a:spcPts val="0"/>
              </a:spcAft>
              <a:buClr>
                <a:schemeClr val="dk1"/>
              </a:buClr>
              <a:buSzPts val="1280"/>
              <a:buNone/>
              <a:defRPr b="1" sz="1600"/>
            </a:lvl5pPr>
            <a:lvl6pPr indent="-228600" lvl="5" marL="2743200" algn="l">
              <a:lnSpc>
                <a:spcPct val="90000"/>
              </a:lnSpc>
              <a:spcBef>
                <a:spcPts val="800"/>
              </a:spcBef>
              <a:spcAft>
                <a:spcPts val="0"/>
              </a:spcAft>
              <a:buClr>
                <a:schemeClr val="dk1"/>
              </a:buClr>
              <a:buSzPts val="1280"/>
              <a:buNone/>
              <a:defRPr b="1" sz="1600"/>
            </a:lvl6pPr>
            <a:lvl7pPr indent="-228600" lvl="6" marL="3200400" algn="l">
              <a:lnSpc>
                <a:spcPct val="90000"/>
              </a:lnSpc>
              <a:spcBef>
                <a:spcPts val="800"/>
              </a:spcBef>
              <a:spcAft>
                <a:spcPts val="0"/>
              </a:spcAft>
              <a:buClr>
                <a:schemeClr val="dk1"/>
              </a:buClr>
              <a:buSzPts val="1280"/>
              <a:buNone/>
              <a:defRPr b="1" sz="1600"/>
            </a:lvl7pPr>
            <a:lvl8pPr indent="-228600" lvl="7" marL="3657600" algn="l">
              <a:lnSpc>
                <a:spcPct val="90000"/>
              </a:lnSpc>
              <a:spcBef>
                <a:spcPts val="800"/>
              </a:spcBef>
              <a:spcAft>
                <a:spcPts val="0"/>
              </a:spcAft>
              <a:buClr>
                <a:schemeClr val="dk1"/>
              </a:buClr>
              <a:buSzPts val="1280"/>
              <a:buNone/>
              <a:defRPr b="1" sz="1600"/>
            </a:lvl8pPr>
            <a:lvl9pPr indent="-228600" lvl="8" marL="4114800" algn="l">
              <a:lnSpc>
                <a:spcPct val="90000"/>
              </a:lnSpc>
              <a:spcBef>
                <a:spcPts val="800"/>
              </a:spcBef>
              <a:spcAft>
                <a:spcPts val="0"/>
              </a:spcAft>
              <a:buClr>
                <a:schemeClr val="dk1"/>
              </a:buClr>
              <a:buSzPts val="1280"/>
              <a:buNone/>
              <a:defRPr b="1" sz="1600"/>
            </a:lvl9pPr>
          </a:lstStyle>
          <a:p/>
        </p:txBody>
      </p:sp>
      <p:sp>
        <p:nvSpPr>
          <p:cNvPr id="45" name="Google Shape;45;p6"/>
          <p:cNvSpPr txBox="1"/>
          <p:nvPr>
            <p:ph idx="4" type="body"/>
          </p:nvPr>
        </p:nvSpPr>
        <p:spPr>
          <a:xfrm>
            <a:off x="7008813" y="2505075"/>
            <a:ext cx="4572000" cy="333756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46" name="Google Shape;46;p6"/>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2208213" y="304800"/>
            <a:ext cx="9372600" cy="12004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8"/>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9"/>
          <p:cNvSpPr txBox="1"/>
          <p:nvPr>
            <p:ph type="title"/>
          </p:nvPr>
        </p:nvSpPr>
        <p:spPr>
          <a:xfrm>
            <a:off x="8837612" y="2277477"/>
            <a:ext cx="2743201" cy="232217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2600"/>
              <a:buFont typeface="Arial"/>
              <a:buNone/>
              <a:defRPr sz="2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1293813" y="533400"/>
            <a:ext cx="6858000" cy="4800600"/>
          </a:xfrm>
          <a:prstGeom prst="rect">
            <a:avLst/>
          </a:prstGeom>
          <a:noFill/>
          <a:ln>
            <a:noFill/>
          </a:ln>
        </p:spPr>
        <p:txBody>
          <a:bodyPr anchorCtr="0" anchor="t" bIns="45700" lIns="91425" spcFirstLastPara="1" rIns="91425" wrap="square" tIns="45700">
            <a:normAutofit/>
          </a:bodyPr>
          <a:lstStyle>
            <a:lvl1pPr indent="-350520" lvl="0" marL="457200" algn="l">
              <a:lnSpc>
                <a:spcPct val="90000"/>
              </a:lnSpc>
              <a:spcBef>
                <a:spcPts val="1800"/>
              </a:spcBef>
              <a:spcAft>
                <a:spcPts val="0"/>
              </a:spcAft>
              <a:buClr>
                <a:schemeClr val="dk1"/>
              </a:buClr>
              <a:buSzPts val="1920"/>
              <a:buChar char="▪"/>
              <a:defRPr sz="2400"/>
            </a:lvl1pPr>
            <a:lvl2pPr indent="-330200" lvl="1" marL="914400" algn="l">
              <a:lnSpc>
                <a:spcPct val="90000"/>
              </a:lnSpc>
              <a:spcBef>
                <a:spcPts val="1000"/>
              </a:spcBef>
              <a:spcAft>
                <a:spcPts val="0"/>
              </a:spcAft>
              <a:buClr>
                <a:schemeClr val="dk1"/>
              </a:buClr>
              <a:buSzPts val="1600"/>
              <a:buChar char="▪"/>
              <a:defRPr sz="2000"/>
            </a:lvl2pPr>
            <a:lvl3pPr indent="-320039" lvl="2" marL="1371600" algn="l">
              <a:lnSpc>
                <a:spcPct val="90000"/>
              </a:lnSpc>
              <a:spcBef>
                <a:spcPts val="800"/>
              </a:spcBef>
              <a:spcAft>
                <a:spcPts val="0"/>
              </a:spcAft>
              <a:buClr>
                <a:schemeClr val="dk1"/>
              </a:buClr>
              <a:buSzPts val="1440"/>
              <a:buChar char="▪"/>
              <a:defRPr sz="1800"/>
            </a:lvl3pPr>
            <a:lvl4pPr indent="-309880" lvl="3" marL="1828800" algn="l">
              <a:lnSpc>
                <a:spcPct val="90000"/>
              </a:lnSpc>
              <a:spcBef>
                <a:spcPts val="800"/>
              </a:spcBef>
              <a:spcAft>
                <a:spcPts val="0"/>
              </a:spcAft>
              <a:buClr>
                <a:schemeClr val="dk1"/>
              </a:buClr>
              <a:buSzPts val="1280"/>
              <a:buChar char="▪"/>
              <a:defRPr sz="1600"/>
            </a:lvl4pPr>
            <a:lvl5pPr indent="-299720" lvl="4" marL="2286000" algn="l">
              <a:lnSpc>
                <a:spcPct val="90000"/>
              </a:lnSpc>
              <a:spcBef>
                <a:spcPts val="800"/>
              </a:spcBef>
              <a:spcAft>
                <a:spcPts val="0"/>
              </a:spcAft>
              <a:buClr>
                <a:schemeClr val="dk1"/>
              </a:buClr>
              <a:buSzPts val="1120"/>
              <a:buChar char="▪"/>
              <a:defRPr sz="1400"/>
            </a:lvl5pPr>
            <a:lvl6pPr indent="-299720" lvl="5" marL="2743200" algn="l">
              <a:lnSpc>
                <a:spcPct val="90000"/>
              </a:lnSpc>
              <a:spcBef>
                <a:spcPts val="800"/>
              </a:spcBef>
              <a:spcAft>
                <a:spcPts val="0"/>
              </a:spcAft>
              <a:buClr>
                <a:schemeClr val="dk1"/>
              </a:buClr>
              <a:buSzPts val="1120"/>
              <a:buChar char="▪"/>
              <a:defRPr sz="1400"/>
            </a:lvl6pPr>
            <a:lvl7pPr indent="-299720" lvl="6" marL="3200400" algn="l">
              <a:lnSpc>
                <a:spcPct val="90000"/>
              </a:lnSpc>
              <a:spcBef>
                <a:spcPts val="800"/>
              </a:spcBef>
              <a:spcAft>
                <a:spcPts val="0"/>
              </a:spcAft>
              <a:buClr>
                <a:schemeClr val="dk1"/>
              </a:buClr>
              <a:buSzPts val="1120"/>
              <a:buChar char="▪"/>
              <a:defRPr sz="1400"/>
            </a:lvl7pPr>
            <a:lvl8pPr indent="-299720" lvl="7" marL="3657600" algn="l">
              <a:lnSpc>
                <a:spcPct val="90000"/>
              </a:lnSpc>
              <a:spcBef>
                <a:spcPts val="800"/>
              </a:spcBef>
              <a:spcAft>
                <a:spcPts val="0"/>
              </a:spcAft>
              <a:buClr>
                <a:schemeClr val="dk1"/>
              </a:buClr>
              <a:buSzPts val="1120"/>
              <a:buChar char="▪"/>
              <a:defRPr sz="1400"/>
            </a:lvl8pPr>
            <a:lvl9pPr indent="-299720" lvl="8" marL="4114800" algn="l">
              <a:lnSpc>
                <a:spcPct val="90000"/>
              </a:lnSpc>
              <a:spcBef>
                <a:spcPts val="800"/>
              </a:spcBef>
              <a:spcAft>
                <a:spcPts val="0"/>
              </a:spcAft>
              <a:buClr>
                <a:schemeClr val="dk1"/>
              </a:buClr>
              <a:buSzPts val="1120"/>
              <a:buChar char="▪"/>
              <a:defRPr sz="1400"/>
            </a:lvl9pPr>
          </a:lstStyle>
          <a:p/>
        </p:txBody>
      </p:sp>
      <p:sp>
        <p:nvSpPr>
          <p:cNvPr id="61" name="Google Shape;61;p9"/>
          <p:cNvSpPr txBox="1"/>
          <p:nvPr>
            <p:ph idx="2" type="body"/>
          </p:nvPr>
        </p:nvSpPr>
        <p:spPr>
          <a:xfrm>
            <a:off x="8837614" y="4583187"/>
            <a:ext cx="2743200" cy="11318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120"/>
              <a:buNone/>
              <a:defRPr sz="1400"/>
            </a:lvl1pPr>
            <a:lvl2pPr indent="-228600" lvl="1" marL="914400" algn="l">
              <a:lnSpc>
                <a:spcPct val="90000"/>
              </a:lnSpc>
              <a:spcBef>
                <a:spcPts val="1000"/>
              </a:spcBef>
              <a:spcAft>
                <a:spcPts val="0"/>
              </a:spcAft>
              <a:buClr>
                <a:schemeClr val="dk1"/>
              </a:buClr>
              <a:buSzPts val="1120"/>
              <a:buNone/>
              <a:defRPr sz="1400"/>
            </a:lvl2pPr>
            <a:lvl3pPr indent="-228600" lvl="2" marL="1371600" algn="l">
              <a:lnSpc>
                <a:spcPct val="90000"/>
              </a:lnSpc>
              <a:spcBef>
                <a:spcPts val="800"/>
              </a:spcBef>
              <a:spcAft>
                <a:spcPts val="0"/>
              </a:spcAft>
              <a:buClr>
                <a:schemeClr val="dk1"/>
              </a:buClr>
              <a:buSzPts val="960"/>
              <a:buNone/>
              <a:defRPr sz="1200"/>
            </a:lvl3pPr>
            <a:lvl4pPr indent="-228600" lvl="3" marL="1828800" algn="l">
              <a:lnSpc>
                <a:spcPct val="90000"/>
              </a:lnSpc>
              <a:spcBef>
                <a:spcPts val="800"/>
              </a:spcBef>
              <a:spcAft>
                <a:spcPts val="0"/>
              </a:spcAft>
              <a:buClr>
                <a:schemeClr val="dk1"/>
              </a:buClr>
              <a:buSzPts val="800"/>
              <a:buNone/>
              <a:defRPr sz="1000"/>
            </a:lvl4pPr>
            <a:lvl5pPr indent="-228600" lvl="4" marL="2286000" algn="l">
              <a:lnSpc>
                <a:spcPct val="90000"/>
              </a:lnSpc>
              <a:spcBef>
                <a:spcPts val="800"/>
              </a:spcBef>
              <a:spcAft>
                <a:spcPts val="0"/>
              </a:spcAft>
              <a:buClr>
                <a:schemeClr val="dk1"/>
              </a:buClr>
              <a:buSzPts val="800"/>
              <a:buNone/>
              <a:defRPr sz="1000"/>
            </a:lvl5pPr>
            <a:lvl6pPr indent="-228600" lvl="5" marL="2743200" algn="l">
              <a:lnSpc>
                <a:spcPct val="90000"/>
              </a:lnSpc>
              <a:spcBef>
                <a:spcPts val="800"/>
              </a:spcBef>
              <a:spcAft>
                <a:spcPts val="0"/>
              </a:spcAft>
              <a:buClr>
                <a:schemeClr val="dk1"/>
              </a:buClr>
              <a:buSzPts val="800"/>
              <a:buNone/>
              <a:defRPr sz="1000"/>
            </a:lvl6pPr>
            <a:lvl7pPr indent="-228600" lvl="6" marL="3200400" algn="l">
              <a:lnSpc>
                <a:spcPct val="90000"/>
              </a:lnSpc>
              <a:spcBef>
                <a:spcPts val="800"/>
              </a:spcBef>
              <a:spcAft>
                <a:spcPts val="0"/>
              </a:spcAft>
              <a:buClr>
                <a:schemeClr val="dk1"/>
              </a:buClr>
              <a:buSzPts val="800"/>
              <a:buNone/>
              <a:defRPr sz="1000"/>
            </a:lvl7pPr>
            <a:lvl8pPr indent="-228600" lvl="7" marL="3657600" algn="l">
              <a:lnSpc>
                <a:spcPct val="90000"/>
              </a:lnSpc>
              <a:spcBef>
                <a:spcPts val="800"/>
              </a:spcBef>
              <a:spcAft>
                <a:spcPts val="0"/>
              </a:spcAft>
              <a:buClr>
                <a:schemeClr val="dk1"/>
              </a:buClr>
              <a:buSzPts val="800"/>
              <a:buNone/>
              <a:defRPr sz="1000"/>
            </a:lvl8pPr>
            <a:lvl9pPr indent="-228600" lvl="8" marL="4114800" algn="l">
              <a:lnSpc>
                <a:spcPct val="90000"/>
              </a:lnSpc>
              <a:spcBef>
                <a:spcPts val="800"/>
              </a:spcBef>
              <a:spcAft>
                <a:spcPts val="0"/>
              </a:spcAft>
              <a:buClr>
                <a:schemeClr val="dk1"/>
              </a:buClr>
              <a:buSzPts val="800"/>
              <a:buNone/>
              <a:defRPr sz="1000"/>
            </a:lvl9pPr>
          </a:lstStyle>
          <a:p/>
        </p:txBody>
      </p:sp>
      <p:sp>
        <p:nvSpPr>
          <p:cNvPr id="62" name="Google Shape;62;p9"/>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0"/>
          <p:cNvSpPr txBox="1"/>
          <p:nvPr>
            <p:ph type="title"/>
          </p:nvPr>
        </p:nvSpPr>
        <p:spPr>
          <a:xfrm>
            <a:off x="8837612" y="2277477"/>
            <a:ext cx="2743201" cy="232217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2600"/>
              <a:buFont typeface="Arial"/>
              <a:buNone/>
              <a:defRPr sz="2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nvSpPr>
        <p:spPr>
          <a:xfrm>
            <a:off x="1293812" y="533400"/>
            <a:ext cx="6858001" cy="4800600"/>
          </a:xfrm>
          <a:prstGeom prst="roundRect">
            <a:avLst>
              <a:gd fmla="val 4409"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descr="An empty placeholder to add an image. Click on the placeholder and select the image that you wish to add." id="68" name="Google Shape;68;p10"/>
          <p:cNvSpPr/>
          <p:nvPr>
            <p:ph idx="2" type="pic"/>
          </p:nvPr>
        </p:nvSpPr>
        <p:spPr>
          <a:xfrm>
            <a:off x="1408112" y="647700"/>
            <a:ext cx="6629400" cy="4572000"/>
          </a:xfrm>
          <a:prstGeom prst="roundRect">
            <a:avLst>
              <a:gd fmla="val 3725" name="adj"/>
            </a:avLst>
          </a:prstGeom>
          <a:noFill/>
          <a:ln>
            <a:noFill/>
          </a:ln>
        </p:spPr>
      </p:sp>
      <p:sp>
        <p:nvSpPr>
          <p:cNvPr id="69" name="Google Shape;69;p10"/>
          <p:cNvSpPr txBox="1"/>
          <p:nvPr>
            <p:ph idx="1" type="body"/>
          </p:nvPr>
        </p:nvSpPr>
        <p:spPr>
          <a:xfrm>
            <a:off x="8837614" y="4583187"/>
            <a:ext cx="2743200" cy="11318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120"/>
              <a:buNone/>
              <a:defRPr sz="1400"/>
            </a:lvl1pPr>
            <a:lvl2pPr indent="-228600" lvl="1" marL="914400" algn="l">
              <a:lnSpc>
                <a:spcPct val="90000"/>
              </a:lnSpc>
              <a:spcBef>
                <a:spcPts val="1000"/>
              </a:spcBef>
              <a:spcAft>
                <a:spcPts val="0"/>
              </a:spcAft>
              <a:buClr>
                <a:schemeClr val="dk1"/>
              </a:buClr>
              <a:buSzPts val="1120"/>
              <a:buNone/>
              <a:defRPr sz="1400"/>
            </a:lvl2pPr>
            <a:lvl3pPr indent="-228600" lvl="2" marL="1371600" algn="l">
              <a:lnSpc>
                <a:spcPct val="90000"/>
              </a:lnSpc>
              <a:spcBef>
                <a:spcPts val="800"/>
              </a:spcBef>
              <a:spcAft>
                <a:spcPts val="0"/>
              </a:spcAft>
              <a:buClr>
                <a:schemeClr val="dk1"/>
              </a:buClr>
              <a:buSzPts val="960"/>
              <a:buNone/>
              <a:defRPr sz="1200"/>
            </a:lvl3pPr>
            <a:lvl4pPr indent="-228600" lvl="3" marL="1828800" algn="l">
              <a:lnSpc>
                <a:spcPct val="90000"/>
              </a:lnSpc>
              <a:spcBef>
                <a:spcPts val="800"/>
              </a:spcBef>
              <a:spcAft>
                <a:spcPts val="0"/>
              </a:spcAft>
              <a:buClr>
                <a:schemeClr val="dk1"/>
              </a:buClr>
              <a:buSzPts val="800"/>
              <a:buNone/>
              <a:defRPr sz="1000"/>
            </a:lvl4pPr>
            <a:lvl5pPr indent="-228600" lvl="4" marL="2286000" algn="l">
              <a:lnSpc>
                <a:spcPct val="90000"/>
              </a:lnSpc>
              <a:spcBef>
                <a:spcPts val="800"/>
              </a:spcBef>
              <a:spcAft>
                <a:spcPts val="0"/>
              </a:spcAft>
              <a:buClr>
                <a:schemeClr val="dk1"/>
              </a:buClr>
              <a:buSzPts val="800"/>
              <a:buNone/>
              <a:defRPr sz="1000"/>
            </a:lvl5pPr>
            <a:lvl6pPr indent="-228600" lvl="5" marL="2743200" algn="l">
              <a:lnSpc>
                <a:spcPct val="90000"/>
              </a:lnSpc>
              <a:spcBef>
                <a:spcPts val="800"/>
              </a:spcBef>
              <a:spcAft>
                <a:spcPts val="0"/>
              </a:spcAft>
              <a:buClr>
                <a:schemeClr val="dk1"/>
              </a:buClr>
              <a:buSzPts val="800"/>
              <a:buNone/>
              <a:defRPr sz="1000"/>
            </a:lvl6pPr>
            <a:lvl7pPr indent="-228600" lvl="6" marL="3200400" algn="l">
              <a:lnSpc>
                <a:spcPct val="90000"/>
              </a:lnSpc>
              <a:spcBef>
                <a:spcPts val="800"/>
              </a:spcBef>
              <a:spcAft>
                <a:spcPts val="0"/>
              </a:spcAft>
              <a:buClr>
                <a:schemeClr val="dk1"/>
              </a:buClr>
              <a:buSzPts val="800"/>
              <a:buNone/>
              <a:defRPr sz="1000"/>
            </a:lvl7pPr>
            <a:lvl8pPr indent="-228600" lvl="7" marL="3657600" algn="l">
              <a:lnSpc>
                <a:spcPct val="90000"/>
              </a:lnSpc>
              <a:spcBef>
                <a:spcPts val="800"/>
              </a:spcBef>
              <a:spcAft>
                <a:spcPts val="0"/>
              </a:spcAft>
              <a:buClr>
                <a:schemeClr val="dk1"/>
              </a:buClr>
              <a:buSzPts val="800"/>
              <a:buNone/>
              <a:defRPr sz="1000"/>
            </a:lvl8pPr>
            <a:lvl9pPr indent="-228600" lvl="8" marL="4114800" algn="l">
              <a:lnSpc>
                <a:spcPct val="90000"/>
              </a:lnSpc>
              <a:spcBef>
                <a:spcPts val="800"/>
              </a:spcBef>
              <a:spcAft>
                <a:spcPts val="0"/>
              </a:spcAft>
              <a:buClr>
                <a:schemeClr val="dk1"/>
              </a:buClr>
              <a:buSzPts val="800"/>
              <a:buNone/>
              <a:defRPr sz="1000"/>
            </a:lvl9pPr>
          </a:lstStyle>
          <a:p/>
        </p:txBody>
      </p:sp>
      <p:sp>
        <p:nvSpPr>
          <p:cNvPr id="70" name="Google Shape;70;p10"/>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208213" y="304800"/>
            <a:ext cx="9372600" cy="1200416"/>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2208213" y="1600200"/>
            <a:ext cx="9372600" cy="41148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800"/>
              </a:spcBef>
              <a:spcAft>
                <a:spcPts val="0"/>
              </a:spcAft>
              <a:buClr>
                <a:schemeClr val="dk1"/>
              </a:buClr>
              <a:buSzPts val="1600"/>
              <a:buFont typeface="Noto Sans Symbols"/>
              <a:buChar char="▪"/>
              <a:defRPr b="0" i="0" sz="2000" u="none" cap="none" strike="noStrike">
                <a:solidFill>
                  <a:schemeClr val="dk1"/>
                </a:solidFill>
                <a:latin typeface="Arial"/>
                <a:ea typeface="Arial"/>
                <a:cs typeface="Arial"/>
                <a:sym typeface="Arial"/>
              </a:defRPr>
            </a:lvl1pPr>
            <a:lvl2pPr indent="-320040" lvl="1" marL="914400" marR="0" rtl="0" algn="l">
              <a:lnSpc>
                <a:spcPct val="90000"/>
              </a:lnSpc>
              <a:spcBef>
                <a:spcPts val="1000"/>
              </a:spcBef>
              <a:spcAft>
                <a:spcPts val="0"/>
              </a:spcAft>
              <a:buClr>
                <a:schemeClr val="dk1"/>
              </a:buClr>
              <a:buSzPts val="1440"/>
              <a:buFont typeface="Noto Sans Symbols"/>
              <a:buChar char="▪"/>
              <a:defRPr b="0" i="0" sz="1800" u="none" cap="none" strike="noStrike">
                <a:solidFill>
                  <a:schemeClr val="dk1"/>
                </a:solidFill>
                <a:latin typeface="Arial"/>
                <a:ea typeface="Arial"/>
                <a:cs typeface="Arial"/>
                <a:sym typeface="Arial"/>
              </a:defRPr>
            </a:lvl2pPr>
            <a:lvl3pPr indent="-309880" lvl="2" marL="1371600" marR="0" rtl="0" algn="l">
              <a:lnSpc>
                <a:spcPct val="90000"/>
              </a:lnSpc>
              <a:spcBef>
                <a:spcPts val="800"/>
              </a:spcBef>
              <a:spcAft>
                <a:spcPts val="0"/>
              </a:spcAft>
              <a:buClr>
                <a:schemeClr val="dk1"/>
              </a:buClr>
              <a:buSzPts val="1280"/>
              <a:buFont typeface="Noto Sans Symbols"/>
              <a:buChar char="▪"/>
              <a:defRPr b="0" i="0" sz="1600" u="none" cap="none" strike="noStrike">
                <a:solidFill>
                  <a:schemeClr val="dk1"/>
                </a:solidFill>
                <a:latin typeface="Arial"/>
                <a:ea typeface="Arial"/>
                <a:cs typeface="Arial"/>
                <a:sym typeface="Arial"/>
              </a:defRPr>
            </a:lvl3pPr>
            <a:lvl4pPr indent="-299719" lvl="3" marL="1828800" marR="0" rtl="0" algn="l">
              <a:lnSpc>
                <a:spcPct val="90000"/>
              </a:lnSpc>
              <a:spcBef>
                <a:spcPts val="800"/>
              </a:spcBef>
              <a:spcAft>
                <a:spcPts val="0"/>
              </a:spcAft>
              <a:buClr>
                <a:schemeClr val="dk1"/>
              </a:buClr>
              <a:buSzPts val="1120"/>
              <a:buFont typeface="Noto Sans Symbols"/>
              <a:buChar char="▪"/>
              <a:defRPr b="0" i="0" sz="1400" u="none" cap="none" strike="noStrike">
                <a:solidFill>
                  <a:schemeClr val="dk1"/>
                </a:solidFill>
                <a:latin typeface="Arial"/>
                <a:ea typeface="Arial"/>
                <a:cs typeface="Arial"/>
                <a:sym typeface="Arial"/>
              </a:defRPr>
            </a:lvl4pPr>
            <a:lvl5pPr indent="-299720" lvl="4" marL="2286000" marR="0" rtl="0" algn="l">
              <a:lnSpc>
                <a:spcPct val="90000"/>
              </a:lnSpc>
              <a:spcBef>
                <a:spcPts val="800"/>
              </a:spcBef>
              <a:spcAft>
                <a:spcPts val="0"/>
              </a:spcAft>
              <a:buClr>
                <a:schemeClr val="dk1"/>
              </a:buClr>
              <a:buSzPts val="1120"/>
              <a:buFont typeface="Noto Sans Symbols"/>
              <a:buChar char="▪"/>
              <a:defRPr b="0" i="0" sz="1400" u="none" cap="none" strike="noStrike">
                <a:solidFill>
                  <a:schemeClr val="dk1"/>
                </a:solidFill>
                <a:latin typeface="Arial"/>
                <a:ea typeface="Arial"/>
                <a:cs typeface="Arial"/>
                <a:sym typeface="Arial"/>
              </a:defRPr>
            </a:lvl5pPr>
            <a:lvl6pPr indent="-299720" lvl="5" marL="2743200" marR="0" rtl="0" algn="l">
              <a:lnSpc>
                <a:spcPct val="90000"/>
              </a:lnSpc>
              <a:spcBef>
                <a:spcPts val="800"/>
              </a:spcBef>
              <a:spcAft>
                <a:spcPts val="0"/>
              </a:spcAft>
              <a:buClr>
                <a:schemeClr val="dk1"/>
              </a:buClr>
              <a:buSzPts val="1120"/>
              <a:buFont typeface="Noto Sans Symbols"/>
              <a:buChar char="▪"/>
              <a:defRPr b="0" i="0" sz="1400" u="none" cap="none" strike="noStrike">
                <a:solidFill>
                  <a:schemeClr val="dk1"/>
                </a:solidFill>
                <a:latin typeface="Arial"/>
                <a:ea typeface="Arial"/>
                <a:cs typeface="Arial"/>
                <a:sym typeface="Arial"/>
              </a:defRPr>
            </a:lvl6pPr>
            <a:lvl7pPr indent="-299720" lvl="6" marL="3200400" marR="0" rtl="0" algn="l">
              <a:lnSpc>
                <a:spcPct val="90000"/>
              </a:lnSpc>
              <a:spcBef>
                <a:spcPts val="800"/>
              </a:spcBef>
              <a:spcAft>
                <a:spcPts val="0"/>
              </a:spcAft>
              <a:buClr>
                <a:schemeClr val="dk1"/>
              </a:buClr>
              <a:buSzPts val="1120"/>
              <a:buFont typeface="Noto Sans Symbols"/>
              <a:buChar char="▪"/>
              <a:defRPr b="0" i="0" sz="1400" u="none" cap="none" strike="noStrike">
                <a:solidFill>
                  <a:schemeClr val="dk1"/>
                </a:solidFill>
                <a:latin typeface="Arial"/>
                <a:ea typeface="Arial"/>
                <a:cs typeface="Arial"/>
                <a:sym typeface="Arial"/>
              </a:defRPr>
            </a:lvl7pPr>
            <a:lvl8pPr indent="-299720" lvl="7" marL="3657600" marR="0" rtl="0" algn="l">
              <a:lnSpc>
                <a:spcPct val="90000"/>
              </a:lnSpc>
              <a:spcBef>
                <a:spcPts val="800"/>
              </a:spcBef>
              <a:spcAft>
                <a:spcPts val="0"/>
              </a:spcAft>
              <a:buClr>
                <a:schemeClr val="dk1"/>
              </a:buClr>
              <a:buSzPts val="1120"/>
              <a:buFont typeface="Noto Sans Symbols"/>
              <a:buChar char="▪"/>
              <a:defRPr b="0" i="0" sz="1400" u="none" cap="none" strike="noStrike">
                <a:solidFill>
                  <a:schemeClr val="dk1"/>
                </a:solidFill>
                <a:latin typeface="Arial"/>
                <a:ea typeface="Arial"/>
                <a:cs typeface="Arial"/>
                <a:sym typeface="Arial"/>
              </a:defRPr>
            </a:lvl8pPr>
            <a:lvl9pPr indent="-299720" lvl="8" marL="4114800" marR="0" rtl="0" algn="l">
              <a:lnSpc>
                <a:spcPct val="90000"/>
              </a:lnSpc>
              <a:spcBef>
                <a:spcPts val="800"/>
              </a:spcBef>
              <a:spcAft>
                <a:spcPts val="0"/>
              </a:spcAft>
              <a:buClr>
                <a:schemeClr val="dk1"/>
              </a:buClr>
              <a:buSzPts val="1120"/>
              <a:buFont typeface="Noto Sans Symbols"/>
              <a:buChar char="▪"/>
              <a:defRPr b="0" i="0" sz="14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100" u="none" cap="none" strike="noStrike">
                <a:solidFill>
                  <a:srgbClr val="AB3C19"/>
                </a:solidFill>
                <a:latin typeface="Arial"/>
                <a:ea typeface="Arial"/>
                <a:cs typeface="Arial"/>
                <a:sym typeface="Arial"/>
              </a:defRPr>
            </a:lvl1pPr>
            <a:lvl2pPr indent="0" lvl="1" marL="0" marR="0" rtl="0" algn="ctr">
              <a:spcBef>
                <a:spcPts val="0"/>
              </a:spcBef>
              <a:buNone/>
              <a:defRPr b="1" i="0" sz="1100" u="none" cap="none" strike="noStrike">
                <a:solidFill>
                  <a:srgbClr val="AB3C19"/>
                </a:solidFill>
                <a:latin typeface="Arial"/>
                <a:ea typeface="Arial"/>
                <a:cs typeface="Arial"/>
                <a:sym typeface="Arial"/>
              </a:defRPr>
            </a:lvl2pPr>
            <a:lvl3pPr indent="0" lvl="2" marL="0" marR="0" rtl="0" algn="ctr">
              <a:spcBef>
                <a:spcPts val="0"/>
              </a:spcBef>
              <a:buNone/>
              <a:defRPr b="1" i="0" sz="1100" u="none" cap="none" strike="noStrike">
                <a:solidFill>
                  <a:srgbClr val="AB3C19"/>
                </a:solidFill>
                <a:latin typeface="Arial"/>
                <a:ea typeface="Arial"/>
                <a:cs typeface="Arial"/>
                <a:sym typeface="Arial"/>
              </a:defRPr>
            </a:lvl3pPr>
            <a:lvl4pPr indent="0" lvl="3" marL="0" marR="0" rtl="0" algn="ctr">
              <a:spcBef>
                <a:spcPts val="0"/>
              </a:spcBef>
              <a:buNone/>
              <a:defRPr b="1" i="0" sz="1100" u="none" cap="none" strike="noStrike">
                <a:solidFill>
                  <a:srgbClr val="AB3C19"/>
                </a:solidFill>
                <a:latin typeface="Arial"/>
                <a:ea typeface="Arial"/>
                <a:cs typeface="Arial"/>
                <a:sym typeface="Arial"/>
              </a:defRPr>
            </a:lvl4pPr>
            <a:lvl5pPr indent="0" lvl="4" marL="0" marR="0" rtl="0" algn="ctr">
              <a:spcBef>
                <a:spcPts val="0"/>
              </a:spcBef>
              <a:buNone/>
              <a:defRPr b="1" i="0" sz="1100" u="none" cap="none" strike="noStrike">
                <a:solidFill>
                  <a:srgbClr val="AB3C19"/>
                </a:solidFill>
                <a:latin typeface="Arial"/>
                <a:ea typeface="Arial"/>
                <a:cs typeface="Arial"/>
                <a:sym typeface="Arial"/>
              </a:defRPr>
            </a:lvl5pPr>
            <a:lvl6pPr indent="0" lvl="5" marL="0" marR="0" rtl="0" algn="ctr">
              <a:spcBef>
                <a:spcPts val="0"/>
              </a:spcBef>
              <a:buNone/>
              <a:defRPr b="1" i="0" sz="1100" u="none" cap="none" strike="noStrike">
                <a:solidFill>
                  <a:srgbClr val="AB3C19"/>
                </a:solidFill>
                <a:latin typeface="Arial"/>
                <a:ea typeface="Arial"/>
                <a:cs typeface="Arial"/>
                <a:sym typeface="Arial"/>
              </a:defRPr>
            </a:lvl6pPr>
            <a:lvl7pPr indent="0" lvl="6" marL="0" marR="0" rtl="0" algn="ctr">
              <a:spcBef>
                <a:spcPts val="0"/>
              </a:spcBef>
              <a:buNone/>
              <a:defRPr b="1" i="0" sz="1100" u="none" cap="none" strike="noStrike">
                <a:solidFill>
                  <a:srgbClr val="AB3C19"/>
                </a:solidFill>
                <a:latin typeface="Arial"/>
                <a:ea typeface="Arial"/>
                <a:cs typeface="Arial"/>
                <a:sym typeface="Arial"/>
              </a:defRPr>
            </a:lvl7pPr>
            <a:lvl8pPr indent="0" lvl="7" marL="0" marR="0" rtl="0" algn="ctr">
              <a:spcBef>
                <a:spcPts val="0"/>
              </a:spcBef>
              <a:buNone/>
              <a:defRPr b="1" i="0" sz="1100" u="none" cap="none" strike="noStrike">
                <a:solidFill>
                  <a:srgbClr val="AB3C19"/>
                </a:solidFill>
                <a:latin typeface="Arial"/>
                <a:ea typeface="Arial"/>
                <a:cs typeface="Arial"/>
                <a:sym typeface="Arial"/>
              </a:defRPr>
            </a:lvl8pPr>
            <a:lvl9pPr indent="0" lvl="8" marL="0" marR="0" rtl="0" algn="ctr">
              <a:spcBef>
                <a:spcPts val="0"/>
              </a:spcBef>
              <a:buNone/>
              <a:defRPr b="1" i="0" sz="1100" u="none" cap="none" strike="noStrike">
                <a:solidFill>
                  <a:srgbClr val="AB3C1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youtube.com/watch?v=IhcgYgx7aA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3"/>
          <p:cNvSpPr txBox="1"/>
          <p:nvPr>
            <p:ph type="title"/>
          </p:nvPr>
        </p:nvSpPr>
        <p:spPr>
          <a:xfrm>
            <a:off x="201725" y="155075"/>
            <a:ext cx="3679500" cy="6744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3700">
                <a:solidFill>
                  <a:srgbClr val="000000"/>
                </a:solidFill>
                <a:latin typeface="Trebuchet MS"/>
                <a:ea typeface="Trebuchet MS"/>
                <a:cs typeface="Trebuchet MS"/>
                <a:sym typeface="Trebuchet MS"/>
              </a:rPr>
              <a:t>STARTER TASK…</a:t>
            </a:r>
            <a:endParaRPr sz="3700">
              <a:solidFill>
                <a:srgbClr val="000000"/>
              </a:solidFill>
              <a:latin typeface="Trebuchet MS"/>
              <a:ea typeface="Trebuchet MS"/>
              <a:cs typeface="Trebuchet MS"/>
              <a:sym typeface="Trebuchet MS"/>
            </a:endParaRPr>
          </a:p>
        </p:txBody>
      </p:sp>
      <p:sp>
        <p:nvSpPr>
          <p:cNvPr id="91" name="Google Shape;91;p13"/>
          <p:cNvSpPr txBox="1"/>
          <p:nvPr>
            <p:ph idx="1" type="body"/>
          </p:nvPr>
        </p:nvSpPr>
        <p:spPr>
          <a:xfrm>
            <a:off x="1409700" y="919300"/>
            <a:ext cx="9372600" cy="472200"/>
          </a:xfrm>
          <a:prstGeom prst="rect">
            <a:avLst/>
          </a:prstGeom>
        </p:spPr>
        <p:txBody>
          <a:bodyPr anchorCtr="0" anchor="t" bIns="45700" lIns="91425" spcFirstLastPara="1" rIns="91425" wrap="square" tIns="45700">
            <a:normAutofit fontScale="92500"/>
          </a:bodyPr>
          <a:lstStyle/>
          <a:p>
            <a:pPr indent="0" lvl="0" marL="0" rtl="0" algn="ctr">
              <a:spcBef>
                <a:spcPts val="1800"/>
              </a:spcBef>
              <a:spcAft>
                <a:spcPts val="0"/>
              </a:spcAft>
              <a:buNone/>
            </a:pPr>
            <a:r>
              <a:rPr i="1" lang="en-US">
                <a:solidFill>
                  <a:srgbClr val="000000"/>
                </a:solidFill>
              </a:rPr>
              <a:t>Without looking through your notes, match the following keywords with their definition…</a:t>
            </a:r>
            <a:endParaRPr i="1">
              <a:solidFill>
                <a:srgbClr val="000000"/>
              </a:solidFill>
            </a:endParaRPr>
          </a:p>
        </p:txBody>
      </p:sp>
      <p:sp>
        <p:nvSpPr>
          <p:cNvPr id="92" name="Google Shape;92;p13"/>
          <p:cNvSpPr/>
          <p:nvPr/>
        </p:nvSpPr>
        <p:spPr>
          <a:xfrm>
            <a:off x="467175" y="1647150"/>
            <a:ext cx="3084600" cy="1096500"/>
          </a:xfrm>
          <a:prstGeom prst="flowChartAlternateProcess">
            <a:avLst/>
          </a:prstGeom>
          <a:solidFill>
            <a:schemeClr val="lt1"/>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355600" lvl="0" marL="457200" rtl="0" algn="ctr">
              <a:lnSpc>
                <a:spcPct val="90000"/>
              </a:lnSpc>
              <a:spcBef>
                <a:spcPts val="0"/>
              </a:spcBef>
              <a:spcAft>
                <a:spcPts val="0"/>
              </a:spcAft>
              <a:buClr>
                <a:schemeClr val="dk2"/>
              </a:buClr>
              <a:buSzPts val="2000"/>
              <a:buAutoNum type="arabicParenR"/>
            </a:pPr>
            <a:r>
              <a:rPr b="1" lang="en-US" sz="2000">
                <a:solidFill>
                  <a:schemeClr val="dk2"/>
                </a:solidFill>
              </a:rPr>
              <a:t>Constructivist Approach  </a:t>
            </a:r>
            <a:endParaRPr/>
          </a:p>
        </p:txBody>
      </p:sp>
      <p:sp>
        <p:nvSpPr>
          <p:cNvPr id="93" name="Google Shape;93;p13"/>
          <p:cNvSpPr/>
          <p:nvPr/>
        </p:nvSpPr>
        <p:spPr>
          <a:xfrm>
            <a:off x="6594125" y="1391500"/>
            <a:ext cx="5303400" cy="1188900"/>
          </a:xfrm>
          <a:prstGeom prst="flowChartAlternateProcess">
            <a:avLst/>
          </a:prstGeom>
          <a:solidFill>
            <a:schemeClr val="lt1"/>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330200" lvl="0" marL="457200" rtl="0" algn="ctr">
              <a:lnSpc>
                <a:spcPct val="90000"/>
              </a:lnSpc>
              <a:spcBef>
                <a:spcPts val="0"/>
              </a:spcBef>
              <a:spcAft>
                <a:spcPts val="0"/>
              </a:spcAft>
              <a:buClr>
                <a:schemeClr val="dk2"/>
              </a:buClr>
              <a:buSzPts val="1600"/>
              <a:buAutoNum type="alphaUcParenR"/>
            </a:pPr>
            <a:r>
              <a:rPr i="1" lang="en-US" sz="1600">
                <a:solidFill>
                  <a:schemeClr val="dk2"/>
                </a:solidFill>
              </a:rPr>
              <a:t>A model to explain children’s cognitive development, which considers that children develop their own ideas based on experiences and interactions</a:t>
            </a:r>
            <a:endParaRPr i="1" sz="1000"/>
          </a:p>
        </p:txBody>
      </p:sp>
      <p:sp>
        <p:nvSpPr>
          <p:cNvPr id="94" name="Google Shape;94;p13"/>
          <p:cNvSpPr/>
          <p:nvPr/>
        </p:nvSpPr>
        <p:spPr>
          <a:xfrm>
            <a:off x="530375" y="3140025"/>
            <a:ext cx="3022200" cy="1096500"/>
          </a:xfrm>
          <a:prstGeom prst="flowChartAlternateProcess">
            <a:avLst/>
          </a:prstGeom>
          <a:solidFill>
            <a:schemeClr val="lt1"/>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800"/>
              </a:spcBef>
              <a:spcAft>
                <a:spcPts val="0"/>
              </a:spcAft>
              <a:buClr>
                <a:schemeClr val="dk2"/>
              </a:buClr>
              <a:buSzPts val="1600"/>
              <a:buFont typeface="Arial"/>
              <a:buNone/>
            </a:pPr>
            <a:r>
              <a:rPr b="1" lang="en-US" sz="2000">
                <a:solidFill>
                  <a:schemeClr val="dk2"/>
                </a:solidFill>
              </a:rPr>
              <a:t>2) Social Constructivist Approach </a:t>
            </a:r>
            <a:endParaRPr/>
          </a:p>
        </p:txBody>
      </p:sp>
      <p:sp>
        <p:nvSpPr>
          <p:cNvPr id="95" name="Google Shape;95;p13"/>
          <p:cNvSpPr/>
          <p:nvPr/>
        </p:nvSpPr>
        <p:spPr>
          <a:xfrm>
            <a:off x="6669000" y="4053038"/>
            <a:ext cx="5303400" cy="1515600"/>
          </a:xfrm>
          <a:prstGeom prst="flowChartAlternateProcess">
            <a:avLst/>
          </a:prstGeom>
          <a:solidFill>
            <a:schemeClr val="lt1"/>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800"/>
              </a:spcBef>
              <a:spcAft>
                <a:spcPts val="0"/>
              </a:spcAft>
              <a:buClr>
                <a:schemeClr val="dk2"/>
              </a:buClr>
              <a:buSzPts val="1600"/>
              <a:buFont typeface="Arial"/>
              <a:buNone/>
            </a:pPr>
            <a:r>
              <a:rPr i="1" lang="en-US" sz="1600">
                <a:solidFill>
                  <a:schemeClr val="dk2"/>
                </a:solidFill>
              </a:rPr>
              <a:t>C) A model that explains children’s cognitive development by suggesting that their logic and reasoning is developed </a:t>
            </a:r>
            <a:r>
              <a:rPr i="1" lang="en-US" sz="1600">
                <a:solidFill>
                  <a:schemeClr val="dk2"/>
                </a:solidFill>
              </a:rPr>
              <a:t>through</a:t>
            </a:r>
            <a:r>
              <a:rPr i="1" lang="en-US" sz="1600">
                <a:solidFill>
                  <a:schemeClr val="dk2"/>
                </a:solidFill>
              </a:rPr>
              <a:t> experiences, but also by interactions with, and questions from, adults and older children.</a:t>
            </a:r>
            <a:endParaRPr i="1" sz="1000"/>
          </a:p>
        </p:txBody>
      </p:sp>
      <p:sp>
        <p:nvSpPr>
          <p:cNvPr id="96" name="Google Shape;96;p13"/>
          <p:cNvSpPr/>
          <p:nvPr/>
        </p:nvSpPr>
        <p:spPr>
          <a:xfrm>
            <a:off x="530375" y="4563288"/>
            <a:ext cx="3022200" cy="895800"/>
          </a:xfrm>
          <a:prstGeom prst="flowChartAlternateProcess">
            <a:avLst/>
          </a:prstGeom>
          <a:solidFill>
            <a:schemeClr val="lt1"/>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800"/>
              </a:spcBef>
              <a:spcAft>
                <a:spcPts val="0"/>
              </a:spcAft>
              <a:buNone/>
            </a:pPr>
            <a:r>
              <a:rPr b="1" lang="en-US" sz="2000">
                <a:solidFill>
                  <a:schemeClr val="dk2"/>
                </a:solidFill>
              </a:rPr>
              <a:t>3) </a:t>
            </a:r>
            <a:r>
              <a:rPr b="1" lang="en-US" sz="2000">
                <a:solidFill>
                  <a:schemeClr val="dk2"/>
                </a:solidFill>
              </a:rPr>
              <a:t>Zone of Proximal Development</a:t>
            </a:r>
            <a:endParaRPr/>
          </a:p>
        </p:txBody>
      </p:sp>
      <p:sp>
        <p:nvSpPr>
          <p:cNvPr id="97" name="Google Shape;97;p13"/>
          <p:cNvSpPr/>
          <p:nvPr/>
        </p:nvSpPr>
        <p:spPr>
          <a:xfrm>
            <a:off x="592925" y="5785875"/>
            <a:ext cx="3022200" cy="895800"/>
          </a:xfrm>
          <a:prstGeom prst="flowChartAlternateProcess">
            <a:avLst/>
          </a:prstGeom>
          <a:solidFill>
            <a:schemeClr val="lt1"/>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800"/>
              </a:spcBef>
              <a:spcAft>
                <a:spcPts val="0"/>
              </a:spcAft>
              <a:buNone/>
            </a:pPr>
            <a:r>
              <a:rPr b="1" lang="en-US" sz="2000">
                <a:solidFill>
                  <a:schemeClr val="dk2"/>
                </a:solidFill>
              </a:rPr>
              <a:t>4) </a:t>
            </a:r>
            <a:r>
              <a:rPr b="1" lang="en-US" sz="2000">
                <a:solidFill>
                  <a:schemeClr val="dk2"/>
                </a:solidFill>
              </a:rPr>
              <a:t>Zone of Actual Development</a:t>
            </a:r>
            <a:endParaRPr/>
          </a:p>
        </p:txBody>
      </p:sp>
      <p:sp>
        <p:nvSpPr>
          <p:cNvPr id="98" name="Google Shape;98;p13"/>
          <p:cNvSpPr/>
          <p:nvPr/>
        </p:nvSpPr>
        <p:spPr>
          <a:xfrm>
            <a:off x="6669000" y="2805425"/>
            <a:ext cx="5303400" cy="895800"/>
          </a:xfrm>
          <a:prstGeom prst="flowChartAlternateProcess">
            <a:avLst/>
          </a:prstGeom>
          <a:solidFill>
            <a:schemeClr val="lt1"/>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800"/>
              </a:spcBef>
              <a:spcAft>
                <a:spcPts val="0"/>
              </a:spcAft>
              <a:buNone/>
            </a:pPr>
            <a:r>
              <a:rPr i="1" lang="en-US" sz="1600">
                <a:solidFill>
                  <a:schemeClr val="dk2"/>
                </a:solidFill>
              </a:rPr>
              <a:t>B) What a child is currently able to do</a:t>
            </a:r>
            <a:endParaRPr i="1" sz="1000"/>
          </a:p>
        </p:txBody>
      </p:sp>
      <p:sp>
        <p:nvSpPr>
          <p:cNvPr id="99" name="Google Shape;99;p13"/>
          <p:cNvSpPr/>
          <p:nvPr/>
        </p:nvSpPr>
        <p:spPr>
          <a:xfrm>
            <a:off x="6669000" y="5785875"/>
            <a:ext cx="5303400" cy="895800"/>
          </a:xfrm>
          <a:prstGeom prst="flowChartAlternateProcess">
            <a:avLst/>
          </a:prstGeom>
          <a:solidFill>
            <a:schemeClr val="lt1"/>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800"/>
              </a:spcBef>
              <a:spcAft>
                <a:spcPts val="0"/>
              </a:spcAft>
              <a:buNone/>
            </a:pPr>
            <a:r>
              <a:rPr i="1" lang="en-US" sz="1600">
                <a:solidFill>
                  <a:schemeClr val="dk2"/>
                </a:solidFill>
              </a:rPr>
              <a:t>D) </a:t>
            </a:r>
            <a:r>
              <a:rPr i="1" lang="en-US" sz="1600">
                <a:solidFill>
                  <a:schemeClr val="dk2"/>
                </a:solidFill>
              </a:rPr>
              <a:t>What a child is able to do with an adults support </a:t>
            </a:r>
            <a:endParaRPr i="1"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248198" y="195941"/>
            <a:ext cx="12440197" cy="110530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2"/>
              </a:buClr>
              <a:buSzPct val="100000"/>
              <a:buFont typeface="Arial"/>
              <a:buNone/>
            </a:pPr>
            <a:r>
              <a:rPr b="1" lang="en-US" sz="4400" u="sng">
                <a:solidFill>
                  <a:schemeClr val="dk2"/>
                </a:solidFill>
              </a:rPr>
              <a:t>Sensorimotor stage</a:t>
            </a:r>
            <a:br>
              <a:rPr b="1" lang="en-US" sz="4400" u="sng">
                <a:solidFill>
                  <a:schemeClr val="dk2"/>
                </a:solidFill>
              </a:rPr>
            </a:br>
            <a:r>
              <a:rPr b="1" lang="en-US" sz="4400" u="sng">
                <a:solidFill>
                  <a:schemeClr val="dk2"/>
                </a:solidFill>
              </a:rPr>
              <a:t> (birth to 2 years)</a:t>
            </a:r>
            <a:endParaRPr b="1" sz="4400" u="sng">
              <a:solidFill>
                <a:schemeClr val="dk2"/>
              </a:solidFill>
            </a:endParaRPr>
          </a:p>
        </p:txBody>
      </p:sp>
      <p:sp>
        <p:nvSpPr>
          <p:cNvPr id="180" name="Google Shape;180;p22"/>
          <p:cNvSpPr txBox="1"/>
          <p:nvPr>
            <p:ph idx="1" type="body"/>
          </p:nvPr>
        </p:nvSpPr>
        <p:spPr>
          <a:xfrm>
            <a:off x="152400" y="1502229"/>
            <a:ext cx="11887200" cy="2468880"/>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This is the first stage of children’s lives. </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It begins at birth with babies using their reflexes to survive.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Babies are also very reliant on using their senses in the first 2 years, especially taste and touch.</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Babies’ first schemas are physical ones, as they learn to repeat and then control their movements. </a:t>
            </a:r>
            <a:endParaRPr>
              <a:solidFill>
                <a:schemeClr val="dk2"/>
              </a:solidFill>
            </a:endParaRPr>
          </a:p>
        </p:txBody>
      </p:sp>
      <p:pic>
        <p:nvPicPr>
          <p:cNvPr descr="Sensorimotor Stage: Definition, Activities, Play, and More" id="181" name="Google Shape;181;p22"/>
          <p:cNvPicPr preferRelativeResize="0"/>
          <p:nvPr/>
        </p:nvPicPr>
        <p:blipFill rotWithShape="1">
          <a:blip r:embed="rId3">
            <a:alphaModFix/>
          </a:blip>
          <a:srcRect b="0" l="0" r="0" t="0"/>
          <a:stretch/>
        </p:blipFill>
        <p:spPr>
          <a:xfrm>
            <a:off x="4361815" y="3827416"/>
            <a:ext cx="3849187" cy="2886891"/>
          </a:xfrm>
          <a:prstGeom prst="rect">
            <a:avLst/>
          </a:prstGeom>
          <a:noFill/>
          <a:ln>
            <a:noFill/>
          </a:ln>
        </p:spPr>
      </p:pic>
      <p:sp>
        <p:nvSpPr>
          <p:cNvPr id="182" name="Google Shape;182;p22"/>
          <p:cNvSpPr txBox="1"/>
          <p:nvPr/>
        </p:nvSpPr>
        <p:spPr>
          <a:xfrm>
            <a:off x="8717277" y="102990"/>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type="title"/>
          </p:nvPr>
        </p:nvSpPr>
        <p:spPr>
          <a:xfrm>
            <a:off x="235131" y="222067"/>
            <a:ext cx="11691258" cy="87819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Development of Object Permanence</a:t>
            </a:r>
            <a:endParaRPr b="1" sz="4400">
              <a:solidFill>
                <a:schemeClr val="dk2"/>
              </a:solidFill>
            </a:endParaRPr>
          </a:p>
        </p:txBody>
      </p:sp>
      <p:sp>
        <p:nvSpPr>
          <p:cNvPr id="188" name="Google Shape;188;p23"/>
          <p:cNvSpPr txBox="1"/>
          <p:nvPr>
            <p:ph idx="1" type="body"/>
          </p:nvPr>
        </p:nvSpPr>
        <p:spPr>
          <a:xfrm>
            <a:off x="785981" y="2022504"/>
            <a:ext cx="10914600" cy="4186500"/>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One of the tests that Piaget used to show the development of thought in babies was object permanence.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In the first few months, a baby will appear to accept the disappearance of an object. Piaget suggested that this is because babies have not learned the idea that an object is still in existence somewhere, even if it is not visible.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At around 8 to 9 months, babies seem to understand this concept and we can test it by taking an object from a baby and hiding it under and cushion near them. The baby should lift up the cushion to find it. </a:t>
            </a:r>
            <a:endParaRPr>
              <a:solidFill>
                <a:schemeClr val="dk2"/>
              </a:solidFill>
            </a:endParaRPr>
          </a:p>
        </p:txBody>
      </p:sp>
      <p:sp>
        <p:nvSpPr>
          <p:cNvPr id="189" name="Google Shape;189;p23"/>
          <p:cNvSpPr txBox="1"/>
          <p:nvPr/>
        </p:nvSpPr>
        <p:spPr>
          <a:xfrm>
            <a:off x="4743608" y="5275852"/>
            <a:ext cx="3226500" cy="8310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
        <p:nvSpPr>
          <p:cNvPr id="190" name="Google Shape;190;p23"/>
          <p:cNvSpPr/>
          <p:nvPr/>
        </p:nvSpPr>
        <p:spPr>
          <a:xfrm>
            <a:off x="3387076" y="1145888"/>
            <a:ext cx="5561100" cy="831000"/>
          </a:xfrm>
          <a:prstGeom prst="roundRect">
            <a:avLst>
              <a:gd fmla="val 16667" name="adj"/>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rgbClr val="202124"/>
                </a:solidFill>
                <a:highlight>
                  <a:srgbClr val="FFFFFF"/>
                </a:highlight>
              </a:rPr>
              <a:t>Object permanence involves </a:t>
            </a:r>
            <a:r>
              <a:rPr lang="en-US" sz="1500">
                <a:solidFill>
                  <a:srgbClr val="040C28"/>
                </a:solidFill>
              </a:rPr>
              <a:t>understanding that items and people still exist even when you can't see or hear them</a:t>
            </a:r>
            <a:r>
              <a:rPr lang="en-US" sz="1500">
                <a:solidFill>
                  <a:srgbClr val="202124"/>
                </a:solidFill>
                <a:highlight>
                  <a:srgbClr val="FFFFFF"/>
                </a:highlight>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0" y="235130"/>
            <a:ext cx="11996057" cy="73450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Development of general symbolic function</a:t>
            </a:r>
            <a:endParaRPr b="1" sz="4400">
              <a:solidFill>
                <a:schemeClr val="dk2"/>
              </a:solidFill>
            </a:endParaRPr>
          </a:p>
        </p:txBody>
      </p:sp>
      <p:sp>
        <p:nvSpPr>
          <p:cNvPr id="196" name="Google Shape;196;p24"/>
          <p:cNvSpPr txBox="1"/>
          <p:nvPr>
            <p:ph idx="1" type="body"/>
          </p:nvPr>
        </p:nvSpPr>
        <p:spPr>
          <a:xfrm>
            <a:off x="431074" y="1358537"/>
            <a:ext cx="11390812" cy="4356463"/>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Towards the end of the sensorimotor stage, the child begins to use symbols. Language is symbolic as we use words to represent objects.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The child also uses objects to stand for things in their play, such as a piece of dough to represent a cake.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felt that being able to use language is a breakthrough as schemas can be internal rather than physical.</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believed that language developed from thought.</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Others, such as Vygotsky, believed that thought developed from language</a:t>
            </a:r>
            <a:endParaRPr/>
          </a:p>
          <a:p>
            <a:pPr indent="-127000" lvl="0" marL="274320" rtl="0" algn="ctr">
              <a:lnSpc>
                <a:spcPct val="90000"/>
              </a:lnSpc>
              <a:spcBef>
                <a:spcPts val="1800"/>
              </a:spcBef>
              <a:spcAft>
                <a:spcPts val="0"/>
              </a:spcAft>
              <a:buClr>
                <a:schemeClr val="dk1"/>
              </a:buClr>
              <a:buSzPts val="1600"/>
              <a:buNone/>
            </a:pPr>
            <a:r>
              <a:t/>
            </a:r>
            <a:endParaRPr>
              <a:solidFill>
                <a:schemeClr val="dk2"/>
              </a:solidFill>
            </a:endParaRPr>
          </a:p>
        </p:txBody>
      </p:sp>
      <p:sp>
        <p:nvSpPr>
          <p:cNvPr id="197" name="Google Shape;197;p24"/>
          <p:cNvSpPr txBox="1"/>
          <p:nvPr/>
        </p:nvSpPr>
        <p:spPr>
          <a:xfrm>
            <a:off x="4513217" y="4913114"/>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0" y="156753"/>
            <a:ext cx="12070079" cy="92746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b="1" lang="en-US" sz="4400" u="sng">
                <a:solidFill>
                  <a:schemeClr val="dk2"/>
                </a:solidFill>
              </a:rPr>
              <a:t>Pre-operational stage (2-7years)</a:t>
            </a:r>
            <a:endParaRPr b="1" sz="4400" u="sng">
              <a:solidFill>
                <a:schemeClr val="dk2"/>
              </a:solidFill>
            </a:endParaRPr>
          </a:p>
        </p:txBody>
      </p:sp>
      <p:sp>
        <p:nvSpPr>
          <p:cNvPr id="203" name="Google Shape;203;p25"/>
          <p:cNvSpPr txBox="1"/>
          <p:nvPr>
            <p:ph idx="1" type="body"/>
          </p:nvPr>
        </p:nvSpPr>
        <p:spPr>
          <a:xfrm>
            <a:off x="705394" y="1502229"/>
            <a:ext cx="10875419" cy="4212771"/>
          </a:xfrm>
          <a:prstGeom prst="rect">
            <a:avLst/>
          </a:prstGeom>
          <a:noFill/>
          <a:ln>
            <a:noFill/>
          </a:ln>
        </p:spPr>
        <p:txBody>
          <a:bodyPr anchorCtr="0" anchor="t" bIns="45700" lIns="91425" spcFirstLastPara="1" rIns="91425" wrap="square" tIns="45700">
            <a:normAutofit lnSpcReduction="10000"/>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During this stage, children develop their skills using symbols, i.e language.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Many early years professionals will find that children in this stage are using a lot of imaginative play, for example, using objects in a representational way: sticks may become guns or cardboard boxes may become cars.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did divide this stage into two further sub-stages ‘Preconceptual and Intuitive’.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But there are four main features that run through both of these sub-stages;</a:t>
            </a:r>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Egocentrism</a:t>
            </a:r>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Difficulty with conservation</a:t>
            </a:r>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Centration</a:t>
            </a:r>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Animism</a:t>
            </a:r>
            <a:endParaRPr>
              <a:solidFill>
                <a:schemeClr val="dk2"/>
              </a:solidFill>
            </a:endParaRPr>
          </a:p>
        </p:txBody>
      </p:sp>
      <p:sp>
        <p:nvSpPr>
          <p:cNvPr id="204" name="Google Shape;204;p25"/>
          <p:cNvSpPr txBox="1"/>
          <p:nvPr/>
        </p:nvSpPr>
        <p:spPr>
          <a:xfrm>
            <a:off x="4529840" y="5822017"/>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type="title"/>
          </p:nvPr>
        </p:nvSpPr>
        <p:spPr>
          <a:xfrm>
            <a:off x="-165463" y="104502"/>
            <a:ext cx="12357463" cy="8912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Egocentrism</a:t>
            </a:r>
            <a:endParaRPr b="1" sz="4400">
              <a:solidFill>
                <a:schemeClr val="dk2"/>
              </a:solidFill>
            </a:endParaRPr>
          </a:p>
        </p:txBody>
      </p:sp>
      <p:sp>
        <p:nvSpPr>
          <p:cNvPr id="210" name="Google Shape;210;p26"/>
          <p:cNvSpPr txBox="1"/>
          <p:nvPr>
            <p:ph idx="1" type="body"/>
          </p:nvPr>
        </p:nvSpPr>
        <p:spPr>
          <a:xfrm>
            <a:off x="287375" y="1158975"/>
            <a:ext cx="5510400" cy="4357500"/>
          </a:xfrm>
          <a:prstGeom prst="rect">
            <a:avLst/>
          </a:prstGeom>
          <a:noFill/>
          <a:ln>
            <a:noFill/>
          </a:ln>
        </p:spPr>
        <p:txBody>
          <a:bodyPr anchorCtr="0" anchor="t" bIns="45700" lIns="91425" spcFirstLastPara="1" rIns="91425" wrap="square" tIns="45700">
            <a:normAutofit lnSpcReduction="20000"/>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According to Piaget, children in the pre-operational stage tend to see things from their own perspective and thus their logic is different from that of adults.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called this Egocentrism and this is a strong feature of the whole of the intuitive stage.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designed several tests that showed the way in which children were seeing problems – one of the most famous being the Swiss mountain scene test. </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In this test, children were shown a series of photos and asked which of the views the doll would be able to see.</a:t>
            </a:r>
            <a:endParaRPr/>
          </a:p>
          <a:p>
            <a:pPr indent="-127000" lvl="0" marL="274320" rtl="0" algn="l">
              <a:lnSpc>
                <a:spcPct val="90000"/>
              </a:lnSpc>
              <a:spcBef>
                <a:spcPts val="1800"/>
              </a:spcBef>
              <a:spcAft>
                <a:spcPts val="0"/>
              </a:spcAft>
              <a:buClr>
                <a:schemeClr val="dk1"/>
              </a:buClr>
              <a:buSzPts val="1600"/>
              <a:buNone/>
            </a:pPr>
            <a:r>
              <a:t/>
            </a:r>
            <a:endParaRPr>
              <a:solidFill>
                <a:schemeClr val="dk2"/>
              </a:solidFill>
            </a:endParaRPr>
          </a:p>
        </p:txBody>
      </p:sp>
      <p:sp>
        <p:nvSpPr>
          <p:cNvPr id="211" name="Google Shape;211;p26"/>
          <p:cNvSpPr/>
          <p:nvPr/>
        </p:nvSpPr>
        <p:spPr>
          <a:xfrm>
            <a:off x="4510100" y="4692775"/>
            <a:ext cx="2335800" cy="613800"/>
          </a:xfrm>
          <a:prstGeom prst="rightArrow">
            <a:avLst>
              <a:gd fmla="val 50000" name="adj1"/>
              <a:gd fmla="val 50000" name="adj2"/>
            </a:avLst>
          </a:prstGeom>
          <a:solidFill>
            <a:srgbClr val="FF0000"/>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26"/>
          <p:cNvSpPr/>
          <p:nvPr/>
        </p:nvSpPr>
        <p:spPr>
          <a:xfrm>
            <a:off x="7085600" y="1116450"/>
            <a:ext cx="4947300" cy="4625100"/>
          </a:xfrm>
          <a:prstGeom prst="roundRect">
            <a:avLst>
              <a:gd fmla="val 16667" name="adj"/>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03200" lvl="0" marL="274320" rtl="0" algn="l">
              <a:lnSpc>
                <a:spcPct val="90000"/>
              </a:lnSpc>
              <a:spcBef>
                <a:spcPts val="0"/>
              </a:spcBef>
              <a:spcAft>
                <a:spcPts val="0"/>
              </a:spcAft>
              <a:buClr>
                <a:schemeClr val="dk2"/>
              </a:buClr>
              <a:buSzPts val="1200"/>
              <a:buFont typeface="Noto Sans Symbols"/>
              <a:buChar char="▪"/>
            </a:pPr>
            <a:r>
              <a:rPr lang="en-US" sz="1600">
                <a:solidFill>
                  <a:schemeClr val="dk2"/>
                </a:solidFill>
              </a:rPr>
              <a:t>Children under 7 consistently chose a photo that corresponded to the view they were seeing themselves. Piaget argued that this was because they could not ‘decentre’, i.e. take themselves out of their bodies and see something from another perspective.</a:t>
            </a:r>
            <a:endParaRPr sz="1600">
              <a:solidFill>
                <a:schemeClr val="dk1"/>
              </a:solidFill>
            </a:endParaRPr>
          </a:p>
          <a:p>
            <a:pPr indent="-203200" lvl="0" marL="274320" rtl="0" algn="l">
              <a:lnSpc>
                <a:spcPct val="90000"/>
              </a:lnSpc>
              <a:spcBef>
                <a:spcPts val="1800"/>
              </a:spcBef>
              <a:spcAft>
                <a:spcPts val="0"/>
              </a:spcAft>
              <a:buClr>
                <a:schemeClr val="dk2"/>
              </a:buClr>
              <a:buSzPts val="1200"/>
              <a:buFont typeface="Noto Sans Symbols"/>
              <a:buChar char="▪"/>
            </a:pPr>
            <a:r>
              <a:rPr lang="en-US" sz="1600">
                <a:solidFill>
                  <a:schemeClr val="dk2"/>
                </a:solidFill>
              </a:rPr>
              <a:t>Egocentrism explains why children may not always take an overview when solving problems and instead focus on the detail. </a:t>
            </a:r>
            <a:endParaRPr sz="1600">
              <a:solidFill>
                <a:schemeClr val="dk2"/>
              </a:solidFill>
            </a:endParaRPr>
          </a:p>
          <a:p>
            <a:pPr indent="-203200" lvl="0" marL="274320" rtl="0" algn="l">
              <a:lnSpc>
                <a:spcPct val="90000"/>
              </a:lnSpc>
              <a:spcBef>
                <a:spcPts val="1800"/>
              </a:spcBef>
              <a:spcAft>
                <a:spcPts val="0"/>
              </a:spcAft>
              <a:buClr>
                <a:schemeClr val="dk2"/>
              </a:buClr>
              <a:buSzPts val="1200"/>
              <a:buFont typeface="Noto Sans Symbols"/>
              <a:buChar char="▪"/>
            </a:pPr>
            <a:r>
              <a:rPr lang="en-US" sz="1600">
                <a:solidFill>
                  <a:schemeClr val="dk2"/>
                </a:solidFill>
              </a:rPr>
              <a:t>For example, they might be interested in finding their favourite parts in construction set rather than thinking about that might be needed to build a tower.</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7"/>
          <p:cNvSpPr txBox="1"/>
          <p:nvPr>
            <p:ph type="title"/>
          </p:nvPr>
        </p:nvSpPr>
        <p:spPr>
          <a:xfrm>
            <a:off x="143692" y="156753"/>
            <a:ext cx="11926388" cy="8128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Task	</a:t>
            </a:r>
            <a:endParaRPr b="1" sz="4400">
              <a:solidFill>
                <a:schemeClr val="dk2"/>
              </a:solidFill>
            </a:endParaRPr>
          </a:p>
        </p:txBody>
      </p:sp>
      <p:sp>
        <p:nvSpPr>
          <p:cNvPr id="218" name="Google Shape;218;p27"/>
          <p:cNvSpPr txBox="1"/>
          <p:nvPr>
            <p:ph idx="1" type="body"/>
          </p:nvPr>
        </p:nvSpPr>
        <p:spPr>
          <a:xfrm>
            <a:off x="849086" y="1345474"/>
            <a:ext cx="10731727" cy="4369526"/>
          </a:xfrm>
          <a:prstGeom prst="rect">
            <a:avLst/>
          </a:prstGeom>
          <a:noFill/>
          <a:ln>
            <a:noFill/>
          </a:ln>
        </p:spPr>
        <p:txBody>
          <a:bodyPr anchorCtr="0" anchor="t" bIns="45700" lIns="91425" spcFirstLastPara="1" rIns="91425" wrap="square" tIns="45700">
            <a:normAutofit/>
          </a:bodyPr>
          <a:lstStyle/>
          <a:p>
            <a:pPr indent="0" lvl="0" marL="45720" rtl="0" algn="ctr">
              <a:lnSpc>
                <a:spcPct val="90000"/>
              </a:lnSpc>
              <a:spcBef>
                <a:spcPts val="0"/>
              </a:spcBef>
              <a:spcAft>
                <a:spcPts val="0"/>
              </a:spcAft>
              <a:buClr>
                <a:schemeClr val="dk2"/>
              </a:buClr>
              <a:buSzPts val="1600"/>
              <a:buNone/>
            </a:pPr>
            <a:r>
              <a:rPr lang="en-US">
                <a:solidFill>
                  <a:schemeClr val="dk2"/>
                </a:solidFill>
              </a:rPr>
              <a:t>Jason is 4 years old. At lunchtime, his friend pushes away the carrots on his plate explaining that he doesn’t like them. He says to his friend that he likes carrots. He goes on to say that ‘you must like carrots – everybody loves carrots’. </a:t>
            </a:r>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Explain how Jason has reached this conclusion.</a:t>
            </a:r>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How does Jason’s reaction link to Piaget’s cognitive theory?</a:t>
            </a:r>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At what age might Jason start to understand that not all children will like that same things as him?</a:t>
            </a:r>
            <a:endParaRPr>
              <a:solidFill>
                <a:schemeClr val="dk2"/>
              </a:solidFill>
            </a:endParaRPr>
          </a:p>
        </p:txBody>
      </p:sp>
      <p:sp>
        <p:nvSpPr>
          <p:cNvPr id="219" name="Google Shape;219;p27"/>
          <p:cNvSpPr txBox="1"/>
          <p:nvPr/>
        </p:nvSpPr>
        <p:spPr>
          <a:xfrm>
            <a:off x="4493623" y="4790051"/>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8"/>
          <p:cNvSpPr txBox="1"/>
          <p:nvPr>
            <p:ph type="title"/>
          </p:nvPr>
        </p:nvSpPr>
        <p:spPr>
          <a:xfrm>
            <a:off x="143691" y="169817"/>
            <a:ext cx="11913326" cy="98270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Difficulty with conservation</a:t>
            </a:r>
            <a:endParaRPr b="1" sz="4400">
              <a:solidFill>
                <a:schemeClr val="dk2"/>
              </a:solidFill>
            </a:endParaRPr>
          </a:p>
        </p:txBody>
      </p:sp>
      <p:sp>
        <p:nvSpPr>
          <p:cNvPr id="225" name="Google Shape;225;p28"/>
          <p:cNvSpPr txBox="1"/>
          <p:nvPr>
            <p:ph idx="1" type="body"/>
          </p:nvPr>
        </p:nvSpPr>
        <p:spPr>
          <a:xfrm>
            <a:off x="535578" y="1436914"/>
            <a:ext cx="11045236" cy="4278085"/>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In the pre-operational stage, children find it difficult to understand that things can remain the same, even though their appearance may change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suggested that the inability to ‘conserve’ was an important feature of the pre-operational stage.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He designed many tests to show whether children could conserve in different ways.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The table shows some tests that are commonly used with children. You might like to try these with children on your placement. </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Difficulty with conservation explains why children may say things such as ‘you’ve become a girl’ when a boy puts on a dress in the role play area. This may seem logical to adults, but it is logical to a young child. </a:t>
            </a:r>
            <a:endParaRPr>
              <a:solidFill>
                <a:schemeClr val="dk2"/>
              </a:solidFill>
            </a:endParaRPr>
          </a:p>
        </p:txBody>
      </p:sp>
      <p:sp>
        <p:nvSpPr>
          <p:cNvPr id="226" name="Google Shape;226;p28"/>
          <p:cNvSpPr txBox="1"/>
          <p:nvPr/>
        </p:nvSpPr>
        <p:spPr>
          <a:xfrm>
            <a:off x="4487091" y="5469320"/>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9"/>
          <p:cNvSpPr txBox="1"/>
          <p:nvPr>
            <p:ph type="title"/>
          </p:nvPr>
        </p:nvSpPr>
        <p:spPr>
          <a:xfrm>
            <a:off x="0" y="182880"/>
            <a:ext cx="11939451" cy="6822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Arial"/>
              <a:buNone/>
            </a:pPr>
            <a:r>
              <a:rPr b="1" lang="en-US" sz="4000">
                <a:solidFill>
                  <a:schemeClr val="dk2"/>
                </a:solidFill>
              </a:rPr>
              <a:t>Centration</a:t>
            </a:r>
            <a:r>
              <a:rPr lang="en-US"/>
              <a:t>	</a:t>
            </a:r>
            <a:endParaRPr/>
          </a:p>
        </p:txBody>
      </p:sp>
      <p:sp>
        <p:nvSpPr>
          <p:cNvPr id="232" name="Google Shape;232;p29"/>
          <p:cNvSpPr txBox="1"/>
          <p:nvPr>
            <p:ph idx="1" type="body"/>
          </p:nvPr>
        </p:nvSpPr>
        <p:spPr>
          <a:xfrm>
            <a:off x="614545" y="1286692"/>
            <a:ext cx="11324906" cy="2801982"/>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In this stage, children are beginning to classify objects and make associations. However they are often doing this by looking at only one attribute at a time, such as sorting objects according to size, but not size and colour. </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called this centration.</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This is why children are unable to conserve, i.e. in the mass conservation test described (table handout) they concentrate on the shape of the clay rather than its quantity. </a:t>
            </a:r>
            <a:endParaRPr>
              <a:solidFill>
                <a:schemeClr val="dk2"/>
              </a:solidFill>
            </a:endParaRPr>
          </a:p>
        </p:txBody>
      </p:sp>
      <p:sp>
        <p:nvSpPr>
          <p:cNvPr id="233" name="Google Shape;233;p29"/>
          <p:cNvSpPr txBox="1"/>
          <p:nvPr/>
        </p:nvSpPr>
        <p:spPr>
          <a:xfrm>
            <a:off x="4676503" y="4724737"/>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0"/>
          <p:cNvSpPr txBox="1"/>
          <p:nvPr>
            <p:ph type="title"/>
          </p:nvPr>
        </p:nvSpPr>
        <p:spPr>
          <a:xfrm>
            <a:off x="0" y="222069"/>
            <a:ext cx="12057017" cy="72144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Arial"/>
              <a:buNone/>
            </a:pPr>
            <a:r>
              <a:rPr b="1" lang="en-US" sz="4000">
                <a:solidFill>
                  <a:schemeClr val="dk2"/>
                </a:solidFill>
              </a:rPr>
              <a:t>Animism</a:t>
            </a:r>
            <a:r>
              <a:rPr lang="en-US"/>
              <a:t>	</a:t>
            </a:r>
            <a:endParaRPr/>
          </a:p>
        </p:txBody>
      </p:sp>
      <p:sp>
        <p:nvSpPr>
          <p:cNvPr id="239" name="Google Shape;239;p30"/>
          <p:cNvSpPr txBox="1"/>
          <p:nvPr>
            <p:ph idx="1" type="body"/>
          </p:nvPr>
        </p:nvSpPr>
        <p:spPr>
          <a:xfrm>
            <a:off x="431074" y="1384663"/>
            <a:ext cx="11188927" cy="4317274"/>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Many children show signs of animism: believing that because they have feelings, other objects must also have feelings.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Many early years professionals see this when children say things such as ‘that dog’s mummy will be cross with her’ or ‘that wall is bad, it hurt me’.</a:t>
            </a:r>
            <a:endParaRPr>
              <a:solidFill>
                <a:schemeClr val="dk2"/>
              </a:solidFill>
            </a:endParaRPr>
          </a:p>
        </p:txBody>
      </p:sp>
      <p:sp>
        <p:nvSpPr>
          <p:cNvPr id="240" name="Google Shape;240;p30"/>
          <p:cNvSpPr txBox="1"/>
          <p:nvPr/>
        </p:nvSpPr>
        <p:spPr>
          <a:xfrm>
            <a:off x="4412274" y="5142748"/>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1"/>
          <p:cNvSpPr txBox="1"/>
          <p:nvPr>
            <p:ph type="title"/>
          </p:nvPr>
        </p:nvSpPr>
        <p:spPr>
          <a:xfrm>
            <a:off x="0" y="195942"/>
            <a:ext cx="12096206" cy="72144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Arial"/>
              <a:buNone/>
            </a:pPr>
            <a:r>
              <a:rPr b="1" lang="en-US" sz="4000" u="sng">
                <a:solidFill>
                  <a:schemeClr val="dk2"/>
                </a:solidFill>
              </a:rPr>
              <a:t>Concrete operations stage 7-11 years</a:t>
            </a:r>
            <a:endParaRPr b="1" sz="4000" u="sng">
              <a:solidFill>
                <a:schemeClr val="dk2"/>
              </a:solidFill>
            </a:endParaRPr>
          </a:p>
        </p:txBody>
      </p:sp>
      <p:sp>
        <p:nvSpPr>
          <p:cNvPr id="246" name="Google Shape;246;p31"/>
          <p:cNvSpPr txBox="1"/>
          <p:nvPr>
            <p:ph idx="1" type="body"/>
          </p:nvPr>
        </p:nvSpPr>
        <p:spPr>
          <a:xfrm>
            <a:off x="418011" y="1267097"/>
            <a:ext cx="11162802" cy="4447903"/>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This stage marks a great leap in children’s logical abilities. They begin to use rules and strategies to help their thinking. Piaget called this the concrete operations stage because children’s understanding is aided by the use of practical tools, for example, using counters to find the answer 15 minus 9. </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Children in the concrete operations stage are also able to conserve and decentre things from the point of view of others – for example, they understand that the view the doll sees in the Swiss mountain scene test will be different from their own view.</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also suggested that these children would understand the concept of reversibility. An example of reversibility is when clay is rolled into a ball, then into a sausage back into a ball, it will still have the same mass. </a:t>
            </a:r>
            <a:endParaRPr>
              <a:solidFill>
                <a:schemeClr val="dk2"/>
              </a:solidFill>
            </a:endParaRPr>
          </a:p>
        </p:txBody>
      </p:sp>
      <p:sp>
        <p:nvSpPr>
          <p:cNvPr id="247" name="Google Shape;247;p31"/>
          <p:cNvSpPr txBox="1"/>
          <p:nvPr/>
        </p:nvSpPr>
        <p:spPr>
          <a:xfrm>
            <a:off x="4656908" y="5012120"/>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ph type="ctrTitle"/>
          </p:nvPr>
        </p:nvSpPr>
        <p:spPr>
          <a:xfrm>
            <a:off x="1065212" y="422364"/>
            <a:ext cx="7091361" cy="4058195"/>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chemeClr val="dk2"/>
              </a:buClr>
              <a:buSzPts val="6600"/>
              <a:buFont typeface="Arial"/>
              <a:buNone/>
            </a:pPr>
            <a:r>
              <a:rPr b="1" lang="en-US">
                <a:solidFill>
                  <a:schemeClr val="dk2"/>
                </a:solidFill>
              </a:rPr>
              <a:t>Cognition, language and communication and development</a:t>
            </a:r>
            <a:endParaRPr b="1">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0" y="261257"/>
            <a:ext cx="12030890" cy="86513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Arial"/>
              <a:buNone/>
            </a:pPr>
            <a:r>
              <a:rPr b="1" lang="en-US" sz="4000" u="sng">
                <a:solidFill>
                  <a:schemeClr val="dk2"/>
                </a:solidFill>
              </a:rPr>
              <a:t>Formal Operations stage (11-15 years)</a:t>
            </a:r>
            <a:endParaRPr b="1" sz="4000" u="sng">
              <a:solidFill>
                <a:schemeClr val="dk2"/>
              </a:solidFill>
            </a:endParaRPr>
          </a:p>
        </p:txBody>
      </p:sp>
      <p:sp>
        <p:nvSpPr>
          <p:cNvPr id="253" name="Google Shape;253;p32"/>
          <p:cNvSpPr txBox="1"/>
          <p:nvPr>
            <p:ph idx="1" type="body"/>
          </p:nvPr>
        </p:nvSpPr>
        <p:spPr>
          <a:xfrm>
            <a:off x="914400" y="1449977"/>
            <a:ext cx="10666413" cy="4265023"/>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The main difference between the formal operations stage and the concrete operational stage is that children are now able to manipulate thoughts and ideas to solve problems without needing practical props. </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This means that in theory, tasks such as map reading can be done without having to turn the map around to work out whether a turning is to the right or left. </a:t>
            </a:r>
            <a:endParaRPr>
              <a:solidFill>
                <a:schemeClr val="dk2"/>
              </a:solidFill>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suggested that thinking at the formal operations level would not be an automatic step and that in some areas of learning we would not all achieve this level all of the time; and in some areas this would depend on the training and experiences that we were given.</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In this case of the map reading, we might be able to manage to read a map without turning it around given enough experience and training.</a:t>
            </a:r>
            <a:endParaRPr>
              <a:solidFill>
                <a:schemeClr val="dk2"/>
              </a:solidFill>
            </a:endParaRPr>
          </a:p>
        </p:txBody>
      </p:sp>
      <p:sp>
        <p:nvSpPr>
          <p:cNvPr id="254" name="Google Shape;254;p32"/>
          <p:cNvSpPr txBox="1"/>
          <p:nvPr/>
        </p:nvSpPr>
        <p:spPr>
          <a:xfrm>
            <a:off x="4539342" y="5090497"/>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ph idx="1" type="body"/>
          </p:nvPr>
        </p:nvSpPr>
        <p:spPr>
          <a:xfrm>
            <a:off x="809897" y="483326"/>
            <a:ext cx="10770916" cy="2730137"/>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Another feature of the formal operations stage is that children are able to </a:t>
            </a:r>
            <a:r>
              <a:rPr b="1" lang="en-US">
                <a:solidFill>
                  <a:schemeClr val="dk2"/>
                </a:solidFill>
              </a:rPr>
              <a:t>hypothesise </a:t>
            </a:r>
            <a:r>
              <a:rPr lang="en-US">
                <a:solidFill>
                  <a:schemeClr val="dk2"/>
                </a:solidFill>
              </a:rPr>
              <a:t>about situations in a realistic way, for example, what would you do if someone broke into your house? The ability to hypothesise means that children can speculate outcomes. </a:t>
            </a:r>
            <a:endParaRPr>
              <a:solidFill>
                <a:schemeClr val="dk2"/>
              </a:solidFill>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described this feature as thinking as </a:t>
            </a:r>
            <a:r>
              <a:rPr b="1" lang="en-US">
                <a:solidFill>
                  <a:schemeClr val="dk2"/>
                </a:solidFill>
              </a:rPr>
              <a:t>hypothetico-deductive reasoning</a:t>
            </a:r>
            <a:r>
              <a:rPr lang="en-US">
                <a:solidFill>
                  <a:schemeClr val="dk2"/>
                </a:solidFill>
              </a:rPr>
              <a:t>. </a:t>
            </a:r>
            <a:endParaRPr>
              <a:solidFill>
                <a:schemeClr val="dk2"/>
              </a:solidFill>
            </a:endParaRPr>
          </a:p>
        </p:txBody>
      </p:sp>
      <p:sp>
        <p:nvSpPr>
          <p:cNvPr id="260" name="Google Shape;260;p33"/>
          <p:cNvSpPr txBox="1"/>
          <p:nvPr/>
        </p:nvSpPr>
        <p:spPr>
          <a:xfrm>
            <a:off x="4582092" y="4280600"/>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4"/>
          <p:cNvSpPr/>
          <p:nvPr/>
        </p:nvSpPr>
        <p:spPr>
          <a:xfrm>
            <a:off x="3434430" y="1624540"/>
            <a:ext cx="519251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sng" cap="none" strike="noStrike">
                <a:solidFill>
                  <a:schemeClr val="dk1"/>
                </a:solidFill>
                <a:latin typeface="Arial"/>
                <a:ea typeface="Arial"/>
                <a:cs typeface="Arial"/>
                <a:sym typeface="Arial"/>
                <a:hlinkClick r:id="rId3">
                  <a:extLst>
                    <a:ext uri="{A12FA001-AC4F-418D-AE19-62706E023703}">
                      <ahyp:hlinkClr val="tx"/>
                    </a:ext>
                  </a:extLst>
                </a:hlinkClick>
              </a:rPr>
              <a:t>https://www.youtube.com/watch?v=IhcgYgx7aAA</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5"/>
          <p:cNvSpPr txBox="1"/>
          <p:nvPr>
            <p:ph type="title"/>
          </p:nvPr>
        </p:nvSpPr>
        <p:spPr>
          <a:xfrm>
            <a:off x="0" y="130629"/>
            <a:ext cx="12192000" cy="79982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Summary of Piaget’s theory</a:t>
            </a:r>
            <a:r>
              <a:rPr lang="en-US">
                <a:solidFill>
                  <a:schemeClr val="dk2"/>
                </a:solidFill>
              </a:rPr>
              <a:t>	</a:t>
            </a:r>
            <a:endParaRPr>
              <a:solidFill>
                <a:schemeClr val="dk2"/>
              </a:solidFill>
            </a:endParaRPr>
          </a:p>
        </p:txBody>
      </p:sp>
      <p:sp>
        <p:nvSpPr>
          <p:cNvPr id="271" name="Google Shape;271;p35"/>
          <p:cNvSpPr txBox="1"/>
          <p:nvPr>
            <p:ph idx="1" type="body"/>
          </p:nvPr>
        </p:nvSpPr>
        <p:spPr>
          <a:xfrm>
            <a:off x="294375" y="1183700"/>
            <a:ext cx="5503500" cy="4278000"/>
          </a:xfrm>
          <a:prstGeom prst="rect">
            <a:avLst/>
          </a:prstGeom>
          <a:noFill/>
          <a:ln>
            <a:noFill/>
          </a:ln>
        </p:spPr>
        <p:txBody>
          <a:bodyPr anchorCtr="0" anchor="t" bIns="45700" lIns="91425" spcFirstLastPara="1" rIns="91425" wrap="square" tIns="45700">
            <a:normAutofit lnSpcReduction="10000"/>
          </a:bodyPr>
          <a:lstStyle/>
          <a:p>
            <a:pPr indent="0" lvl="0" marL="45720" rtl="0" algn="ctr">
              <a:lnSpc>
                <a:spcPct val="90000"/>
              </a:lnSpc>
              <a:spcBef>
                <a:spcPts val="0"/>
              </a:spcBef>
              <a:spcAft>
                <a:spcPts val="0"/>
              </a:spcAft>
              <a:buClr>
                <a:schemeClr val="dk2"/>
              </a:buClr>
              <a:buSzPts val="1600"/>
              <a:buNone/>
            </a:pPr>
            <a:r>
              <a:rPr lang="en-US">
                <a:solidFill>
                  <a:schemeClr val="dk2"/>
                </a:solidFill>
              </a:rPr>
              <a:t>Piaget’s work on the theory of cognitive development was so influential that is it perhaps useful to summarise some of its main features.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Children develop their thoughts according to their experiences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Children's learning passes through distinct stages, although attaining formal operations seems to depend on training and experiences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Children’s language is used to support their cognitive development</a:t>
            </a:r>
            <a:endParaRPr/>
          </a:p>
          <a:p>
            <a:pPr indent="-127000" lvl="0" marL="274320" rtl="0" algn="ctr">
              <a:lnSpc>
                <a:spcPct val="90000"/>
              </a:lnSpc>
              <a:spcBef>
                <a:spcPts val="1800"/>
              </a:spcBef>
              <a:spcAft>
                <a:spcPts val="0"/>
              </a:spcAft>
              <a:buClr>
                <a:schemeClr val="dk1"/>
              </a:buClr>
              <a:buSzPts val="1600"/>
              <a:buNone/>
            </a:pPr>
            <a:r>
              <a:t/>
            </a:r>
            <a:endParaRPr>
              <a:solidFill>
                <a:schemeClr val="dk2"/>
              </a:solidFill>
            </a:endParaRPr>
          </a:p>
        </p:txBody>
      </p:sp>
      <p:sp>
        <p:nvSpPr>
          <p:cNvPr id="272" name="Google Shape;272;p35"/>
          <p:cNvSpPr txBox="1"/>
          <p:nvPr/>
        </p:nvSpPr>
        <p:spPr>
          <a:xfrm>
            <a:off x="2376269" y="5714919"/>
            <a:ext cx="3226500" cy="8310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2"/>
                </a:solidFill>
                <a:latin typeface="Arial"/>
                <a:ea typeface="Arial"/>
                <a:cs typeface="Arial"/>
                <a:sym typeface="Arial"/>
              </a:rPr>
              <a:t>LO/S: </a:t>
            </a:r>
            <a:r>
              <a:rPr lang="en-US" sz="1200">
                <a:solidFill>
                  <a:schemeClr val="dk2"/>
                </a:solidFill>
                <a:latin typeface="Arial"/>
                <a:ea typeface="Arial"/>
                <a:cs typeface="Arial"/>
                <a:sym typeface="Arial"/>
              </a:rPr>
              <a:t>To be able to identify some more key theorists </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in children’s learning, play and development</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To understand what each theorists believes</a:t>
            </a:r>
            <a:endParaRPr sz="1800">
              <a:solidFill>
                <a:schemeClr val="dk1"/>
              </a:solidFill>
              <a:latin typeface="Arial"/>
              <a:ea typeface="Arial"/>
              <a:cs typeface="Arial"/>
              <a:sym typeface="Arial"/>
            </a:endParaRPr>
          </a:p>
        </p:txBody>
      </p:sp>
      <p:pic>
        <p:nvPicPr>
          <p:cNvPr id="273" name="Google Shape;273;p35"/>
          <p:cNvPicPr preferRelativeResize="0"/>
          <p:nvPr/>
        </p:nvPicPr>
        <p:blipFill>
          <a:blip r:embed="rId3">
            <a:alphaModFix/>
          </a:blip>
          <a:stretch>
            <a:fillRect/>
          </a:stretch>
        </p:blipFill>
        <p:spPr>
          <a:xfrm>
            <a:off x="7247577" y="1159913"/>
            <a:ext cx="4285247" cy="2825775"/>
          </a:xfrm>
          <a:prstGeom prst="rect">
            <a:avLst/>
          </a:prstGeom>
          <a:noFill/>
          <a:ln>
            <a:noFill/>
          </a:ln>
        </p:spPr>
      </p:pic>
      <p:pic>
        <p:nvPicPr>
          <p:cNvPr id="274" name="Google Shape;274;p35"/>
          <p:cNvPicPr preferRelativeResize="0"/>
          <p:nvPr/>
        </p:nvPicPr>
        <p:blipFill>
          <a:blip r:embed="rId4">
            <a:alphaModFix/>
          </a:blip>
          <a:stretch>
            <a:fillRect/>
          </a:stretch>
        </p:blipFill>
        <p:spPr>
          <a:xfrm>
            <a:off x="6151429" y="4215149"/>
            <a:ext cx="5735772" cy="25233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6"/>
          <p:cNvSpPr txBox="1"/>
          <p:nvPr>
            <p:ph type="title"/>
          </p:nvPr>
        </p:nvSpPr>
        <p:spPr>
          <a:xfrm>
            <a:off x="287383" y="169817"/>
            <a:ext cx="11469188" cy="133539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Criticism and further development of Piaget’s theory</a:t>
            </a:r>
            <a:endParaRPr b="1" sz="4400">
              <a:solidFill>
                <a:schemeClr val="dk2"/>
              </a:solidFill>
            </a:endParaRPr>
          </a:p>
        </p:txBody>
      </p:sp>
      <p:sp>
        <p:nvSpPr>
          <p:cNvPr id="280" name="Google Shape;280;p36"/>
          <p:cNvSpPr txBox="1"/>
          <p:nvPr>
            <p:ph idx="1" type="body"/>
          </p:nvPr>
        </p:nvSpPr>
        <p:spPr>
          <a:xfrm>
            <a:off x="901329" y="1724300"/>
            <a:ext cx="6828300" cy="4095300"/>
          </a:xfrm>
          <a:prstGeom prst="rect">
            <a:avLst/>
          </a:prstGeom>
          <a:noFill/>
          <a:ln>
            <a:noFill/>
          </a:ln>
        </p:spPr>
        <p:txBody>
          <a:bodyPr anchorCtr="0" anchor="t" bIns="45700" lIns="91425" spcFirstLastPara="1" rIns="91425" wrap="square" tIns="45700">
            <a:normAutofit/>
          </a:bodyPr>
          <a:lstStyle/>
          <a:p>
            <a:pPr indent="0" lvl="0" marL="45720" rtl="0" algn="ctr">
              <a:lnSpc>
                <a:spcPct val="90000"/>
              </a:lnSpc>
              <a:spcBef>
                <a:spcPts val="0"/>
              </a:spcBef>
              <a:spcAft>
                <a:spcPts val="0"/>
              </a:spcAft>
              <a:buClr>
                <a:schemeClr val="dk2"/>
              </a:buClr>
              <a:buSzPts val="1600"/>
              <a:buNone/>
            </a:pPr>
            <a:r>
              <a:rPr lang="en-US">
                <a:solidFill>
                  <a:schemeClr val="dk2"/>
                </a:solidFill>
              </a:rPr>
              <a:t>Though Piaget developed a comprehensive theory about how children might learn, his work also acted as a springboard for other theorists, many of whom have found flaws in his theory.</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Piaget’s research methods may have been biased</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Does cognitive development really happen in stages?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and early years practice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Readiness</a:t>
            </a:r>
            <a:endParaRPr>
              <a:solidFill>
                <a:schemeClr val="dk2"/>
              </a:solidFill>
            </a:endParaRPr>
          </a:p>
        </p:txBody>
      </p:sp>
      <p:sp>
        <p:nvSpPr>
          <p:cNvPr id="281" name="Google Shape;281;p36"/>
          <p:cNvSpPr txBox="1"/>
          <p:nvPr/>
        </p:nvSpPr>
        <p:spPr>
          <a:xfrm>
            <a:off x="4671917" y="5273006"/>
            <a:ext cx="3226500" cy="8310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2"/>
                </a:solidFill>
                <a:latin typeface="Arial"/>
                <a:ea typeface="Arial"/>
                <a:cs typeface="Arial"/>
                <a:sym typeface="Arial"/>
              </a:rPr>
              <a:t>LO/S: </a:t>
            </a:r>
            <a:r>
              <a:rPr lang="en-US" sz="1200">
                <a:solidFill>
                  <a:schemeClr val="dk2"/>
                </a:solidFill>
                <a:latin typeface="Arial"/>
                <a:ea typeface="Arial"/>
                <a:cs typeface="Arial"/>
                <a:sym typeface="Arial"/>
              </a:rPr>
              <a:t>To be able to identify some more key theorists </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in children’s learning, play and development</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To understand what each theorists believes</a:t>
            </a:r>
            <a:endParaRPr sz="1800">
              <a:solidFill>
                <a:schemeClr val="dk1"/>
              </a:solidFill>
              <a:latin typeface="Arial"/>
              <a:ea typeface="Arial"/>
              <a:cs typeface="Arial"/>
              <a:sym typeface="Arial"/>
            </a:endParaRPr>
          </a:p>
        </p:txBody>
      </p:sp>
      <p:sp>
        <p:nvSpPr>
          <p:cNvPr id="282" name="Google Shape;282;p36"/>
          <p:cNvSpPr/>
          <p:nvPr/>
        </p:nvSpPr>
        <p:spPr>
          <a:xfrm>
            <a:off x="8178675" y="2276975"/>
            <a:ext cx="3638700" cy="1697100"/>
          </a:xfrm>
          <a:prstGeom prst="roundRect">
            <a:avLst>
              <a:gd fmla="val 16667" name="adj"/>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t>Make a mindmap with ‘Piagets Criticisms in the middle’ </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rPr lang="en-US" sz="1600"/>
              <a:t>We will go through and make notes about this.</a:t>
            </a: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7"/>
          <p:cNvSpPr txBox="1"/>
          <p:nvPr>
            <p:ph type="title"/>
          </p:nvPr>
        </p:nvSpPr>
        <p:spPr>
          <a:xfrm>
            <a:off x="182880" y="117566"/>
            <a:ext cx="11397933" cy="1387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Piaget’s research methods may have been biased</a:t>
            </a:r>
            <a:endParaRPr b="1" sz="4400">
              <a:solidFill>
                <a:schemeClr val="dk2"/>
              </a:solidFill>
            </a:endParaRPr>
          </a:p>
        </p:txBody>
      </p:sp>
      <p:sp>
        <p:nvSpPr>
          <p:cNvPr id="288" name="Google Shape;288;p37"/>
          <p:cNvSpPr txBox="1"/>
          <p:nvPr>
            <p:ph idx="1" type="body"/>
          </p:nvPr>
        </p:nvSpPr>
        <p:spPr>
          <a:xfrm>
            <a:off x="822960" y="1658982"/>
            <a:ext cx="10757853" cy="2873829"/>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Piaget used clinical interviews as major research method with children.</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This method is open bias.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carried out hundreds of interviews and the type of data that was collected is </a:t>
            </a:r>
            <a:r>
              <a:rPr b="1" lang="en-US">
                <a:solidFill>
                  <a:schemeClr val="dk2"/>
                </a:solidFill>
              </a:rPr>
              <a:t>qualitative</a:t>
            </a:r>
            <a:r>
              <a:rPr lang="en-US">
                <a:solidFill>
                  <a:schemeClr val="dk2"/>
                </a:solidFill>
              </a:rPr>
              <a:t>.</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Despite this, the data is very informative. Piaget also used experiments, but the tests he constructed have also been criticised.</a:t>
            </a:r>
            <a:endParaRPr>
              <a:solidFill>
                <a:schemeClr val="dk2"/>
              </a:solidFill>
            </a:endParaRPr>
          </a:p>
        </p:txBody>
      </p:sp>
      <p:sp>
        <p:nvSpPr>
          <p:cNvPr id="289" name="Google Shape;289;p37"/>
          <p:cNvSpPr txBox="1"/>
          <p:nvPr/>
        </p:nvSpPr>
        <p:spPr>
          <a:xfrm>
            <a:off x="4588623" y="4532811"/>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2"/>
                </a:solidFill>
                <a:latin typeface="Arial"/>
                <a:ea typeface="Arial"/>
                <a:cs typeface="Arial"/>
                <a:sym typeface="Arial"/>
              </a:rPr>
              <a:t>LO/S: </a:t>
            </a:r>
            <a:r>
              <a:rPr lang="en-US" sz="1200">
                <a:solidFill>
                  <a:schemeClr val="dk2"/>
                </a:solidFill>
                <a:latin typeface="Arial"/>
                <a:ea typeface="Arial"/>
                <a:cs typeface="Arial"/>
                <a:sym typeface="Arial"/>
              </a:rPr>
              <a:t>To be able to identify some more key theorists </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in children’s learning, play and development</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To understand what each theorists believes</a:t>
            </a:r>
            <a:endParaRPr sz="18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8"/>
          <p:cNvSpPr txBox="1"/>
          <p:nvPr>
            <p:ph type="title"/>
          </p:nvPr>
        </p:nvSpPr>
        <p:spPr>
          <a:xfrm>
            <a:off x="209006" y="182880"/>
            <a:ext cx="11612880" cy="132233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Does cognitive development really happen in stages?</a:t>
            </a:r>
            <a:endParaRPr b="1" sz="4400">
              <a:solidFill>
                <a:schemeClr val="dk2"/>
              </a:solidFill>
            </a:endParaRPr>
          </a:p>
        </p:txBody>
      </p:sp>
      <p:sp>
        <p:nvSpPr>
          <p:cNvPr id="295" name="Google Shape;295;p38"/>
          <p:cNvSpPr txBox="1"/>
          <p:nvPr>
            <p:ph idx="1" type="body"/>
          </p:nvPr>
        </p:nvSpPr>
        <p:spPr>
          <a:xfrm>
            <a:off x="431074" y="1933302"/>
            <a:ext cx="11149739" cy="3781697"/>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This is one of the criticisms of Piaget’s early work. However, from the 1970’s Piaget suggested that cognitive development was a spiraling process and considered that at times children will show features of more than one stage at once.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This he referred to as </a:t>
            </a:r>
            <a:r>
              <a:rPr b="1" lang="en-US">
                <a:solidFill>
                  <a:schemeClr val="dk2"/>
                </a:solidFill>
              </a:rPr>
              <a:t>Decalage</a:t>
            </a:r>
            <a:endParaRPr b="1">
              <a:solidFill>
                <a:schemeClr val="dk2"/>
              </a:solidFill>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Despite this, he maintained that children would not be able to skip whole elements of the stages and progress to another stage</a:t>
            </a:r>
            <a:endParaRPr>
              <a:solidFill>
                <a:schemeClr val="dk2"/>
              </a:solidFill>
            </a:endParaRPr>
          </a:p>
        </p:txBody>
      </p:sp>
      <p:sp>
        <p:nvSpPr>
          <p:cNvPr id="296" name="Google Shape;296;p38"/>
          <p:cNvSpPr txBox="1"/>
          <p:nvPr/>
        </p:nvSpPr>
        <p:spPr>
          <a:xfrm>
            <a:off x="4399212" y="4698612"/>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2"/>
                </a:solidFill>
                <a:latin typeface="Arial"/>
                <a:ea typeface="Arial"/>
                <a:cs typeface="Arial"/>
                <a:sym typeface="Arial"/>
              </a:rPr>
              <a:t>LO/S: </a:t>
            </a:r>
            <a:r>
              <a:rPr lang="en-US" sz="1200">
                <a:solidFill>
                  <a:schemeClr val="dk2"/>
                </a:solidFill>
                <a:latin typeface="Arial"/>
                <a:ea typeface="Arial"/>
                <a:cs typeface="Arial"/>
                <a:sym typeface="Arial"/>
              </a:rPr>
              <a:t>To be able to identify some more key theorists </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in children’s learning, play and development</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To understand what each theorists believes</a:t>
            </a:r>
            <a:endParaRPr sz="18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9"/>
          <p:cNvSpPr txBox="1"/>
          <p:nvPr>
            <p:ph type="title"/>
          </p:nvPr>
        </p:nvSpPr>
        <p:spPr>
          <a:xfrm>
            <a:off x="195943" y="117566"/>
            <a:ext cx="11625943" cy="8912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Piaget and early years practice</a:t>
            </a:r>
            <a:endParaRPr b="1" sz="4400">
              <a:solidFill>
                <a:schemeClr val="dk2"/>
              </a:solidFill>
            </a:endParaRPr>
          </a:p>
        </p:txBody>
      </p:sp>
      <p:sp>
        <p:nvSpPr>
          <p:cNvPr id="302" name="Google Shape;302;p39"/>
          <p:cNvSpPr txBox="1"/>
          <p:nvPr>
            <p:ph idx="1" type="body"/>
          </p:nvPr>
        </p:nvSpPr>
        <p:spPr>
          <a:xfrm>
            <a:off x="666206" y="1476103"/>
            <a:ext cx="11011988" cy="4513217"/>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Although Piaget had no particular recommendations about how this theory should be used to teach children, his work did have an effect on educational practice.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There are two main strands: readiness and learning by discovery.</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Both of these strands were used to suggests that an individual approach to children’s learning should be taken.</a:t>
            </a:r>
            <a:endParaRPr>
              <a:solidFill>
                <a:schemeClr val="dk2"/>
              </a:solidFill>
            </a:endParaRPr>
          </a:p>
        </p:txBody>
      </p:sp>
      <p:sp>
        <p:nvSpPr>
          <p:cNvPr id="303" name="Google Shape;303;p39"/>
          <p:cNvSpPr txBox="1"/>
          <p:nvPr/>
        </p:nvSpPr>
        <p:spPr>
          <a:xfrm>
            <a:off x="4542903" y="4855366"/>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2"/>
                </a:solidFill>
                <a:latin typeface="Arial"/>
                <a:ea typeface="Arial"/>
                <a:cs typeface="Arial"/>
                <a:sym typeface="Arial"/>
              </a:rPr>
              <a:t>LO/S: </a:t>
            </a:r>
            <a:r>
              <a:rPr lang="en-US" sz="1200">
                <a:solidFill>
                  <a:schemeClr val="dk2"/>
                </a:solidFill>
                <a:latin typeface="Arial"/>
                <a:ea typeface="Arial"/>
                <a:cs typeface="Arial"/>
                <a:sym typeface="Arial"/>
              </a:rPr>
              <a:t>To be able to identify some more key theorists </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in children’s learning, play and development</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To understand what each theorists believes</a:t>
            </a:r>
            <a:endParaRPr sz="18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0"/>
          <p:cNvSpPr txBox="1"/>
          <p:nvPr>
            <p:ph type="title"/>
          </p:nvPr>
        </p:nvSpPr>
        <p:spPr>
          <a:xfrm>
            <a:off x="-130629" y="156754"/>
            <a:ext cx="12192000" cy="77369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Readiness</a:t>
            </a:r>
            <a:endParaRPr b="1" sz="4400">
              <a:solidFill>
                <a:schemeClr val="dk2"/>
              </a:solidFill>
            </a:endParaRPr>
          </a:p>
        </p:txBody>
      </p:sp>
      <p:sp>
        <p:nvSpPr>
          <p:cNvPr id="309" name="Google Shape;309;p40"/>
          <p:cNvSpPr txBox="1"/>
          <p:nvPr>
            <p:ph idx="1" type="body"/>
          </p:nvPr>
        </p:nvSpPr>
        <p:spPr>
          <a:xfrm>
            <a:off x="757646" y="1280160"/>
            <a:ext cx="10823167" cy="1776549"/>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Children’s thought processes cannot be fast tracked, so we can only work at the children’s pace. For example, if a child does not have the concept of conservation of number, there is no point in teaching that child addition or multiplication </a:t>
            </a:r>
            <a:endParaRPr>
              <a:solidFill>
                <a:schemeClr val="dk2"/>
              </a:solidFill>
            </a:endParaRPr>
          </a:p>
        </p:txBody>
      </p:sp>
      <p:sp>
        <p:nvSpPr>
          <p:cNvPr id="310" name="Google Shape;310;p40"/>
          <p:cNvSpPr txBox="1"/>
          <p:nvPr/>
        </p:nvSpPr>
        <p:spPr>
          <a:xfrm>
            <a:off x="4346960" y="5114083"/>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2"/>
                </a:solidFill>
                <a:latin typeface="Arial"/>
                <a:ea typeface="Arial"/>
                <a:cs typeface="Arial"/>
                <a:sym typeface="Arial"/>
              </a:rPr>
              <a:t>LO/S: </a:t>
            </a:r>
            <a:r>
              <a:rPr lang="en-US" sz="1200">
                <a:solidFill>
                  <a:schemeClr val="dk2"/>
                </a:solidFill>
                <a:latin typeface="Arial"/>
                <a:ea typeface="Arial"/>
                <a:cs typeface="Arial"/>
                <a:sym typeface="Arial"/>
              </a:rPr>
              <a:t>To be able to identify some more key theorists </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in children’s learning, play and development</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To understand what each theorists believes</a:t>
            </a:r>
            <a:endParaRPr sz="1800">
              <a:solidFill>
                <a:schemeClr val="dk1"/>
              </a:solidFill>
              <a:latin typeface="Arial"/>
              <a:ea typeface="Arial"/>
              <a:cs typeface="Arial"/>
              <a:sym typeface="Arial"/>
            </a:endParaRPr>
          </a:p>
        </p:txBody>
      </p:sp>
      <p:pic>
        <p:nvPicPr>
          <p:cNvPr descr="Leadership Potential Isn&amp;#39;t the Same as Readiness" id="311" name="Google Shape;311;p40"/>
          <p:cNvPicPr preferRelativeResize="0"/>
          <p:nvPr/>
        </p:nvPicPr>
        <p:blipFill rotWithShape="1">
          <a:blip r:embed="rId3">
            <a:alphaModFix/>
          </a:blip>
          <a:srcRect b="0" l="0" r="0" t="0"/>
          <a:stretch/>
        </p:blipFill>
        <p:spPr>
          <a:xfrm>
            <a:off x="4346960" y="2486932"/>
            <a:ext cx="3293178" cy="23491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1"/>
          <p:cNvSpPr txBox="1"/>
          <p:nvPr>
            <p:ph type="title"/>
          </p:nvPr>
        </p:nvSpPr>
        <p:spPr>
          <a:xfrm>
            <a:off x="0" y="143692"/>
            <a:ext cx="12192000" cy="73450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Learning by discovery	</a:t>
            </a:r>
            <a:endParaRPr b="1" sz="4400">
              <a:solidFill>
                <a:schemeClr val="dk2"/>
              </a:solidFill>
            </a:endParaRPr>
          </a:p>
        </p:txBody>
      </p:sp>
      <p:sp>
        <p:nvSpPr>
          <p:cNvPr id="317" name="Google Shape;317;p41"/>
          <p:cNvSpPr txBox="1"/>
          <p:nvPr>
            <p:ph idx="1" type="body"/>
          </p:nvPr>
        </p:nvSpPr>
        <p:spPr>
          <a:xfrm>
            <a:off x="744583" y="1463040"/>
            <a:ext cx="10836230" cy="1920240"/>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Children develop their thinking be reviewing their schemas and adapting their ideas (accommodation) to new information.</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In order to do this, children will need a wide range of experiences.</a:t>
            </a:r>
            <a:endParaRPr>
              <a:solidFill>
                <a:schemeClr val="dk2"/>
              </a:solidFill>
            </a:endParaRPr>
          </a:p>
        </p:txBody>
      </p:sp>
      <p:sp>
        <p:nvSpPr>
          <p:cNvPr id="318" name="Google Shape;318;p41"/>
          <p:cNvSpPr txBox="1"/>
          <p:nvPr/>
        </p:nvSpPr>
        <p:spPr>
          <a:xfrm>
            <a:off x="4346959" y="5852495"/>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2"/>
                </a:solidFill>
                <a:latin typeface="Arial"/>
                <a:ea typeface="Arial"/>
                <a:cs typeface="Arial"/>
                <a:sym typeface="Arial"/>
              </a:rPr>
              <a:t>LO/S: </a:t>
            </a:r>
            <a:r>
              <a:rPr lang="en-US" sz="1200">
                <a:solidFill>
                  <a:schemeClr val="dk2"/>
                </a:solidFill>
                <a:latin typeface="Arial"/>
                <a:ea typeface="Arial"/>
                <a:cs typeface="Arial"/>
                <a:sym typeface="Arial"/>
              </a:rPr>
              <a:t>To be able to identify some more key theorists </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in children’s learning, play and development</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To understand what each theorists believes</a:t>
            </a:r>
            <a:endParaRPr sz="1800">
              <a:solidFill>
                <a:schemeClr val="dk1"/>
              </a:solidFill>
              <a:latin typeface="Arial"/>
              <a:ea typeface="Arial"/>
              <a:cs typeface="Arial"/>
              <a:sym typeface="Arial"/>
            </a:endParaRPr>
          </a:p>
        </p:txBody>
      </p:sp>
      <p:pic>
        <p:nvPicPr>
          <p:cNvPr descr="5 Tips To Integrate Discovery Learning Activities Into Your Instructional  Design - eLearning Industry" id="319" name="Google Shape;319;p41"/>
          <p:cNvPicPr preferRelativeResize="0"/>
          <p:nvPr/>
        </p:nvPicPr>
        <p:blipFill rotWithShape="1">
          <a:blip r:embed="rId3">
            <a:alphaModFix/>
          </a:blip>
          <a:srcRect b="0" l="0" r="0" t="0"/>
          <a:stretch/>
        </p:blipFill>
        <p:spPr>
          <a:xfrm>
            <a:off x="3773825" y="3037391"/>
            <a:ext cx="4299019" cy="2407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ph type="title"/>
          </p:nvPr>
        </p:nvSpPr>
        <p:spPr>
          <a:xfrm>
            <a:off x="0" y="195943"/>
            <a:ext cx="12192000" cy="83901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Arial"/>
              <a:buNone/>
            </a:pPr>
            <a:r>
              <a:rPr b="1" lang="en-US" sz="4000">
                <a:solidFill>
                  <a:schemeClr val="dk2"/>
                </a:solidFill>
              </a:rPr>
              <a:t>Learning Objectives</a:t>
            </a:r>
            <a:endParaRPr b="1" sz="4000">
              <a:solidFill>
                <a:schemeClr val="dk2"/>
              </a:solidFill>
            </a:endParaRPr>
          </a:p>
        </p:txBody>
      </p:sp>
      <p:sp>
        <p:nvSpPr>
          <p:cNvPr id="112" name="Google Shape;112;p15"/>
          <p:cNvSpPr txBox="1"/>
          <p:nvPr>
            <p:ph idx="1" type="body"/>
          </p:nvPr>
        </p:nvSpPr>
        <p:spPr>
          <a:xfrm>
            <a:off x="679269" y="1489166"/>
            <a:ext cx="10901544" cy="4225834"/>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To be able to identify some more key theorists in children’s learning, play and development</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To understand what each theorists believes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2"/>
          <p:cNvSpPr txBox="1"/>
          <p:nvPr>
            <p:ph type="title"/>
          </p:nvPr>
        </p:nvSpPr>
        <p:spPr>
          <a:xfrm>
            <a:off x="-117567" y="130628"/>
            <a:ext cx="12174582" cy="77369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Piaget underestimated children</a:t>
            </a:r>
            <a:endParaRPr b="1" sz="4400">
              <a:solidFill>
                <a:schemeClr val="dk2"/>
              </a:solidFill>
            </a:endParaRPr>
          </a:p>
        </p:txBody>
      </p:sp>
      <p:sp>
        <p:nvSpPr>
          <p:cNvPr id="325" name="Google Shape;325;p42"/>
          <p:cNvSpPr txBox="1"/>
          <p:nvPr>
            <p:ph idx="1" type="body"/>
          </p:nvPr>
        </p:nvSpPr>
        <p:spPr>
          <a:xfrm>
            <a:off x="849086" y="1463040"/>
            <a:ext cx="10731727" cy="4251960"/>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One of the most widely accepted criticisms of Paget's work is that the ages he gave for children’s thinking are inaccurate.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He underestimated children’s level of thinking. One of the reasons given for his inaccuracies is the type of task that he used with children.</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Margaret Donaldson, who worked with Piaget at one point, was a particular critic. With a colleague, she showed that results could be very different if the task was made sense to children and linked with their experiences.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Their use of a ‘naughty teddy’ to manipulate counters showed that children as young as 4-years-old could ‘conserve’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In a famous book called </a:t>
            </a:r>
            <a:r>
              <a:rPr i="1" lang="en-US">
                <a:solidFill>
                  <a:schemeClr val="dk2"/>
                </a:solidFill>
              </a:rPr>
              <a:t>Children’s Minds</a:t>
            </a:r>
            <a:r>
              <a:rPr lang="en-US">
                <a:solidFill>
                  <a:schemeClr val="dk2"/>
                </a:solidFill>
              </a:rPr>
              <a:t>, Donaldson outlines that children would be logical thinkers when they were able to make ‘human sense’ of the situation</a:t>
            </a:r>
            <a:endParaRPr/>
          </a:p>
          <a:p>
            <a:pPr indent="-127000" lvl="0" marL="274320" rtl="0" algn="ctr">
              <a:lnSpc>
                <a:spcPct val="90000"/>
              </a:lnSpc>
              <a:spcBef>
                <a:spcPts val="1800"/>
              </a:spcBef>
              <a:spcAft>
                <a:spcPts val="0"/>
              </a:spcAft>
              <a:buClr>
                <a:schemeClr val="dk1"/>
              </a:buClr>
              <a:buSzPts val="1600"/>
              <a:buNone/>
            </a:pPr>
            <a:r>
              <a:t/>
            </a:r>
            <a:endParaRPr>
              <a:solidFill>
                <a:schemeClr val="dk2"/>
              </a:solidFill>
            </a:endParaRPr>
          </a:p>
        </p:txBody>
      </p:sp>
      <p:sp>
        <p:nvSpPr>
          <p:cNvPr id="326" name="Google Shape;326;p42"/>
          <p:cNvSpPr txBox="1"/>
          <p:nvPr/>
        </p:nvSpPr>
        <p:spPr>
          <a:xfrm>
            <a:off x="4601686" y="5715000"/>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2"/>
                </a:solidFill>
                <a:latin typeface="Arial"/>
                <a:ea typeface="Arial"/>
                <a:cs typeface="Arial"/>
                <a:sym typeface="Arial"/>
              </a:rPr>
              <a:t>LO/S: </a:t>
            </a:r>
            <a:r>
              <a:rPr lang="en-US" sz="1200">
                <a:solidFill>
                  <a:schemeClr val="dk2"/>
                </a:solidFill>
                <a:latin typeface="Arial"/>
                <a:ea typeface="Arial"/>
                <a:cs typeface="Arial"/>
                <a:sym typeface="Arial"/>
              </a:rPr>
              <a:t>To be able to identify some more key theorists </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in children’s learning, play and development</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To understand what each theorists believes</a:t>
            </a:r>
            <a:endParaRPr sz="18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3"/>
          <p:cNvSpPr txBox="1"/>
          <p:nvPr>
            <p:ph type="title"/>
          </p:nvPr>
        </p:nvSpPr>
        <p:spPr>
          <a:xfrm>
            <a:off x="182880" y="261257"/>
            <a:ext cx="11795760" cy="85207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Babies’ Abilities</a:t>
            </a:r>
            <a:endParaRPr b="1" sz="4400">
              <a:solidFill>
                <a:schemeClr val="dk2"/>
              </a:solidFill>
            </a:endParaRPr>
          </a:p>
        </p:txBody>
      </p:sp>
      <p:sp>
        <p:nvSpPr>
          <p:cNvPr id="332" name="Google Shape;332;p43"/>
          <p:cNvSpPr txBox="1"/>
          <p:nvPr>
            <p:ph idx="1" type="body"/>
          </p:nvPr>
        </p:nvSpPr>
        <p:spPr>
          <a:xfrm>
            <a:off x="274320" y="1658982"/>
            <a:ext cx="11704320" cy="4056017"/>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More recent research studies are now showing that Piaget underestimated babies’ abilities, particularly in reference to object permanence.</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Several researchers, including Elizabeth Spelke at Harvard University, have carried out tests showing that babies express surprise if a number of items are shown, disappear and then a different (either decreased or increased) number of objects reappear.</a:t>
            </a:r>
            <a:endParaRPr>
              <a:solidFill>
                <a:schemeClr val="dk2"/>
              </a:solidFill>
            </a:endParaRPr>
          </a:p>
        </p:txBody>
      </p:sp>
      <p:sp>
        <p:nvSpPr>
          <p:cNvPr id="333" name="Google Shape;333;p43"/>
          <p:cNvSpPr txBox="1"/>
          <p:nvPr/>
        </p:nvSpPr>
        <p:spPr>
          <a:xfrm>
            <a:off x="4513217" y="5042597"/>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2"/>
                </a:solidFill>
                <a:latin typeface="Arial"/>
                <a:ea typeface="Arial"/>
                <a:cs typeface="Arial"/>
                <a:sym typeface="Arial"/>
              </a:rPr>
              <a:t>LO/S: </a:t>
            </a:r>
            <a:r>
              <a:rPr lang="en-US" sz="1200">
                <a:solidFill>
                  <a:schemeClr val="dk2"/>
                </a:solidFill>
                <a:latin typeface="Arial"/>
                <a:ea typeface="Arial"/>
                <a:cs typeface="Arial"/>
                <a:sym typeface="Arial"/>
              </a:rPr>
              <a:t>To be able to identify some more key theorists </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in children’s learning, play and development</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To understand what each theorists believes</a:t>
            </a:r>
            <a:endParaRPr sz="18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4"/>
          <p:cNvSpPr txBox="1"/>
          <p:nvPr>
            <p:ph type="title"/>
          </p:nvPr>
        </p:nvSpPr>
        <p:spPr>
          <a:xfrm>
            <a:off x="117566" y="304800"/>
            <a:ext cx="11730445" cy="120041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Piaget underestimated how training and practice can help children</a:t>
            </a:r>
            <a:endParaRPr b="1" sz="4400">
              <a:solidFill>
                <a:schemeClr val="dk2"/>
              </a:solidFill>
            </a:endParaRPr>
          </a:p>
        </p:txBody>
      </p:sp>
      <p:sp>
        <p:nvSpPr>
          <p:cNvPr id="339" name="Google Shape;339;p44"/>
          <p:cNvSpPr txBox="1"/>
          <p:nvPr>
            <p:ph idx="1" type="body"/>
          </p:nvPr>
        </p:nvSpPr>
        <p:spPr>
          <a:xfrm>
            <a:off x="548640" y="1881051"/>
            <a:ext cx="11032173" cy="2534196"/>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Piaget suggested that the cognitive development of children was heavily linked to maturation and, therefore, children could not be fast tracked through the stages.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There has, however, been some research suggesting that children achieve tasks if they are given experiences to help them</a:t>
            </a:r>
            <a:endParaRPr>
              <a:solidFill>
                <a:schemeClr val="dk2"/>
              </a:solidFill>
            </a:endParaRPr>
          </a:p>
        </p:txBody>
      </p:sp>
      <p:sp>
        <p:nvSpPr>
          <p:cNvPr id="340" name="Google Shape;340;p44"/>
          <p:cNvSpPr txBox="1"/>
          <p:nvPr/>
        </p:nvSpPr>
        <p:spPr>
          <a:xfrm>
            <a:off x="4451463" y="4180449"/>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2"/>
                </a:solidFill>
                <a:latin typeface="Arial"/>
                <a:ea typeface="Arial"/>
                <a:cs typeface="Arial"/>
                <a:sym typeface="Arial"/>
              </a:rPr>
              <a:t>LO/S: </a:t>
            </a:r>
            <a:r>
              <a:rPr lang="en-US" sz="1200">
                <a:solidFill>
                  <a:schemeClr val="dk2"/>
                </a:solidFill>
                <a:latin typeface="Arial"/>
                <a:ea typeface="Arial"/>
                <a:cs typeface="Arial"/>
                <a:sym typeface="Arial"/>
              </a:rPr>
              <a:t>To be able to identify some more key theorists </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in children’s learning, play and development</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To understand what each theorists believes</a:t>
            </a:r>
            <a:endParaRPr sz="180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5"/>
          <p:cNvSpPr txBox="1"/>
          <p:nvPr>
            <p:ph type="title"/>
          </p:nvPr>
        </p:nvSpPr>
        <p:spPr>
          <a:xfrm>
            <a:off x="0" y="130629"/>
            <a:ext cx="11952514" cy="9304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Task</a:t>
            </a:r>
            <a:endParaRPr b="1" sz="4400">
              <a:solidFill>
                <a:schemeClr val="dk2"/>
              </a:solidFill>
            </a:endParaRPr>
          </a:p>
        </p:txBody>
      </p:sp>
      <p:sp>
        <p:nvSpPr>
          <p:cNvPr id="346" name="Google Shape;346;p45"/>
          <p:cNvSpPr txBox="1"/>
          <p:nvPr>
            <p:ph idx="1" type="body"/>
          </p:nvPr>
        </p:nvSpPr>
        <p:spPr>
          <a:xfrm>
            <a:off x="431074" y="1345474"/>
            <a:ext cx="11286309" cy="2926080"/>
          </a:xfrm>
          <a:prstGeom prst="rect">
            <a:avLst/>
          </a:prstGeom>
          <a:noFill/>
          <a:ln>
            <a:noFill/>
          </a:ln>
        </p:spPr>
        <p:txBody>
          <a:bodyPr anchorCtr="0" anchor="t" bIns="45700" lIns="91425" spcFirstLastPara="1" rIns="91425" wrap="square" tIns="45700">
            <a:normAutofit/>
          </a:bodyPr>
          <a:lstStyle/>
          <a:p>
            <a:pPr indent="0" lvl="0" marL="45720" rtl="0" algn="ctr">
              <a:lnSpc>
                <a:spcPct val="90000"/>
              </a:lnSpc>
              <a:spcBef>
                <a:spcPts val="0"/>
              </a:spcBef>
              <a:spcAft>
                <a:spcPts val="0"/>
              </a:spcAft>
              <a:buClr>
                <a:schemeClr val="dk2"/>
              </a:buClr>
              <a:buSzPts val="1600"/>
              <a:buNone/>
            </a:pPr>
            <a:r>
              <a:rPr lang="en-US">
                <a:solidFill>
                  <a:schemeClr val="dk2"/>
                </a:solidFill>
              </a:rPr>
              <a:t>Think about your work placement setting</a:t>
            </a:r>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Is there an assumption that children need to work at their own pace?</a:t>
            </a:r>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Are children grouped according to their stages of development or according or to their ages?</a:t>
            </a:r>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What type of activities are chosen that encourage learning through discovery? For example, children using containers and water to find out about the properties of water.</a:t>
            </a:r>
            <a:endParaRPr>
              <a:solidFill>
                <a:schemeClr val="dk2"/>
              </a:solidFill>
            </a:endParaRPr>
          </a:p>
        </p:txBody>
      </p:sp>
      <p:sp>
        <p:nvSpPr>
          <p:cNvPr id="347" name="Google Shape;347;p45"/>
          <p:cNvSpPr txBox="1"/>
          <p:nvPr/>
        </p:nvSpPr>
        <p:spPr>
          <a:xfrm>
            <a:off x="4307771" y="4729089"/>
            <a:ext cx="3226526"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2"/>
                </a:solidFill>
                <a:latin typeface="Arial"/>
                <a:ea typeface="Arial"/>
                <a:cs typeface="Arial"/>
                <a:sym typeface="Arial"/>
              </a:rPr>
              <a:t>LO/S: </a:t>
            </a:r>
            <a:r>
              <a:rPr lang="en-US" sz="1200">
                <a:solidFill>
                  <a:schemeClr val="dk2"/>
                </a:solidFill>
                <a:latin typeface="Arial"/>
                <a:ea typeface="Arial"/>
                <a:cs typeface="Arial"/>
                <a:sym typeface="Arial"/>
              </a:rPr>
              <a:t>To be able to identify some more key theorists </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in children’s learning, play and development</a:t>
            </a:r>
            <a:br>
              <a:rPr lang="en-US" sz="1200">
                <a:solidFill>
                  <a:schemeClr val="dk2"/>
                </a:solidFill>
                <a:latin typeface="Arial"/>
                <a:ea typeface="Arial"/>
                <a:cs typeface="Arial"/>
                <a:sym typeface="Arial"/>
              </a:rPr>
            </a:br>
            <a:r>
              <a:rPr lang="en-US" sz="1200">
                <a:solidFill>
                  <a:schemeClr val="dk2"/>
                </a:solidFill>
                <a:latin typeface="Arial"/>
                <a:ea typeface="Arial"/>
                <a:cs typeface="Arial"/>
                <a:sym typeface="Arial"/>
              </a:rPr>
              <a:t>To understand what each theorists believes</a:t>
            </a: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0" y="0"/>
            <a:ext cx="12192000" cy="150521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Arial"/>
              <a:buNone/>
            </a:pPr>
            <a:r>
              <a:rPr b="1" lang="en-US" sz="4000">
                <a:solidFill>
                  <a:schemeClr val="dk2"/>
                </a:solidFill>
              </a:rPr>
              <a:t>How theories of learning explain thought, language and communication</a:t>
            </a:r>
            <a:endParaRPr b="1" sz="4000">
              <a:solidFill>
                <a:schemeClr val="dk2"/>
              </a:solidFill>
            </a:endParaRPr>
          </a:p>
        </p:txBody>
      </p:sp>
      <p:sp>
        <p:nvSpPr>
          <p:cNvPr id="119" name="Google Shape;119;p16"/>
          <p:cNvSpPr txBox="1"/>
          <p:nvPr>
            <p:ph idx="1" type="body"/>
          </p:nvPr>
        </p:nvSpPr>
        <p:spPr>
          <a:xfrm>
            <a:off x="966651" y="1789610"/>
            <a:ext cx="10614162" cy="3925389"/>
          </a:xfrm>
          <a:prstGeom prst="rect">
            <a:avLst/>
          </a:prstGeom>
          <a:noFill/>
          <a:ln>
            <a:noFill/>
          </a:ln>
        </p:spPr>
        <p:txBody>
          <a:bodyPr anchorCtr="0" anchor="t" bIns="45700" lIns="91425" spcFirstLastPara="1" rIns="91425" wrap="square" tIns="45700">
            <a:normAutofit/>
          </a:bodyPr>
          <a:lstStyle/>
          <a:p>
            <a:pPr indent="-228600" lvl="0" marL="274320" rtl="0" algn="l">
              <a:lnSpc>
                <a:spcPct val="90000"/>
              </a:lnSpc>
              <a:spcBef>
                <a:spcPts val="0"/>
              </a:spcBef>
              <a:spcAft>
                <a:spcPts val="0"/>
              </a:spcAft>
              <a:buClr>
                <a:schemeClr val="dk2"/>
              </a:buClr>
              <a:buSzPts val="1600"/>
              <a:buChar char="▪"/>
            </a:pPr>
            <a:r>
              <a:rPr lang="en-US">
                <a:solidFill>
                  <a:schemeClr val="dk2"/>
                </a:solidFill>
              </a:rPr>
              <a:t>There are many different theories that consider the way that children learn, think and develop language and communication. </a:t>
            </a:r>
            <a:endParaRPr/>
          </a:p>
          <a:p>
            <a:pPr indent="-228600" lvl="0" marL="274320" rtl="0" algn="l">
              <a:lnSpc>
                <a:spcPct val="90000"/>
              </a:lnSpc>
              <a:spcBef>
                <a:spcPts val="1800"/>
              </a:spcBef>
              <a:spcAft>
                <a:spcPts val="0"/>
              </a:spcAft>
              <a:buClr>
                <a:schemeClr val="dk2"/>
              </a:buClr>
              <a:buSzPts val="1600"/>
              <a:buChar char="▪"/>
            </a:pPr>
            <a:r>
              <a:rPr lang="en-US">
                <a:solidFill>
                  <a:schemeClr val="dk2"/>
                </a:solidFill>
              </a:rPr>
              <a:t>Many of these theories were developed before the advent of neuroscience but are still considered to be influential. </a:t>
            </a:r>
            <a:endParaRPr/>
          </a:p>
        </p:txBody>
      </p:sp>
      <p:sp>
        <p:nvSpPr>
          <p:cNvPr id="120" name="Google Shape;120;p16"/>
          <p:cNvSpPr txBox="1"/>
          <p:nvPr/>
        </p:nvSpPr>
        <p:spPr>
          <a:xfrm>
            <a:off x="3672840" y="4794069"/>
            <a:ext cx="4846320" cy="646331"/>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in children’s learning, play and development</a:t>
            </a:r>
            <a:endParaRPr/>
          </a:p>
          <a:p>
            <a:pPr indent="0" lvl="0" marL="0" marR="0" rtl="0" algn="ctr">
              <a:spcBef>
                <a:spcPts val="0"/>
              </a:spcBef>
              <a:spcAft>
                <a:spcPts val="0"/>
              </a:spcAft>
              <a:buNone/>
            </a:pP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156754" y="88313"/>
            <a:ext cx="11730446" cy="7445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Arial"/>
              <a:buNone/>
            </a:pPr>
            <a:r>
              <a:rPr b="1" lang="en-US" sz="4000">
                <a:solidFill>
                  <a:schemeClr val="dk2"/>
                </a:solidFill>
              </a:rPr>
              <a:t>Jean Piaget (1896-1980)</a:t>
            </a:r>
            <a:endParaRPr b="1" sz="4000">
              <a:solidFill>
                <a:schemeClr val="dk2"/>
              </a:solidFill>
            </a:endParaRPr>
          </a:p>
        </p:txBody>
      </p:sp>
      <p:sp>
        <p:nvSpPr>
          <p:cNvPr id="126" name="Google Shape;126;p17"/>
          <p:cNvSpPr txBox="1"/>
          <p:nvPr>
            <p:ph idx="1" type="body"/>
          </p:nvPr>
        </p:nvSpPr>
        <p:spPr>
          <a:xfrm>
            <a:off x="616923" y="972902"/>
            <a:ext cx="10992984" cy="3461658"/>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A zoologist who became interested in children’s cognitive development as a result of working on intelligence tests.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He noticed that children consistently gave similar ‘wrong’ answers to some questions and began to consider why this was.</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used his own children to make detailed observations and gradually developed a theory that has been influential in education in many countries. It has also acted as a starting point for other theories and research.</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Although Piaget’s theory is based on children’s cognitive development, he also used it to explain the way that children play and their moral development</a:t>
            </a:r>
            <a:endParaRPr>
              <a:solidFill>
                <a:schemeClr val="dk2"/>
              </a:solidFill>
            </a:endParaRPr>
          </a:p>
        </p:txBody>
      </p:sp>
      <p:sp>
        <p:nvSpPr>
          <p:cNvPr id="127" name="Google Shape;127;p17"/>
          <p:cNvSpPr txBox="1"/>
          <p:nvPr/>
        </p:nvSpPr>
        <p:spPr>
          <a:xfrm>
            <a:off x="8072845" y="4999948"/>
            <a:ext cx="3918857" cy="646331"/>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endParaRPr/>
          </a:p>
          <a:p>
            <a:pPr indent="0" lvl="0" marL="0" marR="0" rtl="0" algn="ctr">
              <a:spcBef>
                <a:spcPts val="0"/>
              </a:spcBef>
              <a:spcAft>
                <a:spcPts val="0"/>
              </a:spcAft>
              <a:buNone/>
            </a:pP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pic>
        <p:nvPicPr>
          <p:cNvPr descr="Jean Piaget | Biography, Theory, &amp;amp; Facts | Britannica" id="128" name="Google Shape;128;p17"/>
          <p:cNvPicPr preferRelativeResize="0"/>
          <p:nvPr/>
        </p:nvPicPr>
        <p:blipFill rotWithShape="1">
          <a:blip r:embed="rId3">
            <a:alphaModFix/>
          </a:blip>
          <a:srcRect b="0" l="0" r="0" t="0"/>
          <a:stretch/>
        </p:blipFill>
        <p:spPr>
          <a:xfrm>
            <a:off x="5036341" y="4314825"/>
            <a:ext cx="2154148" cy="2543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ph type="title"/>
          </p:nvPr>
        </p:nvSpPr>
        <p:spPr>
          <a:xfrm>
            <a:off x="0" y="117566"/>
            <a:ext cx="12192000" cy="83901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Arial"/>
              <a:buNone/>
            </a:pPr>
            <a:r>
              <a:rPr b="1" lang="en-US" sz="4000">
                <a:solidFill>
                  <a:schemeClr val="dk2"/>
                </a:solidFill>
              </a:rPr>
              <a:t>Jean Piaget</a:t>
            </a:r>
            <a:endParaRPr b="1" sz="4000">
              <a:solidFill>
                <a:schemeClr val="dk2"/>
              </a:solidFill>
            </a:endParaRPr>
          </a:p>
        </p:txBody>
      </p:sp>
      <p:sp>
        <p:nvSpPr>
          <p:cNvPr id="134" name="Google Shape;134;p18"/>
          <p:cNvSpPr txBox="1"/>
          <p:nvPr>
            <p:ph idx="1" type="body"/>
          </p:nvPr>
        </p:nvSpPr>
        <p:spPr>
          <a:xfrm>
            <a:off x="3248850" y="1062875"/>
            <a:ext cx="5694300" cy="4382700"/>
          </a:xfrm>
          <a:prstGeom prst="rect">
            <a:avLst/>
          </a:prstGeom>
          <a:noFill/>
          <a:ln>
            <a:noFill/>
          </a:ln>
        </p:spPr>
        <p:txBody>
          <a:bodyPr anchorCtr="0" anchor="t" bIns="45700" lIns="91425" spcFirstLastPara="1" rIns="91425" wrap="square" tIns="45700">
            <a:normAutofit fontScale="92500" lnSpcReduction="20000"/>
          </a:bodyPr>
          <a:lstStyle/>
          <a:p>
            <a:pPr indent="-203358" lvl="0" marL="274320" rtl="0" algn="ctr">
              <a:lnSpc>
                <a:spcPct val="90000"/>
              </a:lnSpc>
              <a:spcBef>
                <a:spcPts val="0"/>
              </a:spcBef>
              <a:spcAft>
                <a:spcPts val="0"/>
              </a:spcAft>
              <a:buClr>
                <a:schemeClr val="dk2"/>
              </a:buClr>
              <a:buSzPct val="76470"/>
              <a:buChar char="▪"/>
            </a:pPr>
            <a:r>
              <a:rPr lang="en-US" sz="1700">
                <a:solidFill>
                  <a:schemeClr val="dk2"/>
                </a:solidFill>
              </a:rPr>
              <a:t>As with </a:t>
            </a:r>
            <a:r>
              <a:rPr lang="en-US" sz="1700" u="sng">
                <a:solidFill>
                  <a:schemeClr val="dk2"/>
                </a:solidFill>
              </a:rPr>
              <a:t>Vygotsky</a:t>
            </a:r>
            <a:r>
              <a:rPr lang="en-US" sz="1700">
                <a:solidFill>
                  <a:schemeClr val="dk2"/>
                </a:solidFill>
              </a:rPr>
              <a:t>, his theory of learning is sometimes referred to as a </a:t>
            </a:r>
            <a:r>
              <a:rPr lang="en-US" sz="1700" u="sng">
                <a:solidFill>
                  <a:schemeClr val="dk2"/>
                </a:solidFill>
              </a:rPr>
              <a:t>constructivists approach</a:t>
            </a:r>
            <a:r>
              <a:rPr lang="en-US" sz="1700">
                <a:solidFill>
                  <a:schemeClr val="dk2"/>
                </a:solidFill>
              </a:rPr>
              <a:t>, as he suggested that children construct or build up their thoughts according to their experiences of the world around them.</a:t>
            </a:r>
            <a:endParaRPr sz="1700">
              <a:solidFill>
                <a:schemeClr val="dk2"/>
              </a:solidFill>
            </a:endParaRPr>
          </a:p>
          <a:p>
            <a:pPr indent="0" lvl="0" marL="274320" rtl="0" algn="ctr">
              <a:lnSpc>
                <a:spcPct val="90000"/>
              </a:lnSpc>
              <a:spcBef>
                <a:spcPts val="0"/>
              </a:spcBef>
              <a:spcAft>
                <a:spcPts val="0"/>
              </a:spcAft>
              <a:buNone/>
            </a:pPr>
            <a:r>
              <a:t/>
            </a:r>
            <a:endParaRPr sz="1700">
              <a:solidFill>
                <a:schemeClr val="dk2"/>
              </a:solidFill>
            </a:endParaRPr>
          </a:p>
          <a:p>
            <a:pPr indent="-193960" lvl="0" marL="274320" rtl="0" algn="ctr">
              <a:lnSpc>
                <a:spcPct val="90000"/>
              </a:lnSpc>
              <a:spcBef>
                <a:spcPts val="0"/>
              </a:spcBef>
              <a:spcAft>
                <a:spcPts val="0"/>
              </a:spcAft>
              <a:buClr>
                <a:schemeClr val="dk2"/>
              </a:buClr>
              <a:buSzPct val="67058"/>
              <a:buChar char="▪"/>
            </a:pPr>
            <a:r>
              <a:rPr lang="en-US" sz="1700">
                <a:solidFill>
                  <a:schemeClr val="dk2"/>
                </a:solidFill>
              </a:rPr>
              <a:t>Piaget used the term </a:t>
            </a:r>
            <a:r>
              <a:rPr b="1" lang="en-US" sz="1700">
                <a:solidFill>
                  <a:schemeClr val="dk2"/>
                </a:solidFill>
              </a:rPr>
              <a:t>schema</a:t>
            </a:r>
            <a:r>
              <a:rPr lang="en-US" sz="1700">
                <a:solidFill>
                  <a:schemeClr val="dk2"/>
                </a:solidFill>
              </a:rPr>
              <a:t> to mean a child’s conclusions or thoughts. </a:t>
            </a:r>
            <a:endParaRPr sz="1700">
              <a:solidFill>
                <a:schemeClr val="dk2"/>
              </a:solidFill>
            </a:endParaRPr>
          </a:p>
          <a:p>
            <a:pPr indent="-203358" lvl="0" marL="274320" rtl="0" algn="ctr">
              <a:lnSpc>
                <a:spcPct val="90000"/>
              </a:lnSpc>
              <a:spcBef>
                <a:spcPts val="1800"/>
              </a:spcBef>
              <a:spcAft>
                <a:spcPts val="0"/>
              </a:spcAft>
              <a:buClr>
                <a:schemeClr val="dk2"/>
              </a:buClr>
              <a:buSzPct val="76470"/>
              <a:buChar char="▪"/>
            </a:pPr>
            <a:r>
              <a:rPr lang="en-US" sz="1700" u="sng">
                <a:solidFill>
                  <a:schemeClr val="dk2"/>
                </a:solidFill>
              </a:rPr>
              <a:t>Piaget felt that the development of thoughts was an ongoing process</a:t>
            </a:r>
            <a:r>
              <a:rPr lang="en-US" sz="1700">
                <a:solidFill>
                  <a:schemeClr val="dk2"/>
                </a:solidFill>
              </a:rPr>
              <a:t>, with children needing to adapt their original ideas if a new pieces of information seemed to contradict their conclusions – to describe this, he coined the term ‘</a:t>
            </a:r>
            <a:r>
              <a:rPr b="1" lang="en-US" sz="1700">
                <a:solidFill>
                  <a:schemeClr val="dk2"/>
                </a:solidFill>
              </a:rPr>
              <a:t>adaptation</a:t>
            </a:r>
            <a:r>
              <a:rPr lang="en-US" sz="1700">
                <a:solidFill>
                  <a:schemeClr val="dk2"/>
                </a:solidFill>
              </a:rPr>
              <a:t>’.</a:t>
            </a:r>
            <a:endParaRPr sz="1700"/>
          </a:p>
          <a:p>
            <a:pPr indent="-203358" lvl="0" marL="274320" rtl="0" algn="ctr">
              <a:lnSpc>
                <a:spcPct val="90000"/>
              </a:lnSpc>
              <a:spcBef>
                <a:spcPts val="1800"/>
              </a:spcBef>
              <a:spcAft>
                <a:spcPts val="0"/>
              </a:spcAft>
              <a:buClr>
                <a:schemeClr val="dk2"/>
              </a:buClr>
              <a:buSzPct val="76470"/>
              <a:buChar char="▪"/>
            </a:pPr>
            <a:r>
              <a:rPr lang="en-US" sz="1700" u="sng">
                <a:solidFill>
                  <a:schemeClr val="dk2"/>
                </a:solidFill>
              </a:rPr>
              <a:t>For example, a toddler may come to believe that milk is served in blue beakers, because their experience of having milk is linked with it being in a blue beaker. If one day the toddler is given juice in a blue beaker instead of milk, they will need to consider their theory, so coming to the conclusion that milk and other drinks come in blue beakers.</a:t>
            </a:r>
            <a:r>
              <a:rPr lang="en-US" sz="1700">
                <a:solidFill>
                  <a:schemeClr val="dk2"/>
                </a:solidFill>
              </a:rPr>
              <a:t> Piaget used specific vocabulary to describe the process of children learning in this way.</a:t>
            </a:r>
            <a:endParaRPr sz="1700"/>
          </a:p>
          <a:p>
            <a:pPr indent="-127000" lvl="0" marL="274320" rtl="0" algn="ctr">
              <a:lnSpc>
                <a:spcPct val="90000"/>
              </a:lnSpc>
              <a:spcBef>
                <a:spcPts val="1800"/>
              </a:spcBef>
              <a:spcAft>
                <a:spcPts val="0"/>
              </a:spcAft>
              <a:buClr>
                <a:schemeClr val="dk1"/>
              </a:buClr>
              <a:buSzPct val="80000"/>
              <a:buNone/>
            </a:pPr>
            <a:r>
              <a:t/>
            </a:r>
            <a:endParaRPr>
              <a:solidFill>
                <a:schemeClr val="dk2"/>
              </a:solidFill>
            </a:endParaRPr>
          </a:p>
        </p:txBody>
      </p:sp>
      <p:sp>
        <p:nvSpPr>
          <p:cNvPr id="135" name="Google Shape;135;p18"/>
          <p:cNvSpPr txBox="1"/>
          <p:nvPr/>
        </p:nvSpPr>
        <p:spPr>
          <a:xfrm>
            <a:off x="4411421" y="5358678"/>
            <a:ext cx="3918900" cy="6465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endParaRPr/>
          </a:p>
          <a:p>
            <a:pPr indent="0" lvl="0" marL="0" marR="0" rtl="0" algn="ctr">
              <a:spcBef>
                <a:spcPts val="0"/>
              </a:spcBef>
              <a:spcAft>
                <a:spcPts val="0"/>
              </a:spcAft>
              <a:buNone/>
            </a:pP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
        <p:nvSpPr>
          <p:cNvPr id="136" name="Google Shape;136;p18"/>
          <p:cNvSpPr/>
          <p:nvPr/>
        </p:nvSpPr>
        <p:spPr>
          <a:xfrm>
            <a:off x="212625" y="200650"/>
            <a:ext cx="2784900" cy="1108200"/>
          </a:xfrm>
          <a:prstGeom prst="roundRect">
            <a:avLst>
              <a:gd fmla="val 16667" name="adj"/>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What was Vygotskys theory?</a:t>
            </a:r>
            <a:endParaRPr/>
          </a:p>
        </p:txBody>
      </p:sp>
      <p:cxnSp>
        <p:nvCxnSpPr>
          <p:cNvPr id="137" name="Google Shape;137;p18"/>
          <p:cNvCxnSpPr>
            <a:stCxn id="136" idx="3"/>
          </p:cNvCxnSpPr>
          <p:nvPr/>
        </p:nvCxnSpPr>
        <p:spPr>
          <a:xfrm>
            <a:off x="2997525" y="754750"/>
            <a:ext cx="1752000" cy="284100"/>
          </a:xfrm>
          <a:prstGeom prst="straightConnector1">
            <a:avLst/>
          </a:prstGeom>
          <a:noFill/>
          <a:ln cap="flat" cmpd="sng" w="38100">
            <a:solidFill>
              <a:srgbClr val="FF0000"/>
            </a:solidFill>
            <a:prstDash val="solid"/>
            <a:round/>
            <a:headEnd len="med" w="med" type="none"/>
            <a:tailEnd len="med" w="med" type="triangle"/>
          </a:ln>
        </p:spPr>
      </p:cxnSp>
      <p:cxnSp>
        <p:nvCxnSpPr>
          <p:cNvPr id="138" name="Google Shape;138;p18"/>
          <p:cNvCxnSpPr/>
          <p:nvPr/>
        </p:nvCxnSpPr>
        <p:spPr>
          <a:xfrm flipH="1" rot="10800000">
            <a:off x="7265275" y="1113900"/>
            <a:ext cx="1722000" cy="254700"/>
          </a:xfrm>
          <a:prstGeom prst="straightConnector1">
            <a:avLst/>
          </a:prstGeom>
          <a:noFill/>
          <a:ln cap="flat" cmpd="sng" w="38100">
            <a:solidFill>
              <a:srgbClr val="FF0000"/>
            </a:solidFill>
            <a:prstDash val="solid"/>
            <a:round/>
            <a:headEnd len="med" w="med" type="none"/>
            <a:tailEnd len="med" w="med" type="triangle"/>
          </a:ln>
        </p:spPr>
      </p:cxnSp>
      <p:sp>
        <p:nvSpPr>
          <p:cNvPr id="139" name="Google Shape;139;p18"/>
          <p:cNvSpPr/>
          <p:nvPr/>
        </p:nvSpPr>
        <p:spPr>
          <a:xfrm>
            <a:off x="9049825" y="342700"/>
            <a:ext cx="2784900" cy="1108200"/>
          </a:xfrm>
          <a:prstGeom prst="roundRect">
            <a:avLst>
              <a:gd fmla="val 16667" name="adj"/>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What is a contructivist approach?</a:t>
            </a:r>
            <a:endParaRPr/>
          </a:p>
        </p:txBody>
      </p:sp>
      <p:cxnSp>
        <p:nvCxnSpPr>
          <p:cNvPr id="140" name="Google Shape;140;p18"/>
          <p:cNvCxnSpPr>
            <a:endCxn id="141" idx="3"/>
          </p:cNvCxnSpPr>
          <p:nvPr/>
        </p:nvCxnSpPr>
        <p:spPr>
          <a:xfrm rot="10800000">
            <a:off x="2608550" y="2419500"/>
            <a:ext cx="1275300" cy="224400"/>
          </a:xfrm>
          <a:prstGeom prst="straightConnector1">
            <a:avLst/>
          </a:prstGeom>
          <a:noFill/>
          <a:ln cap="flat" cmpd="sng" w="38100">
            <a:solidFill>
              <a:srgbClr val="FF0000"/>
            </a:solidFill>
            <a:prstDash val="solid"/>
            <a:round/>
            <a:headEnd len="med" w="med" type="none"/>
            <a:tailEnd len="med" w="med" type="triangle"/>
          </a:ln>
        </p:spPr>
      </p:cxnSp>
      <p:sp>
        <p:nvSpPr>
          <p:cNvPr id="141" name="Google Shape;141;p18"/>
          <p:cNvSpPr/>
          <p:nvPr/>
        </p:nvSpPr>
        <p:spPr>
          <a:xfrm>
            <a:off x="287750" y="1865400"/>
            <a:ext cx="2320800" cy="1108200"/>
          </a:xfrm>
          <a:prstGeom prst="roundRect">
            <a:avLst>
              <a:gd fmla="val 16667" name="adj"/>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What area of development does this fall into</a:t>
            </a:r>
            <a:r>
              <a:rPr lang="en-US"/>
              <a:t>?</a:t>
            </a:r>
            <a:endParaRPr/>
          </a:p>
        </p:txBody>
      </p:sp>
      <p:cxnSp>
        <p:nvCxnSpPr>
          <p:cNvPr id="142" name="Google Shape;142;p18"/>
          <p:cNvCxnSpPr>
            <a:endCxn id="143" idx="1"/>
          </p:cNvCxnSpPr>
          <p:nvPr/>
        </p:nvCxnSpPr>
        <p:spPr>
          <a:xfrm>
            <a:off x="8480750" y="4321125"/>
            <a:ext cx="1599600" cy="122100"/>
          </a:xfrm>
          <a:prstGeom prst="straightConnector1">
            <a:avLst/>
          </a:prstGeom>
          <a:noFill/>
          <a:ln cap="flat" cmpd="sng" w="38100">
            <a:solidFill>
              <a:srgbClr val="FF0000"/>
            </a:solidFill>
            <a:prstDash val="solid"/>
            <a:round/>
            <a:headEnd len="med" w="med" type="none"/>
            <a:tailEnd len="med" w="med" type="triangle"/>
          </a:ln>
        </p:spPr>
      </p:cxnSp>
      <p:sp>
        <p:nvSpPr>
          <p:cNvPr id="143" name="Google Shape;143;p18"/>
          <p:cNvSpPr/>
          <p:nvPr/>
        </p:nvSpPr>
        <p:spPr>
          <a:xfrm>
            <a:off x="10080350" y="3594675"/>
            <a:ext cx="1841700" cy="1697100"/>
          </a:xfrm>
          <a:prstGeom prst="roundRect">
            <a:avLst>
              <a:gd fmla="val 16667" name="adj"/>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Can you come up with your own example of this?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nvSpPr>
        <p:spPr>
          <a:xfrm>
            <a:off x="4549140" y="235130"/>
            <a:ext cx="2625634" cy="923330"/>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2"/>
                </a:solidFill>
                <a:latin typeface="Arial"/>
                <a:ea typeface="Arial"/>
                <a:cs typeface="Arial"/>
                <a:sym typeface="Arial"/>
              </a:rPr>
              <a:t>Assimilation</a:t>
            </a:r>
            <a:endParaRPr/>
          </a:p>
          <a:p>
            <a:pPr indent="0" lvl="0" marL="0" marR="0" rtl="0" algn="ctr">
              <a:spcBef>
                <a:spcPts val="0"/>
              </a:spcBef>
              <a:spcAft>
                <a:spcPts val="0"/>
              </a:spcAft>
              <a:buNone/>
            </a:pPr>
            <a:r>
              <a:rPr b="0" i="0" lang="en-US" sz="1800" u="none" cap="none" strike="noStrike">
                <a:solidFill>
                  <a:schemeClr val="dk2"/>
                </a:solidFill>
                <a:latin typeface="Arial"/>
                <a:ea typeface="Arial"/>
                <a:cs typeface="Arial"/>
                <a:sym typeface="Arial"/>
              </a:rPr>
              <a:t>The child constructs theory or schema</a:t>
            </a:r>
            <a:endParaRPr b="0" i="0" sz="1800" u="none" cap="none" strike="noStrike">
              <a:solidFill>
                <a:schemeClr val="dk1"/>
              </a:solidFill>
              <a:latin typeface="Arial"/>
              <a:ea typeface="Arial"/>
              <a:cs typeface="Arial"/>
              <a:sym typeface="Arial"/>
            </a:endParaRPr>
          </a:p>
        </p:txBody>
      </p:sp>
      <p:sp>
        <p:nvSpPr>
          <p:cNvPr id="149" name="Google Shape;149;p19"/>
          <p:cNvSpPr txBox="1"/>
          <p:nvPr/>
        </p:nvSpPr>
        <p:spPr>
          <a:xfrm>
            <a:off x="4216037" y="1390021"/>
            <a:ext cx="3291840" cy="1200329"/>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2"/>
                </a:solidFill>
                <a:latin typeface="Arial"/>
                <a:ea typeface="Arial"/>
                <a:cs typeface="Arial"/>
                <a:sym typeface="Arial"/>
              </a:rPr>
              <a:t>Equilibrium</a:t>
            </a:r>
            <a:endParaRPr/>
          </a:p>
          <a:p>
            <a:pPr indent="0" lvl="0" marL="0" marR="0" rtl="0" algn="ctr">
              <a:spcBef>
                <a:spcPts val="0"/>
              </a:spcBef>
              <a:spcAft>
                <a:spcPts val="0"/>
              </a:spcAft>
              <a:buNone/>
            </a:pPr>
            <a:r>
              <a:rPr b="0" i="0" lang="en-US" sz="1800" u="none" cap="none" strike="noStrike">
                <a:solidFill>
                  <a:schemeClr val="dk2"/>
                </a:solidFill>
                <a:latin typeface="Arial"/>
                <a:ea typeface="Arial"/>
                <a:cs typeface="Arial"/>
                <a:sym typeface="Arial"/>
              </a:rPr>
              <a:t>The child’s experiences to date seem to fit the schema (everything balances)</a:t>
            </a:r>
            <a:endParaRPr b="0" i="0" sz="1800" u="none" cap="none" strike="noStrike">
              <a:solidFill>
                <a:schemeClr val="dk2"/>
              </a:solidFill>
              <a:latin typeface="Arial"/>
              <a:ea typeface="Arial"/>
              <a:cs typeface="Arial"/>
              <a:sym typeface="Arial"/>
            </a:endParaRPr>
          </a:p>
        </p:txBody>
      </p:sp>
      <p:sp>
        <p:nvSpPr>
          <p:cNvPr id="150" name="Google Shape;150;p19"/>
          <p:cNvSpPr txBox="1"/>
          <p:nvPr/>
        </p:nvSpPr>
        <p:spPr>
          <a:xfrm>
            <a:off x="3951514" y="2905705"/>
            <a:ext cx="4010297" cy="1200329"/>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2"/>
                </a:solidFill>
                <a:latin typeface="Arial"/>
                <a:ea typeface="Arial"/>
                <a:cs typeface="Arial"/>
                <a:sym typeface="Arial"/>
              </a:rPr>
              <a:t>Disequilibrium</a:t>
            </a:r>
            <a:endParaRPr/>
          </a:p>
          <a:p>
            <a:pPr indent="0" lvl="0" marL="0" marR="0" rtl="0" algn="ctr">
              <a:spcBef>
                <a:spcPts val="0"/>
              </a:spcBef>
              <a:spcAft>
                <a:spcPts val="0"/>
              </a:spcAft>
              <a:buNone/>
            </a:pPr>
            <a:r>
              <a:rPr b="0" i="0" lang="en-US" sz="1800" u="none" cap="none" strike="noStrike">
                <a:solidFill>
                  <a:schemeClr val="dk2"/>
                </a:solidFill>
                <a:latin typeface="Arial"/>
                <a:ea typeface="Arial"/>
                <a:cs typeface="Arial"/>
                <a:sym typeface="Arial"/>
              </a:rPr>
              <a:t>An experience occurs that casts doubt on effectiveness of the schema (thins don’t add up anymore!)</a:t>
            </a:r>
            <a:endParaRPr b="0" i="0" sz="1800" u="none" cap="none" strike="noStrike">
              <a:solidFill>
                <a:schemeClr val="dk2"/>
              </a:solidFill>
              <a:latin typeface="Arial"/>
              <a:ea typeface="Arial"/>
              <a:cs typeface="Arial"/>
              <a:sym typeface="Arial"/>
            </a:endParaRPr>
          </a:p>
        </p:txBody>
      </p:sp>
      <p:sp>
        <p:nvSpPr>
          <p:cNvPr id="151" name="Google Shape;151;p19"/>
          <p:cNvSpPr txBox="1"/>
          <p:nvPr/>
        </p:nvSpPr>
        <p:spPr>
          <a:xfrm>
            <a:off x="3559628" y="4421389"/>
            <a:ext cx="4604658" cy="1200329"/>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2"/>
                </a:solidFill>
                <a:latin typeface="Arial"/>
                <a:ea typeface="Arial"/>
                <a:cs typeface="Arial"/>
                <a:sym typeface="Arial"/>
              </a:rPr>
              <a:t>Accommodation</a:t>
            </a:r>
            <a:endParaRPr/>
          </a:p>
          <a:p>
            <a:pPr indent="0" lvl="0" marL="0" marR="0" rtl="0" algn="ctr">
              <a:spcBef>
                <a:spcPts val="0"/>
              </a:spcBef>
              <a:spcAft>
                <a:spcPts val="0"/>
              </a:spcAft>
              <a:buNone/>
            </a:pPr>
            <a:r>
              <a:rPr b="0" i="0" lang="en-US" sz="1800" u="none" cap="none" strike="noStrike">
                <a:solidFill>
                  <a:schemeClr val="dk2"/>
                </a:solidFill>
                <a:latin typeface="Arial"/>
                <a:ea typeface="Arial"/>
                <a:cs typeface="Arial"/>
                <a:sym typeface="Arial"/>
              </a:rPr>
              <a:t>This child changes the original schema to fit the new experience of piece of information</a:t>
            </a:r>
            <a:endParaRPr/>
          </a:p>
        </p:txBody>
      </p:sp>
      <p:cxnSp>
        <p:nvCxnSpPr>
          <p:cNvPr id="152" name="Google Shape;152;p19"/>
          <p:cNvCxnSpPr>
            <a:stCxn id="150" idx="0"/>
            <a:endCxn id="150" idx="0"/>
          </p:cNvCxnSpPr>
          <p:nvPr/>
        </p:nvCxnSpPr>
        <p:spPr>
          <a:xfrm>
            <a:off x="5956663" y="2905705"/>
            <a:ext cx="0" cy="0"/>
          </a:xfrm>
          <a:prstGeom prst="straightConnector1">
            <a:avLst/>
          </a:prstGeom>
          <a:noFill/>
          <a:ln cap="flat" cmpd="sng" w="9525">
            <a:solidFill>
              <a:schemeClr val="accent1"/>
            </a:solidFill>
            <a:prstDash val="solid"/>
            <a:miter lim="800000"/>
            <a:headEnd len="sm" w="sm" type="none"/>
            <a:tailEnd len="med" w="med" type="triangle"/>
          </a:ln>
        </p:spPr>
      </p:cxnSp>
      <p:cxnSp>
        <p:nvCxnSpPr>
          <p:cNvPr id="153" name="Google Shape;153;p19"/>
          <p:cNvCxnSpPr>
            <a:stCxn id="149" idx="2"/>
          </p:cNvCxnSpPr>
          <p:nvPr/>
        </p:nvCxnSpPr>
        <p:spPr>
          <a:xfrm>
            <a:off x="5861957" y="2590350"/>
            <a:ext cx="0" cy="315300"/>
          </a:xfrm>
          <a:prstGeom prst="straightConnector1">
            <a:avLst/>
          </a:prstGeom>
          <a:noFill/>
          <a:ln cap="flat" cmpd="sng" w="9525">
            <a:solidFill>
              <a:srgbClr val="002060"/>
            </a:solidFill>
            <a:prstDash val="solid"/>
            <a:miter lim="800000"/>
            <a:headEnd len="sm" w="sm" type="none"/>
            <a:tailEnd len="med" w="med" type="triangle"/>
          </a:ln>
        </p:spPr>
      </p:cxnSp>
      <p:cxnSp>
        <p:nvCxnSpPr>
          <p:cNvPr id="154" name="Google Shape;154;p19"/>
          <p:cNvCxnSpPr>
            <a:endCxn id="151" idx="0"/>
          </p:cNvCxnSpPr>
          <p:nvPr/>
        </p:nvCxnSpPr>
        <p:spPr>
          <a:xfrm flipH="1">
            <a:off x="5861957" y="4106089"/>
            <a:ext cx="13200" cy="315300"/>
          </a:xfrm>
          <a:prstGeom prst="straightConnector1">
            <a:avLst/>
          </a:prstGeom>
          <a:noFill/>
          <a:ln cap="flat" cmpd="sng" w="9525">
            <a:solidFill>
              <a:srgbClr val="002060"/>
            </a:solidFill>
            <a:prstDash val="solid"/>
            <a:miter lim="800000"/>
            <a:headEnd len="sm" w="sm" type="none"/>
            <a:tailEnd len="med" w="med" type="triangle"/>
          </a:ln>
        </p:spPr>
      </p:cxnSp>
      <p:cxnSp>
        <p:nvCxnSpPr>
          <p:cNvPr id="155" name="Google Shape;155;p19"/>
          <p:cNvCxnSpPr/>
          <p:nvPr/>
        </p:nvCxnSpPr>
        <p:spPr>
          <a:xfrm>
            <a:off x="5861957" y="1184586"/>
            <a:ext cx="13063" cy="176492"/>
          </a:xfrm>
          <a:prstGeom prst="straightConnector1">
            <a:avLst/>
          </a:prstGeom>
          <a:noFill/>
          <a:ln cap="flat" cmpd="sng" w="9525">
            <a:solidFill>
              <a:srgbClr val="002060"/>
            </a:solidFill>
            <a:prstDash val="solid"/>
            <a:miter lim="800000"/>
            <a:headEnd len="sm" w="sm" type="none"/>
            <a:tailEnd len="med" w="med" type="triangle"/>
          </a:ln>
        </p:spPr>
      </p:cxnSp>
      <p:sp>
        <p:nvSpPr>
          <p:cNvPr id="156" name="Google Shape;156;p19"/>
          <p:cNvSpPr txBox="1"/>
          <p:nvPr/>
        </p:nvSpPr>
        <p:spPr>
          <a:xfrm>
            <a:off x="679269" y="235130"/>
            <a:ext cx="2521131"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sng" cap="none" strike="noStrike">
                <a:solidFill>
                  <a:schemeClr val="dk2"/>
                </a:solidFill>
                <a:latin typeface="Arial"/>
                <a:ea typeface="Arial"/>
                <a:cs typeface="Arial"/>
                <a:sym typeface="Arial"/>
              </a:rPr>
              <a:t>Piaget’s theory of learning</a:t>
            </a:r>
            <a:endParaRPr b="1" i="0" sz="2800" u="sng" cap="none" strike="noStrike">
              <a:solidFill>
                <a:schemeClr val="dk2"/>
              </a:solidFill>
              <a:latin typeface="Arial"/>
              <a:ea typeface="Arial"/>
              <a:cs typeface="Arial"/>
              <a:sym typeface="Arial"/>
            </a:endParaRPr>
          </a:p>
        </p:txBody>
      </p:sp>
      <p:sp>
        <p:nvSpPr>
          <p:cNvPr id="157" name="Google Shape;157;p19"/>
          <p:cNvSpPr txBox="1"/>
          <p:nvPr/>
        </p:nvSpPr>
        <p:spPr>
          <a:xfrm>
            <a:off x="3951514" y="5937073"/>
            <a:ext cx="3918857" cy="646331"/>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endParaRPr/>
          </a:p>
          <a:p>
            <a:pPr indent="0" lvl="0" marL="0" marR="0" rtl="0" algn="ctr">
              <a:spcBef>
                <a:spcPts val="0"/>
              </a:spcBef>
              <a:spcAft>
                <a:spcPts val="0"/>
              </a:spcAft>
              <a:buNone/>
            </a:pP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txBox="1"/>
          <p:nvPr>
            <p:ph type="title"/>
          </p:nvPr>
        </p:nvSpPr>
        <p:spPr>
          <a:xfrm>
            <a:off x="182878" y="287080"/>
            <a:ext cx="11808823" cy="84234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Arial"/>
              <a:buNone/>
            </a:pPr>
            <a:r>
              <a:rPr b="1" lang="en-US" sz="4000">
                <a:solidFill>
                  <a:schemeClr val="dk2"/>
                </a:solidFill>
              </a:rPr>
              <a:t>Why children think differently from adults	</a:t>
            </a:r>
            <a:endParaRPr b="1" sz="4000">
              <a:solidFill>
                <a:schemeClr val="dk2"/>
              </a:solidFill>
            </a:endParaRPr>
          </a:p>
        </p:txBody>
      </p:sp>
      <p:sp>
        <p:nvSpPr>
          <p:cNvPr id="163" name="Google Shape;163;p20"/>
          <p:cNvSpPr txBox="1"/>
          <p:nvPr>
            <p:ph idx="1" type="body"/>
          </p:nvPr>
        </p:nvSpPr>
        <p:spPr>
          <a:xfrm>
            <a:off x="1058091" y="1567543"/>
            <a:ext cx="10522722" cy="4147457"/>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Piaget’s belief that children develop schemas based on their direct experiences so this can help us to understand why young children’s thinking is sometimes so different from ours. </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A child who has a father with a beard may come to the logical conclusion that all fathers must have beards. </a:t>
            </a:r>
            <a:endParaRPr/>
          </a:p>
          <a:p>
            <a:pPr indent="-228600" lvl="0" marL="274320" rtl="0" algn="ctr">
              <a:lnSpc>
                <a:spcPct val="90000"/>
              </a:lnSpc>
              <a:spcBef>
                <a:spcPts val="1800"/>
              </a:spcBef>
              <a:spcAft>
                <a:spcPts val="0"/>
              </a:spcAft>
              <a:buClr>
                <a:schemeClr val="dk2"/>
              </a:buClr>
              <a:buSzPts val="1600"/>
              <a:buChar char="▪"/>
            </a:pPr>
            <a:r>
              <a:rPr lang="en-US">
                <a:solidFill>
                  <a:schemeClr val="dk2"/>
                </a:solidFill>
              </a:rPr>
              <a:t>Piaget also suggests that, as children develop, so does their thinking.</a:t>
            </a:r>
            <a:endParaRPr/>
          </a:p>
          <a:p>
            <a:pPr indent="-127000" lvl="0" marL="274320" rtl="0" algn="ctr">
              <a:lnSpc>
                <a:spcPct val="90000"/>
              </a:lnSpc>
              <a:spcBef>
                <a:spcPts val="1800"/>
              </a:spcBef>
              <a:spcAft>
                <a:spcPts val="0"/>
              </a:spcAft>
              <a:buClr>
                <a:schemeClr val="dk1"/>
              </a:buClr>
              <a:buSzPts val="1600"/>
              <a:buNone/>
            </a:pPr>
            <a:r>
              <a:t/>
            </a:r>
            <a:endParaRPr>
              <a:solidFill>
                <a:schemeClr val="dk2"/>
              </a:solidFill>
            </a:endParaRPr>
          </a:p>
        </p:txBody>
      </p:sp>
      <p:sp>
        <p:nvSpPr>
          <p:cNvPr id="164" name="Google Shape;164;p20"/>
          <p:cNvSpPr txBox="1"/>
          <p:nvPr/>
        </p:nvSpPr>
        <p:spPr>
          <a:xfrm>
            <a:off x="7815943" y="5261554"/>
            <a:ext cx="3918857" cy="646331"/>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endParaRPr/>
          </a:p>
          <a:p>
            <a:pPr indent="0" lvl="0" marL="0" marR="0" rtl="0" algn="ctr">
              <a:spcBef>
                <a:spcPts val="0"/>
              </a:spcBef>
              <a:spcAft>
                <a:spcPts val="0"/>
              </a:spcAft>
              <a:buNone/>
            </a:pP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pic>
        <p:nvPicPr>
          <p:cNvPr descr="Cartoon Child Thinking Images, Stock Photos &amp;amp; Vectors | Shutterstock" id="165" name="Google Shape;165;p20"/>
          <p:cNvPicPr preferRelativeResize="0"/>
          <p:nvPr/>
        </p:nvPicPr>
        <p:blipFill rotWithShape="1">
          <a:blip r:embed="rId3">
            <a:alphaModFix/>
          </a:blip>
          <a:srcRect b="5652" l="0" r="0" t="0"/>
          <a:stretch/>
        </p:blipFill>
        <p:spPr>
          <a:xfrm>
            <a:off x="4624252" y="3837704"/>
            <a:ext cx="2361541" cy="27329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1"/>
          <p:cNvSpPr txBox="1"/>
          <p:nvPr>
            <p:ph type="title"/>
          </p:nvPr>
        </p:nvSpPr>
        <p:spPr>
          <a:xfrm>
            <a:off x="0" y="117566"/>
            <a:ext cx="12070079" cy="1348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a:buNone/>
            </a:pPr>
            <a:r>
              <a:rPr b="1" lang="en-US" sz="4400">
                <a:solidFill>
                  <a:schemeClr val="dk2"/>
                </a:solidFill>
              </a:rPr>
              <a:t>Piaget’s universal stages of cognitive development</a:t>
            </a:r>
            <a:endParaRPr b="1" sz="4400">
              <a:solidFill>
                <a:schemeClr val="dk2"/>
              </a:solidFill>
            </a:endParaRPr>
          </a:p>
        </p:txBody>
      </p:sp>
      <p:sp>
        <p:nvSpPr>
          <p:cNvPr id="171" name="Google Shape;171;p21"/>
          <p:cNvSpPr txBox="1"/>
          <p:nvPr>
            <p:ph idx="1" type="body"/>
          </p:nvPr>
        </p:nvSpPr>
        <p:spPr>
          <a:xfrm>
            <a:off x="362903" y="1607275"/>
            <a:ext cx="5539800" cy="4016700"/>
          </a:xfrm>
          <a:prstGeom prst="rect">
            <a:avLst/>
          </a:prstGeom>
          <a:noFill/>
          <a:ln>
            <a:noFill/>
          </a:ln>
        </p:spPr>
        <p:txBody>
          <a:bodyPr anchorCtr="0" anchor="t" bIns="45700" lIns="91425" spcFirstLastPara="1" rIns="91425" wrap="square" tIns="45700">
            <a:normAutofit/>
          </a:bodyPr>
          <a:lstStyle/>
          <a:p>
            <a:pPr indent="-228600" lvl="0" marL="274320" rtl="0" algn="ctr">
              <a:lnSpc>
                <a:spcPct val="90000"/>
              </a:lnSpc>
              <a:spcBef>
                <a:spcPts val="0"/>
              </a:spcBef>
              <a:spcAft>
                <a:spcPts val="0"/>
              </a:spcAft>
              <a:buClr>
                <a:schemeClr val="dk2"/>
              </a:buClr>
              <a:buSzPts val="1600"/>
              <a:buChar char="▪"/>
            </a:pPr>
            <a:r>
              <a:rPr lang="en-US">
                <a:solidFill>
                  <a:schemeClr val="dk2"/>
                </a:solidFill>
              </a:rPr>
              <a:t>Piaget grouped children’s cognitive development into four broad stages.</a:t>
            </a:r>
            <a:endParaRPr/>
          </a:p>
          <a:p>
            <a:pPr indent="-127000" lvl="0" marL="274320" rtl="0" algn="ctr">
              <a:lnSpc>
                <a:spcPct val="90000"/>
              </a:lnSpc>
              <a:spcBef>
                <a:spcPts val="1800"/>
              </a:spcBef>
              <a:spcAft>
                <a:spcPts val="0"/>
              </a:spcAft>
              <a:buClr>
                <a:schemeClr val="dk1"/>
              </a:buClr>
              <a:buSzPts val="1600"/>
              <a:buNone/>
            </a:pPr>
            <a:r>
              <a:t/>
            </a:r>
            <a:endParaRPr>
              <a:solidFill>
                <a:schemeClr val="dk2"/>
              </a:solidFill>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Sensorimotor stage (birth to 2 years)</a:t>
            </a:r>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Pre-operational stage (2-7 years)</a:t>
            </a:r>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Concrete Operations stage (7-11 years)</a:t>
            </a:r>
            <a:endParaRPr/>
          </a:p>
          <a:p>
            <a:pPr indent="-457200" lvl="0" marL="502919" rtl="0" algn="ctr">
              <a:lnSpc>
                <a:spcPct val="90000"/>
              </a:lnSpc>
              <a:spcBef>
                <a:spcPts val="1800"/>
              </a:spcBef>
              <a:spcAft>
                <a:spcPts val="0"/>
              </a:spcAft>
              <a:buClr>
                <a:schemeClr val="dk2"/>
              </a:buClr>
              <a:buSzPts val="1600"/>
              <a:buAutoNum type="arabicPeriod"/>
            </a:pPr>
            <a:r>
              <a:rPr lang="en-US">
                <a:solidFill>
                  <a:schemeClr val="dk2"/>
                </a:solidFill>
              </a:rPr>
              <a:t>Formal Operations stage (11-15 years)</a:t>
            </a:r>
            <a:endParaRPr>
              <a:solidFill>
                <a:schemeClr val="dk2"/>
              </a:solidFill>
            </a:endParaRPr>
          </a:p>
        </p:txBody>
      </p:sp>
      <p:sp>
        <p:nvSpPr>
          <p:cNvPr id="172" name="Google Shape;172;p21"/>
          <p:cNvSpPr txBox="1"/>
          <p:nvPr/>
        </p:nvSpPr>
        <p:spPr>
          <a:xfrm>
            <a:off x="2177097" y="6106850"/>
            <a:ext cx="3918900" cy="6465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2"/>
                </a:solidFill>
                <a:latin typeface="Arial"/>
                <a:ea typeface="Arial"/>
                <a:cs typeface="Arial"/>
                <a:sym typeface="Arial"/>
              </a:rPr>
              <a:t>LO/S: </a:t>
            </a:r>
            <a:r>
              <a:rPr b="0" i="0" lang="en-US" sz="1200" u="none" cap="none" strike="noStrike">
                <a:solidFill>
                  <a:schemeClr val="dk2"/>
                </a:solidFill>
                <a:latin typeface="Arial"/>
                <a:ea typeface="Arial"/>
                <a:cs typeface="Arial"/>
                <a:sym typeface="Arial"/>
              </a:rPr>
              <a:t>To be able to identify some more key theorists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in children’s learning, play and development</a:t>
            </a:r>
            <a:endParaRPr/>
          </a:p>
          <a:p>
            <a:pPr indent="0" lvl="0" marL="0" marR="0" rtl="0" algn="ctr">
              <a:spcBef>
                <a:spcPts val="0"/>
              </a:spcBef>
              <a:spcAft>
                <a:spcPts val="0"/>
              </a:spcAft>
              <a:buNone/>
            </a:pPr>
            <a:r>
              <a:rPr b="0" i="0" lang="en-US" sz="1200" u="none" cap="none" strike="noStrike">
                <a:solidFill>
                  <a:schemeClr val="dk2"/>
                </a:solidFill>
                <a:latin typeface="Arial"/>
                <a:ea typeface="Arial"/>
                <a:cs typeface="Arial"/>
                <a:sym typeface="Arial"/>
              </a:rPr>
              <a:t>To understand what each theorists believes</a:t>
            </a:r>
            <a:endParaRPr b="0" i="0" sz="1800" u="none" cap="none" strike="noStrike">
              <a:solidFill>
                <a:schemeClr val="dk1"/>
              </a:solidFill>
              <a:latin typeface="Arial"/>
              <a:ea typeface="Arial"/>
              <a:cs typeface="Arial"/>
              <a:sym typeface="Arial"/>
            </a:endParaRPr>
          </a:p>
        </p:txBody>
      </p:sp>
      <p:pic>
        <p:nvPicPr>
          <p:cNvPr id="173" name="Google Shape;173;p21"/>
          <p:cNvPicPr preferRelativeResize="0"/>
          <p:nvPr/>
        </p:nvPicPr>
        <p:blipFill rotWithShape="1">
          <a:blip r:embed="rId3">
            <a:alphaModFix/>
          </a:blip>
          <a:srcRect b="4874" l="17470" r="19978" t="28617"/>
          <a:stretch/>
        </p:blipFill>
        <p:spPr>
          <a:xfrm>
            <a:off x="6096000" y="1607275"/>
            <a:ext cx="5357875" cy="3204400"/>
          </a:xfrm>
          <a:prstGeom prst="rect">
            <a:avLst/>
          </a:prstGeom>
          <a:noFill/>
          <a:ln>
            <a:noFill/>
          </a:ln>
        </p:spPr>
      </p:pic>
      <p:sp>
        <p:nvSpPr>
          <p:cNvPr id="174" name="Google Shape;174;p21"/>
          <p:cNvSpPr/>
          <p:nvPr/>
        </p:nvSpPr>
        <p:spPr>
          <a:xfrm>
            <a:off x="6306975" y="5059450"/>
            <a:ext cx="4986300" cy="1108200"/>
          </a:xfrm>
          <a:prstGeom prst="roundRect">
            <a:avLst>
              <a:gd fmla="val 16667" name="adj"/>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Fill in the additional information box of any more notes we will make on each section.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hildren Playing 16x9">
  <a:themeElements>
    <a:clrScheme name="Children Happy">
      <a:dk1>
        <a:srgbClr val="595959"/>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hildren Happy">
      <a:dk1>
        <a:srgbClr val="595959"/>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