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2"/>
  </p:notesMasterIdLst>
  <p:sldIdLst>
    <p:sldId id="667" r:id="rId3"/>
    <p:sldId id="1129" r:id="rId4"/>
    <p:sldId id="1108" r:id="rId5"/>
    <p:sldId id="1124" r:id="rId6"/>
    <p:sldId id="1125" r:id="rId7"/>
    <p:sldId id="1126" r:id="rId8"/>
    <p:sldId id="1127" r:id="rId9"/>
    <p:sldId id="1128" r:id="rId10"/>
    <p:sldId id="1101" r:id="rId11"/>
    <p:sldId id="1102" r:id="rId12"/>
    <p:sldId id="306" r:id="rId13"/>
    <p:sldId id="1123" r:id="rId14"/>
    <p:sldId id="1111" r:id="rId15"/>
    <p:sldId id="1130" r:id="rId16"/>
    <p:sldId id="1107" r:id="rId17"/>
    <p:sldId id="1122" r:id="rId18"/>
    <p:sldId id="1112" r:id="rId19"/>
    <p:sldId id="1113" r:id="rId20"/>
    <p:sldId id="112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FF"/>
    <a:srgbClr val="A50021"/>
    <a:srgbClr val="CC00CC"/>
    <a:srgbClr val="FFCC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2" autoAdjust="0"/>
    <p:restoredTop sz="94660"/>
  </p:normalViewPr>
  <p:slideViewPr>
    <p:cSldViewPr snapToGrid="0">
      <p:cViewPr varScale="1">
        <p:scale>
          <a:sx n="59" d="100"/>
          <a:sy n="59" d="100"/>
        </p:scale>
        <p:origin x="9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4B32B-4EE0-41BB-B739-F248FAA64C2B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FF5E6-3FDD-458B-B2E3-5216B584EB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083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FFB54-939D-5945-BFF3-DEECFA06C5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442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8519CD-7AE0-4193-8C44-D17F95F91D6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757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8519CD-7AE0-4193-8C44-D17F95F91D6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0500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FF5E6-3FDD-458B-B2E3-5216B584EBD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419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3895DF-5DD4-CD77-1051-F67050DB1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2C3D74-73B1-4032-6970-DB417332FE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257087-4C36-BB74-5166-9433DB8D04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C8FF13-5801-6653-0C69-3861133E56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FF5E6-3FDD-458B-B2E3-5216B584EBD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242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7541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8519CD-7AE0-4193-8C44-D17F95F91D6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000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38AB57-5C43-4746-A22A-18D90DD2C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F48654-A7FB-0A5E-1E4B-02BBD17C80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2D8136-C368-CFF5-E6B7-CF3DF98107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C4FC78-6090-86E9-2DEE-480FCCBDFE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8519CD-7AE0-4193-8C44-D17F95F91D6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765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38AB57-5C43-4746-A22A-18D90DD2C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F48654-A7FB-0A5E-1E4B-02BBD17C80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2D8136-C368-CFF5-E6B7-CF3DF98107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C4FC78-6090-86E9-2DEE-480FCCBDFE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8519CD-7AE0-4193-8C44-D17F95F91D6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588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38AB57-5C43-4746-A22A-18D90DD2C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F48654-A7FB-0A5E-1E4B-02BBD17C80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2D8136-C368-CFF5-E6B7-CF3DF98107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C4FC78-6090-86E9-2DEE-480FCCBDFE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8519CD-7AE0-4193-8C44-D17F95F91D6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364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38AB57-5C43-4746-A22A-18D90DD2C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F48654-A7FB-0A5E-1E4B-02BBD17C80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2D8136-C368-CFF5-E6B7-CF3DF98107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C4FC78-6090-86E9-2DEE-480FCCBDFE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8519CD-7AE0-4193-8C44-D17F95F91D6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283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38AB57-5C43-4746-A22A-18D90DD2C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F48654-A7FB-0A5E-1E4B-02BBD17C80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2D8136-C368-CFF5-E6B7-CF3DF98107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C4FC78-6090-86E9-2DEE-480FCCBDFE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8519CD-7AE0-4193-8C44-D17F95F91D6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67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AC58FE-9DE4-BB5F-B642-A29263B15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B9B8FB-C785-C26C-BB3D-40E6FD7A07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D16601-50C0-8B46-B624-E7B4361A5D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96E6BA-9875-C224-0169-7F7FF04E54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8519CD-7AE0-4193-8C44-D17F95F91D6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880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810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836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394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43C657-43FA-4BC6-AF4D-2C6C4E6AC5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896" y="58189"/>
            <a:ext cx="8864601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826361-9112-43F8-B3C7-0FB4505BD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Saturday, 18 April 2020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262A961E-9950-49A0-815D-6ADAEAC7BA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64734" y="1640568"/>
            <a:ext cx="8842831" cy="3860346"/>
          </a:xfrm>
        </p:spPr>
        <p:txBody>
          <a:bodyPr/>
          <a:lstStyle>
            <a:lvl1pPr>
              <a:defRPr u="sng"/>
            </a:lvl1pPr>
          </a:lstStyle>
          <a:p>
            <a:pPr lvl="0"/>
            <a:r>
              <a:rPr lang="en-US" dirty="0"/>
              <a:t>Do Now Task.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9338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8AC2A-42D9-4DC1-AB7C-3477A272DC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911" y="136525"/>
            <a:ext cx="8655596" cy="1325563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Do Now Solutions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569D7-0622-479C-AB7C-4D31AA1A7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911" y="1651109"/>
            <a:ext cx="11686178" cy="431861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C4F92-802B-4DF9-9BC7-D68B9B6F2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Mathematics Department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9C335-B675-4C60-857A-4395EA507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Saturday, 18 April 2020</a:t>
            </a:r>
          </a:p>
        </p:txBody>
      </p:sp>
    </p:spTree>
    <p:extLst>
      <p:ext uri="{BB962C8B-B14F-4D97-AF65-F5344CB8AC3E}">
        <p14:creationId xmlns:p14="http://schemas.microsoft.com/office/powerpoint/2010/main" val="337567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86AC6-BD53-4067-A1A5-3289218589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896" y="58190"/>
            <a:ext cx="8864601" cy="111746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2D3797-42FE-4F69-9D19-382395D9EC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0336"/>
            <a:ext cx="2743200" cy="37114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Mathematics Department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B094EA-07C2-4329-9AA2-F7A8989A2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Saturday, 18 April 2020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44F0F9-87B3-4744-A3CE-35E689127989}"/>
              </a:ext>
            </a:extLst>
          </p:cNvPr>
          <p:cNvSpPr txBox="1"/>
          <p:nvPr userDrawn="1"/>
        </p:nvSpPr>
        <p:spPr>
          <a:xfrm>
            <a:off x="404949" y="1541417"/>
            <a:ext cx="3239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b="1" dirty="0">
                <a:latin typeface="Georgia" panose="02040502050405020303" pitchFamily="18" charset="0"/>
              </a:rPr>
              <a:t>Learning objective: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0E2CAD-2854-411D-965E-13F30ACAB040}"/>
              </a:ext>
            </a:extLst>
          </p:cNvPr>
          <p:cNvSpPr txBox="1"/>
          <p:nvPr userDrawn="1"/>
        </p:nvSpPr>
        <p:spPr>
          <a:xfrm>
            <a:off x="404949" y="3198167"/>
            <a:ext cx="3331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b="1" dirty="0">
                <a:latin typeface="Georgia" panose="02040502050405020303" pitchFamily="18" charset="0"/>
              </a:rPr>
              <a:t>Learning outcomes</a:t>
            </a:r>
            <a:r>
              <a:rPr lang="en-GB" sz="2400" dirty="0">
                <a:latin typeface="Georgia" panose="02040502050405020303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352805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A9F21-E64D-472C-B0D4-D059DD8249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742" y="145271"/>
            <a:ext cx="8784002" cy="1237013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Title: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EA9CDC-C9F5-4C22-AF3C-176144D21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Mathematics Department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1C8B0E-554F-40C6-A6B4-705B08284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Saturday, 18 April 2020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78ECC9C-5A76-4EB5-8F98-CAC4B020C5CC}"/>
              </a:ext>
            </a:extLst>
          </p:cNvPr>
          <p:cNvCxnSpPr>
            <a:cxnSpLocks/>
          </p:cNvCxnSpPr>
          <p:nvPr userDrawn="1"/>
        </p:nvCxnSpPr>
        <p:spPr>
          <a:xfrm>
            <a:off x="4702629" y="1463040"/>
            <a:ext cx="0" cy="45313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A05CD6D-3003-4BA4-9B02-664E0E232736}"/>
              </a:ext>
            </a:extLst>
          </p:cNvPr>
          <p:cNvCxnSpPr>
            <a:cxnSpLocks/>
          </p:cNvCxnSpPr>
          <p:nvPr userDrawn="1"/>
        </p:nvCxnSpPr>
        <p:spPr>
          <a:xfrm>
            <a:off x="8153400" y="1463040"/>
            <a:ext cx="0" cy="45313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BE88D91-B784-4C6A-90BA-3238CEEF02DA}"/>
              </a:ext>
            </a:extLst>
          </p:cNvPr>
          <p:cNvCxnSpPr/>
          <p:nvPr userDrawn="1"/>
        </p:nvCxnSpPr>
        <p:spPr>
          <a:xfrm>
            <a:off x="970643" y="2001516"/>
            <a:ext cx="1025071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B4433E4-3F89-46C8-A332-5A27233E4C61}"/>
              </a:ext>
            </a:extLst>
          </p:cNvPr>
          <p:cNvSpPr txBox="1"/>
          <p:nvPr userDrawn="1"/>
        </p:nvSpPr>
        <p:spPr>
          <a:xfrm>
            <a:off x="1249439" y="1476845"/>
            <a:ext cx="30844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Georgia" panose="02040502050405020303" pitchFamily="18" charset="0"/>
              </a:rPr>
              <a:t>Worked Examples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A87BA7-E0A4-486D-95FF-3D4B57325B07}"/>
              </a:ext>
            </a:extLst>
          </p:cNvPr>
          <p:cNvSpPr txBox="1"/>
          <p:nvPr userDrawn="1"/>
        </p:nvSpPr>
        <p:spPr>
          <a:xfrm>
            <a:off x="5068901" y="1463782"/>
            <a:ext cx="27158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Georgia" panose="02040502050405020303" pitchFamily="18" charset="0"/>
              </a:rPr>
              <a:t>Thinking/Notes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A22F21-3043-4578-8996-1B23371C243F}"/>
              </a:ext>
            </a:extLst>
          </p:cNvPr>
          <p:cNvSpPr txBox="1"/>
          <p:nvPr userDrawn="1"/>
        </p:nvSpPr>
        <p:spPr>
          <a:xfrm>
            <a:off x="8610600" y="1476845"/>
            <a:ext cx="1816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Georgia" panose="02040502050405020303" pitchFamily="18" charset="0"/>
              </a:rPr>
              <a:t>Your turn </a:t>
            </a:r>
          </a:p>
        </p:txBody>
      </p:sp>
    </p:spTree>
    <p:extLst>
      <p:ext uri="{BB962C8B-B14F-4D97-AF65-F5344CB8AC3E}">
        <p14:creationId xmlns:p14="http://schemas.microsoft.com/office/powerpoint/2010/main" val="2070756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A9F21-E64D-472C-B0D4-D059DD8249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742" y="145271"/>
            <a:ext cx="8784002" cy="1237013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Title: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EA9CDC-C9F5-4C22-AF3C-176144D21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Mathematics Department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1C8B0E-554F-40C6-A6B4-705B08284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Saturday, 18 April 2020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78ECC9C-5A76-4EB5-8F98-CAC4B020C5CC}"/>
              </a:ext>
            </a:extLst>
          </p:cNvPr>
          <p:cNvCxnSpPr>
            <a:cxnSpLocks/>
          </p:cNvCxnSpPr>
          <p:nvPr userDrawn="1"/>
        </p:nvCxnSpPr>
        <p:spPr>
          <a:xfrm>
            <a:off x="4702629" y="1463040"/>
            <a:ext cx="0" cy="45313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A05CD6D-3003-4BA4-9B02-664E0E232736}"/>
              </a:ext>
            </a:extLst>
          </p:cNvPr>
          <p:cNvCxnSpPr>
            <a:cxnSpLocks/>
          </p:cNvCxnSpPr>
          <p:nvPr userDrawn="1"/>
        </p:nvCxnSpPr>
        <p:spPr>
          <a:xfrm>
            <a:off x="8153400" y="1463040"/>
            <a:ext cx="0" cy="45313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BE88D91-B784-4C6A-90BA-3238CEEF02DA}"/>
              </a:ext>
            </a:extLst>
          </p:cNvPr>
          <p:cNvCxnSpPr/>
          <p:nvPr userDrawn="1"/>
        </p:nvCxnSpPr>
        <p:spPr>
          <a:xfrm>
            <a:off x="970643" y="2001516"/>
            <a:ext cx="1025071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B4433E4-3F89-46C8-A332-5A27233E4C61}"/>
              </a:ext>
            </a:extLst>
          </p:cNvPr>
          <p:cNvSpPr txBox="1"/>
          <p:nvPr userDrawn="1"/>
        </p:nvSpPr>
        <p:spPr>
          <a:xfrm>
            <a:off x="1249439" y="1476845"/>
            <a:ext cx="30844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Georgia" panose="02040502050405020303" pitchFamily="18" charset="0"/>
              </a:rPr>
              <a:t>Worked Examples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A87BA7-E0A4-486D-95FF-3D4B57325B07}"/>
              </a:ext>
            </a:extLst>
          </p:cNvPr>
          <p:cNvSpPr txBox="1"/>
          <p:nvPr userDrawn="1"/>
        </p:nvSpPr>
        <p:spPr>
          <a:xfrm>
            <a:off x="5068901" y="1463782"/>
            <a:ext cx="27158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Georgia" panose="02040502050405020303" pitchFamily="18" charset="0"/>
              </a:rPr>
              <a:t>Thinking/Notes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A22F21-3043-4578-8996-1B23371C243F}"/>
              </a:ext>
            </a:extLst>
          </p:cNvPr>
          <p:cNvSpPr txBox="1"/>
          <p:nvPr userDrawn="1"/>
        </p:nvSpPr>
        <p:spPr>
          <a:xfrm>
            <a:off x="8610600" y="1476845"/>
            <a:ext cx="1816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Georgia" panose="02040502050405020303" pitchFamily="18" charset="0"/>
              </a:rPr>
              <a:t>Your turn </a:t>
            </a:r>
          </a:p>
        </p:txBody>
      </p:sp>
    </p:spTree>
    <p:extLst>
      <p:ext uri="{BB962C8B-B14F-4D97-AF65-F5344CB8AC3E}">
        <p14:creationId xmlns:p14="http://schemas.microsoft.com/office/powerpoint/2010/main" val="2123732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6C298-A41D-4F84-9C70-BA3E9B06B4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Diagnostic Question 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CB87DE-EA8B-40EE-A3D0-59352916A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Mathematics Department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837741-9712-4E6A-AEC5-4CC73AACA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Saturday, 18 April 2020</a:t>
            </a:r>
          </a:p>
        </p:txBody>
      </p:sp>
    </p:spTree>
    <p:extLst>
      <p:ext uri="{BB962C8B-B14F-4D97-AF65-F5344CB8AC3E}">
        <p14:creationId xmlns:p14="http://schemas.microsoft.com/office/powerpoint/2010/main" val="1030224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63FCF-E293-4D9B-BDD9-6A6FA5E37B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Solutions 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0C9CC4-47F0-49FC-A851-4822A36D2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Mathematics Department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154360-E290-4499-9E9F-331628385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Mathematics Department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76035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A2310-2528-4B3F-A824-73AFB9EBC3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04775"/>
            <a:ext cx="8199709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Checking for understanding 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4D9DE-4D3A-4572-8781-1CAB1BFE5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00A2BD-7ED8-4926-AA11-7983183889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77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926AE6-7DFC-4F87-ADCE-711254BF8D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45B7F0-2490-49D2-A8DC-E655E5D229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77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E8026F-1D16-4AD8-91B4-7BA486616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Mathematics Department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701724-D8C3-4705-9806-02268677C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81E2-B729-4E19-A1F6-2B9A19A805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851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992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B9411-2072-4FA8-BB44-CE92BB1B64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582" y="136525"/>
            <a:ext cx="8562704" cy="120455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Checking for understanding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5157F7-4425-4CAC-AA43-63AF9A957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Mathematics Department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503412-BA40-493D-A236-E15030730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5AAD05-F170-41A6-AD59-F9BAC85A3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Saturday, 18 April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39238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304713-6BED-4F72-84E3-37F79D083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Mathematics Department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51324C-E26C-469C-9F4B-674A7A337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Saturday, 18 April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470024-F35C-4977-AE1F-8E5AF60B93B2}"/>
              </a:ext>
            </a:extLst>
          </p:cNvPr>
          <p:cNvSpPr txBox="1"/>
          <p:nvPr userDrawn="1"/>
        </p:nvSpPr>
        <p:spPr>
          <a:xfrm>
            <a:off x="403497" y="267154"/>
            <a:ext cx="8207103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Georgia" panose="02040502050405020303" pitchFamily="18" charset="0"/>
              </a:rPr>
              <a:t>Practise Questions </a:t>
            </a:r>
          </a:p>
        </p:txBody>
      </p:sp>
    </p:spTree>
    <p:extLst>
      <p:ext uri="{BB962C8B-B14F-4D97-AF65-F5344CB8AC3E}">
        <p14:creationId xmlns:p14="http://schemas.microsoft.com/office/powerpoint/2010/main" val="4897351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304713-6BED-4F72-84E3-37F79D083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Mathematics Department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51324C-E26C-469C-9F4B-674A7A337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81E2-B729-4E19-A1F6-2B9A19A80567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470024-F35C-4977-AE1F-8E5AF60B93B2}"/>
              </a:ext>
            </a:extLst>
          </p:cNvPr>
          <p:cNvSpPr txBox="1"/>
          <p:nvPr userDrawn="1"/>
        </p:nvSpPr>
        <p:spPr>
          <a:xfrm>
            <a:off x="838200" y="284481"/>
            <a:ext cx="73152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Georgia" panose="02040502050405020303" pitchFamily="18" charset="0"/>
              </a:rPr>
              <a:t>Solutions</a:t>
            </a:r>
          </a:p>
        </p:txBody>
      </p:sp>
    </p:spTree>
    <p:extLst>
      <p:ext uri="{BB962C8B-B14F-4D97-AF65-F5344CB8AC3E}">
        <p14:creationId xmlns:p14="http://schemas.microsoft.com/office/powerpoint/2010/main" val="17747724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304713-6BED-4F72-84E3-37F79D083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Mathematics Department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51324C-E26C-469C-9F4B-674A7A337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81E2-B729-4E19-A1F6-2B9A19A80567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470024-F35C-4977-AE1F-8E5AF60B93B2}"/>
              </a:ext>
            </a:extLst>
          </p:cNvPr>
          <p:cNvSpPr txBox="1"/>
          <p:nvPr userDrawn="1"/>
        </p:nvSpPr>
        <p:spPr>
          <a:xfrm>
            <a:off x="504371" y="136525"/>
            <a:ext cx="4447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Georgia" panose="02040502050405020303" pitchFamily="18" charset="0"/>
              </a:rPr>
              <a:t>Plenary – Reflection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08EA6B-509D-4E2B-9B14-8C24BA1605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2979" y="0"/>
            <a:ext cx="4382524" cy="328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1315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304713-6BED-4F72-84E3-37F79D083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Mathematics Department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51324C-E26C-469C-9F4B-674A7A337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181E2-B729-4E19-A1F6-2B9A19A80567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470024-F35C-4977-AE1F-8E5AF60B93B2}"/>
              </a:ext>
            </a:extLst>
          </p:cNvPr>
          <p:cNvSpPr txBox="1"/>
          <p:nvPr userDrawn="1"/>
        </p:nvSpPr>
        <p:spPr>
          <a:xfrm>
            <a:off x="838200" y="218032"/>
            <a:ext cx="4447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Georgia" panose="02040502050405020303" pitchFamily="18" charset="0"/>
              </a:rPr>
              <a:t>Plenary – Reflection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83007F-9D22-44A2-916D-E666A39215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776" y="864363"/>
            <a:ext cx="10162903" cy="517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589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8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257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616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943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006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163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634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0C350-365A-4F35-859D-17F134836970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17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5DE1EB-226C-433F-8DB9-2B041D589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96" y="58189"/>
            <a:ext cx="12017104" cy="13255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Title:  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9477D8-C4DA-4B90-964C-FC8CA02D8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896" y="1428308"/>
            <a:ext cx="11686178" cy="4371602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Learning Objective:                                                     Do Now Task  </a:t>
            </a:r>
          </a:p>
          <a:p>
            <a:pPr lvl="1"/>
            <a:r>
              <a:rPr lang="en-US" dirty="0"/>
              <a:t>Success Criteria </a:t>
            </a:r>
          </a:p>
          <a:p>
            <a:pPr lvl="2"/>
            <a:r>
              <a:rPr lang="en-US" dirty="0"/>
              <a:t>Emerge </a:t>
            </a:r>
          </a:p>
          <a:p>
            <a:pPr lvl="3"/>
            <a:r>
              <a:rPr lang="en-US" dirty="0"/>
              <a:t>Secure </a:t>
            </a:r>
          </a:p>
          <a:p>
            <a:pPr lvl="4"/>
            <a:r>
              <a:rPr lang="en-US" dirty="0"/>
              <a:t>Master </a:t>
            </a:r>
          </a:p>
          <a:p>
            <a:pPr lvl="5"/>
            <a:r>
              <a:rPr lang="en-US" dirty="0"/>
              <a:t>Excellence </a:t>
            </a:r>
          </a:p>
          <a:p>
            <a:pPr lvl="5"/>
            <a:endParaRPr lang="en-US" dirty="0"/>
          </a:p>
          <a:p>
            <a:pPr lvl="4"/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DB13D-7BCC-44F7-9DB1-4EAB217188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002060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Mathematics Department</a:t>
            </a:r>
            <a:endParaRPr lang="en-GB" dirty="0"/>
          </a:p>
        </p:txBody>
      </p:sp>
      <p:pic>
        <p:nvPicPr>
          <p:cNvPr id="7" name="Picture 2" descr="Image result for haberdashers askes federation logo">
            <a:extLst>
              <a:ext uri="{FF2B5EF4-FFF2-40B4-BE49-F238E27FC236}">
                <a16:creationId xmlns:a16="http://schemas.microsoft.com/office/drawing/2014/main" id="{16D96919-61BC-476E-A7DC-1CC75EA9E9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039" y="5976843"/>
            <a:ext cx="3309921" cy="82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D27464D-227A-40F2-8DEB-7D3EC6ADD37B}"/>
              </a:ext>
            </a:extLst>
          </p:cNvPr>
          <p:cNvSpPr/>
          <p:nvPr userDrawn="1"/>
        </p:nvSpPr>
        <p:spPr>
          <a:xfrm>
            <a:off x="8998857" y="96310"/>
            <a:ext cx="3193143" cy="1287442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Hegarty Maths Clip</a:t>
            </a:r>
          </a:p>
          <a:p>
            <a:pPr algn="l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EE725F-1828-4FF2-9E02-2510577050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8857" y="633798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 dirty="0"/>
              <a:t>Saturday, 18 April 2020</a:t>
            </a:r>
          </a:p>
        </p:txBody>
      </p:sp>
    </p:spTree>
    <p:extLst>
      <p:ext uri="{BB962C8B-B14F-4D97-AF65-F5344CB8AC3E}">
        <p14:creationId xmlns:p14="http://schemas.microsoft.com/office/powerpoint/2010/main" val="1133118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FF0000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>
              <a:lumMod val="50000"/>
            </a:schemeClr>
          </a:solidFill>
          <a:latin typeface="Georgia" panose="02040502050405020303" pitchFamily="18" charset="0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B050"/>
          </a:solidFill>
          <a:latin typeface="Georgia" panose="02040502050405020303" pitchFamily="18" charset="0"/>
          <a:ea typeface="+mn-ea"/>
          <a:cs typeface="+mn-cs"/>
        </a:defRPr>
      </a:lvl5pPr>
      <a:lvl6pPr marL="25717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Georgia" panose="02040502050405020303" pitchFamily="18" charset="0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13" Type="http://schemas.openxmlformats.org/officeDocument/2006/relationships/image" Target="../media/image70.png"/><Relationship Id="rId3" Type="http://schemas.openxmlformats.org/officeDocument/2006/relationships/image" Target="../media/image600.png"/><Relationship Id="rId7" Type="http://schemas.openxmlformats.org/officeDocument/2006/relationships/image" Target="../media/image350.png"/><Relationship Id="rId12" Type="http://schemas.openxmlformats.org/officeDocument/2006/relationships/image" Target="../media/image400.png"/><Relationship Id="rId2" Type="http://schemas.openxmlformats.org/officeDocument/2006/relationships/image" Target="../media/image541.png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40.png"/><Relationship Id="rId11" Type="http://schemas.openxmlformats.org/officeDocument/2006/relationships/image" Target="../media/image390.png"/><Relationship Id="rId5" Type="http://schemas.openxmlformats.org/officeDocument/2006/relationships/image" Target="../media/image330.png"/><Relationship Id="rId15" Type="http://schemas.openxmlformats.org/officeDocument/2006/relationships/image" Target="../media/image72.png"/><Relationship Id="rId10" Type="http://schemas.openxmlformats.org/officeDocument/2006/relationships/image" Target="../media/image380.png"/><Relationship Id="rId4" Type="http://schemas.openxmlformats.org/officeDocument/2006/relationships/image" Target="../media/image450.png"/><Relationship Id="rId9" Type="http://schemas.openxmlformats.org/officeDocument/2006/relationships/image" Target="../media/image370.png"/><Relationship Id="rId14" Type="http://schemas.openxmlformats.org/officeDocument/2006/relationships/image" Target="../media/image7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0.png"/><Relationship Id="rId13" Type="http://schemas.openxmlformats.org/officeDocument/2006/relationships/image" Target="../media/image590.png"/><Relationship Id="rId3" Type="http://schemas.openxmlformats.org/officeDocument/2006/relationships/image" Target="../media/image600.png"/><Relationship Id="rId7" Type="http://schemas.openxmlformats.org/officeDocument/2006/relationships/image" Target="../media/image530.png"/><Relationship Id="rId12" Type="http://schemas.openxmlformats.org/officeDocument/2006/relationships/image" Target="../media/image580.png"/><Relationship Id="rId2" Type="http://schemas.openxmlformats.org/officeDocument/2006/relationships/image" Target="../media/image54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20.png"/><Relationship Id="rId11" Type="http://schemas.openxmlformats.org/officeDocument/2006/relationships/image" Target="../media/image570.png"/><Relationship Id="rId5" Type="http://schemas.openxmlformats.org/officeDocument/2006/relationships/image" Target="../media/image510.png"/><Relationship Id="rId10" Type="http://schemas.openxmlformats.org/officeDocument/2006/relationships/image" Target="../media/image560.png"/><Relationship Id="rId4" Type="http://schemas.openxmlformats.org/officeDocument/2006/relationships/image" Target="../media/image500.png"/><Relationship Id="rId9" Type="http://schemas.openxmlformats.org/officeDocument/2006/relationships/image" Target="../media/image5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77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8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11" Type="http://schemas.openxmlformats.org/officeDocument/2006/relationships/image" Target="../media/image35.png"/><Relationship Id="rId5" Type="http://schemas.openxmlformats.org/officeDocument/2006/relationships/image" Target="../media/image90.png"/><Relationship Id="rId10" Type="http://schemas.openxmlformats.org/officeDocument/2006/relationships/image" Target="../media/image34.png"/><Relationship Id="rId4" Type="http://schemas.openxmlformats.org/officeDocument/2006/relationships/image" Target="../media/image89.png"/><Relationship Id="rId9" Type="http://schemas.openxmlformats.org/officeDocument/2006/relationships/image" Target="../media/image33.png"/><Relationship Id="rId1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7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0.png"/><Relationship Id="rId3" Type="http://schemas.openxmlformats.org/officeDocument/2006/relationships/image" Target="../media/image930.png"/><Relationship Id="rId7" Type="http://schemas.openxmlformats.org/officeDocument/2006/relationships/image" Target="../media/image970.png"/><Relationship Id="rId2" Type="http://schemas.openxmlformats.org/officeDocument/2006/relationships/image" Target="../media/image9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0.png"/><Relationship Id="rId5" Type="http://schemas.openxmlformats.org/officeDocument/2006/relationships/image" Target="../media/image950.png"/><Relationship Id="rId4" Type="http://schemas.openxmlformats.org/officeDocument/2006/relationships/image" Target="../media/image940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42.png"/><Relationship Id="rId3" Type="http://schemas.openxmlformats.org/officeDocument/2006/relationships/image" Target="../media/image8.png"/><Relationship Id="rId21" Type="http://schemas.openxmlformats.org/officeDocument/2006/relationships/image" Target="../media/image32.png"/><Relationship Id="rId34" Type="http://schemas.openxmlformats.org/officeDocument/2006/relationships/image" Target="../media/image50.png"/><Relationship Id="rId7" Type="http://schemas.openxmlformats.org/officeDocument/2006/relationships/image" Target="../media/image12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41.png"/><Relationship Id="rId33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2.png"/><Relationship Id="rId24" Type="http://schemas.openxmlformats.org/officeDocument/2006/relationships/image" Target="../media/image40.png"/><Relationship Id="rId32" Type="http://schemas.openxmlformats.org/officeDocument/2006/relationships/image" Target="../media/image48.png"/><Relationship Id="rId5" Type="http://schemas.openxmlformats.org/officeDocument/2006/relationships/image" Target="../media/image10.png"/><Relationship Id="rId15" Type="http://schemas.openxmlformats.org/officeDocument/2006/relationships/image" Target="../media/image26.png"/><Relationship Id="rId23" Type="http://schemas.openxmlformats.org/officeDocument/2006/relationships/image" Target="../media/image39.png"/><Relationship Id="rId28" Type="http://schemas.openxmlformats.org/officeDocument/2006/relationships/image" Target="../media/image44.png"/><Relationship Id="rId36" Type="http://schemas.openxmlformats.org/officeDocument/2006/relationships/image" Target="../media/image52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47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25.png"/><Relationship Id="rId22" Type="http://schemas.openxmlformats.org/officeDocument/2006/relationships/image" Target="../media/image37.png"/><Relationship Id="rId27" Type="http://schemas.openxmlformats.org/officeDocument/2006/relationships/image" Target="../media/image43.png"/><Relationship Id="rId30" Type="http://schemas.openxmlformats.org/officeDocument/2006/relationships/image" Target="../media/image46.png"/><Relationship Id="rId35" Type="http://schemas.openxmlformats.org/officeDocument/2006/relationships/image" Target="../media/image51.png"/><Relationship Id="rId8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eograph.org.uk/photo/729719" TargetMode="External"/><Relationship Id="rId3" Type="http://schemas.openxmlformats.org/officeDocument/2006/relationships/image" Target="../media/image160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430.png"/><Relationship Id="rId4" Type="http://schemas.openxmlformats.org/officeDocument/2006/relationships/image" Target="../media/image420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1.png"/><Relationship Id="rId5" Type="http://schemas.openxmlformats.org/officeDocument/2006/relationships/image" Target="../media/image490.png"/><Relationship Id="rId4" Type="http://schemas.openxmlformats.org/officeDocument/2006/relationships/image" Target="../media/image48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13" Type="http://schemas.openxmlformats.org/officeDocument/2006/relationships/image" Target="../media/image66.png"/><Relationship Id="rId3" Type="http://schemas.openxmlformats.org/officeDocument/2006/relationships/image" Target="../media/image600.png"/><Relationship Id="rId7" Type="http://schemas.openxmlformats.org/officeDocument/2006/relationships/image" Target="../media/image350.png"/><Relationship Id="rId12" Type="http://schemas.openxmlformats.org/officeDocument/2006/relationships/image" Target="../media/image400.png"/><Relationship Id="rId2" Type="http://schemas.openxmlformats.org/officeDocument/2006/relationships/image" Target="../media/image541.png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40.png"/><Relationship Id="rId11" Type="http://schemas.openxmlformats.org/officeDocument/2006/relationships/image" Target="../media/image390.png"/><Relationship Id="rId5" Type="http://schemas.openxmlformats.org/officeDocument/2006/relationships/image" Target="../media/image330.png"/><Relationship Id="rId15" Type="http://schemas.openxmlformats.org/officeDocument/2006/relationships/image" Target="../media/image68.png"/><Relationship Id="rId10" Type="http://schemas.openxmlformats.org/officeDocument/2006/relationships/image" Target="../media/image380.png"/><Relationship Id="rId4" Type="http://schemas.openxmlformats.org/officeDocument/2006/relationships/image" Target="../media/image320.png"/><Relationship Id="rId9" Type="http://schemas.openxmlformats.org/officeDocument/2006/relationships/image" Target="../media/image370.png"/><Relationship Id="rId14" Type="http://schemas.openxmlformats.org/officeDocument/2006/relationships/image" Target="../media/image6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0BD65F2-EB29-42CB-BE2F-27D42E631D2B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28848" y="-106835"/>
                <a:ext cx="9663791" cy="923212"/>
              </a:xfrm>
            </p:spPr>
            <p:txBody>
              <a:bodyPr>
                <a:no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4800" i="0" dirty="0" smtClean="0">
                          <a:latin typeface="Cambria Math" panose="02040503050406030204" pitchFamily="18" charset="0"/>
                        </a:rPr>
                        <m:t>Percentages</m:t>
                      </m:r>
                      <m:r>
                        <a:rPr lang="en-GB" sz="480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4800" i="0" dirty="0" smtClean="0">
                          <a:latin typeface="Cambria Math" panose="02040503050406030204" pitchFamily="18" charset="0"/>
                        </a:rPr>
                        <m:t>increase</m:t>
                      </m:r>
                      <m:r>
                        <a:rPr lang="en-GB" sz="4800" i="0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GB" sz="4800" i="0" dirty="0" smtClean="0">
                          <a:latin typeface="Cambria Math" panose="02040503050406030204" pitchFamily="18" charset="0"/>
                        </a:rPr>
                        <m:t>decrease</m:t>
                      </m:r>
                    </m:oMath>
                  </m:oMathPara>
                </a14:m>
                <a:endParaRPr lang="en-GB" sz="2000" u="sng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0BD65F2-EB29-42CB-BE2F-27D42E631D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28848" y="-106835"/>
                <a:ext cx="9663791" cy="92321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0A96BA7-5C52-4F5C-8B26-75F7E3EBBBD0}"/>
              </a:ext>
            </a:extLst>
          </p:cNvPr>
          <p:cNvCxnSpPr>
            <a:cxnSpLocks/>
          </p:cNvCxnSpPr>
          <p:nvPr/>
        </p:nvCxnSpPr>
        <p:spPr>
          <a:xfrm>
            <a:off x="28849" y="779374"/>
            <a:ext cx="1213430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0A96BA7-5C52-4F5C-8B26-75F7E3EBBBD0}"/>
              </a:ext>
            </a:extLst>
          </p:cNvPr>
          <p:cNvCxnSpPr>
            <a:cxnSpLocks/>
          </p:cNvCxnSpPr>
          <p:nvPr/>
        </p:nvCxnSpPr>
        <p:spPr>
          <a:xfrm>
            <a:off x="0" y="1333519"/>
            <a:ext cx="1219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30854226-F36F-4A2A-A400-22E9BE3C87BF}"/>
              </a:ext>
            </a:extLst>
          </p:cNvPr>
          <p:cNvSpPr txBox="1">
            <a:spLocks/>
          </p:cNvSpPr>
          <p:nvPr/>
        </p:nvSpPr>
        <p:spPr>
          <a:xfrm>
            <a:off x="9359249" y="-260990"/>
            <a:ext cx="3272589" cy="9232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fld id="{C8C04B97-F76B-440C-AD53-5458A1169E3A}" type="datetime1">
              <a:rPr lang="en-GB" sz="4400" u="sng" smtClean="0"/>
              <a:t>11/03/2024</a:t>
            </a:fld>
            <a:endParaRPr lang="en-GB" sz="4400" u="sn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B49A9A-D9D6-4B6F-8269-E15107C93BDE}"/>
              </a:ext>
            </a:extLst>
          </p:cNvPr>
          <p:cNvSpPr txBox="1"/>
          <p:nvPr/>
        </p:nvSpPr>
        <p:spPr>
          <a:xfrm>
            <a:off x="10128074" y="2572096"/>
            <a:ext cx="1734938" cy="230832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Keywords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Increase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Decrease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en-GB" dirty="0"/>
              <a:t>ercentage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Multiplier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Reduce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Depreciate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Save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C4A1110-D640-4E0B-9BDF-A063EF47E39F}"/>
                  </a:ext>
                </a:extLst>
              </p:cNvPr>
              <p:cNvSpPr txBox="1"/>
              <p:nvPr/>
            </p:nvSpPr>
            <p:spPr>
              <a:xfrm>
                <a:off x="28847" y="847034"/>
                <a:ext cx="11384527" cy="369332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LO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To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be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able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to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use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multipliers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to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find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result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percentage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increase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decrease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C4A1110-D640-4E0B-9BDF-A063EF47E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47" y="847034"/>
                <a:ext cx="11384527" cy="369332"/>
              </a:xfrm>
              <a:prstGeom prst="rect">
                <a:avLst/>
              </a:prstGeom>
              <a:blipFill>
                <a:blip r:embed="rId4"/>
                <a:stretch>
                  <a:fillRect l="-161" r="-161" b="-327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55484B6-8CB8-4F91-A995-118C6B0268F4}"/>
                  </a:ext>
                </a:extLst>
              </p:cNvPr>
              <p:cNvSpPr txBox="1"/>
              <p:nvPr/>
            </p:nvSpPr>
            <p:spPr>
              <a:xfrm>
                <a:off x="28847" y="1425587"/>
                <a:ext cx="429123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𝐍𝐨𝐭𝐡𝐢𝐧𝐠</m:t>
                      </m:r>
                      <m:r>
                        <a:rPr lang="en-GB" sz="2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𝐍𝐞𝐰</m:t>
                      </m:r>
                      <m:r>
                        <a:rPr lang="en-GB" sz="2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𝐉𝐮𝐬𝐭</m:t>
                      </m:r>
                      <m:r>
                        <a:rPr lang="en-GB" sz="2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𝐑𝐞𝐯𝐢𝐞𝐰</m:t>
                      </m:r>
                    </m:oMath>
                  </m:oMathPara>
                </a14:m>
                <a:endParaRPr lang="en-GB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55484B6-8CB8-4F91-A995-118C6B026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47" y="1425587"/>
                <a:ext cx="4291239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803DFAC3-9D33-95BC-F697-74DEA21924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47" y="1822801"/>
            <a:ext cx="9330402" cy="498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209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D4A19-16D3-4477-943A-875389F2B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83752"/>
          </a:xfrm>
        </p:spPr>
        <p:txBody>
          <a:bodyPr/>
          <a:lstStyle/>
          <a:p>
            <a:r>
              <a:rPr lang="en-GB" dirty="0"/>
              <a:t>Percentage decrease (Multiplier)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BEE065-BE9B-41A8-A5B8-3C3EA8B078E7}"/>
                  </a:ext>
                </a:extLst>
              </p:cNvPr>
              <p:cNvSpPr txBox="1"/>
              <p:nvPr/>
            </p:nvSpPr>
            <p:spPr>
              <a:xfrm>
                <a:off x="935412" y="1491024"/>
                <a:ext cx="254877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𝐖𝐨𝐫𝐤𝐞𝐝</m:t>
                      </m:r>
                      <m:r>
                        <a:rPr kumimoji="0" lang="en-GB" sz="2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GB" sz="2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𝐞𝐱𝐚𝐦𝐩𝐥𝐞</m:t>
                      </m:r>
                    </m:oMath>
                  </m:oMathPara>
                </a14:m>
                <a:endPara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BEE065-BE9B-41A8-A5B8-3C3EA8B07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412" y="1491024"/>
                <a:ext cx="2548775" cy="369332"/>
              </a:xfrm>
              <a:prstGeom prst="rect">
                <a:avLst/>
              </a:prstGeom>
              <a:blipFill>
                <a:blip r:embed="rId2"/>
                <a:stretch>
                  <a:fillRect l="-2387" t="-1667" r="-3341" b="-3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5D8BF2-EA8C-4B2C-9EF5-0D6F52826179}"/>
                  </a:ext>
                </a:extLst>
              </p:cNvPr>
              <p:cNvSpPr txBox="1"/>
              <p:nvPr/>
            </p:nvSpPr>
            <p:spPr>
              <a:xfrm>
                <a:off x="7792765" y="1489414"/>
                <a:ext cx="14891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𝐘𝐨𝐮𝐫</m:t>
                      </m:r>
                      <m:r>
                        <a:rPr kumimoji="0" lang="en-GB" sz="2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GB" sz="2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𝐭𝐮𝐫𝐧</m:t>
                      </m:r>
                    </m:oMath>
                  </m:oMathPara>
                </a14:m>
                <a:endPara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5D8BF2-EA8C-4B2C-9EF5-0D6F528261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2765" y="1489414"/>
                <a:ext cx="1489190" cy="369332"/>
              </a:xfrm>
              <a:prstGeom prst="rect">
                <a:avLst/>
              </a:prstGeom>
              <a:blipFill>
                <a:blip r:embed="rId3"/>
                <a:stretch>
                  <a:fillRect l="-3673" r="-3673"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DCC4AA-DD4E-434D-91AF-25A9A9403C09}"/>
              </a:ext>
            </a:extLst>
          </p:cNvPr>
          <p:cNvCxnSpPr/>
          <p:nvPr/>
        </p:nvCxnSpPr>
        <p:spPr>
          <a:xfrm>
            <a:off x="0" y="2017336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8AA20B5E-F025-47CF-B2E3-675D73D62E7A}"/>
              </a:ext>
            </a:extLst>
          </p:cNvPr>
          <p:cNvSpPr/>
          <p:nvPr/>
        </p:nvSpPr>
        <p:spPr>
          <a:xfrm>
            <a:off x="8654143" y="0"/>
            <a:ext cx="3537857" cy="13837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48DB78-1639-45B1-A647-D6BE2BD107F4}"/>
                  </a:ext>
                </a:extLst>
              </p:cNvPr>
              <p:cNvSpPr txBox="1"/>
              <p:nvPr/>
            </p:nvSpPr>
            <p:spPr>
              <a:xfrm>
                <a:off x="309838" y="2281588"/>
                <a:ext cx="4400244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Write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down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decimal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multiplier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400" b="0" i="0" dirty="0"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decrease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 :</m:t>
                      </m:r>
                    </m:oMath>
                  </m:oMathPara>
                </a14:m>
                <a:endParaRPr lang="en-GB" sz="2400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48DB78-1639-45B1-A647-D6BE2BD107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838" y="2281588"/>
                <a:ext cx="4400244" cy="738664"/>
              </a:xfrm>
              <a:prstGeom prst="rect">
                <a:avLst/>
              </a:prstGeom>
              <a:blipFill>
                <a:blip r:embed="rId4"/>
                <a:stretch>
                  <a:fillRect l="-1247" r="-554" b="-41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4B378E-8EE8-4220-A4B7-810F82D3CA7E}"/>
                  </a:ext>
                </a:extLst>
              </p:cNvPr>
              <p:cNvSpPr txBox="1"/>
              <p:nvPr/>
            </p:nvSpPr>
            <p:spPr>
              <a:xfrm>
                <a:off x="277950" y="3456685"/>
                <a:ext cx="112050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1)  30%</m:t>
                      </m:r>
                    </m:oMath>
                  </m:oMathPara>
                </a14:m>
                <a:endParaRPr lang="en-GB" sz="2400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4B378E-8EE8-4220-A4B7-810F82D3C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50" y="3456685"/>
                <a:ext cx="1120500" cy="369332"/>
              </a:xfrm>
              <a:prstGeom prst="rect">
                <a:avLst/>
              </a:prstGeom>
              <a:blipFill>
                <a:blip r:embed="rId5"/>
                <a:stretch>
                  <a:fillRect l="-6011" r="-6557" b="-360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1D56D0C-4C04-49D2-A645-5218625D5A0F}"/>
                  </a:ext>
                </a:extLst>
              </p:cNvPr>
              <p:cNvSpPr txBox="1"/>
              <p:nvPr/>
            </p:nvSpPr>
            <p:spPr>
              <a:xfrm>
                <a:off x="277950" y="4206023"/>
                <a:ext cx="112050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2)  25%</m:t>
                      </m:r>
                    </m:oMath>
                  </m:oMathPara>
                </a14:m>
                <a:endParaRPr lang="en-GB" sz="2400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1D56D0C-4C04-49D2-A645-5218625D5A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50" y="4206023"/>
                <a:ext cx="1120500" cy="369332"/>
              </a:xfrm>
              <a:prstGeom prst="rect">
                <a:avLst/>
              </a:prstGeom>
              <a:blipFill>
                <a:blip r:embed="rId6"/>
                <a:stretch>
                  <a:fillRect l="-6011" r="-7104" b="-344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050E2E3-49D0-4625-9271-B37E45CF1C93}"/>
                  </a:ext>
                </a:extLst>
              </p:cNvPr>
              <p:cNvSpPr txBox="1"/>
              <p:nvPr/>
            </p:nvSpPr>
            <p:spPr>
              <a:xfrm>
                <a:off x="277950" y="4997644"/>
                <a:ext cx="112050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3)  17%</m:t>
                      </m:r>
                    </m:oMath>
                  </m:oMathPara>
                </a14:m>
                <a:endParaRPr lang="en-GB" sz="2400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050E2E3-49D0-4625-9271-B37E45CF1C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50" y="4997644"/>
                <a:ext cx="1120500" cy="369332"/>
              </a:xfrm>
              <a:prstGeom prst="rect">
                <a:avLst/>
              </a:prstGeom>
              <a:blipFill>
                <a:blip r:embed="rId7"/>
                <a:stretch>
                  <a:fillRect l="-6011" r="-6557" b="-3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D8E0D3C-6429-4024-BA7B-FDB13763A14C}"/>
                  </a:ext>
                </a:extLst>
              </p:cNvPr>
              <p:cNvSpPr txBox="1"/>
              <p:nvPr/>
            </p:nvSpPr>
            <p:spPr>
              <a:xfrm>
                <a:off x="277950" y="5789265"/>
                <a:ext cx="9505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4)  6%</m:t>
                      </m:r>
                    </m:oMath>
                  </m:oMathPara>
                </a14:m>
                <a:endParaRPr lang="en-GB" sz="2400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D8E0D3C-6429-4024-BA7B-FDB13763A1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50" y="5789265"/>
                <a:ext cx="950581" cy="369332"/>
              </a:xfrm>
              <a:prstGeom prst="rect">
                <a:avLst/>
              </a:prstGeom>
              <a:blipFill>
                <a:blip r:embed="rId8"/>
                <a:stretch>
                  <a:fillRect l="-7051" r="-7692" b="-3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E14EA7E-E9D6-4285-AE3C-EC683A7795F4}"/>
                  </a:ext>
                </a:extLst>
              </p:cNvPr>
              <p:cNvSpPr txBox="1"/>
              <p:nvPr/>
            </p:nvSpPr>
            <p:spPr>
              <a:xfrm>
                <a:off x="6588718" y="2281588"/>
                <a:ext cx="4400244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Write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down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decimal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multiplier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400" b="0" i="0" dirty="0"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decrease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 :</m:t>
                      </m:r>
                    </m:oMath>
                  </m:oMathPara>
                </a14:m>
                <a:endParaRPr lang="en-GB" sz="2400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E14EA7E-E9D6-4285-AE3C-EC683A7795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718" y="2281588"/>
                <a:ext cx="4400244" cy="738664"/>
              </a:xfrm>
              <a:prstGeom prst="rect">
                <a:avLst/>
              </a:prstGeom>
              <a:blipFill>
                <a:blip r:embed="rId4"/>
                <a:stretch>
                  <a:fillRect l="-1247" r="-554" b="-41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85CF91D-8E02-4B93-B4A5-E1B79BCD134D}"/>
                  </a:ext>
                </a:extLst>
              </p:cNvPr>
              <p:cNvSpPr txBox="1"/>
              <p:nvPr/>
            </p:nvSpPr>
            <p:spPr>
              <a:xfrm>
                <a:off x="6384133" y="3429000"/>
                <a:ext cx="112050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1)  10%</m:t>
                      </m:r>
                    </m:oMath>
                  </m:oMathPara>
                </a14:m>
                <a:endParaRPr lang="en-GB" sz="2400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85CF91D-8E02-4B93-B4A5-E1B79BCD13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133" y="3429000"/>
                <a:ext cx="1120500" cy="369332"/>
              </a:xfrm>
              <a:prstGeom prst="rect">
                <a:avLst/>
              </a:prstGeom>
              <a:blipFill>
                <a:blip r:embed="rId9"/>
                <a:stretch>
                  <a:fillRect l="-5435" r="-6522" b="-3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43F4FF4-C043-43B4-951E-A52F8C063CDD}"/>
                  </a:ext>
                </a:extLst>
              </p:cNvPr>
              <p:cNvSpPr txBox="1"/>
              <p:nvPr/>
            </p:nvSpPr>
            <p:spPr>
              <a:xfrm>
                <a:off x="6384133" y="4231573"/>
                <a:ext cx="112050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2)  20%</m:t>
                      </m:r>
                    </m:oMath>
                  </m:oMathPara>
                </a14:m>
                <a:endParaRPr lang="en-GB" sz="2400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43F4FF4-C043-43B4-951E-A52F8C063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133" y="4231573"/>
                <a:ext cx="1120500" cy="369332"/>
              </a:xfrm>
              <a:prstGeom prst="rect">
                <a:avLst/>
              </a:prstGeom>
              <a:blipFill>
                <a:blip r:embed="rId10"/>
                <a:stretch>
                  <a:fillRect l="-5435" r="-6522" b="-360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13EF49D-2C0F-40E8-8459-9CEE5A12F873}"/>
                  </a:ext>
                </a:extLst>
              </p:cNvPr>
              <p:cNvSpPr txBox="1"/>
              <p:nvPr/>
            </p:nvSpPr>
            <p:spPr>
              <a:xfrm>
                <a:off x="6373950" y="5023194"/>
                <a:ext cx="112050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3)  15%</m:t>
                      </m:r>
                    </m:oMath>
                  </m:oMathPara>
                </a14:m>
                <a:endParaRPr lang="en-GB" sz="2400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13EF49D-2C0F-40E8-8459-9CEE5A12F8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950" y="5023194"/>
                <a:ext cx="1120500" cy="369332"/>
              </a:xfrm>
              <a:prstGeom prst="rect">
                <a:avLst/>
              </a:prstGeom>
              <a:blipFill>
                <a:blip r:embed="rId11"/>
                <a:stretch>
                  <a:fillRect l="-6011" r="-7104" b="-360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C2981FE-7860-448A-89FF-453C4D009165}"/>
                  </a:ext>
                </a:extLst>
              </p:cNvPr>
              <p:cNvSpPr txBox="1"/>
              <p:nvPr/>
            </p:nvSpPr>
            <p:spPr>
              <a:xfrm>
                <a:off x="6361419" y="5682327"/>
                <a:ext cx="9505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4)  5%</m:t>
                      </m:r>
                    </m:oMath>
                  </m:oMathPara>
                </a14:m>
                <a:endParaRPr lang="en-GB" sz="2400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C2981FE-7860-448A-89FF-453C4D0091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419" y="5682327"/>
                <a:ext cx="950581" cy="369332"/>
              </a:xfrm>
              <a:prstGeom prst="rect">
                <a:avLst/>
              </a:prstGeom>
              <a:blipFill>
                <a:blip r:embed="rId12"/>
                <a:stretch>
                  <a:fillRect l="-7097" r="-9032" b="-360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B7A851F-E793-4461-A491-C1FABDB23183}"/>
                  </a:ext>
                </a:extLst>
              </p:cNvPr>
              <p:cNvSpPr txBox="1"/>
              <p:nvPr/>
            </p:nvSpPr>
            <p:spPr>
              <a:xfrm>
                <a:off x="7792765" y="3429000"/>
                <a:ext cx="384021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𝟏𝟎𝟎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%−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%=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𝟗𝟎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%=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en-GB" sz="2400" b="1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B7A851F-E793-4461-A491-C1FABDB23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2765" y="3429000"/>
                <a:ext cx="3840218" cy="369332"/>
              </a:xfrm>
              <a:prstGeom prst="rect">
                <a:avLst/>
              </a:prstGeom>
              <a:blipFill>
                <a:blip r:embed="rId13"/>
                <a:stretch>
                  <a:fillRect l="-1429" r="-1429"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7C8EBD7-7431-4177-B7D1-58B98A3EDF31}"/>
                  </a:ext>
                </a:extLst>
              </p:cNvPr>
              <p:cNvSpPr txBox="1"/>
              <p:nvPr/>
            </p:nvSpPr>
            <p:spPr>
              <a:xfrm>
                <a:off x="7792765" y="4206023"/>
                <a:ext cx="384021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𝟏𝟎𝟎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%−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%=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𝟖𝟎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%=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GB" sz="2400" b="1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7C8EBD7-7431-4177-B7D1-58B98A3EDF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2765" y="4206023"/>
                <a:ext cx="3840218" cy="369332"/>
              </a:xfrm>
              <a:prstGeom prst="rect">
                <a:avLst/>
              </a:prstGeom>
              <a:blipFill>
                <a:blip r:embed="rId14"/>
                <a:stretch>
                  <a:fillRect l="-1429" r="-1429"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962B4A7-0A9A-46DE-ABB5-E98EB64C067C}"/>
                  </a:ext>
                </a:extLst>
              </p:cNvPr>
              <p:cNvSpPr txBox="1"/>
              <p:nvPr/>
            </p:nvSpPr>
            <p:spPr>
              <a:xfrm>
                <a:off x="7792765" y="4987077"/>
                <a:ext cx="40245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𝟏𝟎𝟎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%−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%=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𝟖𝟓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%=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𝟖𝟓</m:t>
                      </m:r>
                    </m:oMath>
                  </m:oMathPara>
                </a14:m>
                <a:endParaRPr lang="en-GB" sz="2400" b="1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962B4A7-0A9A-46DE-ABB5-E98EB64C06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2765" y="4987077"/>
                <a:ext cx="4024563" cy="369332"/>
              </a:xfrm>
              <a:prstGeom prst="rect">
                <a:avLst/>
              </a:prstGeom>
              <a:blipFill>
                <a:blip r:embed="rId15"/>
                <a:stretch>
                  <a:fillRect l="-1210" r="-1362"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77D84373-15AE-4A3E-ADB3-547EAC3EA312}"/>
              </a:ext>
            </a:extLst>
          </p:cNvPr>
          <p:cNvSpPr/>
          <p:nvPr/>
        </p:nvSpPr>
        <p:spPr>
          <a:xfrm>
            <a:off x="4256314" y="6006261"/>
            <a:ext cx="3851366" cy="85174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802211F-6A67-4E32-973C-135A6874E605}"/>
              </a:ext>
            </a:extLst>
          </p:cNvPr>
          <p:cNvCxnSpPr/>
          <p:nvPr/>
        </p:nvCxnSpPr>
        <p:spPr>
          <a:xfrm>
            <a:off x="6096000" y="1383753"/>
            <a:ext cx="0" cy="5474246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F03CCFF-D009-0F6B-EC16-FDD0D8C23BCA}"/>
                  </a:ext>
                </a:extLst>
              </p:cNvPr>
              <p:cNvSpPr txBox="1"/>
              <p:nvPr/>
            </p:nvSpPr>
            <p:spPr>
              <a:xfrm>
                <a:off x="7798573" y="5756063"/>
                <a:ext cx="384021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𝟏𝟎𝟎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%−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%=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𝟗𝟓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%=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𝟗𝟓</m:t>
                      </m:r>
                    </m:oMath>
                  </m:oMathPara>
                </a14:m>
                <a:endParaRPr lang="en-GB" sz="2400" b="1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F03CCFF-D009-0F6B-EC16-FDD0D8C23B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8573" y="5756063"/>
                <a:ext cx="3840218" cy="369332"/>
              </a:xfrm>
              <a:prstGeom prst="rect">
                <a:avLst/>
              </a:prstGeom>
              <a:blipFill>
                <a:blip r:embed="rId16"/>
                <a:stretch>
                  <a:fillRect l="-1429" r="-1587"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178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/>
      <p:bldP spid="25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D4A19-16D3-4477-943A-875389F2B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83752"/>
          </a:xfrm>
        </p:spPr>
        <p:txBody>
          <a:bodyPr>
            <a:normAutofit/>
          </a:bodyPr>
          <a:lstStyle/>
          <a:p>
            <a:r>
              <a:rPr lang="en-GB" sz="3600" dirty="0"/>
              <a:t>Percentage increase/decrease (Multiplier)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BEE065-BE9B-41A8-A5B8-3C3EA8B078E7}"/>
                  </a:ext>
                </a:extLst>
              </p:cNvPr>
              <p:cNvSpPr txBox="1"/>
              <p:nvPr/>
            </p:nvSpPr>
            <p:spPr>
              <a:xfrm>
                <a:off x="935412" y="1491024"/>
                <a:ext cx="254877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𝐖𝐨𝐫𝐤𝐞𝐝</m:t>
                      </m:r>
                      <m:r>
                        <a:rPr kumimoji="0" lang="en-GB" sz="2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GB" sz="2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𝐞𝐱𝐚𝐦𝐩𝐥𝐞</m:t>
                      </m:r>
                    </m:oMath>
                  </m:oMathPara>
                </a14:m>
                <a:endPara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BEE065-BE9B-41A8-A5B8-3C3EA8B07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412" y="1491024"/>
                <a:ext cx="2548775" cy="369332"/>
              </a:xfrm>
              <a:prstGeom prst="rect">
                <a:avLst/>
              </a:prstGeom>
              <a:blipFill>
                <a:blip r:embed="rId2"/>
                <a:stretch>
                  <a:fillRect l="-2387" t="-1667" r="-3341" b="-3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5D8BF2-EA8C-4B2C-9EF5-0D6F52826179}"/>
                  </a:ext>
                </a:extLst>
              </p:cNvPr>
              <p:cNvSpPr txBox="1"/>
              <p:nvPr/>
            </p:nvSpPr>
            <p:spPr>
              <a:xfrm>
                <a:off x="7792765" y="1489414"/>
                <a:ext cx="14891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𝐘𝐨𝐮𝐫</m:t>
                      </m:r>
                      <m:r>
                        <a:rPr kumimoji="0" lang="en-GB" sz="2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GB" sz="2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𝐭𝐮𝐫𝐧</m:t>
                      </m:r>
                    </m:oMath>
                  </m:oMathPara>
                </a14:m>
                <a:endPara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5D8BF2-EA8C-4B2C-9EF5-0D6F528261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2765" y="1489414"/>
                <a:ext cx="1489190" cy="369332"/>
              </a:xfrm>
              <a:prstGeom prst="rect">
                <a:avLst/>
              </a:prstGeom>
              <a:blipFill>
                <a:blip r:embed="rId3"/>
                <a:stretch>
                  <a:fillRect l="-3673" r="-3673"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DCC4AA-DD4E-434D-91AF-25A9A9403C09}"/>
              </a:ext>
            </a:extLst>
          </p:cNvPr>
          <p:cNvCxnSpPr/>
          <p:nvPr/>
        </p:nvCxnSpPr>
        <p:spPr>
          <a:xfrm>
            <a:off x="0" y="2017336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8AA20B5E-F025-47CF-B2E3-675D73D62E7A}"/>
              </a:ext>
            </a:extLst>
          </p:cNvPr>
          <p:cNvSpPr/>
          <p:nvPr/>
        </p:nvSpPr>
        <p:spPr>
          <a:xfrm>
            <a:off x="8654143" y="0"/>
            <a:ext cx="3537857" cy="13837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22D4E0E-45C5-49AA-AFDB-D8FECB9321C8}"/>
                  </a:ext>
                </a:extLst>
              </p:cNvPr>
              <p:cNvSpPr txBox="1"/>
              <p:nvPr/>
            </p:nvSpPr>
            <p:spPr>
              <a:xfrm>
                <a:off x="304800" y="2493939"/>
                <a:ext cx="34368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1) 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Increase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 £350 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by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 17% </m:t>
                      </m:r>
                    </m:oMath>
                  </m:oMathPara>
                </a14:m>
                <a:endParaRPr lang="en-GB" sz="2400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22D4E0E-45C5-49AA-AFDB-D8FECB932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493939"/>
                <a:ext cx="3436838" cy="369332"/>
              </a:xfrm>
              <a:prstGeom prst="rect">
                <a:avLst/>
              </a:prstGeom>
              <a:blipFill>
                <a:blip r:embed="rId4"/>
                <a:stretch>
                  <a:fillRect l="-1418" b="-360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DD3141C-BD5C-45BA-AE7B-A25FECB46ECC}"/>
                  </a:ext>
                </a:extLst>
              </p:cNvPr>
              <p:cNvSpPr txBox="1"/>
              <p:nvPr/>
            </p:nvSpPr>
            <p:spPr>
              <a:xfrm>
                <a:off x="304800" y="4240478"/>
                <a:ext cx="35201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2) 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Decrease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 £350 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by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 17% </m:t>
                      </m:r>
                    </m:oMath>
                  </m:oMathPara>
                </a14:m>
                <a:endParaRPr lang="en-GB" sz="2400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DD3141C-BD5C-45BA-AE7B-A25FECB46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240478"/>
                <a:ext cx="3520194" cy="369332"/>
              </a:xfrm>
              <a:prstGeom prst="rect">
                <a:avLst/>
              </a:prstGeom>
              <a:blipFill>
                <a:blip r:embed="rId5"/>
                <a:stretch>
                  <a:fillRect l="-1386" b="-3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BA2B6ED-60F7-4A40-802E-EDEDF4BE71EE}"/>
                  </a:ext>
                </a:extLst>
              </p:cNvPr>
              <p:cNvSpPr/>
              <p:nvPr/>
            </p:nvSpPr>
            <p:spPr>
              <a:xfrm>
                <a:off x="6334715" y="2332694"/>
                <a:ext cx="4746197" cy="35763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defTabSz="9144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Increase</m:t>
                    </m:r>
                    <m:r>
                      <a:rPr lang="en-GB" sz="28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150 </m:t>
                    </m:r>
                    <m:r>
                      <m:rPr>
                        <m:sty m:val="p"/>
                      </m:rPr>
                      <a:rPr lang="en-GB" sz="28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kg</m:t>
                    </m:r>
                    <m:r>
                      <a:rPr lang="en-GB" sz="28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28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by</m:t>
                    </m:r>
                    <m:r>
                      <a:rPr lang="en-GB" sz="28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12%</m:t>
                    </m:r>
                  </m:oMath>
                </a14:m>
                <a:endParaRPr lang="en-GB" sz="2800" dirty="0">
                  <a:solidFill>
                    <a:srgbClr val="000000"/>
                  </a:solidFill>
                  <a:latin typeface="Georgia" panose="02040502050405020303" pitchFamily="18" charset="0"/>
                </a:endParaRPr>
              </a:p>
              <a:p>
                <a:pPr marL="342900" lvl="0" indent="-342900" defTabSz="9144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Decrease</m:t>
                    </m:r>
                    <m:r>
                      <a:rPr lang="en-GB" sz="28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23 </m:t>
                    </m:r>
                    <m:r>
                      <m:rPr>
                        <m:sty m:val="p"/>
                      </m:rPr>
                      <a:rPr lang="en-GB" sz="28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cm</m:t>
                    </m:r>
                    <m:r>
                      <a:rPr lang="en-GB" sz="28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28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by</m:t>
                    </m:r>
                    <m:r>
                      <a:rPr lang="en-GB" sz="28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26%</m:t>
                    </m:r>
                  </m:oMath>
                </a14:m>
                <a:endParaRPr lang="en-GB" sz="2800" dirty="0">
                  <a:solidFill>
                    <a:srgbClr val="000000"/>
                  </a:solidFill>
                  <a:latin typeface="Georgia" panose="02040502050405020303" pitchFamily="18" charset="0"/>
                </a:endParaRPr>
              </a:p>
              <a:p>
                <a:pPr marL="342900" lvl="0" indent="-342900" defTabSz="9144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Increase</m:t>
                    </m:r>
                    <m:r>
                      <a:rPr lang="en-GB" sz="28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£450 </m:t>
                    </m:r>
                    <m:r>
                      <m:rPr>
                        <m:sty m:val="p"/>
                      </m:rPr>
                      <a:rPr lang="en-GB" sz="28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by</m:t>
                    </m:r>
                    <m:r>
                      <a:rPr lang="en-GB" sz="28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27%</m:t>
                    </m:r>
                  </m:oMath>
                </a14:m>
                <a:endParaRPr lang="en-GB" sz="2800" dirty="0">
                  <a:solidFill>
                    <a:srgbClr val="000000"/>
                  </a:solidFill>
                  <a:latin typeface="Georgia" panose="02040502050405020303" pitchFamily="18" charset="0"/>
                </a:endParaRPr>
              </a:p>
              <a:p>
                <a:pPr marL="342900" lvl="0" indent="-342900" defTabSz="9144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Decrease</m:t>
                    </m:r>
                    <m:r>
                      <a:rPr lang="en-GB" sz="28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45 </m:t>
                    </m:r>
                    <m:r>
                      <m:rPr>
                        <m:sty m:val="p"/>
                      </m:rPr>
                      <a:rPr lang="en-GB" sz="28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cm</m:t>
                    </m:r>
                    <m:r>
                      <a:rPr lang="en-GB" sz="28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28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by</m:t>
                    </m:r>
                    <m:r>
                      <a:rPr lang="en-GB" sz="28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10%</m:t>
                    </m:r>
                  </m:oMath>
                </a14:m>
                <a:endParaRPr lang="en-GB" sz="2800" dirty="0">
                  <a:solidFill>
                    <a:srgbClr val="000000"/>
                  </a:solidFill>
                  <a:latin typeface="Georgia" panose="02040502050405020303" pitchFamily="18" charset="0"/>
                </a:endParaRPr>
              </a:p>
              <a:p>
                <a:pPr marL="342900" lvl="0" indent="-342900" defTabSz="9144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Increase</m:t>
                    </m:r>
                    <m:r>
                      <a:rPr lang="en-GB" sz="28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40.5 </m:t>
                    </m:r>
                    <m:r>
                      <m:rPr>
                        <m:sty m:val="p"/>
                      </m:rPr>
                      <a:rPr lang="en-GB" sz="28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cm</m:t>
                    </m:r>
                    <m:r>
                      <a:rPr lang="en-GB" sz="28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28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by</m:t>
                    </m:r>
                    <m:r>
                      <a:rPr lang="en-GB" sz="28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10%</m:t>
                    </m:r>
                  </m:oMath>
                </a14:m>
                <a:endParaRPr lang="en-GB" sz="2800" dirty="0">
                  <a:solidFill>
                    <a:srgbClr val="000000"/>
                  </a:solidFill>
                  <a:latin typeface="Georgia" panose="02040502050405020303" pitchFamily="18" charset="0"/>
                </a:endParaRPr>
              </a:p>
              <a:p>
                <a:pPr marL="342900" lvl="0" indent="-342900" defTabSz="9144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Decrease</m:t>
                    </m:r>
                    <m:r>
                      <a:rPr lang="en-GB" sz="28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120 </m:t>
                    </m:r>
                    <m:r>
                      <m:rPr>
                        <m:sty m:val="p"/>
                      </m:rPr>
                      <a:rPr lang="en-GB" sz="28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g</m:t>
                    </m:r>
                    <m:r>
                      <a:rPr lang="en-GB" sz="28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28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by</m:t>
                    </m:r>
                    <m:r>
                      <a:rPr lang="en-GB" sz="28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35%</m:t>
                    </m:r>
                  </m:oMath>
                </a14:m>
                <a:endParaRPr lang="en-GB" sz="2800" dirty="0">
                  <a:solidFill>
                    <a:srgbClr val="000000"/>
                  </a:solidFill>
                  <a:latin typeface="Georgia" panose="02040502050405020303" pitchFamily="18" charset="0"/>
                </a:endParaRPr>
              </a:p>
              <a:p>
                <a:pPr marL="342900" lvl="0" indent="-342900" defTabSz="9144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Increase</m:t>
                    </m:r>
                    <m:r>
                      <a:rPr lang="en-GB" sz="28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78 </m:t>
                    </m:r>
                    <m:r>
                      <m:rPr>
                        <m:sty m:val="p"/>
                      </m:rPr>
                      <a:rPr lang="en-GB" sz="28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g</m:t>
                    </m:r>
                    <m:r>
                      <a:rPr lang="en-GB" sz="28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28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by</m:t>
                    </m:r>
                    <m:r>
                      <a:rPr lang="en-GB" sz="28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35%</m:t>
                    </m:r>
                  </m:oMath>
                </a14:m>
                <a:endParaRPr lang="en-GB" sz="2800" dirty="0">
                  <a:solidFill>
                    <a:srgbClr val="00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BA2B6ED-60F7-4A40-802E-EDEDF4BE71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4715" y="2332694"/>
                <a:ext cx="4746197" cy="35763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5FF447A-9732-4DE1-BC82-79E8B1960E7F}"/>
                  </a:ext>
                </a:extLst>
              </p:cNvPr>
              <p:cNvSpPr txBox="1"/>
              <p:nvPr/>
            </p:nvSpPr>
            <p:spPr>
              <a:xfrm>
                <a:off x="10552386" y="2373921"/>
                <a:ext cx="10948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𝟏𝟔𝟖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𝒌𝒈</m:t>
                      </m:r>
                    </m:oMath>
                  </m:oMathPara>
                </a14:m>
                <a:endParaRPr lang="en-GB" sz="2400" b="1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5FF447A-9732-4DE1-BC82-79E8B1960E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2386" y="2373921"/>
                <a:ext cx="1094852" cy="369332"/>
              </a:xfrm>
              <a:prstGeom prst="rect">
                <a:avLst/>
              </a:prstGeom>
              <a:blipFill>
                <a:blip r:embed="rId7"/>
                <a:stretch>
                  <a:fillRect l="-5556" r="-9444" b="-360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20D8451-505E-4392-92A6-8D0FD20117C6}"/>
                  </a:ext>
                </a:extLst>
              </p:cNvPr>
              <p:cNvSpPr txBox="1"/>
              <p:nvPr/>
            </p:nvSpPr>
            <p:spPr>
              <a:xfrm>
                <a:off x="10586926" y="2857218"/>
                <a:ext cx="14378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𝟏𝟕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𝟎𝟐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en-GB" sz="2400" b="1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20D8451-505E-4392-92A6-8D0FD20117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6926" y="2857218"/>
                <a:ext cx="1437894" cy="369332"/>
              </a:xfrm>
              <a:prstGeom prst="rect">
                <a:avLst/>
              </a:prstGeom>
              <a:blipFill>
                <a:blip r:embed="rId8"/>
                <a:stretch>
                  <a:fillRect l="-4661" r="-2119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478ABE3-4C3E-454B-9B85-E1A04BF023F4}"/>
                  </a:ext>
                </a:extLst>
              </p:cNvPr>
              <p:cNvSpPr txBox="1"/>
              <p:nvPr/>
            </p:nvSpPr>
            <p:spPr>
              <a:xfrm>
                <a:off x="10586926" y="3383901"/>
                <a:ext cx="12759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£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𝟓𝟕𝟏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𝟓𝟎</m:t>
                      </m:r>
                    </m:oMath>
                  </m:oMathPara>
                </a14:m>
                <a:endParaRPr lang="en-GB" sz="2400" b="1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478ABE3-4C3E-454B-9B85-E1A04BF023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6926" y="3383901"/>
                <a:ext cx="1275990" cy="369332"/>
              </a:xfrm>
              <a:prstGeom prst="rect">
                <a:avLst/>
              </a:prstGeom>
              <a:blipFill>
                <a:blip r:embed="rId9"/>
                <a:stretch>
                  <a:fillRect l="-5742" r="-5263" b="-98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B3C9552-2EAB-46E0-9A78-B1F6B7F35003}"/>
                  </a:ext>
                </a:extLst>
              </p:cNvPr>
              <p:cNvSpPr txBox="1"/>
              <p:nvPr/>
            </p:nvSpPr>
            <p:spPr>
              <a:xfrm>
                <a:off x="10586926" y="3881765"/>
                <a:ext cx="14378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𝟒𝟎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𝟓𝟎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en-GB" sz="2400" b="1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B3C9552-2EAB-46E0-9A78-B1F6B7F350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6926" y="3881765"/>
                <a:ext cx="1437894" cy="369332"/>
              </a:xfrm>
              <a:prstGeom prst="rect">
                <a:avLst/>
              </a:prstGeom>
              <a:blipFill>
                <a:blip r:embed="rId10"/>
                <a:stretch>
                  <a:fillRect l="-4661" r="-2119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E68E9D8-498A-4A98-B886-89385512A880}"/>
                  </a:ext>
                </a:extLst>
              </p:cNvPr>
              <p:cNvSpPr txBox="1"/>
              <p:nvPr/>
            </p:nvSpPr>
            <p:spPr>
              <a:xfrm>
                <a:off x="10677495" y="4407525"/>
                <a:ext cx="14378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𝟒𝟒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𝟓𝟓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en-GB" sz="2400" b="1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E68E9D8-498A-4A98-B886-89385512A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7495" y="4407525"/>
                <a:ext cx="1437894" cy="369332"/>
              </a:xfrm>
              <a:prstGeom prst="rect">
                <a:avLst/>
              </a:prstGeom>
              <a:blipFill>
                <a:blip r:embed="rId11"/>
                <a:stretch>
                  <a:fillRect l="-4681" r="-2553" b="-98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9BBBAC8-6339-4085-9023-DB12F94B0D6F}"/>
                  </a:ext>
                </a:extLst>
              </p:cNvPr>
              <p:cNvSpPr txBox="1"/>
              <p:nvPr/>
            </p:nvSpPr>
            <p:spPr>
              <a:xfrm>
                <a:off x="10670213" y="4933285"/>
                <a:ext cx="7229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𝟕𝟖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</m:oMath>
                  </m:oMathPara>
                </a14:m>
                <a:endParaRPr lang="en-GB" sz="2400" b="1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9BBBAC8-6339-4085-9023-DB12F94B0D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0213" y="4933285"/>
                <a:ext cx="722955" cy="369332"/>
              </a:xfrm>
              <a:prstGeom prst="rect">
                <a:avLst/>
              </a:prstGeom>
              <a:blipFill>
                <a:blip r:embed="rId12"/>
                <a:stretch>
                  <a:fillRect l="-8403" r="-10084" b="-278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E751C52-C5EE-45D8-A305-A43C83669F63}"/>
                  </a:ext>
                </a:extLst>
              </p:cNvPr>
              <p:cNvSpPr txBox="1"/>
              <p:nvPr/>
            </p:nvSpPr>
            <p:spPr>
              <a:xfrm>
                <a:off x="10586926" y="5459045"/>
                <a:ext cx="120545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𝟏𝟎𝟓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</m:oMath>
                  </m:oMathPara>
                </a14:m>
                <a:endParaRPr lang="en-GB" sz="2400" b="1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E751C52-C5EE-45D8-A305-A43C83669F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6926" y="5459045"/>
                <a:ext cx="1205458" cy="369332"/>
              </a:xfrm>
              <a:prstGeom prst="rect">
                <a:avLst/>
              </a:prstGeom>
              <a:blipFill>
                <a:blip r:embed="rId13"/>
                <a:stretch>
                  <a:fillRect l="-6091" r="-6091" b="-2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F1E5D03C-2260-4683-B53E-7801FDBFD2F8}"/>
              </a:ext>
            </a:extLst>
          </p:cNvPr>
          <p:cNvSpPr/>
          <p:nvPr/>
        </p:nvSpPr>
        <p:spPr>
          <a:xfrm>
            <a:off x="4191000" y="5909058"/>
            <a:ext cx="3786051" cy="948941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D3CD2CD-3A7D-4BCE-8158-E6F5136012E9}"/>
              </a:ext>
            </a:extLst>
          </p:cNvPr>
          <p:cNvCxnSpPr/>
          <p:nvPr/>
        </p:nvCxnSpPr>
        <p:spPr>
          <a:xfrm>
            <a:off x="6096000" y="1383753"/>
            <a:ext cx="0" cy="5474246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67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2" grpId="0"/>
      <p:bldP spid="23" grpId="0"/>
      <p:bldP spid="24" grpId="0"/>
      <p:bldP spid="25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2A521E-1268-1004-2B53-38EFE5839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2565D3F-467E-DE63-3B9B-B3B49D67F49C}"/>
                  </a:ext>
                </a:extLst>
              </p:cNvPr>
              <p:cNvSpPr/>
              <p:nvPr/>
            </p:nvSpPr>
            <p:spPr>
              <a:xfrm>
                <a:off x="-1" y="0"/>
                <a:ext cx="9165771" cy="881743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𝐓𝐡𝐢𝐧𝐤</m:t>
                      </m:r>
                      <m:r>
                        <a:rPr lang="en-GB" sz="36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36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𝐏𝐚𝐢𝐫</m:t>
                      </m:r>
                      <m:r>
                        <a:rPr lang="en-GB" sz="36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36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𝐒𝐡𝐚𝐫𝐞</m:t>
                      </m:r>
                    </m:oMath>
                  </m:oMathPara>
                </a14:m>
                <a:endParaRPr lang="en-GB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2565D3F-467E-DE63-3B9B-B3B49D67F4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0"/>
                <a:ext cx="9165771" cy="8817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788BDEA2-C1E6-B31D-4543-F800B7D7D47B}"/>
              </a:ext>
            </a:extLst>
          </p:cNvPr>
          <p:cNvSpPr/>
          <p:nvPr/>
        </p:nvSpPr>
        <p:spPr>
          <a:xfrm>
            <a:off x="8719457" y="0"/>
            <a:ext cx="3472543" cy="88174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988D26-ECDF-84AA-048C-05417D2EDA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0310" y="1505406"/>
            <a:ext cx="7949891" cy="4481737"/>
          </a:xfrm>
          <a:prstGeom prst="rect">
            <a:avLst/>
          </a:prstGeom>
          <a:ln w="79375">
            <a:solidFill>
              <a:srgbClr val="0000FF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E922E4-A857-BB4A-7C57-9B6775A348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7647" y="3746274"/>
            <a:ext cx="3216782" cy="2482085"/>
          </a:xfrm>
          <a:prstGeom prst="rect">
            <a:avLst/>
          </a:prstGeom>
          <a:ln w="63500">
            <a:solidFill>
              <a:srgbClr val="FF000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09A2944-6D44-5E06-1172-38BC3AC915D3}"/>
                  </a:ext>
                </a:extLst>
              </p:cNvPr>
              <p:cNvSpPr txBox="1"/>
              <p:nvPr/>
            </p:nvSpPr>
            <p:spPr>
              <a:xfrm>
                <a:off x="3767030" y="1621971"/>
                <a:ext cx="3656450" cy="677108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1" i="0" smtClean="0">
                          <a:latin typeface="Cambria Math" panose="02040503050406030204" pitchFamily="18" charset="0"/>
                        </a:rPr>
                        <m:t>𝐓𝐫𝐮𝐞</m:t>
                      </m:r>
                      <m:r>
                        <a:rPr lang="en-GB" sz="4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4400" b="1" i="0" smtClean="0">
                          <a:latin typeface="Cambria Math" panose="02040503050406030204" pitchFamily="18" charset="0"/>
                        </a:rPr>
                        <m:t>𝐨𝐫</m:t>
                      </m:r>
                      <m:r>
                        <a:rPr lang="en-GB" sz="4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4400" b="1" i="0" smtClean="0">
                          <a:latin typeface="Cambria Math" panose="02040503050406030204" pitchFamily="18" charset="0"/>
                        </a:rPr>
                        <m:t>𝐅𝐚𝐥𝐬𝐞</m:t>
                      </m:r>
                    </m:oMath>
                  </m:oMathPara>
                </a14:m>
                <a:endParaRPr lang="en-GB" sz="44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09A2944-6D44-5E06-1172-38BC3AC915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7030" y="1621971"/>
                <a:ext cx="3656450" cy="6771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877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9F6601D-5D3E-4786-A5D7-6A4B2D9CF6DD}"/>
                  </a:ext>
                </a:extLst>
              </p:cNvPr>
              <p:cNvSpPr/>
              <p:nvPr/>
            </p:nvSpPr>
            <p:spPr>
              <a:xfrm>
                <a:off x="-1" y="0"/>
                <a:ext cx="9165771" cy="881743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𝐂𝐡𝐞𝐜𝐤𝐢𝐧𝐠</m:t>
                      </m:r>
                      <m:r>
                        <a:rPr lang="en-GB" sz="36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36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𝐲𝐨𝐮𝐫</m:t>
                      </m:r>
                      <m:r>
                        <a:rPr lang="en-GB" sz="36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36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𝐮𝐧𝐝𝐞𝐫𝐬𝐭𝐚𝐧𝐝𝐢𝐧𝐠</m:t>
                      </m:r>
                    </m:oMath>
                  </m:oMathPara>
                </a14:m>
                <a:endParaRPr lang="en-GB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9F6601D-5D3E-4786-A5D7-6A4B2D9CF6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0"/>
                <a:ext cx="9165771" cy="8817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78875CC5-1C33-46FD-A4BE-5BDCB028EDB7}"/>
              </a:ext>
            </a:extLst>
          </p:cNvPr>
          <p:cNvSpPr/>
          <p:nvPr/>
        </p:nvSpPr>
        <p:spPr>
          <a:xfrm>
            <a:off x="8719457" y="0"/>
            <a:ext cx="3472543" cy="88174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92193F-B951-EE77-AFB2-56EA16C9E4FE}"/>
              </a:ext>
            </a:extLst>
          </p:cNvPr>
          <p:cNvSpPr txBox="1"/>
          <p:nvPr/>
        </p:nvSpPr>
        <p:spPr>
          <a:xfrm>
            <a:off x="1219200" y="1055914"/>
            <a:ext cx="8523514" cy="5704115"/>
          </a:xfrm>
          <a:prstGeom prst="rect">
            <a:avLst/>
          </a:prstGeom>
          <a:solidFill>
            <a:schemeClr val="bg1"/>
          </a:solidFill>
          <a:ln w="793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913B67B-C765-61EB-5621-36F04BEA3A79}"/>
                  </a:ext>
                </a:extLst>
              </p:cNvPr>
              <p:cNvSpPr txBox="1"/>
              <p:nvPr/>
            </p:nvSpPr>
            <p:spPr>
              <a:xfrm>
                <a:off x="2903763" y="1987458"/>
                <a:ext cx="408926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320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m:rPr>
                          <m:sty m:val="p"/>
                        </m:rPr>
                        <a:rPr lang="en-GB" sz="3200" b="0" i="0" smtClean="0">
                          <a:latin typeface="Cambria Math" panose="02040503050406030204" pitchFamily="18" charset="0"/>
                        </a:rPr>
                        <m:t>ncrease</m:t>
                      </m:r>
                      <m:r>
                        <a:rPr lang="en-GB" sz="3200" b="0" i="0" smtClean="0">
                          <a:latin typeface="Cambria Math" panose="02040503050406030204" pitchFamily="18" charset="0"/>
                        </a:rPr>
                        <m:t> £500 </m:t>
                      </m:r>
                      <m:r>
                        <m:rPr>
                          <m:sty m:val="p"/>
                        </m:rPr>
                        <a:rPr lang="en-GB" sz="3200" b="0" i="0" smtClean="0">
                          <a:latin typeface="Cambria Math" panose="02040503050406030204" pitchFamily="18" charset="0"/>
                        </a:rPr>
                        <m:t>by</m:t>
                      </m:r>
                      <m:r>
                        <a:rPr lang="en-GB" sz="3200" b="0" i="0" smtClean="0">
                          <a:latin typeface="Cambria Math" panose="02040503050406030204" pitchFamily="18" charset="0"/>
                        </a:rPr>
                        <m:t> 7.5%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913B67B-C765-61EB-5621-36F04BEA3A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3763" y="1987458"/>
                <a:ext cx="4089261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3D8D3B6-9DEC-2A71-9D5C-ADA029E190CC}"/>
                  </a:ext>
                </a:extLst>
              </p:cNvPr>
              <p:cNvSpPr txBox="1"/>
              <p:nvPr/>
            </p:nvSpPr>
            <p:spPr>
              <a:xfrm>
                <a:off x="1834243" y="4794256"/>
                <a:ext cx="86722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£875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3D8D3B6-9DEC-2A71-9D5C-ADA029E19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243" y="4794256"/>
                <a:ext cx="867225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D5DD26B-6869-311A-ACDD-DBA8D57B8C3D}"/>
                  </a:ext>
                </a:extLst>
              </p:cNvPr>
              <p:cNvSpPr txBox="1"/>
              <p:nvPr/>
            </p:nvSpPr>
            <p:spPr>
              <a:xfrm>
                <a:off x="3642108" y="4794255"/>
                <a:ext cx="153728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£501.075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D5DD26B-6869-311A-ACDD-DBA8D57B8C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2108" y="4794255"/>
                <a:ext cx="1537280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BD6AD63-398D-269F-BFCD-A335FA224EF7}"/>
                  </a:ext>
                </a:extLst>
              </p:cNvPr>
              <p:cNvSpPr txBox="1"/>
              <p:nvPr/>
            </p:nvSpPr>
            <p:spPr>
              <a:xfrm>
                <a:off x="5908735" y="4794255"/>
                <a:ext cx="133850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£537.50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BD6AD63-398D-269F-BFCD-A335FA224E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8735" y="4794255"/>
                <a:ext cx="1338508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982CDD4-BCE7-630C-3F0B-C7EDEF6DF6C5}"/>
                  </a:ext>
                </a:extLst>
              </p:cNvPr>
              <p:cNvSpPr txBox="1"/>
              <p:nvPr/>
            </p:nvSpPr>
            <p:spPr>
              <a:xfrm>
                <a:off x="8061366" y="4794255"/>
                <a:ext cx="106599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£3750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982CDD4-BCE7-630C-3F0B-C7EDEF6DF6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1366" y="4794255"/>
                <a:ext cx="1065997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CE517DC4-3408-5611-1985-8075BD1B4B07}"/>
              </a:ext>
            </a:extLst>
          </p:cNvPr>
          <p:cNvSpPr/>
          <p:nvPr/>
        </p:nvSpPr>
        <p:spPr>
          <a:xfrm>
            <a:off x="1219200" y="5954486"/>
            <a:ext cx="8523514" cy="80554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451ED50-954B-910C-59C3-19D8882359C0}"/>
              </a:ext>
            </a:extLst>
          </p:cNvPr>
          <p:cNvSpPr/>
          <p:nvPr/>
        </p:nvSpPr>
        <p:spPr>
          <a:xfrm>
            <a:off x="1219200" y="5954486"/>
            <a:ext cx="1230086" cy="80554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/>
              <a:t>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6EE3789-9376-D5BE-4677-5DFB87C24613}"/>
              </a:ext>
            </a:extLst>
          </p:cNvPr>
          <p:cNvSpPr/>
          <p:nvPr/>
        </p:nvSpPr>
        <p:spPr>
          <a:xfrm>
            <a:off x="2449286" y="5954485"/>
            <a:ext cx="1230086" cy="80554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/>
              <a:t>B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A2A422-FB67-3E08-EC75-8FC250713343}"/>
              </a:ext>
            </a:extLst>
          </p:cNvPr>
          <p:cNvSpPr/>
          <p:nvPr/>
        </p:nvSpPr>
        <p:spPr>
          <a:xfrm>
            <a:off x="3679372" y="5998026"/>
            <a:ext cx="1230086" cy="80554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/>
              <a:t>C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7BD376-D92B-D520-E26E-F121F06B7247}"/>
              </a:ext>
            </a:extLst>
          </p:cNvPr>
          <p:cNvSpPr/>
          <p:nvPr/>
        </p:nvSpPr>
        <p:spPr>
          <a:xfrm>
            <a:off x="4909458" y="5989643"/>
            <a:ext cx="1230086" cy="80554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/>
              <a:t>D</a:t>
            </a:r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D7491435-0A82-1E68-12EC-706E6DE61944}"/>
              </a:ext>
            </a:extLst>
          </p:cNvPr>
          <p:cNvSpPr/>
          <p:nvPr/>
        </p:nvSpPr>
        <p:spPr>
          <a:xfrm>
            <a:off x="2035411" y="3833817"/>
            <a:ext cx="936172" cy="755656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7AB7214A-201D-B700-C03D-51B2C2DAC50E}"/>
              </a:ext>
            </a:extLst>
          </p:cNvPr>
          <p:cNvSpPr/>
          <p:nvPr/>
        </p:nvSpPr>
        <p:spPr>
          <a:xfrm>
            <a:off x="3889576" y="3833817"/>
            <a:ext cx="936172" cy="755656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358B4C5E-5B10-DDDD-83D2-AF447D091DB3}"/>
              </a:ext>
            </a:extLst>
          </p:cNvPr>
          <p:cNvSpPr/>
          <p:nvPr/>
        </p:nvSpPr>
        <p:spPr>
          <a:xfrm>
            <a:off x="6109903" y="3833817"/>
            <a:ext cx="936172" cy="755656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769B6C15-D0F5-A99C-8ADD-0512FF91FA2C}"/>
              </a:ext>
            </a:extLst>
          </p:cNvPr>
          <p:cNvSpPr/>
          <p:nvPr/>
        </p:nvSpPr>
        <p:spPr>
          <a:xfrm>
            <a:off x="8062946" y="3839485"/>
            <a:ext cx="936172" cy="755656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DD99F3E5-A063-0A9C-890D-FF4450580918}"/>
              </a:ext>
            </a:extLst>
          </p:cNvPr>
          <p:cNvSpPr/>
          <p:nvPr/>
        </p:nvSpPr>
        <p:spPr>
          <a:xfrm>
            <a:off x="3658799" y="5635440"/>
            <a:ext cx="1289594" cy="76423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39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9F6601D-5D3E-4786-A5D7-6A4B2D9CF6DD}"/>
                  </a:ext>
                </a:extLst>
              </p:cNvPr>
              <p:cNvSpPr/>
              <p:nvPr/>
            </p:nvSpPr>
            <p:spPr>
              <a:xfrm>
                <a:off x="-1" y="0"/>
                <a:ext cx="9165771" cy="881743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𝐂𝐡𝐞𝐜𝐤𝐢𝐧𝐠</m:t>
                      </m:r>
                      <m:r>
                        <a:rPr lang="en-GB" sz="36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36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𝐲𝐨𝐮𝐫</m:t>
                      </m:r>
                      <m:r>
                        <a:rPr lang="en-GB" sz="36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36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𝐮𝐧𝐝𝐞𝐫𝐬𝐭𝐚𝐧𝐝𝐢𝐧𝐠</m:t>
                      </m:r>
                    </m:oMath>
                  </m:oMathPara>
                </a14:m>
                <a:endParaRPr lang="en-GB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9F6601D-5D3E-4786-A5D7-6A4B2D9CF6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0"/>
                <a:ext cx="9165771" cy="8817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78875CC5-1C33-46FD-A4BE-5BDCB028EDB7}"/>
              </a:ext>
            </a:extLst>
          </p:cNvPr>
          <p:cNvSpPr/>
          <p:nvPr/>
        </p:nvSpPr>
        <p:spPr>
          <a:xfrm>
            <a:off x="8719457" y="0"/>
            <a:ext cx="3472543" cy="88174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92193F-B951-EE77-AFB2-56EA16C9E4FE}"/>
              </a:ext>
            </a:extLst>
          </p:cNvPr>
          <p:cNvSpPr txBox="1"/>
          <p:nvPr/>
        </p:nvSpPr>
        <p:spPr>
          <a:xfrm>
            <a:off x="1219200" y="1055914"/>
            <a:ext cx="8523514" cy="5704115"/>
          </a:xfrm>
          <a:prstGeom prst="rect">
            <a:avLst/>
          </a:prstGeom>
          <a:solidFill>
            <a:schemeClr val="bg1"/>
          </a:solidFill>
          <a:ln w="793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913B67B-C765-61EB-5621-36F04BEA3A79}"/>
                  </a:ext>
                </a:extLst>
              </p:cNvPr>
              <p:cNvSpPr txBox="1"/>
              <p:nvPr/>
            </p:nvSpPr>
            <p:spPr>
              <a:xfrm>
                <a:off x="2903763" y="1987458"/>
                <a:ext cx="419826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3200" b="0" i="0" smtClean="0">
                          <a:latin typeface="Cambria Math" panose="02040503050406030204" pitchFamily="18" charset="0"/>
                        </a:rPr>
                        <m:t>Decrease</m:t>
                      </m:r>
                      <m:r>
                        <a:rPr lang="en-GB" sz="3200" b="0" i="0" smtClean="0">
                          <a:latin typeface="Cambria Math" panose="02040503050406030204" pitchFamily="18" charset="0"/>
                        </a:rPr>
                        <m:t> £500 </m:t>
                      </m:r>
                      <m:r>
                        <m:rPr>
                          <m:sty m:val="p"/>
                        </m:rPr>
                        <a:rPr lang="en-GB" sz="3200" b="0" i="0" smtClean="0">
                          <a:latin typeface="Cambria Math" panose="02040503050406030204" pitchFamily="18" charset="0"/>
                        </a:rPr>
                        <m:t>by</m:t>
                      </m:r>
                      <m:r>
                        <a:rPr lang="en-GB" sz="3200" b="0" i="0" smtClean="0">
                          <a:latin typeface="Cambria Math" panose="02040503050406030204" pitchFamily="18" charset="0"/>
                        </a:rPr>
                        <m:t> 7.5%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913B67B-C765-61EB-5621-36F04BEA3A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3763" y="1987458"/>
                <a:ext cx="4198265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3D8D3B6-9DEC-2A71-9D5C-ADA029E190CC}"/>
                  </a:ext>
                </a:extLst>
              </p:cNvPr>
              <p:cNvSpPr txBox="1"/>
              <p:nvPr/>
            </p:nvSpPr>
            <p:spPr>
              <a:xfrm>
                <a:off x="1834243" y="4794256"/>
                <a:ext cx="133850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£462.50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3D8D3B6-9DEC-2A71-9D5C-ADA029E19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243" y="4794256"/>
                <a:ext cx="1338508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D5DD26B-6869-311A-ACDD-DBA8D57B8C3D}"/>
                  </a:ext>
                </a:extLst>
              </p:cNvPr>
              <p:cNvSpPr txBox="1"/>
              <p:nvPr/>
            </p:nvSpPr>
            <p:spPr>
              <a:xfrm>
                <a:off x="3787794" y="4794255"/>
                <a:ext cx="113973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£</m:t>
                      </m:r>
                      <m:r>
                        <a:rPr lang="en-GB" sz="28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7.50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D5DD26B-6869-311A-ACDD-DBA8D57B8C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7794" y="4794255"/>
                <a:ext cx="1139736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BD6AD63-398D-269F-BFCD-A335FA224EF7}"/>
                  </a:ext>
                </a:extLst>
              </p:cNvPr>
              <p:cNvSpPr txBox="1"/>
              <p:nvPr/>
            </p:nvSpPr>
            <p:spPr>
              <a:xfrm>
                <a:off x="5908735" y="4794255"/>
                <a:ext cx="133850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£492.50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BD6AD63-398D-269F-BFCD-A335FA224E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8735" y="4794255"/>
                <a:ext cx="1338508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982CDD4-BCE7-630C-3F0B-C7EDEF6DF6C5}"/>
                  </a:ext>
                </a:extLst>
              </p:cNvPr>
              <p:cNvSpPr txBox="1"/>
              <p:nvPr/>
            </p:nvSpPr>
            <p:spPr>
              <a:xfrm>
                <a:off x="8061366" y="4794255"/>
                <a:ext cx="86722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£125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982CDD4-BCE7-630C-3F0B-C7EDEF6DF6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1366" y="4794255"/>
                <a:ext cx="867225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CE517DC4-3408-5611-1985-8075BD1B4B07}"/>
              </a:ext>
            </a:extLst>
          </p:cNvPr>
          <p:cNvSpPr/>
          <p:nvPr/>
        </p:nvSpPr>
        <p:spPr>
          <a:xfrm>
            <a:off x="1219200" y="5954486"/>
            <a:ext cx="8523514" cy="80554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451ED50-954B-910C-59C3-19D8882359C0}"/>
              </a:ext>
            </a:extLst>
          </p:cNvPr>
          <p:cNvSpPr/>
          <p:nvPr/>
        </p:nvSpPr>
        <p:spPr>
          <a:xfrm>
            <a:off x="1219200" y="5954486"/>
            <a:ext cx="1230086" cy="80554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/>
              <a:t>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6EE3789-9376-D5BE-4677-5DFB87C24613}"/>
              </a:ext>
            </a:extLst>
          </p:cNvPr>
          <p:cNvSpPr/>
          <p:nvPr/>
        </p:nvSpPr>
        <p:spPr>
          <a:xfrm>
            <a:off x="2449286" y="5954485"/>
            <a:ext cx="1230086" cy="80554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/>
              <a:t>B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A2A422-FB67-3E08-EC75-8FC250713343}"/>
              </a:ext>
            </a:extLst>
          </p:cNvPr>
          <p:cNvSpPr/>
          <p:nvPr/>
        </p:nvSpPr>
        <p:spPr>
          <a:xfrm>
            <a:off x="3679372" y="5998026"/>
            <a:ext cx="1230086" cy="80554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/>
              <a:t>C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7BD376-D92B-D520-E26E-F121F06B7247}"/>
              </a:ext>
            </a:extLst>
          </p:cNvPr>
          <p:cNvSpPr/>
          <p:nvPr/>
        </p:nvSpPr>
        <p:spPr>
          <a:xfrm>
            <a:off x="4909458" y="5989643"/>
            <a:ext cx="1230086" cy="80554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/>
              <a:t>D</a:t>
            </a:r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D7491435-0A82-1E68-12EC-706E6DE61944}"/>
              </a:ext>
            </a:extLst>
          </p:cNvPr>
          <p:cNvSpPr/>
          <p:nvPr/>
        </p:nvSpPr>
        <p:spPr>
          <a:xfrm>
            <a:off x="2035411" y="3833817"/>
            <a:ext cx="936172" cy="755656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7AB7214A-201D-B700-C03D-51B2C2DAC50E}"/>
              </a:ext>
            </a:extLst>
          </p:cNvPr>
          <p:cNvSpPr/>
          <p:nvPr/>
        </p:nvSpPr>
        <p:spPr>
          <a:xfrm>
            <a:off x="3889576" y="3833817"/>
            <a:ext cx="936172" cy="755656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358B4C5E-5B10-DDDD-83D2-AF447D091DB3}"/>
              </a:ext>
            </a:extLst>
          </p:cNvPr>
          <p:cNvSpPr/>
          <p:nvPr/>
        </p:nvSpPr>
        <p:spPr>
          <a:xfrm>
            <a:off x="6109903" y="3833817"/>
            <a:ext cx="936172" cy="755656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769B6C15-D0F5-A99C-8ADD-0512FF91FA2C}"/>
              </a:ext>
            </a:extLst>
          </p:cNvPr>
          <p:cNvSpPr/>
          <p:nvPr/>
        </p:nvSpPr>
        <p:spPr>
          <a:xfrm>
            <a:off x="8062946" y="3839485"/>
            <a:ext cx="936172" cy="755656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DD99F3E5-A063-0A9C-890D-FF4450580918}"/>
              </a:ext>
            </a:extLst>
          </p:cNvPr>
          <p:cNvSpPr/>
          <p:nvPr/>
        </p:nvSpPr>
        <p:spPr>
          <a:xfrm>
            <a:off x="1219200" y="5528825"/>
            <a:ext cx="1289594" cy="76423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9F6601D-5D3E-4786-A5D7-6A4B2D9CF6DD}"/>
              </a:ext>
            </a:extLst>
          </p:cNvPr>
          <p:cNvSpPr/>
          <p:nvPr/>
        </p:nvSpPr>
        <p:spPr>
          <a:xfrm>
            <a:off x="0" y="0"/>
            <a:ext cx="9067800" cy="13498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Independent Practice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875CC5-1C33-46FD-A4BE-5BDCB028EDB7}"/>
              </a:ext>
            </a:extLst>
          </p:cNvPr>
          <p:cNvSpPr/>
          <p:nvPr/>
        </p:nvSpPr>
        <p:spPr>
          <a:xfrm>
            <a:off x="8654143" y="0"/>
            <a:ext cx="3537857" cy="13837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E32079-261B-3EB7-9CC3-CFD2A8C70F92}"/>
              </a:ext>
            </a:extLst>
          </p:cNvPr>
          <p:cNvSpPr txBox="1"/>
          <p:nvPr/>
        </p:nvSpPr>
        <p:spPr>
          <a:xfrm>
            <a:off x="0" y="1383752"/>
            <a:ext cx="12192000" cy="41549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b="1" dirty="0"/>
              <a:t>Work out each of the following :</a:t>
            </a:r>
          </a:p>
          <a:p>
            <a:endParaRPr lang="en-GB" sz="2400" dirty="0"/>
          </a:p>
          <a:p>
            <a:pPr marL="342900" indent="-342900">
              <a:buAutoNum type="alphaLcParenBoth"/>
            </a:pPr>
            <a:r>
              <a:rPr lang="en-GB" sz="2400" dirty="0"/>
              <a:t>600ml increased by 70%           (b) 600kg increased by 8%              ( c) 143g increased by 19%</a:t>
            </a:r>
          </a:p>
          <a:p>
            <a:pPr marL="342900" indent="-342900">
              <a:buAutoNum type="alphaLcParenBoth"/>
            </a:pPr>
            <a:endParaRPr lang="en-GB" sz="2400" dirty="0"/>
          </a:p>
          <a:p>
            <a:r>
              <a:rPr lang="en-GB" sz="2400" dirty="0"/>
              <a:t>(d) 405 increased by 7.5%            (e) 1150 increased by 115%            (f ) 9kg increased by 0.15%</a:t>
            </a:r>
          </a:p>
          <a:p>
            <a:endParaRPr lang="en-GB" sz="2400" dirty="0"/>
          </a:p>
          <a:p>
            <a:r>
              <a:rPr lang="en-GB" sz="2400" b="1" dirty="0"/>
              <a:t>Work out each of the following:</a:t>
            </a:r>
          </a:p>
          <a:p>
            <a:endParaRPr lang="en-GB" sz="2400" dirty="0"/>
          </a:p>
          <a:p>
            <a:pPr marL="457200" indent="-457200">
              <a:buAutoNum type="alphaLcParenBoth"/>
            </a:pPr>
            <a:r>
              <a:rPr lang="en-GB" sz="2400" dirty="0"/>
              <a:t>800ml decreased by 5%             (b) £460 decreased by 15%            (c) 143g decreased by 20%</a:t>
            </a:r>
          </a:p>
          <a:p>
            <a:endParaRPr lang="en-GB" sz="2400" dirty="0"/>
          </a:p>
          <a:p>
            <a:r>
              <a:rPr lang="en-GB" sz="2400" dirty="0"/>
              <a:t>(d) 308 decreased by 40%               (e) 4250 decreased by 0.5%          (f) 9kg decreased by 5.05%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5AA5D21-8316-5FF9-CB48-2F3F10949AE3}"/>
                  </a:ext>
                </a:extLst>
              </p:cNvPr>
              <p:cNvSpPr txBox="1"/>
              <p:nvPr/>
            </p:nvSpPr>
            <p:spPr>
              <a:xfrm>
                <a:off x="914400" y="2548915"/>
                <a:ext cx="10884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1020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ml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5AA5D21-8316-5FF9-CB48-2F3F10949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548915"/>
                <a:ext cx="1088439" cy="369332"/>
              </a:xfrm>
              <a:prstGeom prst="rect">
                <a:avLst/>
              </a:prstGeom>
              <a:blipFill>
                <a:blip r:embed="rId3"/>
                <a:stretch>
                  <a:fillRect l="-6704" r="-6704"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34B9A68-C15F-B665-202E-1507C52A50B8}"/>
                  </a:ext>
                </a:extLst>
              </p:cNvPr>
              <p:cNvSpPr txBox="1"/>
              <p:nvPr/>
            </p:nvSpPr>
            <p:spPr>
              <a:xfrm>
                <a:off x="5159829" y="2548915"/>
                <a:ext cx="89287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648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kg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34B9A68-C15F-B665-202E-1507C52A50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829" y="2548915"/>
                <a:ext cx="892873" cy="369332"/>
              </a:xfrm>
              <a:prstGeom prst="rect">
                <a:avLst/>
              </a:prstGeom>
              <a:blipFill>
                <a:blip r:embed="rId4"/>
                <a:stretch>
                  <a:fillRect l="-11565" r="-12245" b="-344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7727A2C-E090-ADF0-27FD-D05B649E2CB3}"/>
                  </a:ext>
                </a:extLst>
              </p:cNvPr>
              <p:cNvSpPr txBox="1"/>
              <p:nvPr/>
            </p:nvSpPr>
            <p:spPr>
              <a:xfrm>
                <a:off x="9448800" y="2548915"/>
                <a:ext cx="11333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70.17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7727A2C-E090-ADF0-27FD-D05B649E2C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800" y="2548915"/>
                <a:ext cx="1133324" cy="369332"/>
              </a:xfrm>
              <a:prstGeom prst="rect">
                <a:avLst/>
              </a:prstGeom>
              <a:blipFill>
                <a:blip r:embed="rId5"/>
                <a:stretch>
                  <a:fillRect l="-5914" r="-9140" b="-327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81CB2C5-8926-656C-811F-BD5E367F0AE5}"/>
                  </a:ext>
                </a:extLst>
              </p:cNvPr>
              <p:cNvSpPr txBox="1"/>
              <p:nvPr/>
            </p:nvSpPr>
            <p:spPr>
              <a:xfrm>
                <a:off x="914399" y="3244334"/>
                <a:ext cx="115095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435.375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81CB2C5-8926-656C-811F-BD5E367F0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" y="3244334"/>
                <a:ext cx="1150956" cy="369332"/>
              </a:xfrm>
              <a:prstGeom prst="rect">
                <a:avLst/>
              </a:prstGeom>
              <a:blipFill>
                <a:blip r:embed="rId6"/>
                <a:stretch>
                  <a:fillRect l="-5820" r="-6349"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D4A85E1-C881-B9A4-C598-99DE80B9153A}"/>
                  </a:ext>
                </a:extLst>
              </p:cNvPr>
              <p:cNvSpPr txBox="1"/>
              <p:nvPr/>
            </p:nvSpPr>
            <p:spPr>
              <a:xfrm>
                <a:off x="5159829" y="3244334"/>
                <a:ext cx="9810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2472.5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D4A85E1-C881-B9A4-C598-99DE80B915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829" y="3244334"/>
                <a:ext cx="981038" cy="369332"/>
              </a:xfrm>
              <a:prstGeom prst="rect">
                <a:avLst/>
              </a:prstGeom>
              <a:blipFill>
                <a:blip r:embed="rId7"/>
                <a:stretch>
                  <a:fillRect l="-6832" r="-8075"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363F689-77FA-F9A8-F095-AC1C3D4A5829}"/>
                  </a:ext>
                </a:extLst>
              </p:cNvPr>
              <p:cNvSpPr txBox="1"/>
              <p:nvPr/>
            </p:nvSpPr>
            <p:spPr>
              <a:xfrm>
                <a:off x="9442033" y="3244334"/>
                <a:ext cx="13437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9.0135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kg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363F689-77FA-F9A8-F095-AC1C3D4A58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2033" y="3244334"/>
                <a:ext cx="1343766" cy="369332"/>
              </a:xfrm>
              <a:prstGeom prst="rect">
                <a:avLst/>
              </a:prstGeom>
              <a:blipFill>
                <a:blip r:embed="rId8"/>
                <a:stretch>
                  <a:fillRect l="-3182" r="-6364" b="-344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1A0C357-3174-443C-48E8-7D5F997FCEBC}"/>
                  </a:ext>
                </a:extLst>
              </p:cNvPr>
              <p:cNvSpPr txBox="1"/>
              <p:nvPr/>
            </p:nvSpPr>
            <p:spPr>
              <a:xfrm>
                <a:off x="1251858" y="4730259"/>
                <a:ext cx="91852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760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ml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1A0C357-3174-443C-48E8-7D5F997FCE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858" y="4730259"/>
                <a:ext cx="918521" cy="369332"/>
              </a:xfrm>
              <a:prstGeom prst="rect">
                <a:avLst/>
              </a:prstGeom>
              <a:blipFill>
                <a:blip r:embed="rId9"/>
                <a:stretch>
                  <a:fillRect l="-7947" r="-7947"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944625F-97CD-B7D7-B7D9-1FBEB02206C9}"/>
                  </a:ext>
                </a:extLst>
              </p:cNvPr>
              <p:cNvSpPr txBox="1"/>
              <p:nvPr/>
            </p:nvSpPr>
            <p:spPr>
              <a:xfrm>
                <a:off x="5650348" y="4692575"/>
                <a:ext cx="74058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£391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944625F-97CD-B7D7-B7D9-1FBEB0220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0348" y="4692575"/>
                <a:ext cx="740587" cy="369332"/>
              </a:xfrm>
              <a:prstGeom prst="rect">
                <a:avLst/>
              </a:prstGeom>
              <a:blipFill>
                <a:blip r:embed="rId10"/>
                <a:stretch>
                  <a:fillRect l="-9917" r="-9917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88A63D2-4D2B-F88D-411C-11E8142D596D}"/>
                  </a:ext>
                </a:extLst>
              </p:cNvPr>
              <p:cNvSpPr txBox="1"/>
              <p:nvPr/>
            </p:nvSpPr>
            <p:spPr>
              <a:xfrm>
                <a:off x="9601086" y="4692575"/>
                <a:ext cx="96340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114.4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88A63D2-4D2B-F88D-411C-11E8142D5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1086" y="4692575"/>
                <a:ext cx="963405" cy="369332"/>
              </a:xfrm>
              <a:prstGeom prst="rect">
                <a:avLst/>
              </a:prstGeom>
              <a:blipFill>
                <a:blip r:embed="rId11"/>
                <a:stretch>
                  <a:fillRect l="-7595" r="-11392" b="-3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E1E0A57-3824-1609-50A4-93F871E92E83}"/>
                  </a:ext>
                </a:extLst>
              </p:cNvPr>
              <p:cNvSpPr txBox="1"/>
              <p:nvPr/>
            </p:nvSpPr>
            <p:spPr>
              <a:xfrm>
                <a:off x="1084317" y="5468544"/>
                <a:ext cx="81111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184.8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E1E0A57-3824-1609-50A4-93F871E92E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317" y="5468544"/>
                <a:ext cx="811119" cy="369332"/>
              </a:xfrm>
              <a:prstGeom prst="rect">
                <a:avLst/>
              </a:prstGeom>
              <a:blipFill>
                <a:blip r:embed="rId12"/>
                <a:stretch>
                  <a:fillRect l="-9023" r="-9023"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A80FB48-B46D-19CC-DB54-9CFFF54FC070}"/>
                  </a:ext>
                </a:extLst>
              </p:cNvPr>
              <p:cNvSpPr txBox="1"/>
              <p:nvPr/>
            </p:nvSpPr>
            <p:spPr>
              <a:xfrm>
                <a:off x="5572161" y="5538736"/>
                <a:ext cx="115095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4228.75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A80FB48-B46D-19CC-DB54-9CFFF54FC0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161" y="5538736"/>
                <a:ext cx="1150956" cy="369332"/>
              </a:xfrm>
              <a:prstGeom prst="rect">
                <a:avLst/>
              </a:prstGeom>
              <a:blipFill>
                <a:blip r:embed="rId13"/>
                <a:stretch>
                  <a:fillRect l="-5291" r="-6878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BC6F35F-4BC2-E4AD-5566-3C578DCF20CA}"/>
                  </a:ext>
                </a:extLst>
              </p:cNvPr>
              <p:cNvSpPr txBox="1"/>
              <p:nvPr/>
            </p:nvSpPr>
            <p:spPr>
              <a:xfrm>
                <a:off x="9623397" y="5524192"/>
                <a:ext cx="9810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8.5095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BC6F35F-4BC2-E4AD-5566-3C578DCF20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3397" y="5524192"/>
                <a:ext cx="981038" cy="369332"/>
              </a:xfrm>
              <a:prstGeom prst="rect">
                <a:avLst/>
              </a:prstGeom>
              <a:blipFill>
                <a:blip r:embed="rId14"/>
                <a:stretch>
                  <a:fillRect l="-7453" r="-7453"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092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9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6C01C4-9039-ACDE-5520-B4B9F9A86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023C85C-6D1D-12D7-59BD-2FB1B57A6034}"/>
              </a:ext>
            </a:extLst>
          </p:cNvPr>
          <p:cNvSpPr/>
          <p:nvPr/>
        </p:nvSpPr>
        <p:spPr>
          <a:xfrm>
            <a:off x="0" y="0"/>
            <a:ext cx="9067800" cy="13498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Independent Practice - Problem solving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3C82F1-FECA-1CF9-B5E8-2A97A6C7CD65}"/>
              </a:ext>
            </a:extLst>
          </p:cNvPr>
          <p:cNvSpPr/>
          <p:nvPr/>
        </p:nvSpPr>
        <p:spPr>
          <a:xfrm>
            <a:off x="8654143" y="0"/>
            <a:ext cx="3537857" cy="13837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7CC8FF-E92F-988E-7C79-F5BFFBD9C153}"/>
              </a:ext>
            </a:extLst>
          </p:cNvPr>
          <p:cNvSpPr txBox="1"/>
          <p:nvPr/>
        </p:nvSpPr>
        <p:spPr>
          <a:xfrm>
            <a:off x="0" y="1346235"/>
            <a:ext cx="12192000" cy="52629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2E75E6-E453-D52E-F751-195D211369F5}"/>
              </a:ext>
            </a:extLst>
          </p:cNvPr>
          <p:cNvSpPr txBox="1"/>
          <p:nvPr/>
        </p:nvSpPr>
        <p:spPr>
          <a:xfrm>
            <a:off x="162837" y="1726113"/>
            <a:ext cx="109836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1) Over the past 10 years, the population of a town has decreased by 4%.</a:t>
            </a:r>
          </a:p>
          <a:p>
            <a:r>
              <a:rPr lang="en-GB" sz="2400" dirty="0"/>
              <a:t>     The population of a town 10 years ago was 350000</a:t>
            </a:r>
          </a:p>
          <a:p>
            <a:r>
              <a:rPr lang="en-GB" sz="2400" dirty="0"/>
              <a:t>     What is the population of the town now?</a:t>
            </a:r>
          </a:p>
          <a:p>
            <a:endParaRPr lang="en-GB" sz="2400" dirty="0"/>
          </a:p>
          <a:p>
            <a:r>
              <a:rPr lang="en-GB" sz="2400" dirty="0"/>
              <a:t>2) Aaliyah spends £80 a month on electricity.</a:t>
            </a:r>
          </a:p>
          <a:p>
            <a:r>
              <a:rPr lang="en-GB" sz="2400" dirty="0"/>
              <a:t>    By changing company, Aaliyah can save 21%</a:t>
            </a:r>
          </a:p>
          <a:p>
            <a:r>
              <a:rPr lang="en-GB" sz="2400" dirty="0"/>
              <a:t>    How much would Aaliyah pay each months?</a:t>
            </a:r>
          </a:p>
          <a:p>
            <a:endParaRPr lang="en-GB" sz="2400" dirty="0"/>
          </a:p>
          <a:p>
            <a:r>
              <a:rPr lang="en-GB" sz="2400" dirty="0"/>
              <a:t>3) John’s salary used to be £24,000 before he received a 9% pay rise.</a:t>
            </a:r>
          </a:p>
          <a:p>
            <a:r>
              <a:rPr lang="en-GB" sz="2400" dirty="0"/>
              <a:t>    Work out how much John is now paid?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64597B-8E33-CAAF-13D6-304C5B775CC5}"/>
              </a:ext>
            </a:extLst>
          </p:cNvPr>
          <p:cNvSpPr txBox="1"/>
          <p:nvPr/>
        </p:nvSpPr>
        <p:spPr>
          <a:xfrm>
            <a:off x="0" y="6226629"/>
            <a:ext cx="12192000" cy="6313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58E7F7D-5B8F-69AE-2ABE-9563DD914F18}"/>
                  </a:ext>
                </a:extLst>
              </p:cNvPr>
              <p:cNvSpPr txBox="1"/>
              <p:nvPr/>
            </p:nvSpPr>
            <p:spPr>
              <a:xfrm>
                <a:off x="7434340" y="2452988"/>
                <a:ext cx="163346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336000</m:t>
                      </m:r>
                    </m:oMath>
                  </m:oMathPara>
                </a14:m>
                <a:endParaRPr lang="en-GB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58E7F7D-5B8F-69AE-2ABE-9563DD914F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4340" y="2452988"/>
                <a:ext cx="1633460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EC50FA-FE74-73B5-2DEC-900DD80CEB18}"/>
                  </a:ext>
                </a:extLst>
              </p:cNvPr>
              <p:cNvSpPr txBox="1"/>
              <p:nvPr/>
            </p:nvSpPr>
            <p:spPr>
              <a:xfrm>
                <a:off x="7434263" y="3663298"/>
                <a:ext cx="146193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£63.20</m:t>
                      </m:r>
                    </m:oMath>
                  </m:oMathPara>
                </a14:m>
                <a:endParaRPr lang="en-GB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EC50FA-FE74-73B5-2DEC-900DD80CEB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4263" y="3663298"/>
                <a:ext cx="1461939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6546AB9-F7C2-C5C6-FCA7-5252B4628172}"/>
                  </a:ext>
                </a:extLst>
              </p:cNvPr>
              <p:cNvSpPr txBox="1"/>
              <p:nvPr/>
            </p:nvSpPr>
            <p:spPr>
              <a:xfrm>
                <a:off x="7379835" y="5234766"/>
                <a:ext cx="171681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£26,160</m:t>
                      </m:r>
                    </m:oMath>
                  </m:oMathPara>
                </a14:m>
                <a:endParaRPr lang="en-GB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6546AB9-F7C2-C5C6-FCA7-5252B4628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835" y="5234766"/>
                <a:ext cx="1716817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437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3742CC-AC92-4355-B955-54696D3A1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Mathematics Department</a:t>
            </a:r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9F6601D-5D3E-4786-A5D7-6A4B2D9CF6DD}"/>
                  </a:ext>
                </a:extLst>
              </p:cNvPr>
              <p:cNvSpPr/>
              <p:nvPr/>
            </p:nvSpPr>
            <p:spPr>
              <a:xfrm>
                <a:off x="0" y="0"/>
                <a:ext cx="9067800" cy="134982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𝐄𝐱𝐚𝐦</m:t>
                      </m:r>
                      <m:r>
                        <a:rPr lang="en-GB" sz="36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36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𝐪𝐮𝐞𝐬𝐭𝐢𝐨𝐧𝐬</m:t>
                      </m:r>
                    </m:oMath>
                  </m:oMathPara>
                </a14:m>
                <a:endParaRPr lang="en-GB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9F6601D-5D3E-4786-A5D7-6A4B2D9CF6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067800" cy="13498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78875CC5-1C33-46FD-A4BE-5BDCB028EDB7}"/>
              </a:ext>
            </a:extLst>
          </p:cNvPr>
          <p:cNvSpPr/>
          <p:nvPr/>
        </p:nvSpPr>
        <p:spPr>
          <a:xfrm>
            <a:off x="8654143" y="0"/>
            <a:ext cx="3537857" cy="13837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310C50-0313-4FE3-8ABA-091F1E11D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3752"/>
            <a:ext cx="7894320" cy="54826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0CA489-28D7-4BFB-9266-E38BD1520C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9097" y="1397000"/>
            <a:ext cx="7858125" cy="53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33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9F6601D-5D3E-4786-A5D7-6A4B2D9CF6DD}"/>
                  </a:ext>
                </a:extLst>
              </p:cNvPr>
              <p:cNvSpPr/>
              <p:nvPr/>
            </p:nvSpPr>
            <p:spPr>
              <a:xfrm>
                <a:off x="0" y="0"/>
                <a:ext cx="9067800" cy="134982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𝐄𝐱𝐚𝐦</m:t>
                      </m:r>
                      <m:r>
                        <a:rPr lang="en-GB" sz="36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36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𝐪𝐮𝐞𝐬𝐭𝐢𝐨𝐧𝐬</m:t>
                      </m:r>
                    </m:oMath>
                  </m:oMathPara>
                </a14:m>
                <a:endParaRPr lang="en-GB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9F6601D-5D3E-4786-A5D7-6A4B2D9CF6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067800" cy="13498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78875CC5-1C33-46FD-A4BE-5BDCB028EDB7}"/>
              </a:ext>
            </a:extLst>
          </p:cNvPr>
          <p:cNvSpPr/>
          <p:nvPr/>
        </p:nvSpPr>
        <p:spPr>
          <a:xfrm>
            <a:off x="8654143" y="0"/>
            <a:ext cx="3537857" cy="13837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7F89E4-6508-43B5-A774-7D2C045FB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383751"/>
            <a:ext cx="9009857" cy="34256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A5A36DF-5640-4557-9C64-EBDFBB71F9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8" y="4809446"/>
            <a:ext cx="8992076" cy="17341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434631-0C6D-4D64-8731-051DA4F40E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3042" y="3481852"/>
            <a:ext cx="7830577" cy="1412643"/>
          </a:xfrm>
          <a:prstGeom prst="rect">
            <a:avLst/>
          </a:prstGeom>
          <a:ln w="41275">
            <a:solidFill>
              <a:srgbClr val="FF000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5B3B35-FE32-4612-9D30-56076A396C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1171" y="1868033"/>
            <a:ext cx="8575753" cy="1179733"/>
          </a:xfrm>
          <a:prstGeom prst="rect">
            <a:avLst/>
          </a:prstGeom>
          <a:ln w="508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53816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6E826D-1A1E-76C1-6BFE-947546E28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51A3096-1F29-CD9C-6714-0187D813C6C3}"/>
              </a:ext>
            </a:extLst>
          </p:cNvPr>
          <p:cNvSpPr/>
          <p:nvPr/>
        </p:nvSpPr>
        <p:spPr>
          <a:xfrm>
            <a:off x="0" y="0"/>
            <a:ext cx="9067800" cy="13498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rgbClr val="0000FF"/>
                </a:solidFill>
              </a:rPr>
              <a:t>Extension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29AC25-BC9A-2981-2698-C514440A9268}"/>
              </a:ext>
            </a:extLst>
          </p:cNvPr>
          <p:cNvSpPr/>
          <p:nvPr/>
        </p:nvSpPr>
        <p:spPr>
          <a:xfrm>
            <a:off x="8654143" y="0"/>
            <a:ext cx="3537857" cy="13837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5CBA0E7-44BA-4010-760A-2F89B0B92AC5}"/>
                  </a:ext>
                </a:extLst>
              </p:cNvPr>
              <p:cNvSpPr txBox="1"/>
              <p:nvPr/>
            </p:nvSpPr>
            <p:spPr>
              <a:xfrm>
                <a:off x="142447" y="1774371"/>
                <a:ext cx="595355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1) 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Increase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 £500 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by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 10% 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then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by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 15%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5CBA0E7-44BA-4010-760A-2F89B0B92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47" y="1774371"/>
                <a:ext cx="5953553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60EB5E1-3738-F20B-B9FB-28F6BAF9F784}"/>
                  </a:ext>
                </a:extLst>
              </p:cNvPr>
              <p:cNvSpPr txBox="1"/>
              <p:nvPr/>
            </p:nvSpPr>
            <p:spPr>
              <a:xfrm>
                <a:off x="142446" y="2998113"/>
                <a:ext cx="604813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2) 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Decrease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 £500 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by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 10% 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then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by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 15%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60EB5E1-3738-F20B-B9FB-28F6BAF9F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46" y="2998113"/>
                <a:ext cx="6048131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EA5992-54D0-92EF-75FA-7A674CC5F580}"/>
                  </a:ext>
                </a:extLst>
              </p:cNvPr>
              <p:cNvSpPr txBox="1"/>
              <p:nvPr/>
            </p:nvSpPr>
            <p:spPr>
              <a:xfrm>
                <a:off x="142446" y="4256783"/>
                <a:ext cx="1102705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 3) 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Which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bigger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Increasing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 £500 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by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 10% 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Decreasing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 £600 </m:t>
                      </m:r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by</m:t>
                      </m:r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 5%?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EA5992-54D0-92EF-75FA-7A674CC5F5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46" y="4256783"/>
                <a:ext cx="11027057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A678F3-825C-1C6B-7088-7332B7B37134}"/>
                  </a:ext>
                </a:extLst>
              </p:cNvPr>
              <p:cNvSpPr txBox="1"/>
              <p:nvPr/>
            </p:nvSpPr>
            <p:spPr>
              <a:xfrm>
                <a:off x="2517322" y="2404769"/>
                <a:ext cx="408182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𝟓𝟎𝟎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𝟏𝟓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=£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𝟔𝟑𝟐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𝟓𝟎</m:t>
                      </m:r>
                    </m:oMath>
                  </m:oMathPara>
                </a14:m>
                <a:endParaRPr lang="en-GB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A678F3-825C-1C6B-7088-7332B7B37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7322" y="2404769"/>
                <a:ext cx="4081823" cy="369332"/>
              </a:xfrm>
              <a:prstGeom prst="rect">
                <a:avLst/>
              </a:prstGeom>
              <a:blipFill>
                <a:blip r:embed="rId5"/>
                <a:stretch>
                  <a:fillRect l="-1493" r="-1343"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4386DF-0AEE-99CF-2C4F-08529B1527C1}"/>
                  </a:ext>
                </a:extLst>
              </p:cNvPr>
              <p:cNvSpPr txBox="1"/>
              <p:nvPr/>
            </p:nvSpPr>
            <p:spPr>
              <a:xfrm>
                <a:off x="2517322" y="3668876"/>
                <a:ext cx="391991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𝟓𝟎𝟎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𝟖𝟓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𝟑𝟖𝟐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𝟓𝟎</m:t>
                      </m:r>
                    </m:oMath>
                  </m:oMathPara>
                </a14:m>
                <a:endParaRPr lang="en-GB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4386DF-0AEE-99CF-2C4F-08529B152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7322" y="3668876"/>
                <a:ext cx="3919919" cy="369332"/>
              </a:xfrm>
              <a:prstGeom prst="rect">
                <a:avLst/>
              </a:prstGeom>
              <a:blipFill>
                <a:blip r:embed="rId6"/>
                <a:stretch>
                  <a:fillRect l="-1555" r="-1400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38A1F13-D040-0F44-7D9D-3E6D60C073A6}"/>
                  </a:ext>
                </a:extLst>
              </p:cNvPr>
              <p:cNvSpPr txBox="1"/>
              <p:nvPr/>
            </p:nvSpPr>
            <p:spPr>
              <a:xfrm>
                <a:off x="1374322" y="5344926"/>
                <a:ext cx="25760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𝟓𝟎𝟎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=£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𝟓𝟓𝟎</m:t>
                      </m:r>
                    </m:oMath>
                  </m:oMathPara>
                </a14:m>
                <a:endParaRPr lang="en-GB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38A1F13-D040-0F44-7D9D-3E6D60C07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322" y="5344926"/>
                <a:ext cx="2576026" cy="369332"/>
              </a:xfrm>
              <a:prstGeom prst="rect">
                <a:avLst/>
              </a:prstGeom>
              <a:blipFill>
                <a:blip r:embed="rId7"/>
                <a:stretch>
                  <a:fillRect l="-2364" r="-2600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D251F13-E872-2809-72EC-3C32230DDB61}"/>
                  </a:ext>
                </a:extLst>
              </p:cNvPr>
              <p:cNvSpPr txBox="1"/>
              <p:nvPr/>
            </p:nvSpPr>
            <p:spPr>
              <a:xfrm>
                <a:off x="7502979" y="5344926"/>
                <a:ext cx="27603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𝟔𝟎𝟎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𝟗𝟓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=£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𝟓𝟕𝟎</m:t>
                      </m:r>
                    </m:oMath>
                  </m:oMathPara>
                </a14:m>
                <a:endParaRPr lang="en-GB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D251F13-E872-2809-72EC-3C32230DDB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979" y="5344926"/>
                <a:ext cx="2760371" cy="369332"/>
              </a:xfrm>
              <a:prstGeom prst="rect">
                <a:avLst/>
              </a:prstGeom>
              <a:blipFill>
                <a:blip r:embed="rId8"/>
                <a:stretch>
                  <a:fillRect l="-2208" r="-2208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699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19"/>
          <p:cNvPicPr preferRelativeResize="0"/>
          <p:nvPr/>
        </p:nvPicPr>
        <p:blipFill rotWithShape="1">
          <a:blip r:embed="rId3">
            <a:alphaModFix/>
          </a:blip>
          <a:srcRect l="14458" t="21030" r="14562" b="12577"/>
          <a:stretch/>
        </p:blipFill>
        <p:spPr>
          <a:xfrm>
            <a:off x="289048" y="505849"/>
            <a:ext cx="11547368" cy="6075575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01" name="Google Shape;201;p19"/>
          <p:cNvSpPr txBox="1"/>
          <p:nvPr/>
        </p:nvSpPr>
        <p:spPr>
          <a:xfrm>
            <a:off x="464569" y="711200"/>
            <a:ext cx="1583767" cy="36933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3845" r="-4228" b="-666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02" name="Google Shape;202;p19"/>
          <p:cNvSpPr txBox="1"/>
          <p:nvPr/>
        </p:nvSpPr>
        <p:spPr>
          <a:xfrm>
            <a:off x="6225600" y="3722671"/>
            <a:ext cx="2551981" cy="36933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l="-2386" r="-2147" b="-833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03" name="Google Shape;203;p19"/>
          <p:cNvSpPr txBox="1"/>
          <p:nvPr/>
        </p:nvSpPr>
        <p:spPr>
          <a:xfrm>
            <a:off x="6225601" y="1257374"/>
            <a:ext cx="6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9"/>
          <p:cNvSpPr txBox="1"/>
          <p:nvPr/>
        </p:nvSpPr>
        <p:spPr>
          <a:xfrm>
            <a:off x="3195792" y="29983"/>
            <a:ext cx="5434803" cy="36933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2950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05" name="Google Shape;205;p19"/>
          <p:cNvSpPr txBox="1"/>
          <p:nvPr/>
        </p:nvSpPr>
        <p:spPr>
          <a:xfrm>
            <a:off x="464569" y="4254323"/>
            <a:ext cx="6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9"/>
          <p:cNvSpPr txBox="1"/>
          <p:nvPr/>
        </p:nvSpPr>
        <p:spPr>
          <a:xfrm>
            <a:off x="464569" y="3691934"/>
            <a:ext cx="3954219" cy="369332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l="-2618" b="-666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07" name="Google Shape;207;p19"/>
          <p:cNvSpPr txBox="1"/>
          <p:nvPr/>
        </p:nvSpPr>
        <p:spPr>
          <a:xfrm>
            <a:off x="6167126" y="3649214"/>
            <a:ext cx="3954219" cy="369332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l="-2777" b="-666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08" name="Google Shape;208;p19"/>
          <p:cNvSpPr txBox="1"/>
          <p:nvPr/>
        </p:nvSpPr>
        <p:spPr>
          <a:xfrm>
            <a:off x="6203408" y="711200"/>
            <a:ext cx="4140023" cy="369332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l="-2650" b="-666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7C5C18D-F37F-4A38-9C7C-BCD42533529C}"/>
                  </a:ext>
                </a:extLst>
              </p:cNvPr>
              <p:cNvSpPr txBox="1"/>
              <p:nvPr/>
            </p:nvSpPr>
            <p:spPr>
              <a:xfrm>
                <a:off x="6146769" y="1113609"/>
                <a:ext cx="268342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Convert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to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decimals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7C5C18D-F37F-4A38-9C7C-BCD4253352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6769" y="1113609"/>
                <a:ext cx="2683427" cy="369332"/>
              </a:xfrm>
              <a:prstGeom prst="rect">
                <a:avLst/>
              </a:prstGeom>
              <a:blipFill>
                <a:blip r:embed="rId10"/>
                <a:stretch>
                  <a:fillRect l="-2041" r="-2268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6DAFE00-34C8-439A-874C-4A427D74EB29}"/>
                  </a:ext>
                </a:extLst>
              </p:cNvPr>
              <p:cNvSpPr txBox="1"/>
              <p:nvPr/>
            </p:nvSpPr>
            <p:spPr>
              <a:xfrm>
                <a:off x="6167126" y="1662262"/>
                <a:ext cx="10291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) 15%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6DAFE00-34C8-439A-874C-4A427D74E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126" y="1662262"/>
                <a:ext cx="1029128" cy="369332"/>
              </a:xfrm>
              <a:prstGeom prst="rect">
                <a:avLst/>
              </a:prstGeom>
              <a:blipFill>
                <a:blip r:embed="rId11"/>
                <a:stretch>
                  <a:fillRect l="-4167" r="-8333" b="-3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4B63797-0547-42BC-882C-08EB1B2685A6}"/>
                  </a:ext>
                </a:extLst>
              </p:cNvPr>
              <p:cNvSpPr txBox="1"/>
              <p:nvPr/>
            </p:nvSpPr>
            <p:spPr>
              <a:xfrm>
                <a:off x="6146769" y="2329490"/>
                <a:ext cx="12166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) 115%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4B63797-0547-42BC-882C-08EB1B2685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6769" y="2329490"/>
                <a:ext cx="1216680" cy="369332"/>
              </a:xfrm>
              <a:prstGeom prst="rect">
                <a:avLst/>
              </a:prstGeom>
              <a:blipFill>
                <a:blip r:embed="rId12"/>
                <a:stretch>
                  <a:fillRect l="-5500" r="-6500" b="-344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FC99DF3-A2C7-475D-A29D-1B7660749617}"/>
                  </a:ext>
                </a:extLst>
              </p:cNvPr>
              <p:cNvSpPr txBox="1"/>
              <p:nvPr/>
            </p:nvSpPr>
            <p:spPr>
              <a:xfrm>
                <a:off x="6225600" y="3071634"/>
                <a:ext cx="8447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) 1%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FC99DF3-A2C7-475D-A29D-1B7660749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5600" y="3071634"/>
                <a:ext cx="844782" cy="369332"/>
              </a:xfrm>
              <a:prstGeom prst="rect">
                <a:avLst/>
              </a:prstGeom>
              <a:blipFill>
                <a:blip r:embed="rId13"/>
                <a:stretch>
                  <a:fillRect l="-4317" r="-8633" b="-3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355E0E1-5DE5-4E63-A4F0-D5CC5BCF2AF6}"/>
                  </a:ext>
                </a:extLst>
              </p:cNvPr>
              <p:cNvSpPr txBox="1"/>
              <p:nvPr/>
            </p:nvSpPr>
            <p:spPr>
              <a:xfrm>
                <a:off x="421275" y="1187066"/>
                <a:ext cx="166712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Find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10%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of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355E0E1-5DE5-4E63-A4F0-D5CC5BCF2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75" y="1187066"/>
                <a:ext cx="1667123" cy="369332"/>
              </a:xfrm>
              <a:prstGeom prst="rect">
                <a:avLst/>
              </a:prstGeom>
              <a:blipFill>
                <a:blip r:embed="rId14"/>
                <a:stretch>
                  <a:fillRect l="-4015" r="-4015" b="-1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BCF02B5-9D2D-40D7-9B63-2D5BF0509F1F}"/>
                  </a:ext>
                </a:extLst>
              </p:cNvPr>
              <p:cNvSpPr txBox="1"/>
              <p:nvPr/>
            </p:nvSpPr>
            <p:spPr>
              <a:xfrm>
                <a:off x="402621" y="1708148"/>
                <a:ext cx="10868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) £200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BCF02B5-9D2D-40D7-9B63-2D5BF0509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21" y="1708148"/>
                <a:ext cx="1086836" cy="369332"/>
              </a:xfrm>
              <a:prstGeom prst="rect">
                <a:avLst/>
              </a:prstGeom>
              <a:blipFill>
                <a:blip r:embed="rId15"/>
                <a:stretch>
                  <a:fillRect l="-3371" r="-7303" b="-344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C0501BC-DDDB-4B9D-B9B3-E130C9E436B6}"/>
                  </a:ext>
                </a:extLst>
              </p:cNvPr>
              <p:cNvSpPr txBox="1"/>
              <p:nvPr/>
            </p:nvSpPr>
            <p:spPr>
              <a:xfrm>
                <a:off x="421275" y="2325654"/>
                <a:ext cx="9345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) £20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C0501BC-DDDB-4B9D-B9B3-E130C9E43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75" y="2325654"/>
                <a:ext cx="934550" cy="369332"/>
              </a:xfrm>
              <a:prstGeom prst="rect">
                <a:avLst/>
              </a:prstGeom>
              <a:blipFill>
                <a:blip r:embed="rId16"/>
                <a:stretch>
                  <a:fillRect l="-7843" r="-8497" b="-3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B2AD157-E45C-4DA7-935C-00208FF4FDEC}"/>
                  </a:ext>
                </a:extLst>
              </p:cNvPr>
              <p:cNvSpPr txBox="1"/>
              <p:nvPr/>
            </p:nvSpPr>
            <p:spPr>
              <a:xfrm>
                <a:off x="436295" y="2992231"/>
                <a:ext cx="73257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) £2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B2AD157-E45C-4DA7-935C-00208FF4FD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95" y="2992231"/>
                <a:ext cx="732572" cy="369332"/>
              </a:xfrm>
              <a:prstGeom prst="rect">
                <a:avLst/>
              </a:prstGeom>
              <a:blipFill>
                <a:blip r:embed="rId17"/>
                <a:stretch>
                  <a:fillRect l="-5833" r="-9167" b="-3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0FAD314-A8D8-4277-B225-3D014042CDFA}"/>
                  </a:ext>
                </a:extLst>
              </p:cNvPr>
              <p:cNvSpPr txBox="1"/>
              <p:nvPr/>
            </p:nvSpPr>
            <p:spPr>
              <a:xfrm>
                <a:off x="402621" y="4046468"/>
                <a:ext cx="380552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List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down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all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factors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15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0FAD314-A8D8-4277-B225-3D014042CD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21" y="4046468"/>
                <a:ext cx="3805529" cy="369332"/>
              </a:xfrm>
              <a:prstGeom prst="rect">
                <a:avLst/>
              </a:prstGeom>
              <a:blipFill>
                <a:blip r:embed="rId18"/>
                <a:stretch>
                  <a:fillRect l="-481" r="-1923" b="-3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F6AB604-A514-4958-0926-C1FA34976337}"/>
                  </a:ext>
                </a:extLst>
              </p:cNvPr>
              <p:cNvSpPr txBox="1"/>
              <p:nvPr/>
            </p:nvSpPr>
            <p:spPr>
              <a:xfrm>
                <a:off x="384989" y="5330551"/>
                <a:ext cx="382316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List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down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all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factors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18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F6AB604-A514-4958-0926-C1FA34976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89" y="5330551"/>
                <a:ext cx="3823161" cy="369332"/>
              </a:xfrm>
              <a:prstGeom prst="rect">
                <a:avLst/>
              </a:prstGeom>
              <a:blipFill>
                <a:blip r:embed="rId19"/>
                <a:stretch>
                  <a:fillRect l="-1435" r="-1595" b="-344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8C011CD-B39C-6692-8461-C8BD11279D39}"/>
                  </a:ext>
                </a:extLst>
              </p:cNvPr>
              <p:cNvSpPr txBox="1"/>
              <p:nvPr/>
            </p:nvSpPr>
            <p:spPr>
              <a:xfrm>
                <a:off x="1803063" y="1729560"/>
                <a:ext cx="57066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£20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8C011CD-B39C-6692-8461-C8BD11279D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063" y="1729560"/>
                <a:ext cx="570669" cy="369332"/>
              </a:xfrm>
              <a:prstGeom prst="rect">
                <a:avLst/>
              </a:prstGeom>
              <a:blipFill>
                <a:blip r:embed="rId20"/>
                <a:stretch>
                  <a:fillRect l="-12903" r="-12903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8BEBC89-F09E-620D-ADB9-89BEFE064D5D}"/>
                  </a:ext>
                </a:extLst>
              </p:cNvPr>
              <p:cNvSpPr txBox="1"/>
              <p:nvPr/>
            </p:nvSpPr>
            <p:spPr>
              <a:xfrm>
                <a:off x="1819858" y="2320529"/>
                <a:ext cx="40075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£2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8BEBC89-F09E-620D-ADB9-89BEFE064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858" y="2320529"/>
                <a:ext cx="400751" cy="369332"/>
              </a:xfrm>
              <a:prstGeom prst="rect">
                <a:avLst/>
              </a:prstGeom>
              <a:blipFill>
                <a:blip r:embed="rId21"/>
                <a:stretch>
                  <a:fillRect l="-18462" r="-18462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53B44C9-44A7-F4EF-FA4E-EAED9D31A223}"/>
                  </a:ext>
                </a:extLst>
              </p:cNvPr>
              <p:cNvSpPr txBox="1"/>
              <p:nvPr/>
            </p:nvSpPr>
            <p:spPr>
              <a:xfrm>
                <a:off x="1803063" y="3002647"/>
                <a:ext cx="63318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£0.2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53B44C9-44A7-F4EF-FA4E-EAED9D31A2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063" y="3002647"/>
                <a:ext cx="633187" cy="369332"/>
              </a:xfrm>
              <a:prstGeom prst="rect">
                <a:avLst/>
              </a:prstGeom>
              <a:blipFill>
                <a:blip r:embed="rId22"/>
                <a:stretch>
                  <a:fillRect l="-11538" r="-10577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9129B93-004D-DDA0-F4EC-06F7305B60A4}"/>
                  </a:ext>
                </a:extLst>
              </p:cNvPr>
              <p:cNvSpPr txBox="1"/>
              <p:nvPr/>
            </p:nvSpPr>
            <p:spPr>
              <a:xfrm>
                <a:off x="7528749" y="1511688"/>
                <a:ext cx="1301447" cy="5845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=0.15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9129B93-004D-DDA0-F4EC-06F7305B60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8749" y="1511688"/>
                <a:ext cx="1301447" cy="584519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99D175E-4415-9CBC-841C-1C85E5B910B1}"/>
                  </a:ext>
                </a:extLst>
              </p:cNvPr>
              <p:cNvSpPr txBox="1"/>
              <p:nvPr/>
            </p:nvSpPr>
            <p:spPr>
              <a:xfrm>
                <a:off x="7528749" y="2186118"/>
                <a:ext cx="1301447" cy="5845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115</m:t>
                          </m:r>
                        </m:num>
                        <m:den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=1.15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99D175E-4415-9CBC-841C-1C85E5B91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8749" y="2186118"/>
                <a:ext cx="1301447" cy="584519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C2A04DE-09AA-71AA-C1C7-ECBE0701C892}"/>
                  </a:ext>
                </a:extLst>
              </p:cNvPr>
              <p:cNvSpPr txBox="1"/>
              <p:nvPr/>
            </p:nvSpPr>
            <p:spPr>
              <a:xfrm>
                <a:off x="7528749" y="2892887"/>
                <a:ext cx="1301447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=0.01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C2A04DE-09AA-71AA-C1C7-ECBE0701C8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8749" y="2892887"/>
                <a:ext cx="1301447" cy="57823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8D40768-E25B-8BD6-0EC0-32E14D913682}"/>
                  </a:ext>
                </a:extLst>
              </p:cNvPr>
              <p:cNvSpPr txBox="1"/>
              <p:nvPr/>
            </p:nvSpPr>
            <p:spPr>
              <a:xfrm>
                <a:off x="746573" y="4416609"/>
                <a:ext cx="140262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×15=15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8D40768-E25B-8BD6-0EC0-32E14D913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573" y="4416609"/>
                <a:ext cx="1402628" cy="307777"/>
              </a:xfrm>
              <a:prstGeom prst="rect">
                <a:avLst/>
              </a:prstGeom>
              <a:blipFill>
                <a:blip r:embed="rId26"/>
                <a:stretch>
                  <a:fillRect l="-3463" r="-3463"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8309CDF-0750-8D0A-FCD5-024A387B69B8}"/>
                  </a:ext>
                </a:extLst>
              </p:cNvPr>
              <p:cNvSpPr txBox="1"/>
              <p:nvPr/>
            </p:nvSpPr>
            <p:spPr>
              <a:xfrm>
                <a:off x="833135" y="4755088"/>
                <a:ext cx="131606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3×5 =15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8309CDF-0750-8D0A-FCD5-024A387B69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135" y="4755088"/>
                <a:ext cx="1316066" cy="307777"/>
              </a:xfrm>
              <a:prstGeom prst="rect">
                <a:avLst/>
              </a:prstGeom>
              <a:blipFill>
                <a:blip r:embed="rId27"/>
                <a:stretch>
                  <a:fillRect l="-4167" r="-4167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E78AD71-6B8D-1790-5E7C-AFE87CB37287}"/>
                  </a:ext>
                </a:extLst>
              </p:cNvPr>
              <p:cNvSpPr txBox="1"/>
              <p:nvPr/>
            </p:nvSpPr>
            <p:spPr>
              <a:xfrm>
                <a:off x="402621" y="5049285"/>
                <a:ext cx="277838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Factors</m:t>
                      </m:r>
                      <m:r>
                        <a:rPr lang="en-GB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GB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15 : 1, 3, 5, 15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E78AD71-6B8D-1790-5E7C-AFE87CB372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21" y="5049285"/>
                <a:ext cx="2778389" cy="307777"/>
              </a:xfrm>
              <a:prstGeom prst="rect">
                <a:avLst/>
              </a:prstGeom>
              <a:blipFill>
                <a:blip r:embed="rId28"/>
                <a:stretch>
                  <a:fillRect l="-1316" r="-1316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931DA93-C06B-670C-BDE9-4DBC326F9FE0}"/>
                  </a:ext>
                </a:extLst>
              </p:cNvPr>
              <p:cNvSpPr txBox="1"/>
              <p:nvPr/>
            </p:nvSpPr>
            <p:spPr>
              <a:xfrm>
                <a:off x="788143" y="5678988"/>
                <a:ext cx="140262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×18=18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931DA93-C06B-670C-BDE9-4DBC326F9F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143" y="5678988"/>
                <a:ext cx="1402628" cy="307777"/>
              </a:xfrm>
              <a:prstGeom prst="rect">
                <a:avLst/>
              </a:prstGeom>
              <a:blipFill>
                <a:blip r:embed="rId29"/>
                <a:stretch>
                  <a:fillRect l="-3478" r="-3913"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443C0B-38FE-37C3-A6CB-09FB8D6F387B}"/>
                  </a:ext>
                </a:extLst>
              </p:cNvPr>
              <p:cNvSpPr txBox="1"/>
              <p:nvPr/>
            </p:nvSpPr>
            <p:spPr>
              <a:xfrm>
                <a:off x="946039" y="5964036"/>
                <a:ext cx="12599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2×9=18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443C0B-38FE-37C3-A6CB-09FB8D6F3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039" y="5964036"/>
                <a:ext cx="1259960" cy="307777"/>
              </a:xfrm>
              <a:prstGeom prst="rect">
                <a:avLst/>
              </a:prstGeom>
              <a:blipFill>
                <a:blip r:embed="rId30"/>
                <a:stretch>
                  <a:fillRect l="-3865" r="-4348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40C17FE-E389-86E4-32C2-61D47BDB56FA}"/>
                  </a:ext>
                </a:extLst>
              </p:cNvPr>
              <p:cNvSpPr txBox="1"/>
              <p:nvPr/>
            </p:nvSpPr>
            <p:spPr>
              <a:xfrm>
                <a:off x="943629" y="6198262"/>
                <a:ext cx="12599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×6=18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40C17FE-E389-86E4-32C2-61D47BDB56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629" y="6198262"/>
                <a:ext cx="1259960" cy="307777"/>
              </a:xfrm>
              <a:prstGeom prst="rect">
                <a:avLst/>
              </a:prstGeom>
              <a:blipFill>
                <a:blip r:embed="rId31"/>
                <a:stretch>
                  <a:fillRect l="-4369" r="-4369"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C440C39-08BC-0A4F-DFA0-EC50912AF1E9}"/>
                  </a:ext>
                </a:extLst>
              </p:cNvPr>
              <p:cNvSpPr txBox="1"/>
              <p:nvPr/>
            </p:nvSpPr>
            <p:spPr>
              <a:xfrm>
                <a:off x="2644356" y="6077011"/>
                <a:ext cx="312758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Factors</m:t>
                      </m:r>
                      <m:r>
                        <a:rPr lang="en-GB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GB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18: 1, 2, 3, 6, 9, 18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C440C39-08BC-0A4F-DFA0-EC50912AF1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4356" y="6077011"/>
                <a:ext cx="3127587" cy="307777"/>
              </a:xfrm>
              <a:prstGeom prst="rect">
                <a:avLst/>
              </a:prstGeom>
              <a:blipFill>
                <a:blip r:embed="rId32"/>
                <a:stretch>
                  <a:fillRect l="-1559" r="-1365"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BEACD2D-333E-7163-D8CD-0ACA260BDBD0}"/>
                  </a:ext>
                </a:extLst>
              </p:cNvPr>
              <p:cNvSpPr txBox="1"/>
              <p:nvPr/>
            </p:nvSpPr>
            <p:spPr>
              <a:xfrm>
                <a:off x="6146768" y="4049582"/>
                <a:ext cx="297837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Find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HCF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 15 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 18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BEACD2D-333E-7163-D8CD-0ACA260BD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6768" y="4049582"/>
                <a:ext cx="2978379" cy="369332"/>
              </a:xfrm>
              <a:prstGeom prst="rect">
                <a:avLst/>
              </a:prstGeom>
              <a:blipFill>
                <a:blip r:embed="rId33"/>
                <a:stretch>
                  <a:fillRect l="-2045" r="-2249"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14F744A-8772-0501-64A5-65339BB7D236}"/>
                  </a:ext>
                </a:extLst>
              </p:cNvPr>
              <p:cNvSpPr txBox="1"/>
              <p:nvPr/>
            </p:nvSpPr>
            <p:spPr>
              <a:xfrm>
                <a:off x="6221812" y="4624905"/>
                <a:ext cx="277838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Factors</m:t>
                      </m:r>
                      <m:r>
                        <a:rPr lang="en-GB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GB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15 : 1, 3, 5, 15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14F744A-8772-0501-64A5-65339BB7D2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1812" y="4624905"/>
                <a:ext cx="2778389" cy="307777"/>
              </a:xfrm>
              <a:prstGeom prst="rect">
                <a:avLst/>
              </a:prstGeom>
              <a:blipFill>
                <a:blip r:embed="rId34"/>
                <a:stretch>
                  <a:fillRect l="-1538" r="-1538"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E6C3A2B-3223-E67B-4824-1E4861337C3E}"/>
                  </a:ext>
                </a:extLst>
              </p:cNvPr>
              <p:cNvSpPr txBox="1"/>
              <p:nvPr/>
            </p:nvSpPr>
            <p:spPr>
              <a:xfrm>
                <a:off x="6221812" y="4993973"/>
                <a:ext cx="323851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Factors</m:t>
                      </m:r>
                      <m:r>
                        <a:rPr lang="en-GB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GB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18 : 1, 2, 3, 6, 9, 18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E6C3A2B-3223-E67B-4824-1E4861337C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1812" y="4993973"/>
                <a:ext cx="3238515" cy="307777"/>
              </a:xfrm>
              <a:prstGeom prst="rect">
                <a:avLst/>
              </a:prstGeom>
              <a:blipFill>
                <a:blip r:embed="rId35"/>
                <a:stretch>
                  <a:fillRect l="-1507" r="-1318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3F092AA-AA3E-347A-DE19-C0AB420ED036}"/>
                  </a:ext>
                </a:extLst>
              </p:cNvPr>
              <p:cNvSpPr txBox="1"/>
              <p:nvPr/>
            </p:nvSpPr>
            <p:spPr>
              <a:xfrm>
                <a:off x="6224062" y="5662018"/>
                <a:ext cx="527997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Highest</m:t>
                      </m:r>
                      <m:r>
                        <a:rPr lang="en-GB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Common</m:t>
                      </m:r>
                      <m:r>
                        <a:rPr lang="en-GB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Factor</m:t>
                      </m:r>
                      <m:r>
                        <a:rPr lang="en-GB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HCF</m:t>
                          </m:r>
                        </m:e>
                      </m:d>
                      <m:r>
                        <a:rPr lang="en-GB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GB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15 </m:t>
                      </m:r>
                      <m:r>
                        <m:rPr>
                          <m:sty m:val="p"/>
                        </m:rPr>
                        <a:rPr lang="en-GB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18 </m:t>
                      </m:r>
                      <m:r>
                        <m:rPr>
                          <m:sty m:val="p"/>
                        </m:rPr>
                        <a:rPr lang="en-GB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en-GB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3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3F092AA-AA3E-347A-DE19-C0AB420ED0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4062" y="5662018"/>
                <a:ext cx="5279972" cy="307777"/>
              </a:xfrm>
              <a:prstGeom prst="rect">
                <a:avLst/>
              </a:prstGeom>
              <a:blipFill>
                <a:blip r:embed="rId36"/>
                <a:stretch>
                  <a:fillRect l="-1155" r="-693" b="-3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840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9F6601D-5D3E-4786-A5D7-6A4B2D9CF6DD}"/>
                  </a:ext>
                </a:extLst>
              </p:cNvPr>
              <p:cNvSpPr/>
              <p:nvPr/>
            </p:nvSpPr>
            <p:spPr>
              <a:xfrm>
                <a:off x="-1" y="0"/>
                <a:ext cx="9165771" cy="881743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𝐓𝐡𝐢𝐧𝐤</m:t>
                      </m:r>
                      <m:r>
                        <a:rPr lang="en-GB" sz="36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36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𝐏𝐚𝐢𝐫</m:t>
                      </m:r>
                      <m:r>
                        <a:rPr lang="en-GB" sz="36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36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𝐒𝐡𝐚𝐫𝐞</m:t>
                      </m:r>
                    </m:oMath>
                  </m:oMathPara>
                </a14:m>
                <a:endParaRPr lang="en-GB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9F6601D-5D3E-4786-A5D7-6A4B2D9CF6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0"/>
                <a:ext cx="9165771" cy="8817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78875CC5-1C33-46FD-A4BE-5BDCB028EDB7}"/>
              </a:ext>
            </a:extLst>
          </p:cNvPr>
          <p:cNvSpPr/>
          <p:nvPr/>
        </p:nvSpPr>
        <p:spPr>
          <a:xfrm>
            <a:off x="8719457" y="0"/>
            <a:ext cx="3472543" cy="88174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38D29CA-F962-72A5-C279-76AE28853355}"/>
                  </a:ext>
                </a:extLst>
              </p:cNvPr>
              <p:cNvSpPr txBox="1"/>
              <p:nvPr/>
            </p:nvSpPr>
            <p:spPr>
              <a:xfrm>
                <a:off x="1583870" y="1023022"/>
                <a:ext cx="824745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𝐖𝐡𝐲</m:t>
                      </m:r>
                      <m:r>
                        <a:rPr lang="en-GB" sz="28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𝐝𝐨</m:t>
                      </m:r>
                      <m:r>
                        <a:rPr lang="en-GB" sz="28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𝐰𝐞</m:t>
                      </m:r>
                      <m:r>
                        <a:rPr lang="en-GB" sz="28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𝐥𝐞𝐚𝐫𝐧</m:t>
                      </m:r>
                      <m:r>
                        <a:rPr lang="en-GB" sz="28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𝐩𝐞𝐫𝐜𝐞𝐧𝐭𝐚𝐠𝐞</m:t>
                      </m:r>
                      <m:r>
                        <a:rPr lang="en-GB" sz="28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𝐢𝐧𝐜𝐫𝐞𝐚𝐬𝐞</m:t>
                      </m:r>
                      <m:r>
                        <a:rPr lang="en-GB" sz="28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sz="28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𝐝𝐞𝐜𝐫𝐞𝐚𝐬𝐞</m:t>
                      </m:r>
                      <m:r>
                        <a:rPr lang="en-GB" sz="28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GB" sz="28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38D29CA-F962-72A5-C279-76AE28853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870" y="1023022"/>
                <a:ext cx="8247451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76C058C-5273-7133-3255-7E64AD7A48D8}"/>
                  </a:ext>
                </a:extLst>
              </p:cNvPr>
              <p:cNvSpPr txBox="1"/>
              <p:nvPr/>
            </p:nvSpPr>
            <p:spPr>
              <a:xfrm>
                <a:off x="3741995" y="1839391"/>
                <a:ext cx="3691716" cy="17235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342900" indent="-34290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 b="0" i="0" smtClean="0">
                        <a:latin typeface="Cambria Math" panose="02040503050406030204" pitchFamily="18" charset="0"/>
                      </a:rPr>
                      <m:t>Budgeting</m:t>
                    </m:r>
                    <m:r>
                      <a:rPr lang="en-GB" sz="2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800" b="0" i="0" dirty="0"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 b="0" i="0" smtClean="0">
                        <a:latin typeface="Cambria Math" panose="02040503050406030204" pitchFamily="18" charset="0"/>
                      </a:rPr>
                      <m:t>Financial</m:t>
                    </m:r>
                    <m:r>
                      <a:rPr lang="en-GB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2800" b="0" i="0" smtClean="0">
                        <a:latin typeface="Cambria Math" panose="02040503050406030204" pitchFamily="18" charset="0"/>
                      </a:rPr>
                      <m:t>planning</m:t>
                    </m:r>
                    <m:r>
                      <a:rPr lang="en-GB" sz="2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800" b="0" i="0" dirty="0"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 b="0" i="0" smtClean="0">
                        <a:latin typeface="Cambria Math" panose="02040503050406030204" pitchFamily="18" charset="0"/>
                      </a:rPr>
                      <m:t>Sales</m:t>
                    </m:r>
                    <m:r>
                      <a:rPr lang="en-GB" sz="2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800" b="0" i="0" dirty="0"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 b="0" i="0" smtClean="0">
                        <a:latin typeface="Cambria Math" panose="02040503050406030204" pitchFamily="18" charset="0"/>
                      </a:rPr>
                      <m:t>Analyzing</m:t>
                    </m:r>
                    <m:r>
                      <a:rPr lang="en-GB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2800" b="0" i="0" smtClean="0">
                        <a:latin typeface="Cambria Math" panose="02040503050406030204" pitchFamily="18" charset="0"/>
                      </a:rPr>
                      <m:t>data</m:t>
                    </m:r>
                    <m:r>
                      <a:rPr lang="en-GB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2800" b="0" i="0" smtClean="0">
                        <a:latin typeface="Cambria Math" panose="02040503050406030204" pitchFamily="18" charset="0"/>
                      </a:rPr>
                      <m:t>trends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76C058C-5273-7133-3255-7E64AD7A48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1995" y="1839391"/>
                <a:ext cx="3691716" cy="17235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3F9C33AD-8EA0-7E37-4A20-270A3ED1B9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65770" y="1595188"/>
            <a:ext cx="2656115" cy="2205926"/>
          </a:xfrm>
          <a:prstGeom prst="rect">
            <a:avLst/>
          </a:prstGeom>
        </p:spPr>
      </p:pic>
      <p:pic>
        <p:nvPicPr>
          <p:cNvPr id="18" name="Picture 17" descr="A storefront with signs on the window&#10;&#10;Description automatically generated">
            <a:extLst>
              <a:ext uri="{FF2B5EF4-FFF2-40B4-BE49-F238E27FC236}">
                <a16:creationId xmlns:a16="http://schemas.microsoft.com/office/drawing/2014/main" id="{D682BF2F-5EA0-0CE0-3437-72C318CA53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244785" y="3897588"/>
            <a:ext cx="3947215" cy="296041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B7D63A8-396A-8244-9B2B-909F150232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3948423"/>
            <a:ext cx="4659086" cy="280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84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276CC-281B-33AB-5D63-32B8465F8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D8F78F3-08ED-466D-36FD-3932688D4AD4}"/>
                  </a:ext>
                </a:extLst>
              </p:cNvPr>
              <p:cNvSpPr/>
              <p:nvPr/>
            </p:nvSpPr>
            <p:spPr>
              <a:xfrm>
                <a:off x="-1" y="0"/>
                <a:ext cx="9165771" cy="881743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𝐌𝐖𝐁</m:t>
                      </m:r>
                    </m:oMath>
                  </m:oMathPara>
                </a14:m>
                <a:endParaRPr lang="en-GB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D8F78F3-08ED-466D-36FD-3932688D4A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0"/>
                <a:ext cx="9165771" cy="8817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85EDF38E-B51D-FB49-8E7D-8BC3A205A1FF}"/>
              </a:ext>
            </a:extLst>
          </p:cNvPr>
          <p:cNvSpPr/>
          <p:nvPr/>
        </p:nvSpPr>
        <p:spPr>
          <a:xfrm>
            <a:off x="8719457" y="0"/>
            <a:ext cx="3472543" cy="88174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A2F1916-F8B9-7254-0D66-ABA48CA3E1C7}"/>
                  </a:ext>
                </a:extLst>
              </p:cNvPr>
              <p:cNvSpPr txBox="1"/>
              <p:nvPr/>
            </p:nvSpPr>
            <p:spPr>
              <a:xfrm>
                <a:off x="3117074" y="1382485"/>
                <a:ext cx="446757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4000" b="0" i="0" smtClean="0">
                          <a:latin typeface="Cambria Math" panose="02040503050406030204" pitchFamily="18" charset="0"/>
                        </a:rPr>
                        <m:t>Convert</m:t>
                      </m:r>
                      <m:r>
                        <a:rPr lang="en-GB" sz="4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4000" b="0" i="0" smtClean="0">
                          <a:latin typeface="Cambria Math" panose="02040503050406030204" pitchFamily="18" charset="0"/>
                        </a:rPr>
                        <m:t>to</m:t>
                      </m:r>
                      <m:r>
                        <a:rPr lang="en-GB" sz="4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4000" b="0" i="0" smtClean="0">
                          <a:latin typeface="Cambria Math" panose="02040503050406030204" pitchFamily="18" charset="0"/>
                        </a:rPr>
                        <m:t>decimals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A2F1916-F8B9-7254-0D66-ABA48CA3E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074" y="1382485"/>
                <a:ext cx="4467570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5B95440-0112-9984-8C50-8439E8944DF6}"/>
                  </a:ext>
                </a:extLst>
              </p:cNvPr>
              <p:cNvSpPr txBox="1"/>
              <p:nvPr/>
            </p:nvSpPr>
            <p:spPr>
              <a:xfrm>
                <a:off x="4838700" y="2941728"/>
                <a:ext cx="113973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10%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5B95440-0112-9984-8C50-8439E8944D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700" y="2941728"/>
                <a:ext cx="1139735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823AAE-A498-DB8D-8CCD-CDCF9E375BD4}"/>
                  </a:ext>
                </a:extLst>
              </p:cNvPr>
              <p:cNvSpPr txBox="1"/>
              <p:nvPr/>
            </p:nvSpPr>
            <p:spPr>
              <a:xfrm>
                <a:off x="3325586" y="3996468"/>
                <a:ext cx="4499630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GB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=10</m:t>
                      </m:r>
                      <m:r>
                        <a:rPr lang="en-GB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÷100=0.1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823AAE-A498-DB8D-8CCD-CDCF9E375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586" y="3996468"/>
                <a:ext cx="4499630" cy="10407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820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276CC-281B-33AB-5D63-32B8465F8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D8F78F3-08ED-466D-36FD-3932688D4AD4}"/>
                  </a:ext>
                </a:extLst>
              </p:cNvPr>
              <p:cNvSpPr/>
              <p:nvPr/>
            </p:nvSpPr>
            <p:spPr>
              <a:xfrm>
                <a:off x="-1" y="0"/>
                <a:ext cx="9165771" cy="881743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𝐌𝐖𝐁</m:t>
                      </m:r>
                    </m:oMath>
                  </m:oMathPara>
                </a14:m>
                <a:endParaRPr lang="en-GB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D8F78F3-08ED-466D-36FD-3932688D4A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0"/>
                <a:ext cx="9165771" cy="8817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85EDF38E-B51D-FB49-8E7D-8BC3A205A1FF}"/>
              </a:ext>
            </a:extLst>
          </p:cNvPr>
          <p:cNvSpPr/>
          <p:nvPr/>
        </p:nvSpPr>
        <p:spPr>
          <a:xfrm>
            <a:off x="8719457" y="0"/>
            <a:ext cx="3472543" cy="88174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A2F1916-F8B9-7254-0D66-ABA48CA3E1C7}"/>
                  </a:ext>
                </a:extLst>
              </p:cNvPr>
              <p:cNvSpPr txBox="1"/>
              <p:nvPr/>
            </p:nvSpPr>
            <p:spPr>
              <a:xfrm>
                <a:off x="3117074" y="1382485"/>
                <a:ext cx="446757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4000" b="0" i="0" smtClean="0">
                          <a:latin typeface="Cambria Math" panose="02040503050406030204" pitchFamily="18" charset="0"/>
                        </a:rPr>
                        <m:t>Convert</m:t>
                      </m:r>
                      <m:r>
                        <a:rPr lang="en-GB" sz="4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4000" b="0" i="0" smtClean="0">
                          <a:latin typeface="Cambria Math" panose="02040503050406030204" pitchFamily="18" charset="0"/>
                        </a:rPr>
                        <m:t>to</m:t>
                      </m:r>
                      <m:r>
                        <a:rPr lang="en-GB" sz="4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4000" b="0" i="0" smtClean="0">
                          <a:latin typeface="Cambria Math" panose="02040503050406030204" pitchFamily="18" charset="0"/>
                        </a:rPr>
                        <m:t>decimals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A2F1916-F8B9-7254-0D66-ABA48CA3E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074" y="1382485"/>
                <a:ext cx="4467570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5B95440-0112-9984-8C50-8439E8944DF6}"/>
                  </a:ext>
                </a:extLst>
              </p:cNvPr>
              <p:cNvSpPr txBox="1"/>
              <p:nvPr/>
            </p:nvSpPr>
            <p:spPr>
              <a:xfrm>
                <a:off x="4838700" y="2941728"/>
                <a:ext cx="113973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15%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5B95440-0112-9984-8C50-8439E8944D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700" y="2941728"/>
                <a:ext cx="1139736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823AAE-A498-DB8D-8CCD-CDCF9E375BD4}"/>
                  </a:ext>
                </a:extLst>
              </p:cNvPr>
              <p:cNvSpPr txBox="1"/>
              <p:nvPr/>
            </p:nvSpPr>
            <p:spPr>
              <a:xfrm>
                <a:off x="3325586" y="3996468"/>
                <a:ext cx="4754507" cy="10520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GB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=15</m:t>
                      </m:r>
                      <m:r>
                        <a:rPr lang="en-GB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÷100=0.15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823AAE-A498-DB8D-8CCD-CDCF9E375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586" y="3996468"/>
                <a:ext cx="4754507" cy="105201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959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276CC-281B-33AB-5D63-32B8465F8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D8F78F3-08ED-466D-36FD-3932688D4AD4}"/>
                  </a:ext>
                </a:extLst>
              </p:cNvPr>
              <p:cNvSpPr/>
              <p:nvPr/>
            </p:nvSpPr>
            <p:spPr>
              <a:xfrm>
                <a:off x="-1" y="0"/>
                <a:ext cx="9165771" cy="881743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𝐌𝐖𝐁</m:t>
                      </m:r>
                    </m:oMath>
                  </m:oMathPara>
                </a14:m>
                <a:endParaRPr lang="en-GB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D8F78F3-08ED-466D-36FD-3932688D4A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0"/>
                <a:ext cx="9165771" cy="8817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85EDF38E-B51D-FB49-8E7D-8BC3A205A1FF}"/>
              </a:ext>
            </a:extLst>
          </p:cNvPr>
          <p:cNvSpPr/>
          <p:nvPr/>
        </p:nvSpPr>
        <p:spPr>
          <a:xfrm>
            <a:off x="8719457" y="0"/>
            <a:ext cx="3472543" cy="88174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A2F1916-F8B9-7254-0D66-ABA48CA3E1C7}"/>
                  </a:ext>
                </a:extLst>
              </p:cNvPr>
              <p:cNvSpPr txBox="1"/>
              <p:nvPr/>
            </p:nvSpPr>
            <p:spPr>
              <a:xfrm>
                <a:off x="3117074" y="1382485"/>
                <a:ext cx="446757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4000" b="0" i="0" smtClean="0">
                          <a:latin typeface="Cambria Math" panose="02040503050406030204" pitchFamily="18" charset="0"/>
                        </a:rPr>
                        <m:t>Convert</m:t>
                      </m:r>
                      <m:r>
                        <a:rPr lang="en-GB" sz="4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4000" b="0" i="0" smtClean="0">
                          <a:latin typeface="Cambria Math" panose="02040503050406030204" pitchFamily="18" charset="0"/>
                        </a:rPr>
                        <m:t>to</m:t>
                      </m:r>
                      <m:r>
                        <a:rPr lang="en-GB" sz="4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4000" b="0" i="0" smtClean="0">
                          <a:latin typeface="Cambria Math" panose="02040503050406030204" pitchFamily="18" charset="0"/>
                        </a:rPr>
                        <m:t>decimals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A2F1916-F8B9-7254-0D66-ABA48CA3E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074" y="1382485"/>
                <a:ext cx="4467570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5B95440-0112-9984-8C50-8439E8944DF6}"/>
                  </a:ext>
                </a:extLst>
              </p:cNvPr>
              <p:cNvSpPr txBox="1"/>
              <p:nvPr/>
            </p:nvSpPr>
            <p:spPr>
              <a:xfrm>
                <a:off x="4838700" y="2941728"/>
                <a:ext cx="142346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115%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5B95440-0112-9984-8C50-8439E8944D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700" y="2941728"/>
                <a:ext cx="1423467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823AAE-A498-DB8D-8CCD-CDCF9E375BD4}"/>
                  </a:ext>
                </a:extLst>
              </p:cNvPr>
              <p:cNvSpPr txBox="1"/>
              <p:nvPr/>
            </p:nvSpPr>
            <p:spPr>
              <a:xfrm>
                <a:off x="3325586" y="3996468"/>
                <a:ext cx="5009385" cy="10520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115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GB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=115</m:t>
                      </m:r>
                      <m:r>
                        <a:rPr lang="en-GB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÷100=1.15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823AAE-A498-DB8D-8CCD-CDCF9E375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586" y="3996468"/>
                <a:ext cx="5009385" cy="105201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990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276CC-281B-33AB-5D63-32B8465F8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D8F78F3-08ED-466D-36FD-3932688D4AD4}"/>
                  </a:ext>
                </a:extLst>
              </p:cNvPr>
              <p:cNvSpPr/>
              <p:nvPr/>
            </p:nvSpPr>
            <p:spPr>
              <a:xfrm>
                <a:off x="-1" y="0"/>
                <a:ext cx="9165771" cy="881743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𝐌𝐖𝐁</m:t>
                      </m:r>
                    </m:oMath>
                  </m:oMathPara>
                </a14:m>
                <a:endParaRPr lang="en-GB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D8F78F3-08ED-466D-36FD-3932688D4A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0"/>
                <a:ext cx="9165771" cy="8817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85EDF38E-B51D-FB49-8E7D-8BC3A205A1FF}"/>
              </a:ext>
            </a:extLst>
          </p:cNvPr>
          <p:cNvSpPr/>
          <p:nvPr/>
        </p:nvSpPr>
        <p:spPr>
          <a:xfrm>
            <a:off x="8719457" y="0"/>
            <a:ext cx="3472543" cy="88174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A2F1916-F8B9-7254-0D66-ABA48CA3E1C7}"/>
                  </a:ext>
                </a:extLst>
              </p:cNvPr>
              <p:cNvSpPr txBox="1"/>
              <p:nvPr/>
            </p:nvSpPr>
            <p:spPr>
              <a:xfrm>
                <a:off x="3117074" y="1382485"/>
                <a:ext cx="446757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4000" b="0" i="0" smtClean="0">
                          <a:latin typeface="Cambria Math" panose="02040503050406030204" pitchFamily="18" charset="0"/>
                        </a:rPr>
                        <m:t>Convert</m:t>
                      </m:r>
                      <m:r>
                        <a:rPr lang="en-GB" sz="4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4000" b="0" i="0" smtClean="0">
                          <a:latin typeface="Cambria Math" panose="02040503050406030204" pitchFamily="18" charset="0"/>
                        </a:rPr>
                        <m:t>to</m:t>
                      </m:r>
                      <m:r>
                        <a:rPr lang="en-GB" sz="4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4000" b="0" i="0" smtClean="0">
                          <a:latin typeface="Cambria Math" panose="02040503050406030204" pitchFamily="18" charset="0"/>
                        </a:rPr>
                        <m:t>decimals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A2F1916-F8B9-7254-0D66-ABA48CA3E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074" y="1382485"/>
                <a:ext cx="4467570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5B95440-0112-9984-8C50-8439E8944DF6}"/>
                  </a:ext>
                </a:extLst>
              </p:cNvPr>
              <p:cNvSpPr txBox="1"/>
              <p:nvPr/>
            </p:nvSpPr>
            <p:spPr>
              <a:xfrm>
                <a:off x="4838700" y="2941728"/>
                <a:ext cx="85600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5%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5B95440-0112-9984-8C50-8439E8944D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700" y="2941728"/>
                <a:ext cx="856004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823AAE-A498-DB8D-8CCD-CDCF9E375BD4}"/>
                  </a:ext>
                </a:extLst>
              </p:cNvPr>
              <p:cNvSpPr txBox="1"/>
              <p:nvPr/>
            </p:nvSpPr>
            <p:spPr>
              <a:xfrm>
                <a:off x="3325586" y="3996468"/>
                <a:ext cx="4499630" cy="10520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GB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n-GB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÷100=0.05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823AAE-A498-DB8D-8CCD-CDCF9E375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586" y="3996468"/>
                <a:ext cx="4499630" cy="105201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16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276CC-281B-33AB-5D63-32B8465F8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D8F78F3-08ED-466D-36FD-3932688D4AD4}"/>
                  </a:ext>
                </a:extLst>
              </p:cNvPr>
              <p:cNvSpPr/>
              <p:nvPr/>
            </p:nvSpPr>
            <p:spPr>
              <a:xfrm>
                <a:off x="-1" y="0"/>
                <a:ext cx="9165771" cy="881743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𝐌𝐖𝐁</m:t>
                      </m:r>
                    </m:oMath>
                  </m:oMathPara>
                </a14:m>
                <a:endParaRPr lang="en-GB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D8F78F3-08ED-466D-36FD-3932688D4A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0"/>
                <a:ext cx="9165771" cy="8817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85EDF38E-B51D-FB49-8E7D-8BC3A205A1FF}"/>
              </a:ext>
            </a:extLst>
          </p:cNvPr>
          <p:cNvSpPr/>
          <p:nvPr/>
        </p:nvSpPr>
        <p:spPr>
          <a:xfrm>
            <a:off x="8719457" y="0"/>
            <a:ext cx="3472543" cy="88174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A2F1916-F8B9-7254-0D66-ABA48CA3E1C7}"/>
                  </a:ext>
                </a:extLst>
              </p:cNvPr>
              <p:cNvSpPr txBox="1"/>
              <p:nvPr/>
            </p:nvSpPr>
            <p:spPr>
              <a:xfrm>
                <a:off x="3117074" y="1382485"/>
                <a:ext cx="446757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4000" b="0" i="0" smtClean="0">
                          <a:latin typeface="Cambria Math" panose="02040503050406030204" pitchFamily="18" charset="0"/>
                        </a:rPr>
                        <m:t>Convert</m:t>
                      </m:r>
                      <m:r>
                        <a:rPr lang="en-GB" sz="4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4000" b="0" i="0" smtClean="0">
                          <a:latin typeface="Cambria Math" panose="02040503050406030204" pitchFamily="18" charset="0"/>
                        </a:rPr>
                        <m:t>to</m:t>
                      </m:r>
                      <m:r>
                        <a:rPr lang="en-GB" sz="4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4000" b="0" i="0" smtClean="0">
                          <a:latin typeface="Cambria Math" panose="02040503050406030204" pitchFamily="18" charset="0"/>
                        </a:rPr>
                        <m:t>decimals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A2F1916-F8B9-7254-0D66-ABA48CA3E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074" y="1382485"/>
                <a:ext cx="4467570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5B95440-0112-9984-8C50-8439E8944DF6}"/>
                  </a:ext>
                </a:extLst>
              </p:cNvPr>
              <p:cNvSpPr txBox="1"/>
              <p:nvPr/>
            </p:nvSpPr>
            <p:spPr>
              <a:xfrm>
                <a:off x="4838700" y="2941728"/>
                <a:ext cx="124553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2.5%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5B95440-0112-9984-8C50-8439E8944D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700" y="2941728"/>
                <a:ext cx="1245534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823AAE-A498-DB8D-8CCD-CDCF9E375BD4}"/>
                  </a:ext>
                </a:extLst>
              </p:cNvPr>
              <p:cNvSpPr txBox="1"/>
              <p:nvPr/>
            </p:nvSpPr>
            <p:spPr>
              <a:xfrm>
                <a:off x="3325586" y="3996468"/>
                <a:ext cx="5103961" cy="10520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2.5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GB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=2.5</m:t>
                      </m:r>
                      <m:r>
                        <a:rPr lang="en-GB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÷100=0.025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823AAE-A498-DB8D-8CCD-CDCF9E375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586" y="3996468"/>
                <a:ext cx="5103961" cy="105201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691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D4A19-16D3-4477-943A-875389F2B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83752"/>
          </a:xfrm>
        </p:spPr>
        <p:txBody>
          <a:bodyPr/>
          <a:lstStyle/>
          <a:p>
            <a:r>
              <a:rPr lang="en-GB" dirty="0"/>
              <a:t>Percentage Increase (Multiplier)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BEE065-BE9B-41A8-A5B8-3C3EA8B078E7}"/>
                  </a:ext>
                </a:extLst>
              </p:cNvPr>
              <p:cNvSpPr txBox="1"/>
              <p:nvPr/>
            </p:nvSpPr>
            <p:spPr>
              <a:xfrm>
                <a:off x="935412" y="1491024"/>
                <a:ext cx="254877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𝐖𝐨𝐫𝐤𝐞𝐝</m:t>
                      </m:r>
                      <m:r>
                        <a:rPr kumimoji="0" lang="en-GB" sz="2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GB" sz="2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𝐞𝐱𝐚𝐦𝐩𝐥𝐞</m:t>
                      </m:r>
                    </m:oMath>
                  </m:oMathPara>
                </a14:m>
                <a:endPara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BEE065-BE9B-41A8-A5B8-3C3EA8B07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412" y="1491024"/>
                <a:ext cx="2548775" cy="369332"/>
              </a:xfrm>
              <a:prstGeom prst="rect">
                <a:avLst/>
              </a:prstGeom>
              <a:blipFill>
                <a:blip r:embed="rId2"/>
                <a:stretch>
                  <a:fillRect l="-2387" t="-1667" r="-3341" b="-3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5D8BF2-EA8C-4B2C-9EF5-0D6F52826179}"/>
                  </a:ext>
                </a:extLst>
              </p:cNvPr>
              <p:cNvSpPr txBox="1"/>
              <p:nvPr/>
            </p:nvSpPr>
            <p:spPr>
              <a:xfrm>
                <a:off x="7792765" y="1489414"/>
                <a:ext cx="14891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𝐘𝐨𝐮𝐫</m:t>
                      </m:r>
                      <m:r>
                        <a:rPr kumimoji="0" lang="en-GB" sz="2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GB" sz="2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𝐭𝐮𝐫𝐧</m:t>
                      </m:r>
                    </m:oMath>
                  </m:oMathPara>
                </a14:m>
                <a:endPara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5D8BF2-EA8C-4B2C-9EF5-0D6F528261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2765" y="1489414"/>
                <a:ext cx="1489190" cy="369332"/>
              </a:xfrm>
              <a:prstGeom prst="rect">
                <a:avLst/>
              </a:prstGeom>
              <a:blipFill>
                <a:blip r:embed="rId3"/>
                <a:stretch>
                  <a:fillRect l="-3673" r="-3673"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DCC4AA-DD4E-434D-91AF-25A9A9403C09}"/>
              </a:ext>
            </a:extLst>
          </p:cNvPr>
          <p:cNvCxnSpPr/>
          <p:nvPr/>
        </p:nvCxnSpPr>
        <p:spPr>
          <a:xfrm>
            <a:off x="0" y="2017336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8AA20B5E-F025-47CF-B2E3-675D73D62E7A}"/>
              </a:ext>
            </a:extLst>
          </p:cNvPr>
          <p:cNvSpPr/>
          <p:nvPr/>
        </p:nvSpPr>
        <p:spPr>
          <a:xfrm>
            <a:off x="8654143" y="0"/>
            <a:ext cx="3537857" cy="13837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48DB78-1639-45B1-A647-D6BE2BD107F4}"/>
                  </a:ext>
                </a:extLst>
              </p:cNvPr>
              <p:cNvSpPr txBox="1"/>
              <p:nvPr/>
            </p:nvSpPr>
            <p:spPr>
              <a:xfrm>
                <a:off x="309838" y="2281588"/>
                <a:ext cx="4400244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Write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down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decimal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multiplier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400" b="0" i="0" dirty="0"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an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increase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 :</m:t>
                      </m:r>
                    </m:oMath>
                  </m:oMathPara>
                </a14:m>
                <a:endParaRPr lang="en-GB" sz="2400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48DB78-1639-45B1-A647-D6BE2BD107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838" y="2281588"/>
                <a:ext cx="4400244" cy="738664"/>
              </a:xfrm>
              <a:prstGeom prst="rect">
                <a:avLst/>
              </a:prstGeom>
              <a:blipFill>
                <a:blip r:embed="rId4"/>
                <a:stretch>
                  <a:fillRect l="-1247" r="-554" b="-41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4B378E-8EE8-4220-A4B7-810F82D3CA7E}"/>
                  </a:ext>
                </a:extLst>
              </p:cNvPr>
              <p:cNvSpPr txBox="1"/>
              <p:nvPr/>
            </p:nvSpPr>
            <p:spPr>
              <a:xfrm>
                <a:off x="277950" y="3456685"/>
                <a:ext cx="112050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1)  30%</m:t>
                      </m:r>
                    </m:oMath>
                  </m:oMathPara>
                </a14:m>
                <a:endParaRPr lang="en-GB" sz="2400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4B378E-8EE8-4220-A4B7-810F82D3C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50" y="3456685"/>
                <a:ext cx="1120500" cy="369332"/>
              </a:xfrm>
              <a:prstGeom prst="rect">
                <a:avLst/>
              </a:prstGeom>
              <a:blipFill>
                <a:blip r:embed="rId5"/>
                <a:stretch>
                  <a:fillRect l="-6011" r="-6557" b="-360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1D56D0C-4C04-49D2-A645-5218625D5A0F}"/>
                  </a:ext>
                </a:extLst>
              </p:cNvPr>
              <p:cNvSpPr txBox="1"/>
              <p:nvPr/>
            </p:nvSpPr>
            <p:spPr>
              <a:xfrm>
                <a:off x="277950" y="4206023"/>
                <a:ext cx="112050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2)  25%</m:t>
                      </m:r>
                    </m:oMath>
                  </m:oMathPara>
                </a14:m>
                <a:endParaRPr lang="en-GB" sz="2400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1D56D0C-4C04-49D2-A645-5218625D5A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50" y="4206023"/>
                <a:ext cx="1120500" cy="369332"/>
              </a:xfrm>
              <a:prstGeom prst="rect">
                <a:avLst/>
              </a:prstGeom>
              <a:blipFill>
                <a:blip r:embed="rId6"/>
                <a:stretch>
                  <a:fillRect l="-6011" r="-7104" b="-344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050E2E3-49D0-4625-9271-B37E45CF1C93}"/>
                  </a:ext>
                </a:extLst>
              </p:cNvPr>
              <p:cNvSpPr txBox="1"/>
              <p:nvPr/>
            </p:nvSpPr>
            <p:spPr>
              <a:xfrm>
                <a:off x="277950" y="4997644"/>
                <a:ext cx="112050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3)  17%</m:t>
                      </m:r>
                    </m:oMath>
                  </m:oMathPara>
                </a14:m>
                <a:endParaRPr lang="en-GB" sz="2400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050E2E3-49D0-4625-9271-B37E45CF1C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50" y="4997644"/>
                <a:ext cx="1120500" cy="369332"/>
              </a:xfrm>
              <a:prstGeom prst="rect">
                <a:avLst/>
              </a:prstGeom>
              <a:blipFill>
                <a:blip r:embed="rId7"/>
                <a:stretch>
                  <a:fillRect l="-6011" r="-6557" b="-3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D8E0D3C-6429-4024-BA7B-FDB13763A14C}"/>
                  </a:ext>
                </a:extLst>
              </p:cNvPr>
              <p:cNvSpPr txBox="1"/>
              <p:nvPr/>
            </p:nvSpPr>
            <p:spPr>
              <a:xfrm>
                <a:off x="277950" y="5789265"/>
                <a:ext cx="9505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4)  6%</m:t>
                      </m:r>
                    </m:oMath>
                  </m:oMathPara>
                </a14:m>
                <a:endParaRPr lang="en-GB" sz="2400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D8E0D3C-6429-4024-BA7B-FDB13763A1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50" y="5789265"/>
                <a:ext cx="950581" cy="369332"/>
              </a:xfrm>
              <a:prstGeom prst="rect">
                <a:avLst/>
              </a:prstGeom>
              <a:blipFill>
                <a:blip r:embed="rId8"/>
                <a:stretch>
                  <a:fillRect l="-7051" r="-7692" b="-3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E14EA7E-E9D6-4285-AE3C-EC683A7795F4}"/>
                  </a:ext>
                </a:extLst>
              </p:cNvPr>
              <p:cNvSpPr txBox="1"/>
              <p:nvPr/>
            </p:nvSpPr>
            <p:spPr>
              <a:xfrm>
                <a:off x="6588718" y="2281588"/>
                <a:ext cx="4400244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Write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down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decimal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multiplier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400" b="0" i="0" dirty="0"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an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increase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 :</m:t>
                      </m:r>
                    </m:oMath>
                  </m:oMathPara>
                </a14:m>
                <a:endParaRPr lang="en-GB" sz="2400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E14EA7E-E9D6-4285-AE3C-EC683A7795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718" y="2281588"/>
                <a:ext cx="4400244" cy="738664"/>
              </a:xfrm>
              <a:prstGeom prst="rect">
                <a:avLst/>
              </a:prstGeom>
              <a:blipFill>
                <a:blip r:embed="rId4"/>
                <a:stretch>
                  <a:fillRect l="-1247" r="-554" b="-41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85CF91D-8E02-4B93-B4A5-E1B79BCD134D}"/>
                  </a:ext>
                </a:extLst>
              </p:cNvPr>
              <p:cNvSpPr txBox="1"/>
              <p:nvPr/>
            </p:nvSpPr>
            <p:spPr>
              <a:xfrm>
                <a:off x="6384133" y="3429000"/>
                <a:ext cx="112050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1)  10%</m:t>
                      </m:r>
                    </m:oMath>
                  </m:oMathPara>
                </a14:m>
                <a:endParaRPr lang="en-GB" sz="2400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85CF91D-8E02-4B93-B4A5-E1B79BCD13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133" y="3429000"/>
                <a:ext cx="1120500" cy="369332"/>
              </a:xfrm>
              <a:prstGeom prst="rect">
                <a:avLst/>
              </a:prstGeom>
              <a:blipFill>
                <a:blip r:embed="rId9"/>
                <a:stretch>
                  <a:fillRect l="-5435" r="-6522" b="-3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43F4FF4-C043-43B4-951E-A52F8C063CDD}"/>
                  </a:ext>
                </a:extLst>
              </p:cNvPr>
              <p:cNvSpPr txBox="1"/>
              <p:nvPr/>
            </p:nvSpPr>
            <p:spPr>
              <a:xfrm>
                <a:off x="6384133" y="4231573"/>
                <a:ext cx="112050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2)  20%</m:t>
                      </m:r>
                    </m:oMath>
                  </m:oMathPara>
                </a14:m>
                <a:endParaRPr lang="en-GB" sz="2400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43F4FF4-C043-43B4-951E-A52F8C063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133" y="4231573"/>
                <a:ext cx="1120500" cy="369332"/>
              </a:xfrm>
              <a:prstGeom prst="rect">
                <a:avLst/>
              </a:prstGeom>
              <a:blipFill>
                <a:blip r:embed="rId10"/>
                <a:stretch>
                  <a:fillRect l="-5435" r="-6522" b="-360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13EF49D-2C0F-40E8-8459-9CEE5A12F873}"/>
                  </a:ext>
                </a:extLst>
              </p:cNvPr>
              <p:cNvSpPr txBox="1"/>
              <p:nvPr/>
            </p:nvSpPr>
            <p:spPr>
              <a:xfrm>
                <a:off x="6373950" y="5023194"/>
                <a:ext cx="112050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3)  15%</m:t>
                      </m:r>
                    </m:oMath>
                  </m:oMathPara>
                </a14:m>
                <a:endParaRPr lang="en-GB" sz="2400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13EF49D-2C0F-40E8-8459-9CEE5A12F8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950" y="5023194"/>
                <a:ext cx="1120500" cy="369332"/>
              </a:xfrm>
              <a:prstGeom prst="rect">
                <a:avLst/>
              </a:prstGeom>
              <a:blipFill>
                <a:blip r:embed="rId11"/>
                <a:stretch>
                  <a:fillRect l="-6011" r="-7104" b="-360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C2981FE-7860-448A-89FF-453C4D009165}"/>
                  </a:ext>
                </a:extLst>
              </p:cNvPr>
              <p:cNvSpPr txBox="1"/>
              <p:nvPr/>
            </p:nvSpPr>
            <p:spPr>
              <a:xfrm>
                <a:off x="6361419" y="5682327"/>
                <a:ext cx="9505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4)  5%</m:t>
                      </m:r>
                    </m:oMath>
                  </m:oMathPara>
                </a14:m>
                <a:endParaRPr lang="en-GB" sz="2400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C2981FE-7860-448A-89FF-453C4D0091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419" y="5682327"/>
                <a:ext cx="950581" cy="369332"/>
              </a:xfrm>
              <a:prstGeom prst="rect">
                <a:avLst/>
              </a:prstGeom>
              <a:blipFill>
                <a:blip r:embed="rId12"/>
                <a:stretch>
                  <a:fillRect l="-7097" r="-9032" b="-360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B7A851F-E793-4461-A491-C1FABDB23183}"/>
                  </a:ext>
                </a:extLst>
              </p:cNvPr>
              <p:cNvSpPr txBox="1"/>
              <p:nvPr/>
            </p:nvSpPr>
            <p:spPr>
              <a:xfrm>
                <a:off x="7659284" y="3429000"/>
                <a:ext cx="40245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𝟏𝟎𝟎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%+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%=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𝟏𝟏𝟎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%=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400" b="1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B7A851F-E793-4461-A491-C1FABDB23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9284" y="3429000"/>
                <a:ext cx="4024563" cy="369332"/>
              </a:xfrm>
              <a:prstGeom prst="rect">
                <a:avLst/>
              </a:prstGeom>
              <a:blipFill>
                <a:blip r:embed="rId13"/>
                <a:stretch>
                  <a:fillRect l="-1210" r="-1210"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7C8EBD7-7431-4177-B7D1-58B98A3EDF31}"/>
                  </a:ext>
                </a:extLst>
              </p:cNvPr>
              <p:cNvSpPr txBox="1"/>
              <p:nvPr/>
            </p:nvSpPr>
            <p:spPr>
              <a:xfrm>
                <a:off x="7659285" y="4225266"/>
                <a:ext cx="40245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𝟏𝟎𝟎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%+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%=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𝟏𝟐𝟎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%=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2400" b="1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7C8EBD7-7431-4177-B7D1-58B98A3EDF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9285" y="4225266"/>
                <a:ext cx="4024563" cy="369332"/>
              </a:xfrm>
              <a:prstGeom prst="rect">
                <a:avLst/>
              </a:prstGeom>
              <a:blipFill>
                <a:blip r:embed="rId14"/>
                <a:stretch>
                  <a:fillRect l="-1210" r="-1210"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962B4A7-0A9A-46DE-ABB5-E98EB64C067C}"/>
                  </a:ext>
                </a:extLst>
              </p:cNvPr>
              <p:cNvSpPr txBox="1"/>
              <p:nvPr/>
            </p:nvSpPr>
            <p:spPr>
              <a:xfrm>
                <a:off x="7659284" y="4960729"/>
                <a:ext cx="42089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𝟏𝟎𝟎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%+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%=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𝟏𝟏𝟓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%=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en-GB" sz="2400" b="1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962B4A7-0A9A-46DE-ABB5-E98EB64C06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9284" y="4960729"/>
                <a:ext cx="4208909" cy="369332"/>
              </a:xfrm>
              <a:prstGeom prst="rect">
                <a:avLst/>
              </a:prstGeom>
              <a:blipFill>
                <a:blip r:embed="rId15"/>
                <a:stretch>
                  <a:fillRect l="-1158" r="-1302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A5E4086-BC06-4E1B-BF37-3E9B3163B57E}"/>
                  </a:ext>
                </a:extLst>
              </p:cNvPr>
              <p:cNvSpPr txBox="1"/>
              <p:nvPr/>
            </p:nvSpPr>
            <p:spPr>
              <a:xfrm>
                <a:off x="7659284" y="5630622"/>
                <a:ext cx="40245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𝟏𝟎𝟎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%+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%=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𝟏𝟎𝟓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%=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𝟎𝟓</m:t>
                      </m:r>
                    </m:oMath>
                  </m:oMathPara>
                </a14:m>
                <a:endParaRPr lang="en-GB" sz="2400" b="1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A5E4086-BC06-4E1B-BF37-3E9B3163B5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9284" y="5630622"/>
                <a:ext cx="4024563" cy="369332"/>
              </a:xfrm>
              <a:prstGeom prst="rect">
                <a:avLst/>
              </a:prstGeom>
              <a:blipFill>
                <a:blip r:embed="rId16"/>
                <a:stretch>
                  <a:fillRect l="-1210" r="-1362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3828296D-75C7-424F-B1A9-938D08D4F0EA}"/>
              </a:ext>
            </a:extLst>
          </p:cNvPr>
          <p:cNvSpPr/>
          <p:nvPr/>
        </p:nvSpPr>
        <p:spPr>
          <a:xfrm>
            <a:off x="4180114" y="6006261"/>
            <a:ext cx="3927566" cy="85174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56677E8-0EA3-404B-929B-3E35BDECFF37}"/>
              </a:ext>
            </a:extLst>
          </p:cNvPr>
          <p:cNvCxnSpPr/>
          <p:nvPr/>
        </p:nvCxnSpPr>
        <p:spPr>
          <a:xfrm>
            <a:off x="6096000" y="1383754"/>
            <a:ext cx="0" cy="5474246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61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/>
      <p:bldP spid="25" grpId="0"/>
      <p:bldP spid="27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>
            <a:latin typeface="Georgia" panose="02040502050405020303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aths Presentation Template " id="{EA08D9C9-B2AC-47A9-84FB-9F1F09E41564}" vid="{7EA714BC-C2B3-44EC-A860-171B6AD10FB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2520</TotalTime>
  <Words>918</Words>
  <Application>Microsoft Office PowerPoint</Application>
  <PresentationFormat>Widescreen</PresentationFormat>
  <Paragraphs>231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Courier New</vt:lpstr>
      <vt:lpstr>Georgia</vt:lpstr>
      <vt:lpstr>Office テーマ</vt:lpstr>
      <vt:lpstr>Office Theme</vt:lpstr>
      <vt:lpstr>Percentages increase/decrease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Percentage Increase (Multiplier)</vt:lpstr>
      <vt:lpstr>Percentage decrease (Multiplier)</vt:lpstr>
      <vt:lpstr>Percentage increase/decrease (Multiplier)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Mike Pye</dc:creator>
  <cp:lastModifiedBy>Selemani Ayubu CHOMBO</cp:lastModifiedBy>
  <cp:revision>262</cp:revision>
  <dcterms:created xsi:type="dcterms:W3CDTF">2017-08-14T15:35:38Z</dcterms:created>
  <dcterms:modified xsi:type="dcterms:W3CDTF">2024-03-11T22:56:54Z</dcterms:modified>
</cp:coreProperties>
</file>