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embeddedFontLst>
    <p:embeddedFont>
      <p:font typeface="Corbel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  <p:embeddedFont>
      <p:font typeface="Levenim MT" pitchFamily="2" charset="-79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ZSFQDEnAumhZYCaskJL4ojCH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3976042-61D6-4CAE-8410-2740E8848727}">
  <a:tblStyle styleId="{E3976042-61D6-4CAE-8410-2740E88487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choice on how to go about reading this </a:t>
            </a:r>
            <a:endParaRPr/>
          </a:p>
        </p:txBody>
      </p:sp>
      <p:sp>
        <p:nvSpPr>
          <p:cNvPr id="205" name="Google Shape;20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cba5528b46_0_7"/>
          <p:cNvSpPr/>
          <p:nvPr/>
        </p:nvSpPr>
        <p:spPr>
          <a:xfrm>
            <a:off x="182879" y="182879"/>
            <a:ext cx="8778300" cy="6492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1cba5528b46_0_7"/>
          <p:cNvSpPr txBox="1">
            <a:spLocks noGrp="1"/>
          </p:cNvSpPr>
          <p:nvPr>
            <p:ph type="ctrTitle"/>
          </p:nvPr>
        </p:nvSpPr>
        <p:spPr>
          <a:xfrm>
            <a:off x="832485" y="882376"/>
            <a:ext cx="74751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sz="6000" b="1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cba5528b46_0_7"/>
          <p:cNvSpPr txBox="1">
            <a:spLocks noGrp="1"/>
          </p:cNvSpPr>
          <p:nvPr>
            <p:ph type="subTitle" idx="1"/>
          </p:nvPr>
        </p:nvSpPr>
        <p:spPr>
          <a:xfrm>
            <a:off x="1282148" y="3869635"/>
            <a:ext cx="65760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20" name="Google Shape;20;g1cba5528b46_0_7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cba5528b46_0_7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cba5528b46_0_7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g1cba5528b46_0_7"/>
          <p:cNvCxnSpPr/>
          <p:nvPr/>
        </p:nvCxnSpPr>
        <p:spPr>
          <a:xfrm>
            <a:off x="1483995" y="3733800"/>
            <a:ext cx="61722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ba5528b46_0_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cba5528b46_0_5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cba5528b46_0_51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g1cba5528b46_0_5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cba5528b46_0_5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cba5528b46_0_5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cba5528b46_0_57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cba5528b46_0_57"/>
          <p:cNvSpPr txBox="1">
            <a:spLocks noGrp="1"/>
          </p:cNvSpPr>
          <p:nvPr>
            <p:ph type="body" idx="1"/>
          </p:nvPr>
        </p:nvSpPr>
        <p:spPr>
          <a:xfrm>
            <a:off x="857250" y="2057399"/>
            <a:ext cx="3566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9" name="Google Shape;69;g1cba5528b46_0_57"/>
          <p:cNvSpPr txBox="1">
            <a:spLocks noGrp="1"/>
          </p:cNvSpPr>
          <p:nvPr>
            <p:ph type="body" idx="2"/>
          </p:nvPr>
        </p:nvSpPr>
        <p:spPr>
          <a:xfrm>
            <a:off x="4700709" y="2057400"/>
            <a:ext cx="3566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70" name="Google Shape;70;g1cba5528b46_0_57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cba5528b46_0_57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cba5528b46_0_57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cba5528b46_0_64"/>
          <p:cNvSpPr txBox="1">
            <a:spLocks noGrp="1"/>
          </p:cNvSpPr>
          <p:nvPr>
            <p:ph type="title"/>
          </p:nvPr>
        </p:nvSpPr>
        <p:spPr>
          <a:xfrm>
            <a:off x="829818" y="1173575"/>
            <a:ext cx="74751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sz="60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1cba5528b46_0_64"/>
          <p:cNvSpPr txBox="1">
            <a:spLocks noGrp="1"/>
          </p:cNvSpPr>
          <p:nvPr>
            <p:ph type="body" idx="1"/>
          </p:nvPr>
        </p:nvSpPr>
        <p:spPr>
          <a:xfrm>
            <a:off x="1282446" y="4154520"/>
            <a:ext cx="65769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g1cba5528b46_0_64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cba5528b46_0_64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cba5528b46_0_64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9" name="Google Shape;79;g1cba5528b46_0_64"/>
          <p:cNvCxnSpPr/>
          <p:nvPr/>
        </p:nvCxnSpPr>
        <p:spPr>
          <a:xfrm>
            <a:off x="1485900" y="4020408"/>
            <a:ext cx="61722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ba5528b46_0_7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cba5528b46_0_71"/>
          <p:cNvSpPr txBox="1">
            <a:spLocks noGrp="1"/>
          </p:cNvSpPr>
          <p:nvPr>
            <p:ph type="body" idx="1"/>
          </p:nvPr>
        </p:nvSpPr>
        <p:spPr>
          <a:xfrm>
            <a:off x="857250" y="2001511"/>
            <a:ext cx="35661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g1cba5528b46_0_71"/>
          <p:cNvSpPr txBox="1">
            <a:spLocks noGrp="1"/>
          </p:cNvSpPr>
          <p:nvPr>
            <p:ph type="body" idx="2"/>
          </p:nvPr>
        </p:nvSpPr>
        <p:spPr>
          <a:xfrm>
            <a:off x="857250" y="2721483"/>
            <a:ext cx="35661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84" name="Google Shape;84;g1cba5528b46_0_71"/>
          <p:cNvSpPr txBox="1">
            <a:spLocks noGrp="1"/>
          </p:cNvSpPr>
          <p:nvPr>
            <p:ph type="body" idx="3"/>
          </p:nvPr>
        </p:nvSpPr>
        <p:spPr>
          <a:xfrm>
            <a:off x="4701880" y="1999032"/>
            <a:ext cx="35661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g1cba5528b46_0_71"/>
          <p:cNvSpPr txBox="1">
            <a:spLocks noGrp="1"/>
          </p:cNvSpPr>
          <p:nvPr>
            <p:ph type="body" idx="4"/>
          </p:nvPr>
        </p:nvSpPr>
        <p:spPr>
          <a:xfrm>
            <a:off x="4701880" y="2719322"/>
            <a:ext cx="35661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86" name="Google Shape;86;g1cba5528b46_0_7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cba5528b46_0_7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cba5528b46_0_7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ba5528b46_0_80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cba5528b46_0_80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cba5528b46_0_80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cba5528b46_0_80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cba5528b46_0_85"/>
          <p:cNvSpPr txBox="1">
            <a:spLocks noGrp="1"/>
          </p:cNvSpPr>
          <p:nvPr>
            <p:ph type="title"/>
          </p:nvPr>
        </p:nvSpPr>
        <p:spPr>
          <a:xfrm>
            <a:off x="857250" y="1097280"/>
            <a:ext cx="28347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cba5528b46_0_85"/>
          <p:cNvSpPr txBox="1">
            <a:spLocks noGrp="1"/>
          </p:cNvSpPr>
          <p:nvPr>
            <p:ph type="body" idx="1"/>
          </p:nvPr>
        </p:nvSpPr>
        <p:spPr>
          <a:xfrm>
            <a:off x="4129314" y="1097280"/>
            <a:ext cx="41496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528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680"/>
              <a:buChar char="•"/>
              <a:defRPr sz="2100"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500"/>
            </a:lvl9pPr>
          </a:lstStyle>
          <a:p>
            <a:endParaRPr/>
          </a:p>
        </p:txBody>
      </p:sp>
      <p:sp>
        <p:nvSpPr>
          <p:cNvPr id="97" name="Google Shape;97;g1cba5528b46_0_85"/>
          <p:cNvSpPr txBox="1">
            <a:spLocks noGrp="1"/>
          </p:cNvSpPr>
          <p:nvPr>
            <p:ph type="body" idx="2"/>
          </p:nvPr>
        </p:nvSpPr>
        <p:spPr>
          <a:xfrm>
            <a:off x="857250" y="2834640"/>
            <a:ext cx="28347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98" name="Google Shape;98;g1cba5528b46_0_85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cba5528b46_0_85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cba5528b46_0_85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ba5528b46_0_92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cba5528b46_0_92"/>
          <p:cNvSpPr txBox="1">
            <a:spLocks noGrp="1"/>
          </p:cNvSpPr>
          <p:nvPr>
            <p:ph type="body" idx="1"/>
          </p:nvPr>
        </p:nvSpPr>
        <p:spPr>
          <a:xfrm rot="5400000">
            <a:off x="2540304" y="374400"/>
            <a:ext cx="4038600" cy="7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cba5528b46_0_92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cba5528b46_0_92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cba5528b46_0_92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ba5528b46_0_98"/>
          <p:cNvSpPr txBox="1">
            <a:spLocks noGrp="1"/>
          </p:cNvSpPr>
          <p:nvPr>
            <p:ph type="title"/>
          </p:nvPr>
        </p:nvSpPr>
        <p:spPr>
          <a:xfrm rot="5400000">
            <a:off x="4710150" y="2595600"/>
            <a:ext cx="5410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cba5528b46_0_98"/>
          <p:cNvSpPr txBox="1">
            <a:spLocks noGrp="1"/>
          </p:cNvSpPr>
          <p:nvPr>
            <p:ph type="body" idx="1"/>
          </p:nvPr>
        </p:nvSpPr>
        <p:spPr>
          <a:xfrm rot="5400000">
            <a:off x="938175" y="681000"/>
            <a:ext cx="54102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1cba5528b46_0_98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cba5528b46_0_98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cba5528b46_0_98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cba5528b46_0_15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cba5528b46_0_15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cba5528b46_0_15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cba5528b46_0_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cba5528b46_0_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1cba5528b46_0_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cba5528b46_0_25"/>
          <p:cNvSpPr txBox="1"/>
          <p:nvPr/>
        </p:nvSpPr>
        <p:spPr>
          <a:xfrm>
            <a:off x="1476597" y="196305"/>
            <a:ext cx="6172500" cy="618900"/>
          </a:xfrm>
          <a:prstGeom prst="rect">
            <a:avLst/>
          </a:prstGeom>
          <a:gradFill>
            <a:gsLst>
              <a:gs pos="0">
                <a:schemeClr val="lt1"/>
              </a:gs>
              <a:gs pos="3329">
                <a:schemeClr val="lt1"/>
              </a:gs>
              <a:gs pos="24000">
                <a:srgbClr val="FFC000"/>
              </a:gs>
              <a:gs pos="47000">
                <a:schemeClr val="lt1"/>
              </a:gs>
              <a:gs pos="64000">
                <a:srgbClr val="FDE9D8"/>
              </a:gs>
              <a:gs pos="100000">
                <a:schemeClr val="lt1"/>
              </a:gs>
            </a:gsLst>
            <a:lin ang="2700006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endParaRPr sz="5400" b="0" i="0" u="none" strike="noStrike" cap="none">
              <a:solidFill>
                <a:srgbClr val="FF0000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endParaRPr sz="5400" b="0" i="0" u="none" strike="noStrike" cap="none">
              <a:solidFill>
                <a:srgbClr val="FF0000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36" name="Google Shape;36;g1cba5528b46_0_25" descr="Screen Shot 2017-04-28 at 13.44.2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8492" y="149104"/>
            <a:ext cx="1430717" cy="70070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1cba5528b46_0_25"/>
          <p:cNvSpPr/>
          <p:nvPr/>
        </p:nvSpPr>
        <p:spPr>
          <a:xfrm>
            <a:off x="1505374" y="197914"/>
            <a:ext cx="447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7030A0"/>
                </a:solidFill>
                <a:latin typeface="Levenim MT"/>
                <a:ea typeface="Levenim MT"/>
                <a:cs typeface="Levenim MT"/>
                <a:sym typeface="Levenim MT"/>
              </a:rPr>
              <a:t>ONLINE GAMING</a:t>
            </a:r>
            <a:endParaRPr sz="4000" b="1" i="0" u="none" strike="noStrike" cap="none">
              <a:solidFill>
                <a:srgbClr val="7030A0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38" name="Google Shape;38;g1cba5528b46_0_25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372" y="202112"/>
            <a:ext cx="572915" cy="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1cba5528b46_0_25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95" y="202112"/>
            <a:ext cx="572915" cy="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1cba5528b46_0_25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2590" y="196305"/>
            <a:ext cx="572915" cy="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cba5528b46_0_25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6713" y="196305"/>
            <a:ext cx="572915" cy="57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ertical Title and Text">
  <p:cSld name="2_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cba5528b46_0_33"/>
          <p:cNvSpPr txBox="1"/>
          <p:nvPr/>
        </p:nvSpPr>
        <p:spPr>
          <a:xfrm>
            <a:off x="1476597" y="196305"/>
            <a:ext cx="6172500" cy="618900"/>
          </a:xfrm>
          <a:prstGeom prst="rect">
            <a:avLst/>
          </a:prstGeom>
          <a:gradFill>
            <a:gsLst>
              <a:gs pos="0">
                <a:schemeClr val="lt1"/>
              </a:gs>
              <a:gs pos="3329">
                <a:schemeClr val="lt1"/>
              </a:gs>
              <a:gs pos="24000">
                <a:srgbClr val="FFC000"/>
              </a:gs>
              <a:gs pos="47000">
                <a:schemeClr val="lt1"/>
              </a:gs>
              <a:gs pos="64000">
                <a:srgbClr val="FDE9D8"/>
              </a:gs>
              <a:gs pos="100000">
                <a:schemeClr val="lt1"/>
              </a:gs>
            </a:gsLst>
            <a:lin ang="2700006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endParaRPr sz="5400" b="0" i="0" u="none" strike="noStrike" cap="none">
              <a:solidFill>
                <a:srgbClr val="FF0000"/>
              </a:solidFill>
              <a:latin typeface="Levenim MT"/>
              <a:ea typeface="Levenim MT"/>
              <a:cs typeface="Levenim MT"/>
              <a:sym typeface="Levenim M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endParaRPr sz="5400" b="0" i="0" u="none" strike="noStrike" cap="none">
              <a:solidFill>
                <a:srgbClr val="FF0000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44" name="Google Shape;44;g1cba5528b46_0_33" descr="Screen Shot 2017-04-28 at 13.44.2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8492" y="149104"/>
            <a:ext cx="1430717" cy="70070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1cba5528b46_0_33"/>
          <p:cNvSpPr/>
          <p:nvPr/>
        </p:nvSpPr>
        <p:spPr>
          <a:xfrm>
            <a:off x="1505374" y="197914"/>
            <a:ext cx="447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7030A0"/>
                </a:solidFill>
                <a:latin typeface="Levenim MT"/>
                <a:ea typeface="Levenim MT"/>
                <a:cs typeface="Levenim MT"/>
                <a:sym typeface="Levenim MT"/>
              </a:rPr>
              <a:t>ONLINE GAMING</a:t>
            </a:r>
            <a:endParaRPr sz="4000" b="1" i="0" u="none" strike="noStrike" cap="none">
              <a:solidFill>
                <a:srgbClr val="7030A0"/>
              </a:solidFill>
              <a:latin typeface="Levenim MT"/>
              <a:ea typeface="Levenim MT"/>
              <a:cs typeface="Levenim MT"/>
              <a:sym typeface="Levenim MT"/>
            </a:endParaRPr>
          </a:p>
        </p:txBody>
      </p:sp>
      <p:pic>
        <p:nvPicPr>
          <p:cNvPr id="46" name="Google Shape;46;g1cba5528b46_0_33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372" y="202112"/>
            <a:ext cx="572915" cy="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1cba5528b46_0_33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95" y="202112"/>
            <a:ext cx="572915" cy="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cba5528b46_0_33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2590" y="196305"/>
            <a:ext cx="572915" cy="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cba5528b46_0_33" descr="C:\Users\Optic Group111\Desktop\CORE THEME 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6713" y="196305"/>
            <a:ext cx="572915" cy="57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ba5528b46_0_41"/>
          <p:cNvSpPr txBox="1">
            <a:spLocks noGrp="1"/>
          </p:cNvSpPr>
          <p:nvPr>
            <p:ph type="title"/>
          </p:nvPr>
        </p:nvSpPr>
        <p:spPr>
          <a:xfrm>
            <a:off x="857250" y="1097280"/>
            <a:ext cx="28347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cba5528b46_0_41"/>
          <p:cNvSpPr>
            <a:spLocks noGrp="1"/>
          </p:cNvSpPr>
          <p:nvPr>
            <p:ph type="pic" idx="2"/>
          </p:nvPr>
        </p:nvSpPr>
        <p:spPr>
          <a:xfrm>
            <a:off x="4019107" y="1069847"/>
            <a:ext cx="4257600" cy="46452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g1cba5528b46_0_41"/>
          <p:cNvSpPr txBox="1">
            <a:spLocks noGrp="1"/>
          </p:cNvSpPr>
          <p:nvPr>
            <p:ph type="body" idx="1"/>
          </p:nvPr>
        </p:nvSpPr>
        <p:spPr>
          <a:xfrm>
            <a:off x="857250" y="2834640"/>
            <a:ext cx="28347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54" name="Google Shape;54;g1cba5528b46_0_4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cba5528b46_0_4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cba5528b46_0_4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cba5528b46_0_0"/>
          <p:cNvSpPr/>
          <p:nvPr/>
        </p:nvSpPr>
        <p:spPr>
          <a:xfrm>
            <a:off x="182880" y="182880"/>
            <a:ext cx="8778300" cy="6492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1cba5528b46_0_0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cba5528b46_0_0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g1cba5528b46_0_0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g1cba5528b46_0_0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g1cba5528b46_0_0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n3uo-pZqu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ctrTitle"/>
          </p:nvPr>
        </p:nvSpPr>
        <p:spPr>
          <a:xfrm>
            <a:off x="323855" y="553152"/>
            <a:ext cx="8068463" cy="4460023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en-GB" sz="9600">
                <a:solidFill>
                  <a:schemeClr val="lt1"/>
                </a:solidFill>
              </a:rPr>
              <a:t>PSHCE</a:t>
            </a:r>
            <a:br>
              <a:rPr lang="en-GB" sz="9600">
                <a:solidFill>
                  <a:schemeClr val="lt1"/>
                </a:solidFill>
              </a:rPr>
            </a:br>
            <a:r>
              <a:rPr lang="en-GB" sz="2800">
                <a:solidFill>
                  <a:schemeClr val="lt1"/>
                </a:solidFill>
              </a:rPr>
              <a:t/>
            </a:r>
            <a:br>
              <a:rPr lang="en-GB" sz="2800">
                <a:solidFill>
                  <a:schemeClr val="lt1"/>
                </a:solidFill>
              </a:rPr>
            </a:br>
            <a:r>
              <a:rPr lang="en-GB" sz="2800">
                <a:solidFill>
                  <a:schemeClr val="lt1"/>
                </a:solidFill>
              </a:rPr>
              <a:t>Lesson title: CCE</a:t>
            </a:r>
            <a:br>
              <a:rPr lang="en-GB" sz="2800">
                <a:solidFill>
                  <a:schemeClr val="lt1"/>
                </a:solidFill>
              </a:rPr>
            </a:br>
            <a:r>
              <a:rPr lang="en-GB" sz="2800">
                <a:solidFill>
                  <a:schemeClr val="lt1"/>
                </a:solidFill>
              </a:rPr>
              <a:t/>
            </a:r>
            <a:br>
              <a:rPr lang="en-GB" sz="2800">
                <a:solidFill>
                  <a:schemeClr val="lt1"/>
                </a:solidFill>
              </a:rPr>
            </a:br>
            <a:r>
              <a:rPr lang="en-GB" sz="2800">
                <a:solidFill>
                  <a:schemeClr val="lt1"/>
                </a:solidFill>
              </a:rPr>
              <a:t/>
            </a:r>
            <a:br>
              <a:rPr lang="en-GB" sz="2800">
                <a:solidFill>
                  <a:schemeClr val="lt1"/>
                </a:solidFill>
              </a:rPr>
            </a:br>
            <a:r>
              <a:rPr lang="en-GB" sz="2800">
                <a:solidFill>
                  <a:schemeClr val="lt1"/>
                </a:solidFill>
              </a:rPr>
              <a:t>Child Criminal Exploitation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249618" y="357347"/>
            <a:ext cx="8768258" cy="769441"/>
          </a:xfrm>
          <a:prstGeom prst="rect">
            <a:avLst/>
          </a:prstGeom>
          <a:solidFill>
            <a:srgbClr val="3818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Part 4 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249618" y="1383268"/>
            <a:ext cx="8768258" cy="13234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https://www.youtube.com/watch?v=t48vfjoDF7o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336543" y="2852998"/>
            <a:ext cx="6336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Q) What might have prevented all these things happening to Alife in the first place?</a:t>
            </a:r>
            <a:endParaRPr/>
          </a:p>
        </p:txBody>
      </p:sp>
      <p:pic>
        <p:nvPicPr>
          <p:cNvPr id="201" name="Google Shape;20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225" y="3594250"/>
            <a:ext cx="2989727" cy="298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/>
        </p:nvSpPr>
        <p:spPr>
          <a:xfrm>
            <a:off x="154050" y="6650"/>
            <a:ext cx="8858400" cy="464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5925" tIns="42950" rIns="85925" bIns="42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County lines is a specific type of Criminal Exploitation.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might remember having an assembly about this with Mrs Nowell.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 SHEET: Read the sheet as a reminder of what is meant by County lines 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8" name="Google Shape;20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2195">
            <a:off x="4284021" y="3652242"/>
            <a:ext cx="4514754" cy="290959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/>
          <p:nvPr/>
        </p:nvSpPr>
        <p:spPr>
          <a:xfrm>
            <a:off x="214825" y="4032175"/>
            <a:ext cx="3817500" cy="2131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Task: Make a summary of what county lines is, how gangs recruit young people &amp; what are the consequences of being involved?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/>
          <p:nvPr/>
        </p:nvSpPr>
        <p:spPr>
          <a:xfrm>
            <a:off x="367985" y="165217"/>
            <a:ext cx="8709845" cy="394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5925" tIns="42950" rIns="85925" bIns="42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 criminal gangs exist anyway and why do teens join them?</a:t>
            </a: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172554" y="1007841"/>
            <a:ext cx="8709846" cy="640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5925" tIns="42950" rIns="85925" bIns="42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https://www.youtube.com/watch?v=8n3uo-pZquU</a:t>
            </a:r>
            <a:r>
              <a:rPr lang="en-GB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JUST LISTEN TO THE FIRST MAN SPEAKING FOR THE FIRST 1 MINUTE ONLY ( no more)</a:t>
            </a:r>
            <a:endParaRPr sz="1800">
              <a:solidFill>
                <a:srgbClr val="BFBFB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16" name="Google Shape;216;p13"/>
          <p:cNvGraphicFramePr/>
          <p:nvPr/>
        </p:nvGraphicFramePr>
        <p:xfrm>
          <a:off x="172554" y="1736906"/>
          <a:ext cx="8709825" cy="2059370"/>
        </p:xfrm>
        <a:graphic>
          <a:graphicData uri="http://schemas.openxmlformats.org/drawingml/2006/table">
            <a:tbl>
              <a:tblPr firstRow="1" bandRow="1">
                <a:noFill/>
                <a:tableStyleId>{E3976042-61D6-4CAE-8410-2740E8848727}</a:tableStyleId>
              </a:tblPr>
              <a:tblGrid>
                <a:gridCol w="2073775"/>
                <a:gridCol w="3318025"/>
                <a:gridCol w="3318025"/>
              </a:tblGrid>
              <a:tr h="65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Reason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Why does this attract people?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What could be done to change this?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85950" marR="85950" marT="42975" marB="42975"/>
                </a:tc>
              </a:tr>
              <a:tr h="34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</a:tr>
              <a:tr h="34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</a:tr>
              <a:tr h="34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</a:tr>
              <a:tr h="34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950" marR="85950" marT="42975" marB="42975"/>
                </a:tc>
              </a:tr>
            </a:tbl>
          </a:graphicData>
        </a:graphic>
      </p:graphicFrame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t="10349" b="2246"/>
          <a:stretch/>
        </p:blipFill>
        <p:spPr>
          <a:xfrm>
            <a:off x="375607" y="4241205"/>
            <a:ext cx="5143967" cy="22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5587257" y="4299429"/>
            <a:ext cx="3295144" cy="2133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5925" tIns="42950" rIns="85925" bIns="42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discussion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do you think is the most significant reason for gangs, disenchantment or identity?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prepared to justify your reasoning to the class.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ctrTitle"/>
          </p:nvPr>
        </p:nvSpPr>
        <p:spPr>
          <a:xfrm>
            <a:off x="-44241" y="620688"/>
            <a:ext cx="8424609" cy="1579703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GB" sz="5400">
                <a:solidFill>
                  <a:schemeClr val="lt1"/>
                </a:solidFill>
              </a:rPr>
              <a:t>Ground rules reminder</a:t>
            </a:r>
            <a:endParaRPr sz="5400">
              <a:solidFill>
                <a:schemeClr val="lt1"/>
              </a:solidFill>
            </a:endParaRPr>
          </a:p>
        </p:txBody>
      </p:sp>
      <p:pic>
        <p:nvPicPr>
          <p:cNvPr id="124" name="Google Shape;124;p2" descr="Horsforth hors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637" y="188640"/>
            <a:ext cx="1503363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327465" y="341119"/>
            <a:ext cx="8520600" cy="132214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Lesson objective: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249618" y="3933056"/>
            <a:ext cx="8768258" cy="584775"/>
          </a:xfrm>
          <a:prstGeom prst="rect">
            <a:avLst/>
          </a:prstGeom>
          <a:solidFill>
            <a:srgbClr val="3818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misconceptions in this lesson: </a:t>
            </a:r>
            <a:endParaRPr/>
          </a:p>
        </p:txBody>
      </p:sp>
      <p:graphicFrame>
        <p:nvGraphicFramePr>
          <p:cNvPr id="146" name="Google Shape;146;p4"/>
          <p:cNvGraphicFramePr/>
          <p:nvPr/>
        </p:nvGraphicFramePr>
        <p:xfrm>
          <a:off x="518947" y="2060849"/>
          <a:ext cx="8229600" cy="853440"/>
        </p:xfrm>
        <a:graphic>
          <a:graphicData uri="http://schemas.openxmlformats.org/drawingml/2006/table">
            <a:tbl>
              <a:tblPr>
                <a:noFill/>
                <a:tableStyleId>{E3976042-61D6-4CAE-8410-2740E8848727}</a:tableStyleId>
              </a:tblPr>
              <a:tblGrid>
                <a:gridCol w="8229600"/>
              </a:tblGrid>
              <a:tr h="67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recap Criminal Exploitation – to know the signs of being groomed and exploited criminally.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000"/>
              <a:t>In previous lessons you have discussed Child Sexual Exploitation and Unsafe relationships</a:t>
            </a:r>
            <a:endParaRPr sz="3000"/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000"/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000"/>
              <a:t>In today's lesson you will look at a different type of Exploitation. </a:t>
            </a:r>
            <a:endParaRPr sz="3000"/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Alfie’s story 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>
                <a:solidFill>
                  <a:srgbClr val="000000"/>
                </a:solidFill>
              </a:rPr>
              <a:t>The film you will watched is based on true events.</a:t>
            </a:r>
            <a:endParaRPr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>
                <a:solidFill>
                  <a:srgbClr val="000000"/>
                </a:solidFill>
              </a:rPr>
              <a:t>Alfie’s story shows how he was groomed and exploited by a Criminals.</a:t>
            </a:r>
            <a:endParaRPr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>
                <a:solidFill>
                  <a:srgbClr val="000000"/>
                </a:solidFill>
              </a:rPr>
              <a:t>RECAP:</a:t>
            </a:r>
            <a:endParaRPr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>
                <a:solidFill>
                  <a:srgbClr val="000000"/>
                </a:solidFill>
              </a:rPr>
              <a:t>What does groomed mean?</a:t>
            </a:r>
            <a:endParaRPr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>
                <a:solidFill>
                  <a:srgbClr val="000000"/>
                </a:solidFill>
              </a:rPr>
              <a:t>What does exploited mean?</a:t>
            </a:r>
            <a:endParaRPr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800">
              <a:solidFill>
                <a:srgbClr val="00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>
                <a:solidFill>
                  <a:srgbClr val="000000"/>
                </a:solidFill>
              </a:rPr>
              <a:t>Q) So what do you think Criminal Exploitation means?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/>
        </p:nvSpPr>
        <p:spPr>
          <a:xfrm>
            <a:off x="249618" y="357347"/>
            <a:ext cx="8768258" cy="769441"/>
          </a:xfrm>
          <a:prstGeom prst="rect">
            <a:avLst/>
          </a:prstGeom>
          <a:solidFill>
            <a:srgbClr val="3818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Part 1 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249618" y="1383268"/>
            <a:ext cx="8768258" cy="13234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https://www.youtube.com/watch?v=Sfr4f8FmwrM&amp;t=42s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320027" y="2963175"/>
            <a:ext cx="8140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Q) What concerns do we have for Alfie so far?</a:t>
            </a:r>
            <a:endParaRPr sz="1100"/>
          </a:p>
        </p:txBody>
      </p:sp>
      <p:pic>
        <p:nvPicPr>
          <p:cNvPr id="166" name="Google Shape;1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563" y="3429000"/>
            <a:ext cx="2989727" cy="298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249618" y="357347"/>
            <a:ext cx="8768258" cy="769441"/>
          </a:xfrm>
          <a:prstGeom prst="rect">
            <a:avLst/>
          </a:prstGeom>
          <a:solidFill>
            <a:srgbClr val="3818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Part 2 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249618" y="1383268"/>
            <a:ext cx="8768258" cy="13234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https://www.youtube.com/watch?v=UFQtA0Xi7NQ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353077" y="3084350"/>
            <a:ext cx="8554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Q) What further concerns do we have for Alfie now?</a:t>
            </a:r>
            <a:endParaRPr/>
          </a:p>
        </p:txBody>
      </p:sp>
      <p:pic>
        <p:nvPicPr>
          <p:cNvPr id="174" name="Google Shape;1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125" y="3643825"/>
            <a:ext cx="2989727" cy="298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136358" y="172630"/>
            <a:ext cx="5247848" cy="376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85925" tIns="42950" rIns="85925" bIns="42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class ideas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2284846" y="1316957"/>
            <a:ext cx="4399444" cy="2658329"/>
          </a:xfrm>
          <a:prstGeom prst="cloud">
            <a:avLst/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925" tIns="42950" rIns="85925" bIns="42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would the criminals have won Alfie’s trust?</a:t>
            </a:r>
            <a:endParaRPr/>
          </a:p>
        </p:txBody>
      </p:sp>
      <p:cxnSp>
        <p:nvCxnSpPr>
          <p:cNvPr id="182" name="Google Shape;182;p9"/>
          <p:cNvCxnSpPr/>
          <p:nvPr/>
        </p:nvCxnSpPr>
        <p:spPr>
          <a:xfrm rot="10800000" flipH="1">
            <a:off x="5857992" y="1569112"/>
            <a:ext cx="823600" cy="323769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3" name="Google Shape;183;p9"/>
          <p:cNvSpPr txBox="1"/>
          <p:nvPr/>
        </p:nvSpPr>
        <p:spPr>
          <a:xfrm>
            <a:off x="3420405" y="4647308"/>
            <a:ext cx="3011927" cy="147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25" tIns="42950" rIns="85925" bIns="42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gang might have given him expensive gifts, like phones or gaming systems. This would have made him feel special and happy.</a:t>
            </a:r>
            <a:endParaRPr/>
          </a:p>
        </p:txBody>
      </p:sp>
      <p:cxnSp>
        <p:nvCxnSpPr>
          <p:cNvPr id="184" name="Google Shape;184;p9"/>
          <p:cNvCxnSpPr/>
          <p:nvPr/>
        </p:nvCxnSpPr>
        <p:spPr>
          <a:xfrm>
            <a:off x="4651985" y="3511648"/>
            <a:ext cx="203051" cy="113566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5" name="Google Shape;185;p9"/>
          <p:cNvCxnSpPr/>
          <p:nvPr/>
        </p:nvCxnSpPr>
        <p:spPr>
          <a:xfrm flipH="1">
            <a:off x="1743437" y="2585687"/>
            <a:ext cx="1054630" cy="473444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249618" y="357347"/>
            <a:ext cx="8768258" cy="769441"/>
          </a:xfrm>
          <a:prstGeom prst="rect">
            <a:avLst/>
          </a:prstGeom>
          <a:solidFill>
            <a:srgbClr val="3818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Part 3 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249618" y="1383268"/>
            <a:ext cx="8768258" cy="13234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https://www.youtube.com/watch?v=BmGUXX1O8ik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336543" y="2963173"/>
            <a:ext cx="6336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Q) What/whose help does Alfie need?</a:t>
            </a:r>
            <a:endParaRPr sz="1300"/>
          </a:p>
        </p:txBody>
      </p:sp>
      <p:pic>
        <p:nvPicPr>
          <p:cNvPr id="193" name="Google Shape;19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125" y="3643825"/>
            <a:ext cx="2989727" cy="298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(4:3)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Corbel</vt:lpstr>
      <vt:lpstr>Calibri</vt:lpstr>
      <vt:lpstr>Comic Sans MS</vt:lpstr>
      <vt:lpstr>Levenim MT</vt:lpstr>
      <vt:lpstr>Noto Sans Symbols</vt:lpstr>
      <vt:lpstr>Basis</vt:lpstr>
      <vt:lpstr>PSHCE  Lesson title: CCE   Child Criminal Exploitation</vt:lpstr>
      <vt:lpstr>Ground rules reminder</vt:lpstr>
      <vt:lpstr>Lesson objective:</vt:lpstr>
      <vt:lpstr>Slide 4</vt:lpstr>
      <vt:lpstr>Alfie’s story 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PSHCE  Lesson title: CCE   Child Criminal Exploitation</dc:title>
  <dc:creator>pupil build (YR2003)</dc:creator>
  <cp:lastModifiedBy>Howard</cp:lastModifiedBy>
  <cp:revision>1</cp:revision>
  <dcterms:created xsi:type="dcterms:W3CDTF">2020-08-18T10:40:08Z</dcterms:created>
  <dcterms:modified xsi:type="dcterms:W3CDTF">2023-01-25T19:54:21Z</dcterms:modified>
</cp:coreProperties>
</file>