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A74B8-7D04-E189-80E2-3D4782EF470E}" v="699" dt="2024-09-21T14:45:12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ism.org.uk/" TargetMode="External"/><Relationship Id="rId2" Type="http://schemas.openxmlformats.org/officeDocument/2006/relationships/hyperlink" Target="https://www.nhs.uk/conditions/autism/#:~:text=Information%20about%20autism%20in%20an%20easy%20read%20form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utism.org.uk/advice-and-guidance/professional-practice/top-tips-secondary#:~:text=Read%20subject%20specific%20advice%20about%20teaching%20autistic%20students," TargetMode="External"/><Relationship Id="rId5" Type="http://schemas.openxmlformats.org/officeDocument/2006/relationships/hyperlink" Target="https://www.psychologytoday.com/us/blog/women-autism-spectrum-disorder/202104/how-men-and-women-experience-autism-differently#:~:text=Autism%20research%20often%20focuses%20on%20male%20subjects,%20but?msockid=2214ab732a5662e531f3bfb02bad630c" TargetMode="External"/><Relationship Id="rId4" Type="http://schemas.openxmlformats.org/officeDocument/2006/relationships/hyperlink" Target="https://www.autism.org.uk/advice-and-guidance/topics/diagnosis/before-diagnosis/signs-that-a-child-or-adult-may-be-autistic#:~:text=The%20core%20characteristics%20of%20autism%20must%20be%20pres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Autism in boys and in general– ASD and its behaviour pattern in males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30152"/>
            <a:ext cx="9144000" cy="290659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What is Autism or Autism spectrum disorder(ASD)?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The presentation of ASD in Males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Main/common behaviours and actions seen and portrayed in Males with Autism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How as an educator can I help students with ASD? 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How can I as an educator  help Male students with ASD  and allow for equal support needs and opportunities  compared  to students with normal support needs.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dirty="0"/>
              <a:t>How can I help students struggling with ASD?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endParaRPr lang="en-GB" dirty="0"/>
          </a:p>
          <a:p>
            <a:pPr marL="342900" indent="-342900">
              <a:buFont typeface="Calibri" panose="020B0604020202020204" pitchFamily="34" charset="0"/>
              <a:buChar char="-"/>
            </a:pPr>
            <a:endParaRPr lang="en-GB" dirty="0"/>
          </a:p>
        </p:txBody>
      </p:sp>
      <p:pic>
        <p:nvPicPr>
          <p:cNvPr id="4" name="Picture 3" descr="Image result for autism infinity symbol">
            <a:extLst>
              <a:ext uri="{FF2B5EF4-FFF2-40B4-BE49-F238E27FC236}">
                <a16:creationId xmlns:a16="http://schemas.microsoft.com/office/drawing/2014/main" id="{1D8422B8-6CEA-2751-FCA4-A442035A9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952" y="10428"/>
            <a:ext cx="2276475" cy="19416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95284D-6DAB-2E9D-05F4-B990A1FCA1B3}"/>
              </a:ext>
            </a:extLst>
          </p:cNvPr>
          <p:cNvSpPr txBox="1"/>
          <p:nvPr/>
        </p:nvSpPr>
        <p:spPr>
          <a:xfrm>
            <a:off x="10483383" y="5796890"/>
            <a:ext cx="1030986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By E.G 21/9/24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ACFDD-3D1A-3785-85C7-56F0DA41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Autism or Autism Spectrum Disorder (ASD)?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4FA94-9D2A-C0C5-5720-BB170BF6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Autism is a spectrum condition and developmental disorder it is characterized by </a:t>
            </a:r>
            <a:endParaRPr lang="en-US"/>
          </a:p>
          <a:p>
            <a:pPr marL="0" indent="0">
              <a:buNone/>
            </a:pPr>
            <a:r>
              <a:rPr lang="en-GB" dirty="0"/>
              <a:t>                     - difficulties in forming and maintain social relationships.                                                        - Impairment of the ability to communicate verbally and non-verbally </a:t>
            </a:r>
            <a:endParaRPr lang="en-GB"/>
          </a:p>
          <a:p>
            <a:pPr marL="0" indent="0">
              <a:buNone/>
            </a:pPr>
            <a:r>
              <a:rPr lang="en-GB" dirty="0"/>
              <a:t>                     - Repetitive behaviour patterns and restricted interests and activities</a:t>
            </a:r>
          </a:p>
          <a:p>
            <a:pPr marL="0" indent="0">
              <a:buNone/>
            </a:pPr>
            <a:r>
              <a:rPr lang="en-GB" dirty="0"/>
              <a:t>It is a disability that is lifelong that has no treatment and no cure.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Image result for autsim in males">
            <a:extLst>
              <a:ext uri="{FF2B5EF4-FFF2-40B4-BE49-F238E27FC236}">
                <a16:creationId xmlns:a16="http://schemas.microsoft.com/office/drawing/2014/main" id="{1964A170-5A47-CF51-3EBB-E69306C9E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6930" y="4546167"/>
            <a:ext cx="15430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7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mage result for Autism Spectrum Disorder">
            <a:extLst>
              <a:ext uri="{FF2B5EF4-FFF2-40B4-BE49-F238E27FC236}">
                <a16:creationId xmlns:a16="http://schemas.microsoft.com/office/drawing/2014/main" id="{9EE460FC-1121-BDA5-A0C3-401BAAC6CF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807" y="208003"/>
            <a:ext cx="6264034" cy="664611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178C80-81DA-5ADC-8AEE-676EAC0651DF}"/>
              </a:ext>
            </a:extLst>
          </p:cNvPr>
          <p:cNvSpPr txBox="1"/>
          <p:nvPr/>
        </p:nvSpPr>
        <p:spPr>
          <a:xfrm>
            <a:off x="7091392" y="1713062"/>
            <a:ext cx="4102100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GB" dirty="0"/>
              <a:t>Sensory Processing 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Repetitive behaviours 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Motor Skills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Preservative thinking 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Social Awareness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Verbal &amp; Nonverbal communication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Information processing </a:t>
            </a:r>
          </a:p>
          <a:p>
            <a:pPr marL="285750" indent="-285750">
              <a:buFont typeface="Calibri"/>
              <a:buChar char="-"/>
            </a:pPr>
            <a:r>
              <a:rPr lang="en-GB" dirty="0"/>
              <a:t>Executive function </a:t>
            </a:r>
          </a:p>
          <a:p>
            <a:pPr marL="285750" indent="-285750">
              <a:buFont typeface="Calibri"/>
              <a:buChar char="-"/>
            </a:pPr>
            <a:endParaRPr lang="en-GB" dirty="0"/>
          </a:p>
          <a:p>
            <a:pPr marL="285750" indent="-285750">
              <a:buFont typeface="Calibri"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4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3BE1-549C-CAF8-3BC4-A83F7EB9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presentation of ASD in males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5C82D-ADBE-D6BF-223F-44FFD1BB6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/>
              <a:t>Males with Autism tend to have more noticeable behavioural differences and patterns and are more likely to display abnormal behaviour for the social situation</a:t>
            </a:r>
          </a:p>
          <a:p>
            <a:r>
              <a:rPr lang="en-GB" dirty="0"/>
              <a:t>Also autistic males are more likely to have difficult presentation they often struggle with:</a:t>
            </a:r>
          </a:p>
          <a:p>
            <a:pPr marL="0" indent="0">
              <a:buNone/>
            </a:pPr>
            <a:r>
              <a:rPr lang="en-GB" dirty="0"/>
              <a:t>              - Sensory and cognitive differences </a:t>
            </a:r>
          </a:p>
          <a:p>
            <a:pPr marL="0" indent="0">
              <a:buNone/>
            </a:pPr>
            <a:r>
              <a:rPr lang="en-GB" dirty="0"/>
              <a:t>              - Differences in non-speaking communication</a:t>
            </a:r>
          </a:p>
          <a:p>
            <a:pPr marL="0" indent="0">
              <a:buNone/>
            </a:pPr>
            <a:r>
              <a:rPr lang="en-GB" dirty="0"/>
              <a:t>              - Difficulty understanding relationships</a:t>
            </a:r>
          </a:p>
          <a:p>
            <a:pPr marL="0" indent="0">
              <a:buNone/>
            </a:pPr>
            <a:r>
              <a:rPr lang="en-GB" dirty="0"/>
              <a:t>              - Reliance on repeated patterns and daily routines </a:t>
            </a:r>
          </a:p>
          <a:p>
            <a:pPr marL="0" indent="0">
              <a:buNone/>
            </a:pPr>
            <a:r>
              <a:rPr lang="en-GB" dirty="0"/>
              <a:t>              - More likely to stim and self soothe and not mask </a:t>
            </a:r>
          </a:p>
        </p:txBody>
      </p:sp>
    </p:spTree>
    <p:extLst>
      <p:ext uri="{BB962C8B-B14F-4D97-AF65-F5344CB8AC3E}">
        <p14:creationId xmlns:p14="http://schemas.microsoft.com/office/powerpoint/2010/main" val="1472340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42B93-6CED-44E8-DCE8-1C002049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as an educator can I help students with ASD?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B489-E443-3064-02A0-EECD5A43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dirty="0"/>
              <a:t>ASD is a developmental spectrum disorder that causes systematic struggles with behaviour, communication and preservative thinking. </a:t>
            </a:r>
          </a:p>
          <a:p>
            <a:r>
              <a:rPr lang="en-GB" dirty="0"/>
              <a:t>This often means that school is a very overwhelming and harsh environment for Autistic people of all genders. Problems in information processing, communication with peers and teachers and staff.  </a:t>
            </a:r>
          </a:p>
          <a:p>
            <a:r>
              <a:rPr lang="en-GB" dirty="0"/>
              <a:t>As an educator always prioritise wellbeing with autistic students due to anxiety, overwhelm and sensory overload. </a:t>
            </a:r>
          </a:p>
          <a:p>
            <a:r>
              <a:rPr lang="en-GB" dirty="0"/>
              <a:t>Speaking softly, kindly and with no forced contact like eye contact and touch initiated if the student doesn't want to – this is very common with ASD.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34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6974-C01D-E9C9-1163-CEFB0B26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dirty="0">
                <a:latin typeface="Aptos"/>
              </a:rPr>
              <a:t>How can I as an educator help Male students with ASD and allow for equal support needs and opportunities compared to students with normal support needs.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B71D7-1741-C9DF-A6CD-C45B16A75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342"/>
            <a:ext cx="10515600" cy="522835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Allow for a buddy system or have a male staff member to establish a confidential relationship with the student</a:t>
            </a:r>
          </a:p>
          <a:p>
            <a:r>
              <a:rPr lang="en-GB" dirty="0"/>
              <a:t>If your school/educational premises have a SEND base allow </a:t>
            </a:r>
            <a:r>
              <a:rPr lang="en-GB"/>
              <a:t>regular visits for regulation and support</a:t>
            </a:r>
            <a:endParaRPr lang="en-GB" dirty="0"/>
          </a:p>
          <a:p>
            <a:r>
              <a:rPr lang="en-GB" dirty="0"/>
              <a:t>Be very clear in instructions so they are interpreted right – lots of autistic people struggle with metaphorical and non-literal </a:t>
            </a:r>
            <a:r>
              <a:rPr lang="en-GB"/>
              <a:t>language.</a:t>
            </a:r>
            <a:endParaRPr lang="en-GB" dirty="0"/>
          </a:p>
          <a:p>
            <a:r>
              <a:rPr lang="en-GB" dirty="0"/>
              <a:t>Autism means that students are different then neurotypical students; this means that their treatment and behaviour will be different and your behaviour to these students should be different to. </a:t>
            </a:r>
            <a:endParaRPr lang="en-US" dirty="0"/>
          </a:p>
          <a:p>
            <a:r>
              <a:rPr lang="en-GB" dirty="0"/>
              <a:t>Never demand or request eye contact as this is a difficult thing to do for a lot of autistic people; just because an autistic student isn't looking at you doesn't mean that they are not listening. </a:t>
            </a:r>
            <a:endParaRPr lang="en-US" dirty="0"/>
          </a:p>
          <a:p>
            <a:r>
              <a:rPr lang="en-GB" dirty="0"/>
              <a:t>A busy, loud classroom and corridor is a really hard environment it can lead to sensory overload, meltdowns and shut down behaviours – this is not the same as resisting instruction it is a product of the disability.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42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05B2-574D-4315-DBFC-E2AB3903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Empowering Autistic Children: Top 10 Autism Classroom Ideas For Every ...">
            <a:extLst>
              <a:ext uri="{FF2B5EF4-FFF2-40B4-BE49-F238E27FC236}">
                <a16:creationId xmlns:a16="http://schemas.microsoft.com/office/drawing/2014/main" id="{F64E7614-48B5-5195-86A6-B8ABE7C3B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604" y="186172"/>
            <a:ext cx="6406428" cy="6475700"/>
          </a:xfrm>
        </p:spPr>
      </p:pic>
      <p:pic>
        <p:nvPicPr>
          <p:cNvPr id="5" name="Picture 4" descr="Image result for Autism Spectrum Disorder">
            <a:extLst>
              <a:ext uri="{FF2B5EF4-FFF2-40B4-BE49-F238E27FC236}">
                <a16:creationId xmlns:a16="http://schemas.microsoft.com/office/drawing/2014/main" id="{76D21F4E-5564-BFBF-A17D-E293D8A8E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687" y="1363675"/>
            <a:ext cx="528193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0A3D0-A852-50FF-71D7-69EBDC035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951752"/>
          </a:xfrm>
        </p:spPr>
        <p:txBody>
          <a:bodyPr/>
          <a:lstStyle/>
          <a:p>
            <a:r>
              <a:rPr lang="en-GB" dirty="0"/>
              <a:t>How can I help students struggling with ASD?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F7B45-7FB7-DCAC-770F-D0667881D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" y="761701"/>
            <a:ext cx="12168993" cy="609099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Have a designated plan in place</a:t>
            </a:r>
            <a:r>
              <a:rPr lang="en-GB" dirty="0"/>
              <a:t> that has been formed with input from the student themself and SEND department. </a:t>
            </a:r>
          </a:p>
          <a:p>
            <a:r>
              <a:rPr lang="en-GB" dirty="0"/>
              <a:t>Allow the student to be aware of the </a:t>
            </a:r>
            <a:r>
              <a:rPr lang="en-GB" dirty="0">
                <a:solidFill>
                  <a:srgbClr val="00B0F0"/>
                </a:solidFill>
              </a:rPr>
              <a:t>classroom structur</a:t>
            </a:r>
            <a:r>
              <a:rPr lang="en-GB" dirty="0"/>
              <a:t>e and familiar with all teachers and staff.</a:t>
            </a:r>
          </a:p>
          <a:p>
            <a:r>
              <a:rPr lang="en-GB" dirty="0"/>
              <a:t> Ensure that if needed the student can sit next to someone in the class that they are comfortable or friends with. </a:t>
            </a:r>
          </a:p>
          <a:p>
            <a:r>
              <a:rPr lang="en-GB" dirty="0"/>
              <a:t>Let the students be</a:t>
            </a:r>
            <a:r>
              <a:rPr lang="en-GB" dirty="0">
                <a:solidFill>
                  <a:srgbClr val="00B0F0"/>
                </a:solidFill>
              </a:rPr>
              <a:t> near an exi</a:t>
            </a:r>
            <a:r>
              <a:rPr lang="en-GB" dirty="0"/>
              <a:t>t to the classroom if they need to leave if they become distressed, overwhelmed and can utilise a pass.</a:t>
            </a:r>
          </a:p>
          <a:p>
            <a:r>
              <a:rPr lang="en-GB" dirty="0"/>
              <a:t>Create</a:t>
            </a:r>
            <a:r>
              <a:rPr lang="en-GB" dirty="0">
                <a:solidFill>
                  <a:srgbClr val="00B0F0"/>
                </a:solidFill>
              </a:rPr>
              <a:t> passes with students</a:t>
            </a:r>
            <a:r>
              <a:rPr lang="en-GB" dirty="0"/>
              <a:t> and the SEND department and their guardians for permission to exit a upsetting or overwhelming environment discreetly no questions asked, allowing them to go to a safe room or environment. </a:t>
            </a:r>
          </a:p>
          <a:p>
            <a:r>
              <a:rPr lang="en-GB" dirty="0"/>
              <a:t>Don't demand eye contact or hard assignments such as speaking </a:t>
            </a:r>
            <a:r>
              <a:rPr lang="en-GB" dirty="0" err="1"/>
              <a:t>infront</a:t>
            </a:r>
            <a:r>
              <a:rPr lang="en-GB" dirty="0"/>
              <a:t> of the class</a:t>
            </a:r>
          </a:p>
          <a:p>
            <a:r>
              <a:rPr lang="en-GB" dirty="0">
                <a:solidFill>
                  <a:srgbClr val="00B0F0"/>
                </a:solidFill>
              </a:rPr>
              <a:t>Allow for room</a:t>
            </a:r>
            <a:r>
              <a:rPr lang="en-GB" dirty="0"/>
              <a:t> in homework or assignments due dates </a:t>
            </a:r>
          </a:p>
          <a:p>
            <a:r>
              <a:rPr lang="en-GB" dirty="0"/>
              <a:t>Assign a buddy or friend for the student and</a:t>
            </a:r>
            <a:r>
              <a:rPr lang="en-GB" dirty="0">
                <a:solidFill>
                  <a:srgbClr val="00B0F0"/>
                </a:solidFill>
              </a:rPr>
              <a:t> follow bully protocols</a:t>
            </a:r>
            <a:r>
              <a:rPr lang="en-GB" dirty="0"/>
              <a:t> if there are bad situations with other pupils. </a:t>
            </a:r>
          </a:p>
        </p:txBody>
      </p:sp>
    </p:spTree>
    <p:extLst>
      <p:ext uri="{BB962C8B-B14F-4D97-AF65-F5344CB8AC3E}">
        <p14:creationId xmlns:p14="http://schemas.microsoft.com/office/powerpoint/2010/main" val="233337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84A87-5103-A9B1-3C8A-51147200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C31A-3E20-4782-C541-7C727EAB1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+mn-lt"/>
                <a:cs typeface="+mn-lt"/>
                <a:hlinkClick r:id="rId2"/>
              </a:rPr>
              <a:t>Autism - NHS (www.nhs.uk)</a:t>
            </a:r>
          </a:p>
          <a:p>
            <a:r>
              <a:rPr lang="en-GB" dirty="0">
                <a:ea typeface="+mn-lt"/>
                <a:cs typeface="+mn-lt"/>
                <a:hlinkClick r:id="rId3"/>
              </a:rPr>
              <a:t>National Autistic Society (autism.org.uk)</a:t>
            </a:r>
          </a:p>
          <a:p>
            <a:r>
              <a:rPr lang="en-GB" dirty="0">
                <a:ea typeface="+mn-lt"/>
                <a:cs typeface="+mn-lt"/>
                <a:hlinkClick r:id="rId4"/>
              </a:rPr>
              <a:t>Signs that a child or adult may be autistic (autism.org.uk)</a:t>
            </a:r>
          </a:p>
          <a:p>
            <a:r>
              <a:rPr lang="en-GB" dirty="0">
                <a:ea typeface="+mn-lt"/>
                <a:cs typeface="+mn-lt"/>
                <a:hlinkClick r:id="rId5"/>
              </a:rPr>
              <a:t>How Men and Women Experience Autism Differently | Psychology Today</a:t>
            </a:r>
          </a:p>
          <a:p>
            <a:r>
              <a:rPr lang="en-GB" dirty="0">
                <a:ea typeface="+mn-lt"/>
                <a:cs typeface="+mn-lt"/>
                <a:hlinkClick r:id="rId6"/>
              </a:rPr>
              <a:t>Teaching secondary school autistic students (autism.org.uk)</a:t>
            </a:r>
          </a:p>
          <a:p>
            <a:endParaRPr lang="en-GB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068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Autism in boys and in general– ASD and its behaviour pattern in males</vt:lpstr>
      <vt:lpstr>What is Autism or Autism Spectrum Disorder (ASD)?</vt:lpstr>
      <vt:lpstr>PowerPoint Presentation</vt:lpstr>
      <vt:lpstr>The presentation of ASD in males</vt:lpstr>
      <vt:lpstr>How as an educator can I help students with ASD?</vt:lpstr>
      <vt:lpstr>How can I as an educator help Male students with ASD and allow for equal support needs and opportunities compared to students with normal support needs.</vt:lpstr>
      <vt:lpstr>PowerPoint Presentation</vt:lpstr>
      <vt:lpstr>How can I help students struggling with ASD?</vt:lpstr>
      <vt:lpstr>Additional 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198</cp:revision>
  <dcterms:created xsi:type="dcterms:W3CDTF">2024-09-21T13:37:43Z</dcterms:created>
  <dcterms:modified xsi:type="dcterms:W3CDTF">2024-09-21T14:48:40Z</dcterms:modified>
</cp:coreProperties>
</file>