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aqBnfVhtg7bTy4khkkIA/te+4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48DEA-18AC-413A-8096-ECC7271FFC8B}" v="291" dt="2020-06-15T13:02:01.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itcher" userId="244e375ff2877856" providerId="LiveId" clId="{B4148DEA-18AC-413A-8096-ECC7271FFC8B}"/>
    <pc:docChg chg="undo custSel modSld">
      <pc:chgData name="Harriet Pitcher" userId="244e375ff2877856" providerId="LiveId" clId="{B4148DEA-18AC-413A-8096-ECC7271FFC8B}" dt="2020-06-15T13:03:29.915" v="7163" actId="1076"/>
      <pc:docMkLst>
        <pc:docMk/>
      </pc:docMkLst>
      <pc:sldChg chg="addSp delSp modSp mod">
        <pc:chgData name="Harriet Pitcher" userId="244e375ff2877856" providerId="LiveId" clId="{B4148DEA-18AC-413A-8096-ECC7271FFC8B}" dt="2020-06-14T12:32:49.501" v="1199" actId="14100"/>
        <pc:sldMkLst>
          <pc:docMk/>
          <pc:sldMk cId="0" sldId="256"/>
        </pc:sldMkLst>
        <pc:spChg chg="mod">
          <ac:chgData name="Harriet Pitcher" userId="244e375ff2877856" providerId="LiveId" clId="{B4148DEA-18AC-413A-8096-ECC7271FFC8B}" dt="2020-06-14T12:08:24.665" v="9" actId="14100"/>
          <ac:spMkLst>
            <pc:docMk/>
            <pc:sldMk cId="0" sldId="256"/>
            <ac:spMk id="5" creationId="{F81801D4-8D57-48AA-ABF6-2738FF650244}"/>
          </ac:spMkLst>
        </pc:spChg>
        <pc:spChg chg="mod">
          <ac:chgData name="Harriet Pitcher" userId="244e375ff2877856" providerId="LiveId" clId="{B4148DEA-18AC-413A-8096-ECC7271FFC8B}" dt="2020-06-14T12:08:29.303" v="11" actId="14100"/>
          <ac:spMkLst>
            <pc:docMk/>
            <pc:sldMk cId="0" sldId="256"/>
            <ac:spMk id="6" creationId="{52A2568C-9865-4917-9652-DAB07A1BB73A}"/>
          </ac:spMkLst>
        </pc:spChg>
        <pc:spChg chg="add mod">
          <ac:chgData name="Harriet Pitcher" userId="244e375ff2877856" providerId="LiveId" clId="{B4148DEA-18AC-413A-8096-ECC7271FFC8B}" dt="2020-06-14T12:10:36" v="80" actId="164"/>
          <ac:spMkLst>
            <pc:docMk/>
            <pc:sldMk cId="0" sldId="256"/>
            <ac:spMk id="8" creationId="{14E26125-ADC4-4074-8DCC-302DF62B0F15}"/>
          </ac:spMkLst>
        </pc:spChg>
        <pc:spChg chg="add mod">
          <ac:chgData name="Harriet Pitcher" userId="244e375ff2877856" providerId="LiveId" clId="{B4148DEA-18AC-413A-8096-ECC7271FFC8B}" dt="2020-06-14T12:11:36.459" v="97" actId="20577"/>
          <ac:spMkLst>
            <pc:docMk/>
            <pc:sldMk cId="0" sldId="256"/>
            <ac:spMk id="10" creationId="{E0523646-1670-4C58-A396-065774CAF8C0}"/>
          </ac:spMkLst>
        </pc:spChg>
        <pc:spChg chg="add mod">
          <ac:chgData name="Harriet Pitcher" userId="244e375ff2877856" providerId="LiveId" clId="{B4148DEA-18AC-413A-8096-ECC7271FFC8B}" dt="2020-06-14T12:12:32.416" v="114" actId="1076"/>
          <ac:spMkLst>
            <pc:docMk/>
            <pc:sldMk cId="0" sldId="256"/>
            <ac:spMk id="12" creationId="{4343A61D-08EE-43A9-ADA2-376F840A7A14}"/>
          </ac:spMkLst>
        </pc:spChg>
        <pc:spChg chg="add mod">
          <ac:chgData name="Harriet Pitcher" userId="244e375ff2877856" providerId="LiveId" clId="{B4148DEA-18AC-413A-8096-ECC7271FFC8B}" dt="2020-06-14T12:32:42.891" v="1198" actId="14100"/>
          <ac:spMkLst>
            <pc:docMk/>
            <pc:sldMk cId="0" sldId="256"/>
            <ac:spMk id="13" creationId="{A8ACFDCE-F642-411C-9A6B-E96C3BDA954D}"/>
          </ac:spMkLst>
        </pc:spChg>
        <pc:spChg chg="add mod">
          <ac:chgData name="Harriet Pitcher" userId="244e375ff2877856" providerId="LiveId" clId="{B4148DEA-18AC-413A-8096-ECC7271FFC8B}" dt="2020-06-14T12:32:49.501" v="1199" actId="14100"/>
          <ac:spMkLst>
            <pc:docMk/>
            <pc:sldMk cId="0" sldId="256"/>
            <ac:spMk id="14" creationId="{744C8072-B656-475A-AFFF-1C9CB55F483E}"/>
          </ac:spMkLst>
        </pc:spChg>
        <pc:spChg chg="add mod">
          <ac:chgData name="Harriet Pitcher" userId="244e375ff2877856" providerId="LiveId" clId="{B4148DEA-18AC-413A-8096-ECC7271FFC8B}" dt="2020-06-14T12:25:36.931" v="1124" actId="1076"/>
          <ac:spMkLst>
            <pc:docMk/>
            <pc:sldMk cId="0" sldId="256"/>
            <ac:spMk id="15" creationId="{EEA38BC9-B6FC-4981-95D1-5555C1DF3FB2}"/>
          </ac:spMkLst>
        </pc:spChg>
        <pc:spChg chg="add mod">
          <ac:chgData name="Harriet Pitcher" userId="244e375ff2877856" providerId="LiveId" clId="{B4148DEA-18AC-413A-8096-ECC7271FFC8B}" dt="2020-06-14T12:32:34.506" v="1196" actId="14100"/>
          <ac:spMkLst>
            <pc:docMk/>
            <pc:sldMk cId="0" sldId="256"/>
            <ac:spMk id="18" creationId="{03653FFD-AC4E-4D68-9A19-C91C831829AF}"/>
          </ac:spMkLst>
        </pc:spChg>
        <pc:spChg chg="add mod">
          <ac:chgData name="Harriet Pitcher" userId="244e375ff2877856" providerId="LiveId" clId="{B4148DEA-18AC-413A-8096-ECC7271FFC8B}" dt="2020-06-14T12:31:07.983" v="1179" actId="1076"/>
          <ac:spMkLst>
            <pc:docMk/>
            <pc:sldMk cId="0" sldId="256"/>
            <ac:spMk id="19" creationId="{CCAFCE07-DE1C-466E-94F4-ACB32ACBAB55}"/>
          </ac:spMkLst>
        </pc:spChg>
        <pc:spChg chg="add mod">
          <ac:chgData name="Harriet Pitcher" userId="244e375ff2877856" providerId="LiveId" clId="{B4148DEA-18AC-413A-8096-ECC7271FFC8B}" dt="2020-06-14T12:31:10.954" v="1180" actId="1076"/>
          <ac:spMkLst>
            <pc:docMk/>
            <pc:sldMk cId="0" sldId="256"/>
            <ac:spMk id="20" creationId="{5A33D375-1AD3-49FB-BF69-1C7857A441F1}"/>
          </ac:spMkLst>
        </pc:spChg>
        <pc:grpChg chg="add mod">
          <ac:chgData name="Harriet Pitcher" userId="244e375ff2877856" providerId="LiveId" clId="{B4148DEA-18AC-413A-8096-ECC7271FFC8B}" dt="2020-06-14T12:10:40.737" v="81" actId="1076"/>
          <ac:grpSpMkLst>
            <pc:docMk/>
            <pc:sldMk cId="0" sldId="256"/>
            <ac:grpSpMk id="9" creationId="{94077833-CCBB-41E0-B6F1-14BEBB21FEFA}"/>
          </ac:grpSpMkLst>
        </pc:grpChg>
        <pc:graphicFrameChg chg="add del modGraphic">
          <ac:chgData name="Harriet Pitcher" userId="244e375ff2877856" providerId="LiveId" clId="{B4148DEA-18AC-413A-8096-ECC7271FFC8B}" dt="2020-06-14T12:16:20.672" v="154"/>
          <ac:graphicFrameMkLst>
            <pc:docMk/>
            <pc:sldMk cId="0" sldId="256"/>
            <ac:graphicFrameMk id="16" creationId="{BE72FA5E-DDCD-41C1-B0DA-A37C08C917DF}"/>
          </ac:graphicFrameMkLst>
        </pc:graphicFrameChg>
        <pc:graphicFrameChg chg="add mod modGraphic">
          <ac:chgData name="Harriet Pitcher" userId="244e375ff2877856" providerId="LiveId" clId="{B4148DEA-18AC-413A-8096-ECC7271FFC8B}" dt="2020-06-14T12:25:50.628" v="1126" actId="14100"/>
          <ac:graphicFrameMkLst>
            <pc:docMk/>
            <pc:sldMk cId="0" sldId="256"/>
            <ac:graphicFrameMk id="17" creationId="{F80AFF25-32FE-4381-AEFE-ACC7103473A7}"/>
          </ac:graphicFrameMkLst>
        </pc:graphicFrameChg>
        <pc:picChg chg="mod">
          <ac:chgData name="Harriet Pitcher" userId="244e375ff2877856" providerId="LiveId" clId="{B4148DEA-18AC-413A-8096-ECC7271FFC8B}" dt="2020-06-14T12:08:26.505" v="10" actId="1076"/>
          <ac:picMkLst>
            <pc:docMk/>
            <pc:sldMk cId="0" sldId="256"/>
            <ac:picMk id="4" creationId="{360E3FA5-FA43-4AD4-9334-30C8B3251A30}"/>
          </ac:picMkLst>
        </pc:picChg>
        <pc:picChg chg="add mod">
          <ac:chgData name="Harriet Pitcher" userId="244e375ff2877856" providerId="LiveId" clId="{B4148DEA-18AC-413A-8096-ECC7271FFC8B}" dt="2020-06-14T12:10:36" v="80" actId="164"/>
          <ac:picMkLst>
            <pc:docMk/>
            <pc:sldMk cId="0" sldId="256"/>
            <ac:picMk id="7" creationId="{E3E9BC1C-C5A5-463D-93CB-B79F84484F40}"/>
          </ac:picMkLst>
        </pc:picChg>
        <pc:picChg chg="add mod">
          <ac:chgData name="Harriet Pitcher" userId="244e375ff2877856" providerId="LiveId" clId="{B4148DEA-18AC-413A-8096-ECC7271FFC8B}" dt="2020-06-14T12:11:58.874" v="101" actId="14100"/>
          <ac:picMkLst>
            <pc:docMk/>
            <pc:sldMk cId="0" sldId="256"/>
            <ac:picMk id="11" creationId="{A9B3F4BA-156D-426C-823F-B2A573F4069E}"/>
          </ac:picMkLst>
        </pc:picChg>
        <pc:picChg chg="add mod">
          <ac:chgData name="Harriet Pitcher" userId="244e375ff2877856" providerId="LiveId" clId="{B4148DEA-18AC-413A-8096-ECC7271FFC8B}" dt="2020-06-14T12:31:27.583" v="1186" actId="1076"/>
          <ac:picMkLst>
            <pc:docMk/>
            <pc:sldMk cId="0" sldId="256"/>
            <ac:picMk id="21" creationId="{04CB4483-0B1D-45F8-8DD7-53EDEEFE7394}"/>
          </ac:picMkLst>
        </pc:picChg>
      </pc:sldChg>
      <pc:sldChg chg="addSp delSp modSp mod modNotes">
        <pc:chgData name="Harriet Pitcher" userId="244e375ff2877856" providerId="LiveId" clId="{B4148DEA-18AC-413A-8096-ECC7271FFC8B}" dt="2020-06-15T12:16:34.242" v="4262" actId="1076"/>
        <pc:sldMkLst>
          <pc:docMk/>
          <pc:sldMk cId="0" sldId="257"/>
        </pc:sldMkLst>
        <pc:spChg chg="add mod">
          <ac:chgData name="Harriet Pitcher" userId="244e375ff2877856" providerId="LiveId" clId="{B4148DEA-18AC-413A-8096-ECC7271FFC8B}" dt="2020-06-14T12:34:21.992" v="1200"/>
          <ac:spMkLst>
            <pc:docMk/>
            <pc:sldMk cId="0" sldId="257"/>
            <ac:spMk id="2" creationId="{CEF7D94E-EBA6-498C-B1C5-3DE6BA7DDA71}"/>
          </ac:spMkLst>
        </pc:spChg>
        <pc:spChg chg="add del mod">
          <ac:chgData name="Harriet Pitcher" userId="244e375ff2877856" providerId="LiveId" clId="{B4148DEA-18AC-413A-8096-ECC7271FFC8B}" dt="2020-06-14T12:34:27.672" v="1202" actId="478"/>
          <ac:spMkLst>
            <pc:docMk/>
            <pc:sldMk cId="0" sldId="257"/>
            <ac:spMk id="3" creationId="{FFAAB524-9227-4A60-916E-FC051433ABC8}"/>
          </ac:spMkLst>
        </pc:spChg>
        <pc:spChg chg="add del mod">
          <ac:chgData name="Harriet Pitcher" userId="244e375ff2877856" providerId="LiveId" clId="{B4148DEA-18AC-413A-8096-ECC7271FFC8B}" dt="2020-06-14T12:36:07.893" v="1217" actId="478"/>
          <ac:spMkLst>
            <pc:docMk/>
            <pc:sldMk cId="0" sldId="257"/>
            <ac:spMk id="5" creationId="{C9E586F3-BE07-4B67-8762-5308CFC53DD3}"/>
          </ac:spMkLst>
        </pc:spChg>
        <pc:spChg chg="add mod">
          <ac:chgData name="Harriet Pitcher" userId="244e375ff2877856" providerId="LiveId" clId="{B4148DEA-18AC-413A-8096-ECC7271FFC8B}" dt="2020-06-15T11:44:59.914" v="2653" actId="164"/>
          <ac:spMkLst>
            <pc:docMk/>
            <pc:sldMk cId="0" sldId="257"/>
            <ac:spMk id="9" creationId="{8BEDE236-23FA-4DB5-82C2-44E2A89F07D7}"/>
          </ac:spMkLst>
        </pc:spChg>
        <pc:spChg chg="add mod topLvl">
          <ac:chgData name="Harriet Pitcher" userId="244e375ff2877856" providerId="LiveId" clId="{B4148DEA-18AC-413A-8096-ECC7271FFC8B}" dt="2020-06-15T12:16:20.758" v="4260" actId="1076"/>
          <ac:spMkLst>
            <pc:docMk/>
            <pc:sldMk cId="0" sldId="257"/>
            <ac:spMk id="11" creationId="{33D32638-174B-4769-BA4B-CDE1CD8D4D1E}"/>
          </ac:spMkLst>
        </pc:spChg>
        <pc:spChg chg="add mod">
          <ac:chgData name="Harriet Pitcher" userId="244e375ff2877856" providerId="LiveId" clId="{B4148DEA-18AC-413A-8096-ECC7271FFC8B}" dt="2020-06-15T11:45:11.529" v="2656" actId="164"/>
          <ac:spMkLst>
            <pc:docMk/>
            <pc:sldMk cId="0" sldId="257"/>
            <ac:spMk id="15" creationId="{FAA2AD79-97C0-456A-8D39-20EF7511E84A}"/>
          </ac:spMkLst>
        </pc:spChg>
        <pc:spChg chg="add mod">
          <ac:chgData name="Harriet Pitcher" userId="244e375ff2877856" providerId="LiveId" clId="{B4148DEA-18AC-413A-8096-ECC7271FFC8B}" dt="2020-06-15T11:47:32.688" v="2683" actId="164"/>
          <ac:spMkLst>
            <pc:docMk/>
            <pc:sldMk cId="0" sldId="257"/>
            <ac:spMk id="18" creationId="{21C3AB7C-BD49-4E7C-8243-0ECD75710D97}"/>
          </ac:spMkLst>
        </pc:spChg>
        <pc:spChg chg="add mod">
          <ac:chgData name="Harriet Pitcher" userId="244e375ff2877856" providerId="LiveId" clId="{B4148DEA-18AC-413A-8096-ECC7271FFC8B}" dt="2020-06-15T11:45:11.529" v="2656" actId="164"/>
          <ac:spMkLst>
            <pc:docMk/>
            <pc:sldMk cId="0" sldId="257"/>
            <ac:spMk id="19" creationId="{4690D033-25FA-44BD-B78C-DAB2DEC1F4E1}"/>
          </ac:spMkLst>
        </pc:spChg>
        <pc:spChg chg="add mod">
          <ac:chgData name="Harriet Pitcher" userId="244e375ff2877856" providerId="LiveId" clId="{B4148DEA-18AC-413A-8096-ECC7271FFC8B}" dt="2020-06-15T11:52:10.091" v="2818" actId="113"/>
          <ac:spMkLst>
            <pc:docMk/>
            <pc:sldMk cId="0" sldId="257"/>
            <ac:spMk id="21" creationId="{5C36E637-A842-449C-A55A-5D7CDBDC5C3E}"/>
          </ac:spMkLst>
        </pc:spChg>
        <pc:spChg chg="add mod">
          <ac:chgData name="Harriet Pitcher" userId="244e375ff2877856" providerId="LiveId" clId="{B4148DEA-18AC-413A-8096-ECC7271FFC8B}" dt="2020-06-15T11:59:29.213" v="3304" actId="1582"/>
          <ac:spMkLst>
            <pc:docMk/>
            <pc:sldMk cId="0" sldId="257"/>
            <ac:spMk id="24" creationId="{F540FCCA-5046-4942-BC5F-ECC5EBCB6A31}"/>
          </ac:spMkLst>
        </pc:spChg>
        <pc:spChg chg="add mod">
          <ac:chgData name="Harriet Pitcher" userId="244e375ff2877856" providerId="LiveId" clId="{B4148DEA-18AC-413A-8096-ECC7271FFC8B}" dt="2020-06-15T12:03:08.548" v="3641" actId="113"/>
          <ac:spMkLst>
            <pc:docMk/>
            <pc:sldMk cId="0" sldId="257"/>
            <ac:spMk id="25" creationId="{9CB840BB-4926-4951-95A3-A0038069ABEE}"/>
          </ac:spMkLst>
        </pc:spChg>
        <pc:grpChg chg="add mod">
          <ac:chgData name="Harriet Pitcher" userId="244e375ff2877856" providerId="LiveId" clId="{B4148DEA-18AC-413A-8096-ECC7271FFC8B}" dt="2020-06-15T11:47:04.568" v="2680" actId="14100"/>
          <ac:grpSpMkLst>
            <pc:docMk/>
            <pc:sldMk cId="0" sldId="257"/>
            <ac:grpSpMk id="3" creationId="{39D23753-195A-4824-B067-0EC5421BFBA1}"/>
          </ac:grpSpMkLst>
        </pc:grpChg>
        <pc:grpChg chg="add mod">
          <ac:chgData name="Harriet Pitcher" userId="244e375ff2877856" providerId="LiveId" clId="{B4148DEA-18AC-413A-8096-ECC7271FFC8B}" dt="2020-06-15T11:46:33.809" v="2671" actId="14100"/>
          <ac:grpSpMkLst>
            <pc:docMk/>
            <pc:sldMk cId="0" sldId="257"/>
            <ac:grpSpMk id="4" creationId="{058303E0-3847-448E-B5A7-0D51ED259AAE}"/>
          </ac:grpSpMkLst>
        </pc:grpChg>
        <pc:grpChg chg="add del mod">
          <ac:chgData name="Harriet Pitcher" userId="244e375ff2877856" providerId="LiveId" clId="{B4148DEA-18AC-413A-8096-ECC7271FFC8B}" dt="2020-06-15T12:16:10.789" v="4256" actId="165"/>
          <ac:grpSpMkLst>
            <pc:docMk/>
            <pc:sldMk cId="0" sldId="257"/>
            <ac:grpSpMk id="5" creationId="{F49530A2-74C4-49E5-82EE-7ED279CFB651}"/>
          </ac:grpSpMkLst>
        </pc:grpChg>
        <pc:grpChg chg="add mod">
          <ac:chgData name="Harriet Pitcher" userId="244e375ff2877856" providerId="LiveId" clId="{B4148DEA-18AC-413A-8096-ECC7271FFC8B}" dt="2020-06-15T11:47:36.731" v="2684" actId="1076"/>
          <ac:grpSpMkLst>
            <pc:docMk/>
            <pc:sldMk cId="0" sldId="257"/>
            <ac:grpSpMk id="20" creationId="{57D25909-3C95-4F36-80FD-CD37CAFBBA7C}"/>
          </ac:grpSpMkLst>
        </pc:grpChg>
        <pc:graphicFrameChg chg="add mod modGraphic">
          <ac:chgData name="Harriet Pitcher" userId="244e375ff2877856" providerId="LiveId" clId="{B4148DEA-18AC-413A-8096-ECC7271FFC8B}" dt="2020-06-15T11:46:47.371" v="2675" actId="1076"/>
          <ac:graphicFrameMkLst>
            <pc:docMk/>
            <pc:sldMk cId="0" sldId="257"/>
            <ac:graphicFrameMk id="14" creationId="{407BC69F-9A69-416C-B577-221148D5BE1D}"/>
          </ac:graphicFrameMkLst>
        </pc:graphicFrameChg>
        <pc:picChg chg="add del mod modCrop">
          <ac:chgData name="Harriet Pitcher" userId="244e375ff2877856" providerId="LiveId" clId="{B4148DEA-18AC-413A-8096-ECC7271FFC8B}" dt="2020-06-14T12:35:16.560" v="1211" actId="478"/>
          <ac:picMkLst>
            <pc:docMk/>
            <pc:sldMk cId="0" sldId="257"/>
            <ac:picMk id="4" creationId="{B4F91554-BA29-436F-80C3-A5D3BCAEC3C2}"/>
          </ac:picMkLst>
        </pc:picChg>
        <pc:picChg chg="add mod modCrop">
          <ac:chgData name="Harriet Pitcher" userId="244e375ff2877856" providerId="LiveId" clId="{B4148DEA-18AC-413A-8096-ECC7271FFC8B}" dt="2020-06-15T11:44:39.242" v="2650" actId="14100"/>
          <ac:picMkLst>
            <pc:docMk/>
            <pc:sldMk cId="0" sldId="257"/>
            <ac:picMk id="6" creationId="{616F6596-0F77-49A0-977C-5C98F695528C}"/>
          </ac:picMkLst>
        </pc:picChg>
        <pc:picChg chg="add mod modCrop">
          <ac:chgData name="Harriet Pitcher" userId="244e375ff2877856" providerId="LiveId" clId="{B4148DEA-18AC-413A-8096-ECC7271FFC8B}" dt="2020-06-15T11:44:48.373" v="2652" actId="14100"/>
          <ac:picMkLst>
            <pc:docMk/>
            <pc:sldMk cId="0" sldId="257"/>
            <ac:picMk id="7" creationId="{DF55F3B7-19DC-4576-8BE7-4666A22B51D3}"/>
          </ac:picMkLst>
        </pc:picChg>
        <pc:picChg chg="add mod">
          <ac:chgData name="Harriet Pitcher" userId="244e375ff2877856" providerId="LiveId" clId="{B4148DEA-18AC-413A-8096-ECC7271FFC8B}" dt="2020-06-15T11:44:59.914" v="2653" actId="164"/>
          <ac:picMkLst>
            <pc:docMk/>
            <pc:sldMk cId="0" sldId="257"/>
            <ac:picMk id="8" creationId="{2FA9E248-89D6-4B16-A1B3-89015293E0F7}"/>
          </ac:picMkLst>
        </pc:picChg>
        <pc:picChg chg="add mod">
          <ac:chgData name="Harriet Pitcher" userId="244e375ff2877856" providerId="LiveId" clId="{B4148DEA-18AC-413A-8096-ECC7271FFC8B}" dt="2020-06-15T11:44:59.914" v="2653" actId="164"/>
          <ac:picMkLst>
            <pc:docMk/>
            <pc:sldMk cId="0" sldId="257"/>
            <ac:picMk id="10" creationId="{FC95908B-E1B8-4AF6-9D48-30C488D16632}"/>
          </ac:picMkLst>
        </pc:picChg>
        <pc:picChg chg="add mod topLvl">
          <ac:chgData name="Harriet Pitcher" userId="244e375ff2877856" providerId="LiveId" clId="{B4148DEA-18AC-413A-8096-ECC7271FFC8B}" dt="2020-06-15T12:16:34.242" v="4262" actId="1076"/>
          <ac:picMkLst>
            <pc:docMk/>
            <pc:sldMk cId="0" sldId="257"/>
            <ac:picMk id="12" creationId="{5C303FD6-BBB6-42E0-BC64-1CCC8E4410E5}"/>
          </ac:picMkLst>
        </pc:picChg>
        <pc:picChg chg="add mod topLvl">
          <ac:chgData name="Harriet Pitcher" userId="244e375ff2877856" providerId="LiveId" clId="{B4148DEA-18AC-413A-8096-ECC7271FFC8B}" dt="2020-06-15T12:16:29.076" v="4261" actId="1076"/>
          <ac:picMkLst>
            <pc:docMk/>
            <pc:sldMk cId="0" sldId="257"/>
            <ac:picMk id="13" creationId="{314E4ABA-F149-4DD5-979C-A502E82D38D4}"/>
          </ac:picMkLst>
        </pc:picChg>
        <pc:picChg chg="add mod ord">
          <ac:chgData name="Harriet Pitcher" userId="244e375ff2877856" providerId="LiveId" clId="{B4148DEA-18AC-413A-8096-ECC7271FFC8B}" dt="2020-06-15T11:47:32.688" v="2683" actId="164"/>
          <ac:picMkLst>
            <pc:docMk/>
            <pc:sldMk cId="0" sldId="257"/>
            <ac:picMk id="16" creationId="{1D548850-2B6E-4E91-9B1F-B1E3909BCE76}"/>
          </ac:picMkLst>
        </pc:picChg>
        <pc:picChg chg="add mod">
          <ac:chgData name="Harriet Pitcher" userId="244e375ff2877856" providerId="LiveId" clId="{B4148DEA-18AC-413A-8096-ECC7271FFC8B}" dt="2020-06-15T11:47:32.688" v="2683" actId="164"/>
          <ac:picMkLst>
            <pc:docMk/>
            <pc:sldMk cId="0" sldId="257"/>
            <ac:picMk id="17" creationId="{F7B74264-D5E5-4CC9-B554-8917D8B73B78}"/>
          </ac:picMkLst>
        </pc:picChg>
        <pc:picChg chg="add mod">
          <ac:chgData name="Harriet Pitcher" userId="244e375ff2877856" providerId="LiveId" clId="{B4148DEA-18AC-413A-8096-ECC7271FFC8B}" dt="2020-06-15T11:53:14.215" v="2822" actId="14100"/>
          <ac:picMkLst>
            <pc:docMk/>
            <pc:sldMk cId="0" sldId="257"/>
            <ac:picMk id="22" creationId="{197C8839-2C5A-419C-B1EC-E47543819D01}"/>
          </ac:picMkLst>
        </pc:picChg>
        <pc:picChg chg="add mod">
          <ac:chgData name="Harriet Pitcher" userId="244e375ff2877856" providerId="LiveId" clId="{B4148DEA-18AC-413A-8096-ECC7271FFC8B}" dt="2020-06-15T11:59:36.111" v="3306" actId="14100"/>
          <ac:picMkLst>
            <pc:docMk/>
            <pc:sldMk cId="0" sldId="257"/>
            <ac:picMk id="23" creationId="{E7526F07-920C-4C01-9AC8-7ABF489FC9F8}"/>
          </ac:picMkLst>
        </pc:picChg>
      </pc:sldChg>
      <pc:sldChg chg="addSp delSp modSp mod modNotes">
        <pc:chgData name="Harriet Pitcher" userId="244e375ff2877856" providerId="LiveId" clId="{B4148DEA-18AC-413A-8096-ECC7271FFC8B}" dt="2020-06-15T13:03:29.915" v="7163" actId="1076"/>
        <pc:sldMkLst>
          <pc:docMk/>
          <pc:sldMk cId="0" sldId="258"/>
        </pc:sldMkLst>
        <pc:spChg chg="add mod">
          <ac:chgData name="Harriet Pitcher" userId="244e375ff2877856" providerId="LiveId" clId="{B4148DEA-18AC-413A-8096-ECC7271FFC8B}" dt="2020-06-15T12:03:29.763" v="3642"/>
          <ac:spMkLst>
            <pc:docMk/>
            <pc:sldMk cId="0" sldId="258"/>
            <ac:spMk id="2" creationId="{FED94230-FB37-46A3-983F-E3986DC88660}"/>
          </ac:spMkLst>
        </pc:spChg>
        <pc:spChg chg="add mod">
          <ac:chgData name="Harriet Pitcher" userId="244e375ff2877856" providerId="LiveId" clId="{B4148DEA-18AC-413A-8096-ECC7271FFC8B}" dt="2020-06-15T12:51:24.948" v="6267" actId="1076"/>
          <ac:spMkLst>
            <pc:docMk/>
            <pc:sldMk cId="0" sldId="258"/>
            <ac:spMk id="3" creationId="{3D5000A8-97DA-40EF-AC56-F4161455E265}"/>
          </ac:spMkLst>
        </pc:spChg>
        <pc:spChg chg="add del mod">
          <ac:chgData name="Harriet Pitcher" userId="244e375ff2877856" providerId="LiveId" clId="{B4148DEA-18AC-413A-8096-ECC7271FFC8B}" dt="2020-06-15T12:53:25.732" v="6484" actId="14100"/>
          <ac:spMkLst>
            <pc:docMk/>
            <pc:sldMk cId="0" sldId="258"/>
            <ac:spMk id="7" creationId="{7CA404A9-E1CF-4A90-8A7F-ACA5B1056846}"/>
          </ac:spMkLst>
        </pc:spChg>
        <pc:spChg chg="add mod">
          <ac:chgData name="Harriet Pitcher" userId="244e375ff2877856" providerId="LiveId" clId="{B4148DEA-18AC-413A-8096-ECC7271FFC8B}" dt="2020-06-15T12:40:18.002" v="5735" actId="164"/>
          <ac:spMkLst>
            <pc:docMk/>
            <pc:sldMk cId="0" sldId="258"/>
            <ac:spMk id="13" creationId="{9668ADDB-B68E-4B25-8781-C45CD6660B5E}"/>
          </ac:spMkLst>
        </pc:spChg>
        <pc:spChg chg="add mod">
          <ac:chgData name="Harriet Pitcher" userId="244e375ff2877856" providerId="LiveId" clId="{B4148DEA-18AC-413A-8096-ECC7271FFC8B}" dt="2020-06-15T13:00:26.588" v="6965" actId="14100"/>
          <ac:spMkLst>
            <pc:docMk/>
            <pc:sldMk cId="0" sldId="258"/>
            <ac:spMk id="14" creationId="{A5A7B0E9-E9E8-4BB1-B226-068C64E56A58}"/>
          </ac:spMkLst>
        </pc:spChg>
        <pc:spChg chg="add mod">
          <ac:chgData name="Harriet Pitcher" userId="244e375ff2877856" providerId="LiveId" clId="{B4148DEA-18AC-413A-8096-ECC7271FFC8B}" dt="2020-06-15T12:54:08.072" v="6494" actId="404"/>
          <ac:spMkLst>
            <pc:docMk/>
            <pc:sldMk cId="0" sldId="258"/>
            <ac:spMk id="19" creationId="{58651BAB-428F-4F99-BDA1-538AF312BC4D}"/>
          </ac:spMkLst>
        </pc:spChg>
        <pc:spChg chg="add mod">
          <ac:chgData name="Harriet Pitcher" userId="244e375ff2877856" providerId="LiveId" clId="{B4148DEA-18AC-413A-8096-ECC7271FFC8B}" dt="2020-06-15T13:00:37.083" v="6967" actId="404"/>
          <ac:spMkLst>
            <pc:docMk/>
            <pc:sldMk cId="0" sldId="258"/>
            <ac:spMk id="23" creationId="{A0321B49-76E4-4BBF-80B5-E4D56C73EFDE}"/>
          </ac:spMkLst>
        </pc:spChg>
        <pc:spChg chg="add mod">
          <ac:chgData name="Harriet Pitcher" userId="244e375ff2877856" providerId="LiveId" clId="{B4148DEA-18AC-413A-8096-ECC7271FFC8B}" dt="2020-06-15T13:03:29.915" v="7163" actId="1076"/>
          <ac:spMkLst>
            <pc:docMk/>
            <pc:sldMk cId="0" sldId="258"/>
            <ac:spMk id="25" creationId="{ED4B58BF-30FF-4B58-958A-55B3859849AA}"/>
          </ac:spMkLst>
        </pc:spChg>
        <pc:grpChg chg="add mod">
          <ac:chgData name="Harriet Pitcher" userId="244e375ff2877856" providerId="LiveId" clId="{B4148DEA-18AC-413A-8096-ECC7271FFC8B}" dt="2020-06-15T12:53:36.426" v="6487" actId="14100"/>
          <ac:grpSpMkLst>
            <pc:docMk/>
            <pc:sldMk cId="0" sldId="258"/>
            <ac:grpSpMk id="17" creationId="{857CAD3A-0E17-45A0-90DD-E3DD02151B32}"/>
          </ac:grpSpMkLst>
        </pc:grpChg>
        <pc:grpChg chg="add mod">
          <ac:chgData name="Harriet Pitcher" userId="244e375ff2877856" providerId="LiveId" clId="{B4148DEA-18AC-413A-8096-ECC7271FFC8B}" dt="2020-06-15T13:01:18.482" v="6976" actId="14100"/>
          <ac:grpSpMkLst>
            <pc:docMk/>
            <pc:sldMk cId="0" sldId="258"/>
            <ac:grpSpMk id="22" creationId="{89724B7E-CBEF-4F2A-ACCE-AB9E3EC1382C}"/>
          </ac:grpSpMkLst>
        </pc:grpChg>
        <pc:graphicFrameChg chg="add mod modGraphic">
          <ac:chgData name="Harriet Pitcher" userId="244e375ff2877856" providerId="LiveId" clId="{B4148DEA-18AC-413A-8096-ECC7271FFC8B}" dt="2020-06-15T12:40:48.368" v="5741" actId="14100"/>
          <ac:graphicFrameMkLst>
            <pc:docMk/>
            <pc:sldMk cId="0" sldId="258"/>
            <ac:graphicFrameMk id="9" creationId="{30A42637-3069-42C3-8B8E-60814D657BF5}"/>
          </ac:graphicFrameMkLst>
        </pc:graphicFrameChg>
        <pc:picChg chg="add mod modCrop">
          <ac:chgData name="Harriet Pitcher" userId="244e375ff2877856" providerId="LiveId" clId="{B4148DEA-18AC-413A-8096-ECC7271FFC8B}" dt="2020-06-15T12:18:34.817" v="4316" actId="1076"/>
          <ac:picMkLst>
            <pc:docMk/>
            <pc:sldMk cId="0" sldId="258"/>
            <ac:picMk id="4" creationId="{CE5AD3F8-2830-47D8-ACCD-FAF9E3A5B250}"/>
          </ac:picMkLst>
        </pc:picChg>
        <pc:picChg chg="add mod">
          <ac:chgData name="Harriet Pitcher" userId="244e375ff2877856" providerId="LiveId" clId="{B4148DEA-18AC-413A-8096-ECC7271FFC8B}" dt="2020-06-15T12:14:23.168" v="4249" actId="1076"/>
          <ac:picMkLst>
            <pc:docMk/>
            <pc:sldMk cId="0" sldId="258"/>
            <ac:picMk id="5" creationId="{B0AD3E97-045F-477E-AFA1-FF4A04059626}"/>
          </ac:picMkLst>
        </pc:picChg>
        <pc:picChg chg="add mod">
          <ac:chgData name="Harriet Pitcher" userId="244e375ff2877856" providerId="LiveId" clId="{B4148DEA-18AC-413A-8096-ECC7271FFC8B}" dt="2020-06-15T12:15:47.286" v="4255" actId="14100"/>
          <ac:picMkLst>
            <pc:docMk/>
            <pc:sldMk cId="0" sldId="258"/>
            <ac:picMk id="6" creationId="{2A52DAD9-42D7-4446-9555-ED38BAD5E369}"/>
          </ac:picMkLst>
        </pc:picChg>
        <pc:picChg chg="add mod">
          <ac:chgData name="Harriet Pitcher" userId="244e375ff2877856" providerId="LiveId" clId="{B4148DEA-18AC-413A-8096-ECC7271FFC8B}" dt="2020-06-15T12:53:22.791" v="6483" actId="14100"/>
          <ac:picMkLst>
            <pc:docMk/>
            <pc:sldMk cId="0" sldId="258"/>
            <ac:picMk id="8" creationId="{FBAFE84A-FD41-4976-9672-4E8913E136DA}"/>
          </ac:picMkLst>
        </pc:picChg>
        <pc:picChg chg="add mod">
          <ac:chgData name="Harriet Pitcher" userId="244e375ff2877856" providerId="LiveId" clId="{B4148DEA-18AC-413A-8096-ECC7271FFC8B}" dt="2020-06-15T12:40:18.002" v="5735" actId="164"/>
          <ac:picMkLst>
            <pc:docMk/>
            <pc:sldMk cId="0" sldId="258"/>
            <ac:picMk id="11" creationId="{0036932D-FA90-495A-96F5-6BE99F1A6F50}"/>
          </ac:picMkLst>
        </pc:picChg>
        <pc:picChg chg="add mod ord">
          <ac:chgData name="Harriet Pitcher" userId="244e375ff2877856" providerId="LiveId" clId="{B4148DEA-18AC-413A-8096-ECC7271FFC8B}" dt="2020-06-15T12:40:18.002" v="5735" actId="164"/>
          <ac:picMkLst>
            <pc:docMk/>
            <pc:sldMk cId="0" sldId="258"/>
            <ac:picMk id="12" creationId="{1C3EE561-ACDB-49ED-BEEB-027CD09E6EFB}"/>
          </ac:picMkLst>
        </pc:picChg>
        <pc:picChg chg="add mod">
          <ac:chgData name="Harriet Pitcher" userId="244e375ff2877856" providerId="LiveId" clId="{B4148DEA-18AC-413A-8096-ECC7271FFC8B}" dt="2020-06-15T12:54:28.122" v="6499" actId="1076"/>
          <ac:picMkLst>
            <pc:docMk/>
            <pc:sldMk cId="0" sldId="258"/>
            <ac:picMk id="15" creationId="{7FDC21F5-F812-46FE-A0D2-DB47A1502FB5}"/>
          </ac:picMkLst>
        </pc:picChg>
        <pc:picChg chg="add mod">
          <ac:chgData name="Harriet Pitcher" userId="244e375ff2877856" providerId="LiveId" clId="{B4148DEA-18AC-413A-8096-ECC7271FFC8B}" dt="2020-06-15T12:54:29.608" v="6500" actId="1076"/>
          <ac:picMkLst>
            <pc:docMk/>
            <pc:sldMk cId="0" sldId="258"/>
            <ac:picMk id="16" creationId="{3E7FDDE9-2869-4E2A-AAF0-3FBB2123F67D}"/>
          </ac:picMkLst>
        </pc:picChg>
        <pc:picChg chg="add del">
          <ac:chgData name="Harriet Pitcher" userId="244e375ff2877856" providerId="LiveId" clId="{B4148DEA-18AC-413A-8096-ECC7271FFC8B}" dt="2020-06-15T12:43:42.541" v="5748" actId="478"/>
          <ac:picMkLst>
            <pc:docMk/>
            <pc:sldMk cId="0" sldId="258"/>
            <ac:picMk id="18" creationId="{E0F2C92E-5D54-483D-A1E0-96460476F8FB}"/>
          </ac:picMkLst>
        </pc:picChg>
        <pc:picChg chg="add mod modCrop">
          <ac:chgData name="Harriet Pitcher" userId="244e375ff2877856" providerId="LiveId" clId="{B4148DEA-18AC-413A-8096-ECC7271FFC8B}" dt="2020-06-15T12:53:44.315" v="6488" actId="164"/>
          <ac:picMkLst>
            <pc:docMk/>
            <pc:sldMk cId="0" sldId="258"/>
            <ac:picMk id="20" creationId="{35F2AF11-BCBD-446A-9787-2B758EE4BB5E}"/>
          </ac:picMkLst>
        </pc:picChg>
        <pc:picChg chg="add mod modCrop">
          <ac:chgData name="Harriet Pitcher" userId="244e375ff2877856" providerId="LiveId" clId="{B4148DEA-18AC-413A-8096-ECC7271FFC8B}" dt="2020-06-15T12:53:44.315" v="6488" actId="164"/>
          <ac:picMkLst>
            <pc:docMk/>
            <pc:sldMk cId="0" sldId="258"/>
            <ac:picMk id="21" creationId="{B5227AFA-F5A9-42EC-9FA0-C9C95187494E}"/>
          </ac:picMkLst>
        </pc:picChg>
        <pc:picChg chg="add mod">
          <ac:chgData name="Harriet Pitcher" userId="244e375ff2877856" providerId="LiveId" clId="{B4148DEA-18AC-413A-8096-ECC7271FFC8B}" dt="2020-06-15T13:03:23.221" v="7162" actId="14100"/>
          <ac:picMkLst>
            <pc:docMk/>
            <pc:sldMk cId="0" sldId="258"/>
            <ac:picMk id="24" creationId="{61030391-ED61-4AC9-BDCB-C601B51E2D2B}"/>
          </ac:picMkLst>
        </pc:picChg>
        <pc:picChg chg="add del mod">
          <ac:chgData name="Harriet Pitcher" userId="244e375ff2877856" providerId="LiveId" clId="{B4148DEA-18AC-413A-8096-ECC7271FFC8B}" dt="2020-06-15T12:18:11.206" v="4308"/>
          <ac:picMkLst>
            <pc:docMk/>
            <pc:sldMk cId="0" sldId="258"/>
            <ac:picMk id="1026" creationId="{76001536-CF6E-44AB-A8ED-DE8321BFDCF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C1ED7-0D18-4F68-B13C-217956E89900}" type="doc">
      <dgm:prSet loTypeId="urn:microsoft.com/office/officeart/2005/8/layout/radial5" loCatId="cycle" qsTypeId="urn:microsoft.com/office/officeart/2005/8/quickstyle/3d3" qsCatId="3D" csTypeId="urn:microsoft.com/office/officeart/2005/8/colors/colorful4" csCatId="colorful" phldr="1"/>
      <dgm:spPr/>
      <dgm:t>
        <a:bodyPr/>
        <a:lstStyle/>
        <a:p>
          <a:endParaRPr lang="en-GB"/>
        </a:p>
      </dgm:t>
    </dgm:pt>
    <dgm:pt modelId="{1B3DCEA9-7AE9-4A54-A344-97E5553730D0}">
      <dgm:prSet phldrT="[Text]"/>
      <dgm:spPr/>
      <dgm:t>
        <a:bodyPr/>
        <a:lstStyle/>
        <a:p>
          <a:r>
            <a:rPr lang="en-US" dirty="0">
              <a:solidFill>
                <a:schemeClr val="tx1"/>
              </a:solidFill>
            </a:rPr>
            <a:t>Environmental variables and their links to incidence of disease. </a:t>
          </a:r>
          <a:endParaRPr lang="en-GB" dirty="0">
            <a:solidFill>
              <a:schemeClr val="tx1"/>
            </a:solidFill>
          </a:endParaRPr>
        </a:p>
      </dgm:t>
    </dgm:pt>
    <dgm:pt modelId="{AEC79CDB-6144-444D-8A81-09B29849FA4E}" type="parTrans" cxnId="{E9AAD313-F366-472C-9A42-187973299C13}">
      <dgm:prSet/>
      <dgm:spPr/>
      <dgm:t>
        <a:bodyPr/>
        <a:lstStyle/>
        <a:p>
          <a:endParaRPr lang="en-GB"/>
        </a:p>
      </dgm:t>
    </dgm:pt>
    <dgm:pt modelId="{CD295A6B-EF8C-40D7-A973-5A182726EE1F}" type="sibTrans" cxnId="{E9AAD313-F366-472C-9A42-187973299C13}">
      <dgm:prSet/>
      <dgm:spPr/>
      <dgm:t>
        <a:bodyPr/>
        <a:lstStyle/>
        <a:p>
          <a:endParaRPr lang="en-GB"/>
        </a:p>
      </dgm:t>
    </dgm:pt>
    <dgm:pt modelId="{A8D3CA6C-D64F-4CC1-8047-137C61D0B66C}">
      <dgm:prSet phldrT="[Text]"/>
      <dgm:spPr/>
      <dgm:t>
        <a:bodyPr/>
        <a:lstStyle/>
        <a:p>
          <a:r>
            <a:rPr lang="en-US" dirty="0">
              <a:solidFill>
                <a:schemeClr val="tx1"/>
              </a:solidFill>
            </a:rPr>
            <a:t>Climate/ SAD</a:t>
          </a:r>
          <a:endParaRPr lang="en-GB" dirty="0">
            <a:solidFill>
              <a:schemeClr val="tx1"/>
            </a:solidFill>
          </a:endParaRPr>
        </a:p>
      </dgm:t>
    </dgm:pt>
    <dgm:pt modelId="{C7FF1CED-6EDE-4043-B0E1-93338D5F4A15}" type="parTrans" cxnId="{051709B5-6BB1-4705-BE19-82804B29AA17}">
      <dgm:prSet/>
      <dgm:spPr/>
      <dgm:t>
        <a:bodyPr/>
        <a:lstStyle/>
        <a:p>
          <a:endParaRPr lang="en-GB"/>
        </a:p>
      </dgm:t>
    </dgm:pt>
    <dgm:pt modelId="{EB950113-ADCA-4521-AC08-17E1BBB3950C}" type="sibTrans" cxnId="{051709B5-6BB1-4705-BE19-82804B29AA17}">
      <dgm:prSet/>
      <dgm:spPr/>
      <dgm:t>
        <a:bodyPr/>
        <a:lstStyle/>
        <a:p>
          <a:endParaRPr lang="en-GB"/>
        </a:p>
      </dgm:t>
    </dgm:pt>
    <dgm:pt modelId="{BD3B964B-806E-4216-926B-6D65281E5DCD}">
      <dgm:prSet phldrT="[Text]"/>
      <dgm:spPr/>
      <dgm:t>
        <a:bodyPr/>
        <a:lstStyle/>
        <a:p>
          <a:r>
            <a:rPr lang="en-US" dirty="0">
              <a:solidFill>
                <a:schemeClr val="tx1"/>
              </a:solidFill>
            </a:rPr>
            <a:t>Topography, drainage and health. </a:t>
          </a:r>
          <a:endParaRPr lang="en-GB" dirty="0">
            <a:solidFill>
              <a:schemeClr val="tx1"/>
            </a:solidFill>
          </a:endParaRPr>
        </a:p>
      </dgm:t>
    </dgm:pt>
    <dgm:pt modelId="{6ADA9D1B-C638-48BF-9713-2C55A3BBE952}" type="parTrans" cxnId="{35E7ECC2-8A1E-467A-ABC9-D0C3400CFD91}">
      <dgm:prSet/>
      <dgm:spPr/>
      <dgm:t>
        <a:bodyPr/>
        <a:lstStyle/>
        <a:p>
          <a:endParaRPr lang="en-GB"/>
        </a:p>
      </dgm:t>
    </dgm:pt>
    <dgm:pt modelId="{F8819750-8BA6-4D0A-926E-FA95CCB37451}" type="sibTrans" cxnId="{35E7ECC2-8A1E-467A-ABC9-D0C3400CFD91}">
      <dgm:prSet/>
      <dgm:spPr/>
      <dgm:t>
        <a:bodyPr/>
        <a:lstStyle/>
        <a:p>
          <a:endParaRPr lang="en-GB"/>
        </a:p>
      </dgm:t>
    </dgm:pt>
    <dgm:pt modelId="{2881976D-5147-40D6-9988-AB4584655D65}">
      <dgm:prSet phldrT="[Text]"/>
      <dgm:spPr/>
      <dgm:t>
        <a:bodyPr/>
        <a:lstStyle/>
        <a:p>
          <a:r>
            <a:rPr lang="en-US" dirty="0">
              <a:solidFill>
                <a:schemeClr val="tx1"/>
              </a:solidFill>
            </a:rPr>
            <a:t>Air Quality and Health</a:t>
          </a:r>
          <a:endParaRPr lang="en-GB" dirty="0">
            <a:solidFill>
              <a:schemeClr val="tx1"/>
            </a:solidFill>
          </a:endParaRPr>
        </a:p>
      </dgm:t>
    </dgm:pt>
    <dgm:pt modelId="{606A7EC0-190B-45EC-91CB-23E6D2E0E601}" type="parTrans" cxnId="{17946D6B-FCB9-463F-81FE-F070A564A281}">
      <dgm:prSet/>
      <dgm:spPr/>
      <dgm:t>
        <a:bodyPr/>
        <a:lstStyle/>
        <a:p>
          <a:endParaRPr lang="en-GB"/>
        </a:p>
      </dgm:t>
    </dgm:pt>
    <dgm:pt modelId="{E6629EBB-C3BD-4C7E-9FB7-ACDE4D99591E}" type="sibTrans" cxnId="{17946D6B-FCB9-463F-81FE-F070A564A281}">
      <dgm:prSet/>
      <dgm:spPr/>
      <dgm:t>
        <a:bodyPr/>
        <a:lstStyle/>
        <a:p>
          <a:endParaRPr lang="en-GB"/>
        </a:p>
      </dgm:t>
    </dgm:pt>
    <dgm:pt modelId="{8E15E599-B5F5-485C-84BD-99A4079D3E4F}">
      <dgm:prSet phldrT="[Text]"/>
      <dgm:spPr/>
      <dgm:t>
        <a:bodyPr/>
        <a:lstStyle/>
        <a:p>
          <a:r>
            <a:rPr lang="en-US" dirty="0">
              <a:solidFill>
                <a:schemeClr val="tx1"/>
              </a:solidFill>
            </a:rPr>
            <a:t>Water Quality and health</a:t>
          </a:r>
          <a:endParaRPr lang="en-GB" dirty="0">
            <a:solidFill>
              <a:schemeClr val="tx1"/>
            </a:solidFill>
          </a:endParaRPr>
        </a:p>
      </dgm:t>
    </dgm:pt>
    <dgm:pt modelId="{3F7C81D6-ABD6-4DD6-ABF1-D31DB59CFD11}" type="parTrans" cxnId="{FCB2756E-83AF-4BAC-9B79-91660F23A324}">
      <dgm:prSet/>
      <dgm:spPr/>
      <dgm:t>
        <a:bodyPr/>
        <a:lstStyle/>
        <a:p>
          <a:endParaRPr lang="en-GB"/>
        </a:p>
      </dgm:t>
    </dgm:pt>
    <dgm:pt modelId="{7E5C790B-37F4-4092-B12F-1FB9CE5D4AB3}" type="sibTrans" cxnId="{FCB2756E-83AF-4BAC-9B79-91660F23A324}">
      <dgm:prSet/>
      <dgm:spPr/>
      <dgm:t>
        <a:bodyPr/>
        <a:lstStyle/>
        <a:p>
          <a:endParaRPr lang="en-GB"/>
        </a:p>
      </dgm:t>
    </dgm:pt>
    <dgm:pt modelId="{3B042668-1CCD-4D71-A34E-2C5234B30721}" type="pres">
      <dgm:prSet presAssocID="{CC6C1ED7-0D18-4F68-B13C-217956E89900}" presName="Name0" presStyleCnt="0">
        <dgm:presLayoutVars>
          <dgm:chMax val="1"/>
          <dgm:dir/>
          <dgm:animLvl val="ctr"/>
          <dgm:resizeHandles val="exact"/>
        </dgm:presLayoutVars>
      </dgm:prSet>
      <dgm:spPr/>
      <dgm:t>
        <a:bodyPr/>
        <a:lstStyle/>
        <a:p>
          <a:endParaRPr lang="en-US"/>
        </a:p>
      </dgm:t>
    </dgm:pt>
    <dgm:pt modelId="{EDC8F9E0-2EE7-4F53-A7C4-0B2560CD8A3D}" type="pres">
      <dgm:prSet presAssocID="{1B3DCEA9-7AE9-4A54-A344-97E5553730D0}" presName="centerShape" presStyleLbl="node0" presStyleIdx="0" presStyleCnt="1" custScaleX="146338" custScaleY="132937"/>
      <dgm:spPr/>
      <dgm:t>
        <a:bodyPr/>
        <a:lstStyle/>
        <a:p>
          <a:endParaRPr lang="en-US"/>
        </a:p>
      </dgm:t>
    </dgm:pt>
    <dgm:pt modelId="{5C9102E4-061B-4427-BCB6-6D6A566EB0B9}" type="pres">
      <dgm:prSet presAssocID="{C7FF1CED-6EDE-4043-B0E1-93338D5F4A15}" presName="parTrans" presStyleLbl="sibTrans2D1" presStyleIdx="0" presStyleCnt="4"/>
      <dgm:spPr/>
      <dgm:t>
        <a:bodyPr/>
        <a:lstStyle/>
        <a:p>
          <a:endParaRPr lang="en-US"/>
        </a:p>
      </dgm:t>
    </dgm:pt>
    <dgm:pt modelId="{A81449C2-26F7-41A7-91BE-F53F60E9ED77}" type="pres">
      <dgm:prSet presAssocID="{C7FF1CED-6EDE-4043-B0E1-93338D5F4A15}" presName="connectorText" presStyleLbl="sibTrans2D1" presStyleIdx="0" presStyleCnt="4"/>
      <dgm:spPr/>
      <dgm:t>
        <a:bodyPr/>
        <a:lstStyle/>
        <a:p>
          <a:endParaRPr lang="en-US"/>
        </a:p>
      </dgm:t>
    </dgm:pt>
    <dgm:pt modelId="{2D230450-059C-4FB6-907C-C3A51DA145F8}" type="pres">
      <dgm:prSet presAssocID="{A8D3CA6C-D64F-4CC1-8047-137C61D0B66C}" presName="node" presStyleLbl="node1" presStyleIdx="0" presStyleCnt="4">
        <dgm:presLayoutVars>
          <dgm:bulletEnabled val="1"/>
        </dgm:presLayoutVars>
      </dgm:prSet>
      <dgm:spPr/>
      <dgm:t>
        <a:bodyPr/>
        <a:lstStyle/>
        <a:p>
          <a:endParaRPr lang="en-US"/>
        </a:p>
      </dgm:t>
    </dgm:pt>
    <dgm:pt modelId="{257E88B3-0FDE-4FED-83AC-3787D899115D}" type="pres">
      <dgm:prSet presAssocID="{6ADA9D1B-C638-48BF-9713-2C55A3BBE952}" presName="parTrans" presStyleLbl="sibTrans2D1" presStyleIdx="1" presStyleCnt="4"/>
      <dgm:spPr/>
      <dgm:t>
        <a:bodyPr/>
        <a:lstStyle/>
        <a:p>
          <a:endParaRPr lang="en-US"/>
        </a:p>
      </dgm:t>
    </dgm:pt>
    <dgm:pt modelId="{38D6A59D-8DA6-487E-B9CC-B2DA08574C3A}" type="pres">
      <dgm:prSet presAssocID="{6ADA9D1B-C638-48BF-9713-2C55A3BBE952}" presName="connectorText" presStyleLbl="sibTrans2D1" presStyleIdx="1" presStyleCnt="4"/>
      <dgm:spPr/>
      <dgm:t>
        <a:bodyPr/>
        <a:lstStyle/>
        <a:p>
          <a:endParaRPr lang="en-US"/>
        </a:p>
      </dgm:t>
    </dgm:pt>
    <dgm:pt modelId="{64CC2C55-6183-4200-9DAD-AC76579BA4DC}" type="pres">
      <dgm:prSet presAssocID="{BD3B964B-806E-4216-926B-6D65281E5DCD}" presName="node" presStyleLbl="node1" presStyleIdx="1" presStyleCnt="4">
        <dgm:presLayoutVars>
          <dgm:bulletEnabled val="1"/>
        </dgm:presLayoutVars>
      </dgm:prSet>
      <dgm:spPr/>
      <dgm:t>
        <a:bodyPr/>
        <a:lstStyle/>
        <a:p>
          <a:endParaRPr lang="en-US"/>
        </a:p>
      </dgm:t>
    </dgm:pt>
    <dgm:pt modelId="{AB371045-7CB1-4C04-8162-C4D20285DD1F}" type="pres">
      <dgm:prSet presAssocID="{606A7EC0-190B-45EC-91CB-23E6D2E0E601}" presName="parTrans" presStyleLbl="sibTrans2D1" presStyleIdx="2" presStyleCnt="4"/>
      <dgm:spPr/>
      <dgm:t>
        <a:bodyPr/>
        <a:lstStyle/>
        <a:p>
          <a:endParaRPr lang="en-US"/>
        </a:p>
      </dgm:t>
    </dgm:pt>
    <dgm:pt modelId="{60EAF6A1-A5DF-4E35-8AB0-85017F2B3D2E}" type="pres">
      <dgm:prSet presAssocID="{606A7EC0-190B-45EC-91CB-23E6D2E0E601}" presName="connectorText" presStyleLbl="sibTrans2D1" presStyleIdx="2" presStyleCnt="4"/>
      <dgm:spPr/>
      <dgm:t>
        <a:bodyPr/>
        <a:lstStyle/>
        <a:p>
          <a:endParaRPr lang="en-US"/>
        </a:p>
      </dgm:t>
    </dgm:pt>
    <dgm:pt modelId="{0B7C7B47-7803-4421-A715-605BF3496FA9}" type="pres">
      <dgm:prSet presAssocID="{2881976D-5147-40D6-9988-AB4584655D65}" presName="node" presStyleLbl="node1" presStyleIdx="2" presStyleCnt="4">
        <dgm:presLayoutVars>
          <dgm:bulletEnabled val="1"/>
        </dgm:presLayoutVars>
      </dgm:prSet>
      <dgm:spPr/>
      <dgm:t>
        <a:bodyPr/>
        <a:lstStyle/>
        <a:p>
          <a:endParaRPr lang="en-US"/>
        </a:p>
      </dgm:t>
    </dgm:pt>
    <dgm:pt modelId="{A5C752D7-22DE-40A3-9E4A-DADEC4853A2F}" type="pres">
      <dgm:prSet presAssocID="{3F7C81D6-ABD6-4DD6-ABF1-D31DB59CFD11}" presName="parTrans" presStyleLbl="sibTrans2D1" presStyleIdx="3" presStyleCnt="4"/>
      <dgm:spPr/>
      <dgm:t>
        <a:bodyPr/>
        <a:lstStyle/>
        <a:p>
          <a:endParaRPr lang="en-US"/>
        </a:p>
      </dgm:t>
    </dgm:pt>
    <dgm:pt modelId="{D0E51B28-C545-4225-A721-2105ACD3AED0}" type="pres">
      <dgm:prSet presAssocID="{3F7C81D6-ABD6-4DD6-ABF1-D31DB59CFD11}" presName="connectorText" presStyleLbl="sibTrans2D1" presStyleIdx="3" presStyleCnt="4"/>
      <dgm:spPr/>
      <dgm:t>
        <a:bodyPr/>
        <a:lstStyle/>
        <a:p>
          <a:endParaRPr lang="en-US"/>
        </a:p>
      </dgm:t>
    </dgm:pt>
    <dgm:pt modelId="{1FDC3077-98FA-48FB-9333-69532AA16795}" type="pres">
      <dgm:prSet presAssocID="{8E15E599-B5F5-485C-84BD-99A4079D3E4F}" presName="node" presStyleLbl="node1" presStyleIdx="3" presStyleCnt="4">
        <dgm:presLayoutVars>
          <dgm:bulletEnabled val="1"/>
        </dgm:presLayoutVars>
      </dgm:prSet>
      <dgm:spPr/>
      <dgm:t>
        <a:bodyPr/>
        <a:lstStyle/>
        <a:p>
          <a:endParaRPr lang="en-US"/>
        </a:p>
      </dgm:t>
    </dgm:pt>
  </dgm:ptLst>
  <dgm:cxnLst>
    <dgm:cxn modelId="{051709B5-6BB1-4705-BE19-82804B29AA17}" srcId="{1B3DCEA9-7AE9-4A54-A344-97E5553730D0}" destId="{A8D3CA6C-D64F-4CC1-8047-137C61D0B66C}" srcOrd="0" destOrd="0" parTransId="{C7FF1CED-6EDE-4043-B0E1-93338D5F4A15}" sibTransId="{EB950113-ADCA-4521-AC08-17E1BBB3950C}"/>
    <dgm:cxn modelId="{A3871981-5709-4377-98EF-DAF08296F2B2}" type="presOf" srcId="{8E15E599-B5F5-485C-84BD-99A4079D3E4F}" destId="{1FDC3077-98FA-48FB-9333-69532AA16795}" srcOrd="0" destOrd="0" presId="urn:microsoft.com/office/officeart/2005/8/layout/radial5"/>
    <dgm:cxn modelId="{E9AAD313-F366-472C-9A42-187973299C13}" srcId="{CC6C1ED7-0D18-4F68-B13C-217956E89900}" destId="{1B3DCEA9-7AE9-4A54-A344-97E5553730D0}" srcOrd="0" destOrd="0" parTransId="{AEC79CDB-6144-444D-8A81-09B29849FA4E}" sibTransId="{CD295A6B-EF8C-40D7-A973-5A182726EE1F}"/>
    <dgm:cxn modelId="{4A7728F4-5D55-404B-BFA4-A403060470EF}" type="presOf" srcId="{C7FF1CED-6EDE-4043-B0E1-93338D5F4A15}" destId="{A81449C2-26F7-41A7-91BE-F53F60E9ED77}" srcOrd="1" destOrd="0" presId="urn:microsoft.com/office/officeart/2005/8/layout/radial5"/>
    <dgm:cxn modelId="{1F1B013E-E780-46FE-8107-E12C7647F15E}" type="presOf" srcId="{606A7EC0-190B-45EC-91CB-23E6D2E0E601}" destId="{60EAF6A1-A5DF-4E35-8AB0-85017F2B3D2E}" srcOrd="1" destOrd="0" presId="urn:microsoft.com/office/officeart/2005/8/layout/radial5"/>
    <dgm:cxn modelId="{35E7ECC2-8A1E-467A-ABC9-D0C3400CFD91}" srcId="{1B3DCEA9-7AE9-4A54-A344-97E5553730D0}" destId="{BD3B964B-806E-4216-926B-6D65281E5DCD}" srcOrd="1" destOrd="0" parTransId="{6ADA9D1B-C638-48BF-9713-2C55A3BBE952}" sibTransId="{F8819750-8BA6-4D0A-926E-FA95CCB37451}"/>
    <dgm:cxn modelId="{93A33D3D-AC1B-41D7-AA06-18E112F95A4C}" type="presOf" srcId="{6ADA9D1B-C638-48BF-9713-2C55A3BBE952}" destId="{38D6A59D-8DA6-487E-B9CC-B2DA08574C3A}" srcOrd="1" destOrd="0" presId="urn:microsoft.com/office/officeart/2005/8/layout/radial5"/>
    <dgm:cxn modelId="{792F250D-D94D-40A1-AE76-0559D8CC5ECC}" type="presOf" srcId="{606A7EC0-190B-45EC-91CB-23E6D2E0E601}" destId="{AB371045-7CB1-4C04-8162-C4D20285DD1F}" srcOrd="0" destOrd="0" presId="urn:microsoft.com/office/officeart/2005/8/layout/radial5"/>
    <dgm:cxn modelId="{8C6842FE-F383-48C3-9DA8-94EFCD160E2D}" type="presOf" srcId="{3F7C81D6-ABD6-4DD6-ABF1-D31DB59CFD11}" destId="{A5C752D7-22DE-40A3-9E4A-DADEC4853A2F}" srcOrd="0" destOrd="0" presId="urn:microsoft.com/office/officeart/2005/8/layout/radial5"/>
    <dgm:cxn modelId="{CC60F452-1581-4B8B-91E0-149B2F6910CD}" type="presOf" srcId="{A8D3CA6C-D64F-4CC1-8047-137C61D0B66C}" destId="{2D230450-059C-4FB6-907C-C3A51DA145F8}" srcOrd="0" destOrd="0" presId="urn:microsoft.com/office/officeart/2005/8/layout/radial5"/>
    <dgm:cxn modelId="{7C60ECF6-7ABE-4906-8DD3-844487D7461F}" type="presOf" srcId="{1B3DCEA9-7AE9-4A54-A344-97E5553730D0}" destId="{EDC8F9E0-2EE7-4F53-A7C4-0B2560CD8A3D}" srcOrd="0" destOrd="0" presId="urn:microsoft.com/office/officeart/2005/8/layout/radial5"/>
    <dgm:cxn modelId="{5C3B5F9F-CBE8-4E70-A472-D59192D8D69C}" type="presOf" srcId="{CC6C1ED7-0D18-4F68-B13C-217956E89900}" destId="{3B042668-1CCD-4D71-A34E-2C5234B30721}" srcOrd="0" destOrd="0" presId="urn:microsoft.com/office/officeart/2005/8/layout/radial5"/>
    <dgm:cxn modelId="{A0FD5C5D-EF80-4A12-AD78-BA946A600E4F}" type="presOf" srcId="{2881976D-5147-40D6-9988-AB4584655D65}" destId="{0B7C7B47-7803-4421-A715-605BF3496FA9}" srcOrd="0" destOrd="0" presId="urn:microsoft.com/office/officeart/2005/8/layout/radial5"/>
    <dgm:cxn modelId="{FCB2756E-83AF-4BAC-9B79-91660F23A324}" srcId="{1B3DCEA9-7AE9-4A54-A344-97E5553730D0}" destId="{8E15E599-B5F5-485C-84BD-99A4079D3E4F}" srcOrd="3" destOrd="0" parTransId="{3F7C81D6-ABD6-4DD6-ABF1-D31DB59CFD11}" sibTransId="{7E5C790B-37F4-4092-B12F-1FB9CE5D4AB3}"/>
    <dgm:cxn modelId="{5039BF38-C71F-4CEB-AE0C-55CEA58D7C23}" type="presOf" srcId="{C7FF1CED-6EDE-4043-B0E1-93338D5F4A15}" destId="{5C9102E4-061B-4427-BCB6-6D6A566EB0B9}" srcOrd="0" destOrd="0" presId="urn:microsoft.com/office/officeart/2005/8/layout/radial5"/>
    <dgm:cxn modelId="{CE8A800E-7F83-41BC-A9AA-3EA53D3F1D9C}" type="presOf" srcId="{6ADA9D1B-C638-48BF-9713-2C55A3BBE952}" destId="{257E88B3-0FDE-4FED-83AC-3787D899115D}" srcOrd="0" destOrd="0" presId="urn:microsoft.com/office/officeart/2005/8/layout/radial5"/>
    <dgm:cxn modelId="{17946D6B-FCB9-463F-81FE-F070A564A281}" srcId="{1B3DCEA9-7AE9-4A54-A344-97E5553730D0}" destId="{2881976D-5147-40D6-9988-AB4584655D65}" srcOrd="2" destOrd="0" parTransId="{606A7EC0-190B-45EC-91CB-23E6D2E0E601}" sibTransId="{E6629EBB-C3BD-4C7E-9FB7-ACDE4D99591E}"/>
    <dgm:cxn modelId="{8AB0BF30-87D0-4624-88CE-447981C5A833}" type="presOf" srcId="{BD3B964B-806E-4216-926B-6D65281E5DCD}" destId="{64CC2C55-6183-4200-9DAD-AC76579BA4DC}" srcOrd="0" destOrd="0" presId="urn:microsoft.com/office/officeart/2005/8/layout/radial5"/>
    <dgm:cxn modelId="{3F9EE2C1-0074-4EA7-8A75-DA8A2FE87A2E}" type="presOf" srcId="{3F7C81D6-ABD6-4DD6-ABF1-D31DB59CFD11}" destId="{D0E51B28-C545-4225-A721-2105ACD3AED0}" srcOrd="1" destOrd="0" presId="urn:microsoft.com/office/officeart/2005/8/layout/radial5"/>
    <dgm:cxn modelId="{0CB6DF26-2CE1-4344-8D5C-5C2637781996}" type="presParOf" srcId="{3B042668-1CCD-4D71-A34E-2C5234B30721}" destId="{EDC8F9E0-2EE7-4F53-A7C4-0B2560CD8A3D}" srcOrd="0" destOrd="0" presId="urn:microsoft.com/office/officeart/2005/8/layout/radial5"/>
    <dgm:cxn modelId="{0D03FB5F-8B5A-4453-80E8-C5CE57A03643}" type="presParOf" srcId="{3B042668-1CCD-4D71-A34E-2C5234B30721}" destId="{5C9102E4-061B-4427-BCB6-6D6A566EB0B9}" srcOrd="1" destOrd="0" presId="urn:microsoft.com/office/officeart/2005/8/layout/radial5"/>
    <dgm:cxn modelId="{0799B66C-F9CC-47E2-BE07-4542046BBA4A}" type="presParOf" srcId="{5C9102E4-061B-4427-BCB6-6D6A566EB0B9}" destId="{A81449C2-26F7-41A7-91BE-F53F60E9ED77}" srcOrd="0" destOrd="0" presId="urn:microsoft.com/office/officeart/2005/8/layout/radial5"/>
    <dgm:cxn modelId="{7414178F-5D1D-4D15-9BBA-663E629D85ED}" type="presParOf" srcId="{3B042668-1CCD-4D71-A34E-2C5234B30721}" destId="{2D230450-059C-4FB6-907C-C3A51DA145F8}" srcOrd="2" destOrd="0" presId="urn:microsoft.com/office/officeart/2005/8/layout/radial5"/>
    <dgm:cxn modelId="{1F154571-9234-4101-9138-BFBD22744DE3}" type="presParOf" srcId="{3B042668-1CCD-4D71-A34E-2C5234B30721}" destId="{257E88B3-0FDE-4FED-83AC-3787D899115D}" srcOrd="3" destOrd="0" presId="urn:microsoft.com/office/officeart/2005/8/layout/radial5"/>
    <dgm:cxn modelId="{B61AF23F-E975-4C98-8498-F78BA5D72045}" type="presParOf" srcId="{257E88B3-0FDE-4FED-83AC-3787D899115D}" destId="{38D6A59D-8DA6-487E-B9CC-B2DA08574C3A}" srcOrd="0" destOrd="0" presId="urn:microsoft.com/office/officeart/2005/8/layout/radial5"/>
    <dgm:cxn modelId="{63D542B0-9140-4608-B742-76E1C13CCC1A}" type="presParOf" srcId="{3B042668-1CCD-4D71-A34E-2C5234B30721}" destId="{64CC2C55-6183-4200-9DAD-AC76579BA4DC}" srcOrd="4" destOrd="0" presId="urn:microsoft.com/office/officeart/2005/8/layout/radial5"/>
    <dgm:cxn modelId="{0EA387DE-0519-45E6-9478-8E7254D7D237}" type="presParOf" srcId="{3B042668-1CCD-4D71-A34E-2C5234B30721}" destId="{AB371045-7CB1-4C04-8162-C4D20285DD1F}" srcOrd="5" destOrd="0" presId="urn:microsoft.com/office/officeart/2005/8/layout/radial5"/>
    <dgm:cxn modelId="{B390C379-3F08-4937-A4C1-2DAE72CBDF7E}" type="presParOf" srcId="{AB371045-7CB1-4C04-8162-C4D20285DD1F}" destId="{60EAF6A1-A5DF-4E35-8AB0-85017F2B3D2E}" srcOrd="0" destOrd="0" presId="urn:microsoft.com/office/officeart/2005/8/layout/radial5"/>
    <dgm:cxn modelId="{DCBAEBF1-17CF-44C5-B8A2-0572A1F4645A}" type="presParOf" srcId="{3B042668-1CCD-4D71-A34E-2C5234B30721}" destId="{0B7C7B47-7803-4421-A715-605BF3496FA9}" srcOrd="6" destOrd="0" presId="urn:microsoft.com/office/officeart/2005/8/layout/radial5"/>
    <dgm:cxn modelId="{B9D75E3B-EF7D-4133-BAE6-1672D2D26F21}" type="presParOf" srcId="{3B042668-1CCD-4D71-A34E-2C5234B30721}" destId="{A5C752D7-22DE-40A3-9E4A-DADEC4853A2F}" srcOrd="7" destOrd="0" presId="urn:microsoft.com/office/officeart/2005/8/layout/radial5"/>
    <dgm:cxn modelId="{EDD398F3-6D34-4581-BD5C-DC61028E1A83}" type="presParOf" srcId="{A5C752D7-22DE-40A3-9E4A-DADEC4853A2F}" destId="{D0E51B28-C545-4225-A721-2105ACD3AED0}" srcOrd="0" destOrd="0" presId="urn:microsoft.com/office/officeart/2005/8/layout/radial5"/>
    <dgm:cxn modelId="{264DEDC7-1240-4169-9B98-BB747A6266AD}" type="presParOf" srcId="{3B042668-1CCD-4D71-A34E-2C5234B30721}" destId="{1FDC3077-98FA-48FB-9333-69532AA16795}" srcOrd="8" destOrd="0" presId="urn:microsoft.com/office/officeart/2005/8/layout/radial5"/>
  </dgm:cxnLst>
  <dgm:bg/>
  <dgm:whole>
    <a:ln w="28575"/>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8F9E0-2EE7-4F53-A7C4-0B2560CD8A3D}">
      <dsp:nvSpPr>
        <dsp:cNvPr id="0" name=""/>
        <dsp:cNvSpPr/>
      </dsp:nvSpPr>
      <dsp:spPr>
        <a:xfrm>
          <a:off x="1404180" y="460185"/>
          <a:ext cx="447920" cy="406901"/>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Environmental variables and their links to incidence of disease. </a:t>
          </a:r>
          <a:endParaRPr lang="en-GB" sz="500" kern="1200" dirty="0">
            <a:solidFill>
              <a:schemeClr val="tx1"/>
            </a:solidFill>
          </a:endParaRPr>
        </a:p>
      </dsp:txBody>
      <dsp:txXfrm>
        <a:off x="1469776" y="519774"/>
        <a:ext cx="316728" cy="287723"/>
      </dsp:txXfrm>
    </dsp:sp>
    <dsp:sp modelId="{5C9102E4-061B-4427-BCB6-6D6A566EB0B9}">
      <dsp:nvSpPr>
        <dsp:cNvPr id="0" name=""/>
        <dsp:cNvSpPr/>
      </dsp:nvSpPr>
      <dsp:spPr>
        <a:xfrm rot="16200000">
          <a:off x="1608883" y="372908"/>
          <a:ext cx="38513" cy="10406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1614660" y="399499"/>
        <a:ext cx="26959" cy="62441"/>
      </dsp:txXfrm>
    </dsp:sp>
    <dsp:sp modelId="{2D230450-059C-4FB6-907C-C3A51DA145F8}">
      <dsp:nvSpPr>
        <dsp:cNvPr id="0" name=""/>
        <dsp:cNvSpPr/>
      </dsp:nvSpPr>
      <dsp:spPr>
        <a:xfrm>
          <a:off x="1436836" y="4912"/>
          <a:ext cx="382607" cy="38260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Climate/ SAD</a:t>
          </a:r>
          <a:endParaRPr lang="en-GB" sz="500" kern="1200" dirty="0">
            <a:solidFill>
              <a:schemeClr val="tx1"/>
            </a:solidFill>
          </a:endParaRPr>
        </a:p>
      </dsp:txBody>
      <dsp:txXfrm>
        <a:off x="1492867" y="60943"/>
        <a:ext cx="270545" cy="270545"/>
      </dsp:txXfrm>
    </dsp:sp>
    <dsp:sp modelId="{257E88B3-0FDE-4FED-83AC-3787D899115D}">
      <dsp:nvSpPr>
        <dsp:cNvPr id="0" name=""/>
        <dsp:cNvSpPr/>
      </dsp:nvSpPr>
      <dsp:spPr>
        <a:xfrm>
          <a:off x="1863575" y="611601"/>
          <a:ext cx="27643" cy="104069"/>
        </a:xfrm>
        <a:prstGeom prst="rightArrow">
          <a:avLst>
            <a:gd name="adj1" fmla="val 60000"/>
            <a:gd name="adj2" fmla="val 50000"/>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1863575" y="632415"/>
        <a:ext cx="19350" cy="62441"/>
      </dsp:txXfrm>
    </dsp:sp>
    <dsp:sp modelId="{64CC2C55-6183-4200-9DAD-AC76579BA4DC}">
      <dsp:nvSpPr>
        <dsp:cNvPr id="0" name=""/>
        <dsp:cNvSpPr/>
      </dsp:nvSpPr>
      <dsp:spPr>
        <a:xfrm>
          <a:off x="1904257" y="472332"/>
          <a:ext cx="382607" cy="382607"/>
        </a:xfrm>
        <a:prstGeom prst="ellipse">
          <a:avLst/>
        </a:prstGeom>
        <a:solidFill>
          <a:schemeClr val="accent4">
            <a:hueOff val="3266964"/>
            <a:satOff val="-13592"/>
            <a:lumOff val="32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Topography, drainage and health. </a:t>
          </a:r>
          <a:endParaRPr lang="en-GB" sz="500" kern="1200" dirty="0">
            <a:solidFill>
              <a:schemeClr val="tx1"/>
            </a:solidFill>
          </a:endParaRPr>
        </a:p>
      </dsp:txBody>
      <dsp:txXfrm>
        <a:off x="1960288" y="528363"/>
        <a:ext cx="270545" cy="270545"/>
      </dsp:txXfrm>
    </dsp:sp>
    <dsp:sp modelId="{AB371045-7CB1-4C04-8162-C4D20285DD1F}">
      <dsp:nvSpPr>
        <dsp:cNvPr id="0" name=""/>
        <dsp:cNvSpPr/>
      </dsp:nvSpPr>
      <dsp:spPr>
        <a:xfrm rot="5400000">
          <a:off x="1608883" y="850295"/>
          <a:ext cx="38513" cy="104069"/>
        </a:xfrm>
        <a:prstGeom prst="rightArrow">
          <a:avLst>
            <a:gd name="adj1" fmla="val 60000"/>
            <a:gd name="adj2" fmla="val 50000"/>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1614660" y="865332"/>
        <a:ext cx="26959" cy="62441"/>
      </dsp:txXfrm>
    </dsp:sp>
    <dsp:sp modelId="{0B7C7B47-7803-4421-A715-605BF3496FA9}">
      <dsp:nvSpPr>
        <dsp:cNvPr id="0" name=""/>
        <dsp:cNvSpPr/>
      </dsp:nvSpPr>
      <dsp:spPr>
        <a:xfrm>
          <a:off x="1436836" y="939753"/>
          <a:ext cx="382607" cy="382607"/>
        </a:xfrm>
        <a:prstGeom prst="ellipse">
          <a:avLst/>
        </a:prstGeom>
        <a:solidFill>
          <a:schemeClr val="accent4">
            <a:hueOff val="6533927"/>
            <a:satOff val="-27185"/>
            <a:lumOff val="6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Air Quality and Health</a:t>
          </a:r>
          <a:endParaRPr lang="en-GB" sz="500" kern="1200" dirty="0">
            <a:solidFill>
              <a:schemeClr val="tx1"/>
            </a:solidFill>
          </a:endParaRPr>
        </a:p>
      </dsp:txBody>
      <dsp:txXfrm>
        <a:off x="1492867" y="995784"/>
        <a:ext cx="270545" cy="270545"/>
      </dsp:txXfrm>
    </dsp:sp>
    <dsp:sp modelId="{A5C752D7-22DE-40A3-9E4A-DADEC4853A2F}">
      <dsp:nvSpPr>
        <dsp:cNvPr id="0" name=""/>
        <dsp:cNvSpPr/>
      </dsp:nvSpPr>
      <dsp:spPr>
        <a:xfrm rot="10800000">
          <a:off x="1365062" y="611601"/>
          <a:ext cx="27643" cy="104069"/>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rot="10800000">
        <a:off x="1373355" y="632415"/>
        <a:ext cx="19350" cy="62441"/>
      </dsp:txXfrm>
    </dsp:sp>
    <dsp:sp modelId="{1FDC3077-98FA-48FB-9333-69532AA16795}">
      <dsp:nvSpPr>
        <dsp:cNvPr id="0" name=""/>
        <dsp:cNvSpPr/>
      </dsp:nvSpPr>
      <dsp:spPr>
        <a:xfrm>
          <a:off x="969416" y="472332"/>
          <a:ext cx="382607" cy="382607"/>
        </a:xfrm>
        <a:prstGeom prst="ellipse">
          <a:avLst/>
        </a:prstGeom>
        <a:solidFill>
          <a:schemeClr val="accent4">
            <a:hueOff val="9800891"/>
            <a:satOff val="-40777"/>
            <a:lumOff val="9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Water Quality and health</a:t>
          </a:r>
          <a:endParaRPr lang="en-GB" sz="500" kern="1200" dirty="0">
            <a:solidFill>
              <a:schemeClr val="tx1"/>
            </a:solidFill>
          </a:endParaRPr>
        </a:p>
      </dsp:txBody>
      <dsp:txXfrm>
        <a:off x="1025447" y="528363"/>
        <a:ext cx="270545" cy="2705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 name="Google Shape;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 name="Google Shape;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p:nvPr/>
        </p:nvSpPr>
        <p:spPr>
          <a:xfrm>
            <a:off x="89828" y="80889"/>
            <a:ext cx="8964344" cy="6696222"/>
          </a:xfrm>
          <a:prstGeom prst="rect">
            <a:avLst/>
          </a:prstGeom>
          <a:noFill/>
          <a:ln w="73025" cap="flat" cmpd="dbl">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4"/>
          <p:cNvSpPr txBox="1"/>
          <p:nvPr/>
        </p:nvSpPr>
        <p:spPr>
          <a:xfrm rot="5400000">
            <a:off x="7093980" y="1982256"/>
            <a:ext cx="341757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A5A5A5"/>
                </a:solidFill>
                <a:latin typeface="Calibri"/>
                <a:ea typeface="Calibri"/>
                <a:cs typeface="Calibri"/>
                <a:sym typeface="Calibri"/>
              </a:rPr>
              <a:t> St Gregory the Great  </a:t>
            </a:r>
            <a:r>
              <a:rPr lang="en-US" sz="1200" i="1">
                <a:solidFill>
                  <a:srgbClr val="A5A5A5"/>
                </a:solidFill>
                <a:latin typeface="Calibri"/>
                <a:ea typeface="Calibri"/>
                <a:cs typeface="Calibri"/>
                <a:sym typeface="Calibri"/>
              </a:rPr>
              <a:t>Knowledge. Care. Ambition</a:t>
            </a:r>
            <a:endParaRPr/>
          </a:p>
        </p:txBody>
      </p:sp>
      <p:pic>
        <p:nvPicPr>
          <p:cNvPr id="8" name="Google Shape;8;p4"/>
          <p:cNvPicPr preferRelativeResize="0"/>
          <p:nvPr/>
        </p:nvPicPr>
        <p:blipFill rotWithShape="1">
          <a:blip r:embed="rId3">
            <a:alphaModFix/>
          </a:blip>
          <a:srcRect/>
          <a:stretch/>
        </p:blipFill>
        <p:spPr>
          <a:xfrm>
            <a:off x="8554897" y="157335"/>
            <a:ext cx="418637" cy="5092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diagramQuickStyle" Target="../diagrams/quickStyle1.xml"/><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diagramLayout" Target="../diagrams/layout1.xml"/><Relationship Id="rId4" Type="http://schemas.openxmlformats.org/officeDocument/2006/relationships/image" Target="../media/image8.png"/><Relationship Id="rId9" Type="http://schemas.openxmlformats.org/officeDocument/2006/relationships/diagramData" Target="../diagrams/data1.xml"/><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D0C1382F-4750-4161-ADA0-8E31C8361EF1}"/>
              </a:ext>
            </a:extLst>
          </p:cNvPr>
          <p:cNvSpPr/>
          <p:nvPr/>
        </p:nvSpPr>
        <p:spPr>
          <a:xfrm>
            <a:off x="235670" y="207391"/>
            <a:ext cx="4336330" cy="4053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Year 12 Geography- People and the Environment. </a:t>
            </a:r>
            <a:endParaRPr lang="en-GB" dirty="0"/>
          </a:p>
        </p:txBody>
      </p:sp>
      <p:pic>
        <p:nvPicPr>
          <p:cNvPr id="3" name="Picture 2" descr="Image result for population distribution china">
            <a:extLst>
              <a:ext uri="{FF2B5EF4-FFF2-40B4-BE49-F238E27FC236}">
                <a16:creationId xmlns:a16="http://schemas.microsoft.com/office/drawing/2014/main" id="{E0DD97D3-2727-4964-BB4F-B3E8C56D37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70" y="828299"/>
            <a:ext cx="942681" cy="790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upload.wikimedia.org/wikipedia/commons/thumb/3/31/Population_density_countries_2018_world_map%2C_people_per_sq_km.svg/500px-Population_density_countries_2018_world_map%2C_people_per_sq_km.svg.png">
            <a:extLst>
              <a:ext uri="{FF2B5EF4-FFF2-40B4-BE49-F238E27FC236}">
                <a16:creationId xmlns:a16="http://schemas.microsoft.com/office/drawing/2014/main" id="{360E3FA5-FA43-4AD4-9334-30C8B3251A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5626" y="828299"/>
            <a:ext cx="1193182" cy="790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1801D4-8D57-48AA-ABF6-2738FF650244}"/>
              </a:ext>
            </a:extLst>
          </p:cNvPr>
          <p:cNvSpPr/>
          <p:nvPr/>
        </p:nvSpPr>
        <p:spPr>
          <a:xfrm>
            <a:off x="1178352" y="776771"/>
            <a:ext cx="2347274" cy="1323439"/>
          </a:xfrm>
          <a:prstGeom prst="rect">
            <a:avLst/>
          </a:prstGeom>
        </p:spPr>
        <p:txBody>
          <a:bodyPr wrap="square">
            <a:spAutoFit/>
          </a:bodyPr>
          <a:lstStyle/>
          <a:p>
            <a:r>
              <a:rPr lang="en-US" sz="800" b="1" dirty="0"/>
              <a:t>Distribution: </a:t>
            </a:r>
            <a:r>
              <a:rPr lang="en-US" sz="800" dirty="0"/>
              <a:t>the pattern of where people live, they will live in places that are favourable. Over 90% of the population of China live in the east, only 6% live in the west as it’s mountains and deserts.</a:t>
            </a:r>
          </a:p>
          <a:p>
            <a:r>
              <a:rPr lang="en-US" sz="800" b="1" dirty="0"/>
              <a:t>Density</a:t>
            </a:r>
            <a:r>
              <a:rPr lang="en-US" sz="800" dirty="0"/>
              <a:t>: the population of an area divided by the size of the area e.g. number of people per </a:t>
            </a:r>
            <a:r>
              <a:rPr lang="en-US" sz="800"/>
              <a:t>square </a:t>
            </a:r>
            <a:r>
              <a:rPr lang="en-US" sz="800" smtClean="0"/>
              <a:t>kilometer. </a:t>
            </a:r>
            <a:r>
              <a:rPr lang="en-US" sz="800" dirty="0"/>
              <a:t>The areas of highest population density are located in South and East Asia.</a:t>
            </a:r>
          </a:p>
        </p:txBody>
      </p:sp>
      <p:sp>
        <p:nvSpPr>
          <p:cNvPr id="6" name="Rectangle 5">
            <a:extLst>
              <a:ext uri="{FF2B5EF4-FFF2-40B4-BE49-F238E27FC236}">
                <a16:creationId xmlns:a16="http://schemas.microsoft.com/office/drawing/2014/main" id="{52A2568C-9865-4917-9652-DAB07A1BB73A}"/>
              </a:ext>
            </a:extLst>
          </p:cNvPr>
          <p:cNvSpPr/>
          <p:nvPr/>
        </p:nvSpPr>
        <p:spPr>
          <a:xfrm>
            <a:off x="235672" y="655786"/>
            <a:ext cx="4600280" cy="1442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dirty="0">
                <a:solidFill>
                  <a:srgbClr val="FF0000"/>
                </a:solidFill>
              </a:rPr>
              <a:t>People are unevenly distributed around the world</a:t>
            </a:r>
            <a:endParaRPr lang="en-GB" sz="900" b="1" dirty="0">
              <a:solidFill>
                <a:srgbClr val="FF0000"/>
              </a:solidFill>
            </a:endParaRPr>
          </a:p>
        </p:txBody>
      </p:sp>
      <p:grpSp>
        <p:nvGrpSpPr>
          <p:cNvPr id="9" name="Group 8">
            <a:extLst>
              <a:ext uri="{FF2B5EF4-FFF2-40B4-BE49-F238E27FC236}">
                <a16:creationId xmlns:a16="http://schemas.microsoft.com/office/drawing/2014/main" id="{94077833-CCBB-41E0-B6F1-14BEBB21FEFA}"/>
              </a:ext>
            </a:extLst>
          </p:cNvPr>
          <p:cNvGrpSpPr/>
          <p:nvPr/>
        </p:nvGrpSpPr>
        <p:grpSpPr>
          <a:xfrm>
            <a:off x="235670" y="2181366"/>
            <a:ext cx="3751867" cy="1442301"/>
            <a:chOff x="4877882" y="219561"/>
            <a:chExt cx="3751867" cy="1442301"/>
          </a:xfrm>
        </p:grpSpPr>
        <p:pic>
          <p:nvPicPr>
            <p:cNvPr id="7" name="Picture 6">
              <a:extLst>
                <a:ext uri="{FF2B5EF4-FFF2-40B4-BE49-F238E27FC236}">
                  <a16:creationId xmlns:a16="http://schemas.microsoft.com/office/drawing/2014/main" id="{E3E9BC1C-C5A5-463D-93CB-B79F84484F40}"/>
                </a:ext>
              </a:extLst>
            </p:cNvPr>
            <p:cNvPicPr>
              <a:picLocks noChangeAspect="1"/>
            </p:cNvPicPr>
            <p:nvPr/>
          </p:nvPicPr>
          <p:blipFill>
            <a:blip r:embed="rId5"/>
            <a:stretch>
              <a:fillRect/>
            </a:stretch>
          </p:blipFill>
          <p:spPr>
            <a:xfrm>
              <a:off x="4995229" y="374902"/>
              <a:ext cx="3517175" cy="1063588"/>
            </a:xfrm>
            <a:prstGeom prst="rect">
              <a:avLst/>
            </a:prstGeom>
          </p:spPr>
        </p:pic>
        <p:sp>
          <p:nvSpPr>
            <p:cNvPr id="8" name="Rectangle 7">
              <a:extLst>
                <a:ext uri="{FF2B5EF4-FFF2-40B4-BE49-F238E27FC236}">
                  <a16:creationId xmlns:a16="http://schemas.microsoft.com/office/drawing/2014/main" id="{14E26125-ADC4-4074-8DCC-302DF62B0F15}"/>
                </a:ext>
              </a:extLst>
            </p:cNvPr>
            <p:cNvSpPr/>
            <p:nvPr/>
          </p:nvSpPr>
          <p:spPr>
            <a:xfrm>
              <a:off x="4877882" y="219561"/>
              <a:ext cx="3751867" cy="1442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a:solidFill>
                    <a:srgbClr val="FF0000"/>
                  </a:solidFill>
                </a:rPr>
                <a:t>Population is affected by the physical environment.</a:t>
              </a:r>
              <a:endParaRPr lang="en-GB" sz="800" b="1" dirty="0">
                <a:solidFill>
                  <a:srgbClr val="FF0000"/>
                </a:solidFill>
              </a:endParaRPr>
            </a:p>
          </p:txBody>
        </p:sp>
      </p:grpSp>
      <p:sp>
        <p:nvSpPr>
          <p:cNvPr id="10" name="Rectangle 9">
            <a:extLst>
              <a:ext uri="{FF2B5EF4-FFF2-40B4-BE49-F238E27FC236}">
                <a16:creationId xmlns:a16="http://schemas.microsoft.com/office/drawing/2014/main" id="{E0523646-1670-4C58-A396-065774CAF8C0}"/>
              </a:ext>
            </a:extLst>
          </p:cNvPr>
          <p:cNvSpPr/>
          <p:nvPr/>
        </p:nvSpPr>
        <p:spPr>
          <a:xfrm>
            <a:off x="5015060" y="207391"/>
            <a:ext cx="3563332" cy="2573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600" b="1" dirty="0">
                <a:solidFill>
                  <a:srgbClr val="FF0000"/>
                </a:solidFill>
              </a:rPr>
              <a:t>Food production and consumption</a:t>
            </a:r>
          </a:p>
          <a:p>
            <a:r>
              <a:rPr lang="en-GB" sz="600" dirty="0">
                <a:solidFill>
                  <a:schemeClr val="tx1"/>
                </a:solidFill>
              </a:rPr>
              <a:t>Global food production and consumption is unevenly distributed.</a:t>
            </a:r>
          </a:p>
          <a:p>
            <a:r>
              <a:rPr lang="en-GB" sz="600" dirty="0">
                <a:solidFill>
                  <a:schemeClr val="tx1"/>
                </a:solidFill>
              </a:rPr>
              <a:t>Food production has increased globally over the last 50 years – the area of land used for producing food has increased and technological advances (e.g. rotary combines, pesticides and modern irrigation techniques) have made it possible to produce more food from less land.</a:t>
            </a:r>
          </a:p>
          <a:p>
            <a:r>
              <a:rPr lang="en-GB" sz="600" b="1" dirty="0">
                <a:solidFill>
                  <a:schemeClr val="tx1"/>
                </a:solidFill>
              </a:rPr>
              <a:t>Agricultural productivity </a:t>
            </a:r>
            <a:r>
              <a:rPr lang="en-GB" sz="600" dirty="0">
                <a:solidFill>
                  <a:schemeClr val="tx1"/>
                </a:solidFill>
              </a:rPr>
              <a:t>= a measure of the amount of food that is produced in an area.</a:t>
            </a:r>
          </a:p>
          <a:p>
            <a:r>
              <a:rPr lang="en-GB" sz="600" dirty="0">
                <a:solidFill>
                  <a:schemeClr val="tx1"/>
                </a:solidFill>
              </a:rPr>
              <a:t>Farms are open systems – energy and matter can be lost or gained from the environment.</a:t>
            </a:r>
          </a:p>
          <a:p>
            <a:endParaRPr lang="en-GB" dirty="0">
              <a:solidFill>
                <a:schemeClr val="tx1"/>
              </a:solidFill>
            </a:endParaRPr>
          </a:p>
        </p:txBody>
      </p:sp>
      <p:pic>
        <p:nvPicPr>
          <p:cNvPr id="11" name="Picture 10">
            <a:extLst>
              <a:ext uri="{FF2B5EF4-FFF2-40B4-BE49-F238E27FC236}">
                <a16:creationId xmlns:a16="http://schemas.microsoft.com/office/drawing/2014/main" id="{A9B3F4BA-156D-426C-823F-B2A573F4069E}"/>
              </a:ext>
            </a:extLst>
          </p:cNvPr>
          <p:cNvPicPr>
            <a:picLocks noChangeAspect="1"/>
          </p:cNvPicPr>
          <p:nvPr/>
        </p:nvPicPr>
        <p:blipFill>
          <a:blip r:embed="rId6"/>
          <a:stretch>
            <a:fillRect/>
          </a:stretch>
        </p:blipFill>
        <p:spPr>
          <a:xfrm>
            <a:off x="5163708" y="1027372"/>
            <a:ext cx="1617702" cy="1527291"/>
          </a:xfrm>
          <a:prstGeom prst="rect">
            <a:avLst/>
          </a:prstGeom>
        </p:spPr>
      </p:pic>
      <p:sp>
        <p:nvSpPr>
          <p:cNvPr id="12" name="TextBox 11">
            <a:extLst>
              <a:ext uri="{FF2B5EF4-FFF2-40B4-BE49-F238E27FC236}">
                <a16:creationId xmlns:a16="http://schemas.microsoft.com/office/drawing/2014/main" id="{4343A61D-08EE-43A9-ADA2-376F840A7A14}"/>
              </a:ext>
            </a:extLst>
          </p:cNvPr>
          <p:cNvSpPr txBox="1"/>
          <p:nvPr/>
        </p:nvSpPr>
        <p:spPr>
          <a:xfrm>
            <a:off x="6872140" y="978912"/>
            <a:ext cx="1706252" cy="1923604"/>
          </a:xfrm>
          <a:prstGeom prst="rect">
            <a:avLst/>
          </a:prstGeom>
          <a:noFill/>
        </p:spPr>
        <p:txBody>
          <a:bodyPr wrap="square" rtlCol="0">
            <a:spAutoFit/>
          </a:bodyPr>
          <a:lstStyle/>
          <a:p>
            <a:r>
              <a:rPr lang="en-GB" sz="500" b="1" dirty="0"/>
              <a:t>Types of agricultural productivity:</a:t>
            </a:r>
          </a:p>
          <a:p>
            <a:pPr marL="171450" indent="-171450">
              <a:buFont typeface="Arial" panose="020B0604020202020204" pitchFamily="34" charset="0"/>
              <a:buChar char="•"/>
            </a:pPr>
            <a:r>
              <a:rPr lang="en-GB" sz="500" b="1" dirty="0"/>
              <a:t>Commercial farming = </a:t>
            </a:r>
            <a:r>
              <a:rPr lang="en-GB" sz="500" dirty="0"/>
              <a:t>Farming to make a profit.</a:t>
            </a:r>
            <a:endParaRPr lang="en-GB" sz="500" b="1" dirty="0"/>
          </a:p>
          <a:p>
            <a:pPr marL="171450" indent="-171450">
              <a:buFont typeface="Arial" panose="020B0604020202020204" pitchFamily="34" charset="0"/>
              <a:buChar char="•"/>
            </a:pPr>
            <a:r>
              <a:rPr lang="en-GB" sz="500" b="1" dirty="0"/>
              <a:t>Subsistence farming = </a:t>
            </a:r>
            <a:r>
              <a:rPr lang="en-GB" sz="500" dirty="0"/>
              <a:t>Only grow enough to feed the family, common in Africa or  Asia.</a:t>
            </a:r>
          </a:p>
          <a:p>
            <a:pPr marL="171450" indent="-171450">
              <a:buFont typeface="Arial" panose="020B0604020202020204" pitchFamily="34" charset="0"/>
              <a:buChar char="•"/>
            </a:pPr>
            <a:r>
              <a:rPr lang="en-GB" sz="500" b="1" dirty="0"/>
              <a:t>Intensive farming = </a:t>
            </a:r>
            <a:r>
              <a:rPr lang="en-GB" sz="500" dirty="0"/>
              <a:t>As much as possible is produced from the land.</a:t>
            </a:r>
            <a:endParaRPr lang="en-GB" sz="500" b="1" dirty="0"/>
          </a:p>
          <a:p>
            <a:pPr marL="171450" indent="-171450">
              <a:buFont typeface="Arial" panose="020B0604020202020204" pitchFamily="34" charset="0"/>
              <a:buChar char="•"/>
            </a:pPr>
            <a:r>
              <a:rPr lang="en-GB" sz="500" b="1" dirty="0"/>
              <a:t>Extensive farming = T</a:t>
            </a:r>
            <a:r>
              <a:rPr lang="en-GB" sz="500" dirty="0"/>
              <a:t>he opposite of intensive farming. It is low capital and labour input so produces less food but has less impact on the environment and provides better animal welfare.</a:t>
            </a:r>
            <a:endParaRPr lang="en-GB" sz="500" b="1" dirty="0"/>
          </a:p>
          <a:p>
            <a:pPr marL="171450" indent="-171450">
              <a:buFont typeface="Arial" panose="020B0604020202020204" pitchFamily="34" charset="0"/>
              <a:buChar char="•"/>
            </a:pPr>
            <a:r>
              <a:rPr lang="en-GB" sz="500" b="1" dirty="0"/>
              <a:t>Nomadic farming = </a:t>
            </a:r>
            <a:r>
              <a:rPr lang="en-GB" sz="500" dirty="0"/>
              <a:t>Farmers move from place to place e.g. Sub-Saharan Africa.</a:t>
            </a:r>
          </a:p>
          <a:p>
            <a:endParaRPr lang="en-GB" sz="500" dirty="0"/>
          </a:p>
          <a:p>
            <a:r>
              <a:rPr lang="en-GB" sz="500" b="1" dirty="0"/>
              <a:t>Agricultural productivity is affected by the physical environment:</a:t>
            </a:r>
          </a:p>
          <a:p>
            <a:pPr marL="228600" indent="-228600">
              <a:buFont typeface="+mj-lt"/>
              <a:buAutoNum type="arabicPeriod"/>
            </a:pPr>
            <a:r>
              <a:rPr lang="en-GB" sz="500" b="1" dirty="0"/>
              <a:t>Climate: </a:t>
            </a:r>
            <a:r>
              <a:rPr lang="en-GB" sz="500" dirty="0"/>
              <a:t>It can affect how successfully plants can grow and the number of animals that can survive.</a:t>
            </a:r>
            <a:endParaRPr lang="en-GB" sz="500" b="1" dirty="0"/>
          </a:p>
          <a:p>
            <a:pPr marL="228600" indent="-228600">
              <a:buFont typeface="+mj-lt"/>
              <a:buAutoNum type="arabicPeriod"/>
            </a:pPr>
            <a:r>
              <a:rPr lang="en-GB" sz="500" b="1" dirty="0"/>
              <a:t>Soil: </a:t>
            </a:r>
            <a:r>
              <a:rPr lang="en-GB" sz="500" dirty="0"/>
              <a:t>Some areas don’t have enough soil or it is of poor quality.</a:t>
            </a:r>
          </a:p>
          <a:p>
            <a:endParaRPr lang="en-GB" dirty="0"/>
          </a:p>
        </p:txBody>
      </p:sp>
      <p:sp>
        <p:nvSpPr>
          <p:cNvPr id="13" name="Rectangle 12">
            <a:extLst>
              <a:ext uri="{FF2B5EF4-FFF2-40B4-BE49-F238E27FC236}">
                <a16:creationId xmlns:a16="http://schemas.microsoft.com/office/drawing/2014/main" id="{A8ACFDCE-F642-411C-9A6B-E96C3BDA954D}"/>
              </a:ext>
            </a:extLst>
          </p:cNvPr>
          <p:cNvSpPr/>
          <p:nvPr/>
        </p:nvSpPr>
        <p:spPr>
          <a:xfrm>
            <a:off x="4355183" y="5981313"/>
            <a:ext cx="4339033" cy="739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b="1" dirty="0"/>
              <a:t>People and </a:t>
            </a:r>
            <a:r>
              <a:rPr lang="en-GB" sz="600" b="1" dirty="0">
                <a:solidFill>
                  <a:schemeClr val="tx1"/>
                </a:solidFill>
              </a:rPr>
              <a:t>climate</a:t>
            </a:r>
          </a:p>
          <a:p>
            <a:r>
              <a:rPr lang="en-GB" sz="600" dirty="0">
                <a:solidFill>
                  <a:schemeClr val="tx1"/>
                </a:solidFill>
              </a:rPr>
              <a:t>Human activities and numbers are influenced by the climate.</a:t>
            </a:r>
          </a:p>
          <a:p>
            <a:pPr marL="228600" indent="-228600">
              <a:buFont typeface="+mj-lt"/>
              <a:buAutoNum type="arabicPeriod"/>
            </a:pPr>
            <a:r>
              <a:rPr lang="en-GB" sz="600" dirty="0">
                <a:solidFill>
                  <a:schemeClr val="tx1"/>
                </a:solidFill>
              </a:rPr>
              <a:t>The world can be broadly classified into 5 climatic zones – arid, continental, polar, temperate and tropical.</a:t>
            </a:r>
          </a:p>
          <a:p>
            <a:pPr marL="228600" indent="-228600">
              <a:buFont typeface="+mj-lt"/>
              <a:buAutoNum type="arabicPeriod"/>
            </a:pPr>
            <a:r>
              <a:rPr lang="en-GB" sz="600" dirty="0">
                <a:solidFill>
                  <a:schemeClr val="tx1"/>
                </a:solidFill>
              </a:rPr>
              <a:t>Climate affects things like agricultural productivity and water availability – this means that population sizes and lifestyles in different climatic zones are often different.</a:t>
            </a:r>
          </a:p>
          <a:p>
            <a:pPr algn="ctr"/>
            <a:r>
              <a:rPr lang="en-GB" sz="600" dirty="0">
                <a:solidFill>
                  <a:schemeClr val="tx1"/>
                </a:solidFill>
              </a:rPr>
              <a:t>**You need to know the characteristics and distributions of 2 climatic types and how their characteristics affect people. </a:t>
            </a:r>
          </a:p>
          <a:p>
            <a:pPr algn="ctr"/>
            <a:r>
              <a:rPr lang="en-GB" sz="600" dirty="0">
                <a:solidFill>
                  <a:schemeClr val="tx1"/>
                </a:solidFill>
              </a:rPr>
              <a:t>The reverse of this knowledge organiser will cover polar and arid climates**</a:t>
            </a:r>
          </a:p>
        </p:txBody>
      </p:sp>
      <p:sp>
        <p:nvSpPr>
          <p:cNvPr id="14" name="Rectangle 13">
            <a:extLst>
              <a:ext uri="{FF2B5EF4-FFF2-40B4-BE49-F238E27FC236}">
                <a16:creationId xmlns:a16="http://schemas.microsoft.com/office/drawing/2014/main" id="{744C8072-B656-475A-AFFF-1C9CB55F483E}"/>
              </a:ext>
            </a:extLst>
          </p:cNvPr>
          <p:cNvSpPr/>
          <p:nvPr/>
        </p:nvSpPr>
        <p:spPr>
          <a:xfrm>
            <a:off x="233173" y="3685969"/>
            <a:ext cx="3762260" cy="2639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EA38BC9-B6FC-4981-95D1-5555C1DF3FB2}"/>
              </a:ext>
            </a:extLst>
          </p:cNvPr>
          <p:cNvSpPr/>
          <p:nvPr/>
        </p:nvSpPr>
        <p:spPr>
          <a:xfrm>
            <a:off x="263952" y="3718144"/>
            <a:ext cx="4572000" cy="200055"/>
          </a:xfrm>
          <a:prstGeom prst="rect">
            <a:avLst/>
          </a:prstGeom>
        </p:spPr>
        <p:txBody>
          <a:bodyPr>
            <a:spAutoFit/>
          </a:bodyPr>
          <a:lstStyle/>
          <a:p>
            <a:r>
              <a:rPr lang="en-GB" sz="700" b="1" dirty="0"/>
              <a:t>People and climate</a:t>
            </a:r>
          </a:p>
        </p:txBody>
      </p:sp>
      <p:graphicFrame>
        <p:nvGraphicFramePr>
          <p:cNvPr id="17" name="Table 16">
            <a:extLst>
              <a:ext uri="{FF2B5EF4-FFF2-40B4-BE49-F238E27FC236}">
                <a16:creationId xmlns:a16="http://schemas.microsoft.com/office/drawing/2014/main" id="{F80AFF25-32FE-4381-AEFE-ACC7103473A7}"/>
              </a:ext>
            </a:extLst>
          </p:cNvPr>
          <p:cNvGraphicFramePr>
            <a:graphicFrameLocks noGrp="1"/>
          </p:cNvGraphicFramePr>
          <p:nvPr>
            <p:extLst>
              <p:ext uri="{D42A27DB-BD31-4B8C-83A1-F6EECF244321}">
                <p14:modId xmlns:p14="http://schemas.microsoft.com/office/powerpoint/2010/main" val="3709069559"/>
              </p:ext>
            </p:extLst>
          </p:nvPr>
        </p:nvGraphicFramePr>
        <p:xfrm>
          <a:off x="263952" y="3918199"/>
          <a:ext cx="3606240" cy="1253114"/>
        </p:xfrm>
        <a:graphic>
          <a:graphicData uri="http://schemas.openxmlformats.org/drawingml/2006/table">
            <a:tbl>
              <a:tblPr firstRow="1" bandRow="1"/>
              <a:tblGrid>
                <a:gridCol w="1832930">
                  <a:extLst>
                    <a:ext uri="{9D8B030D-6E8A-4147-A177-3AD203B41FA5}">
                      <a16:colId xmlns:a16="http://schemas.microsoft.com/office/drawing/2014/main" val="1615068971"/>
                    </a:ext>
                  </a:extLst>
                </a:gridCol>
                <a:gridCol w="1773310">
                  <a:extLst>
                    <a:ext uri="{9D8B030D-6E8A-4147-A177-3AD203B41FA5}">
                      <a16:colId xmlns:a16="http://schemas.microsoft.com/office/drawing/2014/main" val="2692665818"/>
                    </a:ext>
                  </a:extLst>
                </a:gridCol>
              </a:tblGrid>
              <a:tr h="19458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US" sz="600" dirty="0">
                          <a:solidFill>
                            <a:schemeClr val="tx1"/>
                          </a:solidFill>
                        </a:rPr>
                        <a:t>C</a:t>
                      </a:r>
                      <a:r>
                        <a:rPr lang="en-GB" sz="600" dirty="0">
                          <a:solidFill>
                            <a:schemeClr val="tx1"/>
                          </a:solidFill>
                        </a:rPr>
                        <a:t>old Environment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US" sz="600" dirty="0">
                          <a:solidFill>
                            <a:schemeClr val="tx1"/>
                          </a:solidFill>
                        </a:rPr>
                        <a:t>Tropical Monsoon</a:t>
                      </a:r>
                      <a:endParaRPr lang="en-GB" sz="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287208"/>
                  </a:ext>
                </a:extLst>
              </a:tr>
              <a:tr h="105852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171450" indent="-171450" fontAlgn="t">
                        <a:buFont typeface="Arial" panose="020B0604020202020204" pitchFamily="34" charset="0"/>
                        <a:buChar char="•"/>
                      </a:pPr>
                      <a:r>
                        <a:rPr lang="en-US" sz="600" b="0" dirty="0"/>
                        <a:t>There is permeant covering of the land by glacial ice with a surface layer of snow. </a:t>
                      </a:r>
                    </a:p>
                    <a:p>
                      <a:pPr marL="171450" indent="-171450" fontAlgn="t">
                        <a:buFont typeface="Arial" panose="020B0604020202020204" pitchFamily="34" charset="0"/>
                        <a:buChar char="•"/>
                      </a:pPr>
                      <a:r>
                        <a:rPr lang="en-US" sz="600" b="0" dirty="0"/>
                        <a:t>Can be -40 with strong winds and snow. </a:t>
                      </a:r>
                    </a:p>
                    <a:p>
                      <a:pPr marL="171450" indent="-171450" fontAlgn="t">
                        <a:buFont typeface="Arial" panose="020B0604020202020204" pitchFamily="34" charset="0"/>
                        <a:buChar char="•"/>
                      </a:pPr>
                      <a:r>
                        <a:rPr lang="en-US" sz="600" b="0" dirty="0"/>
                        <a:t>It freezes the land from the surface downwards to produce permanently frozen  ground (permafrost). In the summer, the top layer thaws for a short time but the ground underneath remains frozen. In winter there is a covering of snow. This is called </a:t>
                      </a:r>
                      <a:r>
                        <a:rPr lang="en-US" sz="600" b="1" dirty="0"/>
                        <a:t>Tundra</a:t>
                      </a:r>
                      <a:endParaRPr lang="en-GB" sz="6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171450" marR="0" lvl="0" indent="-171450" algn="l" defTabSz="914309"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600" b="0" baseline="0" dirty="0"/>
                        <a:t>The monsoon climate occurs in much of India and Bangladesh. It involves the seasonal reversal of winds. </a:t>
                      </a:r>
                    </a:p>
                    <a:p>
                      <a:pPr marL="171450" marR="0" lvl="0" indent="-171450" algn="l" defTabSz="914309"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600" b="0" baseline="0" dirty="0"/>
                        <a:t>In winter, they are from the north and north-east and are very dry and bring drought. </a:t>
                      </a:r>
                    </a:p>
                    <a:p>
                      <a:pPr marL="171450" marR="0" lvl="0" indent="-171450" algn="l" defTabSz="914309"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600" b="0" baseline="0" dirty="0"/>
                        <a:t>In the summer, the winds reverse and bring hot, wet air from the </a:t>
                      </a:r>
                      <a:r>
                        <a:rPr lang="en-US" sz="600" b="1" baseline="0" dirty="0"/>
                        <a:t>equatorial regions. </a:t>
                      </a:r>
                      <a:endParaRPr lang="en-GB" sz="6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430560"/>
                  </a:ext>
                </a:extLst>
              </a:tr>
            </a:tbl>
          </a:graphicData>
        </a:graphic>
      </p:graphicFrame>
      <p:sp>
        <p:nvSpPr>
          <p:cNvPr id="18" name="TextBox 17">
            <a:extLst>
              <a:ext uri="{FF2B5EF4-FFF2-40B4-BE49-F238E27FC236}">
                <a16:creationId xmlns:a16="http://schemas.microsoft.com/office/drawing/2014/main" id="{03653FFD-AC4E-4D68-9A19-C91C831829AF}"/>
              </a:ext>
            </a:extLst>
          </p:cNvPr>
          <p:cNvSpPr txBox="1"/>
          <p:nvPr/>
        </p:nvSpPr>
        <p:spPr>
          <a:xfrm>
            <a:off x="263952" y="5171313"/>
            <a:ext cx="3762260" cy="1154162"/>
          </a:xfrm>
          <a:prstGeom prst="rect">
            <a:avLst/>
          </a:prstGeom>
          <a:noFill/>
        </p:spPr>
        <p:txBody>
          <a:bodyPr wrap="square" rtlCol="0">
            <a:spAutoFit/>
          </a:bodyPr>
          <a:lstStyle/>
          <a:p>
            <a:r>
              <a:rPr lang="en-GB" sz="500" b="1" dirty="0"/>
              <a:t>The polar climate makes human occupation difficult</a:t>
            </a:r>
          </a:p>
          <a:p>
            <a:r>
              <a:rPr lang="en-GB" sz="500" dirty="0"/>
              <a:t>Populations are low – the population in the Artic is 4 million and no-one lives permanently in Antarctica.</a:t>
            </a:r>
          </a:p>
          <a:p>
            <a:pPr marL="171450" indent="-171450">
              <a:buFont typeface="Arial" panose="020B0604020202020204" pitchFamily="34" charset="0"/>
              <a:buChar char="•"/>
            </a:pPr>
            <a:r>
              <a:rPr lang="en-GB" sz="500" dirty="0"/>
              <a:t>Agricultural productivity is low so traditional lifestyles depend on subsistence – only enough for themselves</a:t>
            </a:r>
          </a:p>
          <a:p>
            <a:pPr marL="171450" indent="-171450">
              <a:buFont typeface="Arial" panose="020B0604020202020204" pitchFamily="34" charset="0"/>
              <a:buChar char="•"/>
            </a:pPr>
            <a:r>
              <a:rPr lang="en-GB" sz="500" dirty="0"/>
              <a:t>Arctic diets are meat based as plants struggle to grow</a:t>
            </a:r>
          </a:p>
          <a:p>
            <a:pPr marL="171450" indent="-171450">
              <a:buFont typeface="Arial" panose="020B0604020202020204" pitchFamily="34" charset="0"/>
              <a:buChar char="•"/>
            </a:pPr>
            <a:r>
              <a:rPr lang="en-GB" sz="500" dirty="0"/>
              <a:t>The conditions make it difficult for development, people struggle to work and build on frozen ground</a:t>
            </a:r>
          </a:p>
          <a:p>
            <a:endParaRPr lang="en-GB" sz="500" b="1" dirty="0"/>
          </a:p>
          <a:p>
            <a:r>
              <a:rPr lang="en-GB" sz="500" b="1" dirty="0"/>
              <a:t>Increasing food security</a:t>
            </a:r>
          </a:p>
          <a:p>
            <a:r>
              <a:rPr lang="en-GB" sz="500" dirty="0"/>
              <a:t>People have food security when they have enough nutritious food. This depends on:</a:t>
            </a:r>
          </a:p>
          <a:p>
            <a:pPr marL="228600" indent="-228600">
              <a:buFont typeface="Arial" panose="020B0604020202020204" pitchFamily="34" charset="0"/>
              <a:buChar char="•"/>
            </a:pPr>
            <a:r>
              <a:rPr lang="en-GB" sz="500" dirty="0"/>
              <a:t>Food availability = a country must produce and/or import a sufficient amount of food</a:t>
            </a:r>
          </a:p>
          <a:p>
            <a:pPr marL="228600" indent="-228600">
              <a:buFont typeface="Arial" panose="020B0604020202020204" pitchFamily="34" charset="0"/>
              <a:buChar char="•"/>
            </a:pPr>
            <a:r>
              <a:rPr lang="en-GB" sz="500" dirty="0"/>
              <a:t>Food access = people must be able to regularly obtain food e.g. by buying or producing it</a:t>
            </a:r>
          </a:p>
          <a:p>
            <a:pPr marL="228600" indent="-228600">
              <a:buFont typeface="Arial" panose="020B0604020202020204" pitchFamily="34" charset="0"/>
              <a:buChar char="•"/>
            </a:pPr>
            <a:r>
              <a:rPr lang="en-GB" sz="500" dirty="0"/>
              <a:t>Food quality and use = the food that people consume must be nutritious enough for them to maintain a healthy life</a:t>
            </a:r>
          </a:p>
          <a:p>
            <a:endParaRPr lang="en-GB" dirty="0"/>
          </a:p>
        </p:txBody>
      </p:sp>
      <p:sp>
        <p:nvSpPr>
          <p:cNvPr id="19" name="Rectangle 18">
            <a:extLst>
              <a:ext uri="{FF2B5EF4-FFF2-40B4-BE49-F238E27FC236}">
                <a16:creationId xmlns:a16="http://schemas.microsoft.com/office/drawing/2014/main" id="{CCAFCE07-DE1C-466E-94F4-ACB32ACBAB55}"/>
              </a:ext>
            </a:extLst>
          </p:cNvPr>
          <p:cNvSpPr/>
          <p:nvPr/>
        </p:nvSpPr>
        <p:spPr>
          <a:xfrm>
            <a:off x="4163389" y="2953420"/>
            <a:ext cx="4489656" cy="2964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A33D375-1AD3-49FB-BF69-1C7857A441F1}"/>
              </a:ext>
            </a:extLst>
          </p:cNvPr>
          <p:cNvSpPr/>
          <p:nvPr/>
        </p:nvSpPr>
        <p:spPr>
          <a:xfrm>
            <a:off x="4122217" y="3053852"/>
            <a:ext cx="4572000" cy="2816156"/>
          </a:xfrm>
          <a:prstGeom prst="rect">
            <a:avLst/>
          </a:prstGeom>
        </p:spPr>
        <p:txBody>
          <a:bodyPr>
            <a:spAutoFit/>
          </a:bodyPr>
          <a:lstStyle/>
          <a:p>
            <a:r>
              <a:rPr lang="en-GB" sz="500" b="1" dirty="0"/>
              <a:t>Soil Erosion</a:t>
            </a:r>
          </a:p>
          <a:p>
            <a:r>
              <a:rPr lang="en-GB" sz="500" b="1" dirty="0"/>
              <a:t>People and soils</a:t>
            </a:r>
          </a:p>
          <a:p>
            <a:r>
              <a:rPr lang="en-GB" sz="500" dirty="0"/>
              <a:t>Zonal soils are fully developed soils</a:t>
            </a:r>
          </a:p>
          <a:p>
            <a:r>
              <a:rPr lang="en-GB" sz="500" dirty="0"/>
              <a:t>Leaching = when water moves minerals and nutrients down through the soil profile</a:t>
            </a:r>
          </a:p>
          <a:p>
            <a:pPr algn="ctr"/>
            <a:r>
              <a:rPr lang="en-GB" sz="500" dirty="0"/>
              <a:t>**You need to know about 2 different soil types and how they affect humans**</a:t>
            </a:r>
          </a:p>
          <a:p>
            <a:r>
              <a:rPr lang="en-GB" sz="500" b="1" dirty="0"/>
              <a:t>Podzols – acidic and have distinct horizons (layers)</a:t>
            </a:r>
          </a:p>
          <a:p>
            <a:pPr marL="171450" indent="-171450">
              <a:buFont typeface="Arial" panose="020B0604020202020204" pitchFamily="34" charset="0"/>
              <a:buChar char="•"/>
            </a:pPr>
            <a:r>
              <a:rPr lang="en-GB" sz="500" dirty="0"/>
              <a:t>Occur in cool temperate climates in the northern hemisphere where there is more precipitation than evapotranspiration.</a:t>
            </a:r>
          </a:p>
          <a:p>
            <a:pPr marL="171450" indent="-171450">
              <a:buFont typeface="Arial" panose="020B0604020202020204" pitchFamily="34" charset="0"/>
              <a:buChar char="•"/>
            </a:pPr>
            <a:r>
              <a:rPr lang="en-GB" sz="500" dirty="0"/>
              <a:t>Usually found under coniferous woodland or heather moorland.</a:t>
            </a:r>
          </a:p>
          <a:p>
            <a:pPr marL="171450" indent="-171450">
              <a:buFont typeface="Arial" panose="020B0604020202020204" pitchFamily="34" charset="0"/>
              <a:buChar char="•"/>
            </a:pPr>
            <a:r>
              <a:rPr lang="en-GB" sz="500" dirty="0"/>
              <a:t>The O horizon is a layer of needles from the coniferous trees and below there is a narrow, </a:t>
            </a:r>
            <a:r>
              <a:rPr lang="en-GB" sz="500" b="1" dirty="0"/>
              <a:t>acidic </a:t>
            </a:r>
            <a:r>
              <a:rPr lang="en-GB" sz="500" dirty="0"/>
              <a:t>A horizon. Nutrients are leached from the A horizon by water. The B horizon is a reddish-brown layer from deposited iron – hard pans</a:t>
            </a:r>
            <a:r>
              <a:rPr lang="en-GB" sz="500" b="1" dirty="0"/>
              <a:t> </a:t>
            </a:r>
          </a:p>
          <a:p>
            <a:r>
              <a:rPr lang="en-GB" sz="500" dirty="0"/>
              <a:t>Podzols are not good for agriculture – livestock can be grazes but arable (crop) farming is difficult. The acidity and lack of nutrients means that few crops can grow. The land is vulnerable to water logging which can damage crops.</a:t>
            </a:r>
          </a:p>
          <a:p>
            <a:endParaRPr lang="en-GB" sz="500" dirty="0"/>
          </a:p>
          <a:p>
            <a:r>
              <a:rPr lang="en-GB" sz="500" b="1" dirty="0"/>
              <a:t>           Latosols – deep and red</a:t>
            </a:r>
          </a:p>
          <a:p>
            <a:pPr marL="171450" indent="-171450">
              <a:buFont typeface="Arial" panose="020B0604020202020204" pitchFamily="34" charset="0"/>
              <a:buChar char="•"/>
            </a:pPr>
            <a:r>
              <a:rPr lang="en-GB" sz="500" dirty="0"/>
              <a:t>Found under tropical rainforests, the high temperature and humidity in the tropics encourage fast chemical weathering of the bedrock forming soils up to 30-40 metres deep.</a:t>
            </a:r>
          </a:p>
          <a:p>
            <a:pPr marL="171450" indent="-171450">
              <a:buFont typeface="Arial" panose="020B0604020202020204" pitchFamily="34" charset="0"/>
              <a:buChar char="•"/>
            </a:pPr>
            <a:r>
              <a:rPr lang="en-GB" sz="500" dirty="0"/>
              <a:t>Year round plant growth means the O horizon is quite thick  however as soon as leaf litter decomposes to humus (dark organic material) its nutrients are absorbed by vegetation so the fertile A horizon is very thin.</a:t>
            </a:r>
          </a:p>
          <a:p>
            <a:pPr marL="171450" indent="-171450">
              <a:buFont typeface="Arial" panose="020B0604020202020204" pitchFamily="34" charset="0"/>
              <a:buChar char="•"/>
            </a:pPr>
            <a:r>
              <a:rPr lang="en-GB" sz="500" dirty="0"/>
              <a:t>Rainfall is higher than evapotranspiration so there is a lot of leaching, the high iron content gives the B horizon its red colour.</a:t>
            </a:r>
          </a:p>
          <a:p>
            <a:r>
              <a:rPr lang="en-GB" sz="500" dirty="0"/>
              <a:t>Latosols are poor for agriculture due to their low nutrient content. Humans living in the rainforest have adapted to this soil type with traditional agriculture using ‘slash and burn’ to clear small areas for growing crops. By burning vegetation it adds nutrients to the soil.</a:t>
            </a:r>
          </a:p>
          <a:p>
            <a:pPr marL="171450" indent="-171450">
              <a:buFont typeface="Arial" panose="020B0604020202020204" pitchFamily="34" charset="0"/>
              <a:buChar char="•"/>
            </a:pPr>
            <a:endParaRPr lang="en-GB" sz="500" dirty="0"/>
          </a:p>
          <a:p>
            <a:r>
              <a:rPr lang="en-GB" sz="500" b="1" dirty="0"/>
              <a:t>Soil erosion and its impacts on agriculture</a:t>
            </a:r>
          </a:p>
          <a:p>
            <a:r>
              <a:rPr lang="en-GB" sz="500" dirty="0"/>
              <a:t>Soil erosion is the wearing away of soil by wind or water, the following can make soil more vulnerable to erosion:</a:t>
            </a:r>
          </a:p>
          <a:p>
            <a:pPr marL="171450" indent="-171450">
              <a:buFont typeface="Arial" panose="020B0604020202020204" pitchFamily="34" charset="0"/>
              <a:buChar char="•"/>
            </a:pPr>
            <a:r>
              <a:rPr lang="en-GB" sz="500" dirty="0"/>
              <a:t>Clearing vegetation = rain falls directly on to soil washing it away</a:t>
            </a:r>
          </a:p>
          <a:p>
            <a:pPr marL="171450" indent="-171450">
              <a:buFont typeface="Arial" panose="020B0604020202020204" pitchFamily="34" charset="0"/>
              <a:buChar char="•"/>
            </a:pPr>
            <a:r>
              <a:rPr lang="en-GB" sz="500" dirty="0"/>
              <a:t>Topography = soil is more likely to be washed down a steep slope</a:t>
            </a:r>
          </a:p>
          <a:p>
            <a:pPr marL="171450" indent="-171450">
              <a:buFont typeface="Arial" panose="020B0604020202020204" pitchFamily="34" charset="0"/>
              <a:buChar char="•"/>
            </a:pPr>
            <a:r>
              <a:rPr lang="en-GB" sz="500" dirty="0"/>
              <a:t>Climate = high rainfall increases water erosion, low rainfall and high temperatures mean soil is dry = wind erosion</a:t>
            </a:r>
          </a:p>
          <a:p>
            <a:pPr marL="171450" indent="-171450">
              <a:buFont typeface="Arial" panose="020B0604020202020204" pitchFamily="34" charset="0"/>
              <a:buChar char="•"/>
            </a:pPr>
            <a:r>
              <a:rPr lang="en-GB" sz="500" dirty="0"/>
              <a:t>Land use = ploughing loosens soils and makes it more vulnerable to erosion</a:t>
            </a:r>
          </a:p>
          <a:p>
            <a:pPr marL="171450" indent="-171450">
              <a:buFont typeface="Arial" panose="020B0604020202020204" pitchFamily="34" charset="0"/>
              <a:buChar char="•"/>
            </a:pPr>
            <a:endParaRPr lang="en-GB" sz="500" dirty="0"/>
          </a:p>
          <a:p>
            <a:r>
              <a:rPr lang="en-GB" sz="500" dirty="0"/>
              <a:t>There are several management strategies to reduce soil erosion:</a:t>
            </a:r>
          </a:p>
          <a:p>
            <a:pPr marL="171450" indent="-171450">
              <a:buFont typeface="Arial" panose="020B0604020202020204" pitchFamily="34" charset="0"/>
              <a:buChar char="•"/>
            </a:pPr>
            <a:r>
              <a:rPr lang="en-GB" sz="500" dirty="0"/>
              <a:t>Crop rotation = instead of leaving fields bare after the main crop has been harvested, farmers plant cover crops to protect the land</a:t>
            </a:r>
          </a:p>
          <a:p>
            <a:pPr marL="171450" indent="-171450">
              <a:buFont typeface="Arial" panose="020B0604020202020204" pitchFamily="34" charset="0"/>
              <a:buChar char="•"/>
            </a:pPr>
            <a:r>
              <a:rPr lang="en-GB" sz="500" dirty="0"/>
              <a:t>Wind breaks = hedges or trees can be planted around fields as barriers against wind erosion</a:t>
            </a:r>
          </a:p>
          <a:p>
            <a:pPr marL="171450" indent="-171450">
              <a:buFont typeface="Arial" panose="020B0604020202020204" pitchFamily="34" charset="0"/>
              <a:buChar char="•"/>
            </a:pPr>
            <a:r>
              <a:rPr lang="en-GB" sz="500" dirty="0"/>
              <a:t>Terracing = steps cut into a steep hillside to slow down the movement of water down the slope</a:t>
            </a:r>
          </a:p>
          <a:p>
            <a:pPr marL="171450" indent="-171450">
              <a:buFont typeface="Arial" panose="020B0604020202020204" pitchFamily="34" charset="0"/>
              <a:buChar char="•"/>
            </a:pPr>
            <a:r>
              <a:rPr lang="en-GB" sz="500" dirty="0"/>
              <a:t>Contour ploughing = ploughing across the slope instead of downslope – stopping rainwater flowing downhill as quickly</a:t>
            </a:r>
          </a:p>
          <a:p>
            <a:pPr marL="171450" indent="-171450">
              <a:buFont typeface="Arial" panose="020B0604020202020204" pitchFamily="34" charset="0"/>
              <a:buChar char="•"/>
            </a:pPr>
            <a:r>
              <a:rPr lang="en-GB" sz="500" dirty="0"/>
              <a:t>Mulching = covering the soil with a layer of plant material protects the soil from the wind and rain and slows down runoff</a:t>
            </a:r>
          </a:p>
        </p:txBody>
      </p:sp>
      <p:pic>
        <p:nvPicPr>
          <p:cNvPr id="21" name="Picture 20">
            <a:extLst>
              <a:ext uri="{FF2B5EF4-FFF2-40B4-BE49-F238E27FC236}">
                <a16:creationId xmlns:a16="http://schemas.microsoft.com/office/drawing/2014/main" id="{04CB4483-0B1D-45F8-8DD7-53EDEEFE7394}"/>
              </a:ext>
            </a:extLst>
          </p:cNvPr>
          <p:cNvPicPr>
            <a:picLocks noChangeAspect="1"/>
          </p:cNvPicPr>
          <p:nvPr/>
        </p:nvPicPr>
        <p:blipFill>
          <a:blip r:embed="rId7"/>
          <a:stretch>
            <a:fillRect/>
          </a:stretch>
        </p:blipFill>
        <p:spPr>
          <a:xfrm>
            <a:off x="4128941" y="2115553"/>
            <a:ext cx="744524" cy="826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CEF7D94E-EBA6-498C-B1C5-3DE6BA7DDA71}"/>
              </a:ext>
            </a:extLst>
          </p:cNvPr>
          <p:cNvSpPr/>
          <p:nvPr/>
        </p:nvSpPr>
        <p:spPr>
          <a:xfrm>
            <a:off x="235670" y="207391"/>
            <a:ext cx="4336330" cy="4053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Year 12 Geography- People and the Environment. </a:t>
            </a:r>
            <a:endParaRPr lang="en-GB" dirty="0"/>
          </a:p>
        </p:txBody>
      </p:sp>
      <p:pic>
        <p:nvPicPr>
          <p:cNvPr id="6" name="Picture 5">
            <a:extLst>
              <a:ext uri="{FF2B5EF4-FFF2-40B4-BE49-F238E27FC236}">
                <a16:creationId xmlns:a16="http://schemas.microsoft.com/office/drawing/2014/main" id="{616F6596-0F77-49A0-977C-5C98F695528C}"/>
              </a:ext>
            </a:extLst>
          </p:cNvPr>
          <p:cNvPicPr>
            <a:picLocks noChangeAspect="1"/>
          </p:cNvPicPr>
          <p:nvPr/>
        </p:nvPicPr>
        <p:blipFill rotWithShape="1">
          <a:blip r:embed="rId3"/>
          <a:srcRect l="15774" t="21638" r="46494" b="11650"/>
          <a:stretch/>
        </p:blipFill>
        <p:spPr>
          <a:xfrm>
            <a:off x="235671" y="744719"/>
            <a:ext cx="2735364" cy="2720417"/>
          </a:xfrm>
          <a:prstGeom prst="rect">
            <a:avLst/>
          </a:prstGeom>
          <a:ln w="28575">
            <a:solidFill>
              <a:schemeClr val="tx1"/>
            </a:solidFill>
          </a:ln>
        </p:spPr>
      </p:pic>
      <p:pic>
        <p:nvPicPr>
          <p:cNvPr id="7" name="Picture 6">
            <a:extLst>
              <a:ext uri="{FF2B5EF4-FFF2-40B4-BE49-F238E27FC236}">
                <a16:creationId xmlns:a16="http://schemas.microsoft.com/office/drawing/2014/main" id="{DF55F3B7-19DC-4576-8BE7-4666A22B51D3}"/>
              </a:ext>
            </a:extLst>
          </p:cNvPr>
          <p:cNvPicPr>
            <a:picLocks noChangeAspect="1"/>
          </p:cNvPicPr>
          <p:nvPr/>
        </p:nvPicPr>
        <p:blipFill rotWithShape="1">
          <a:blip r:embed="rId4"/>
          <a:srcRect l="53093" t="21638" r="10516" b="12933"/>
          <a:stretch/>
        </p:blipFill>
        <p:spPr>
          <a:xfrm>
            <a:off x="3047664" y="744719"/>
            <a:ext cx="2735364" cy="2766359"/>
          </a:xfrm>
          <a:prstGeom prst="rect">
            <a:avLst/>
          </a:prstGeom>
          <a:ln w="28575">
            <a:solidFill>
              <a:schemeClr val="tx1"/>
            </a:solidFill>
          </a:ln>
        </p:spPr>
      </p:pic>
      <p:grpSp>
        <p:nvGrpSpPr>
          <p:cNvPr id="3" name="Group 2">
            <a:extLst>
              <a:ext uri="{FF2B5EF4-FFF2-40B4-BE49-F238E27FC236}">
                <a16:creationId xmlns:a16="http://schemas.microsoft.com/office/drawing/2014/main" id="{39D23753-195A-4824-B067-0EC5421BFBA1}"/>
              </a:ext>
            </a:extLst>
          </p:cNvPr>
          <p:cNvGrpSpPr/>
          <p:nvPr/>
        </p:nvGrpSpPr>
        <p:grpSpPr>
          <a:xfrm>
            <a:off x="235670" y="3548301"/>
            <a:ext cx="1890758" cy="2993901"/>
            <a:chOff x="6435905" y="207391"/>
            <a:chExt cx="2085926" cy="3516198"/>
          </a:xfrm>
        </p:grpSpPr>
        <p:pic>
          <p:nvPicPr>
            <p:cNvPr id="8" name="Picture 7">
              <a:extLst>
                <a:ext uri="{FF2B5EF4-FFF2-40B4-BE49-F238E27FC236}">
                  <a16:creationId xmlns:a16="http://schemas.microsoft.com/office/drawing/2014/main" id="{2FA9E248-89D6-4B16-A1B3-89015293E0F7}"/>
                </a:ext>
              </a:extLst>
            </p:cNvPr>
            <p:cNvPicPr>
              <a:picLocks noChangeAspect="1"/>
            </p:cNvPicPr>
            <p:nvPr/>
          </p:nvPicPr>
          <p:blipFill>
            <a:blip r:embed="rId5"/>
            <a:stretch>
              <a:fillRect/>
            </a:stretch>
          </p:blipFill>
          <p:spPr>
            <a:xfrm>
              <a:off x="6512534" y="410067"/>
              <a:ext cx="1932668" cy="1298298"/>
            </a:xfrm>
            <a:prstGeom prst="rect">
              <a:avLst/>
            </a:prstGeom>
          </p:spPr>
        </p:pic>
        <p:sp>
          <p:nvSpPr>
            <p:cNvPr id="9" name="Rectangle 8">
              <a:extLst>
                <a:ext uri="{FF2B5EF4-FFF2-40B4-BE49-F238E27FC236}">
                  <a16:creationId xmlns:a16="http://schemas.microsoft.com/office/drawing/2014/main" id="{8BEDE236-23FA-4DB5-82C2-44E2A89F07D7}"/>
                </a:ext>
              </a:extLst>
            </p:cNvPr>
            <p:cNvSpPr/>
            <p:nvPr/>
          </p:nvSpPr>
          <p:spPr>
            <a:xfrm>
              <a:off x="6435905" y="207391"/>
              <a:ext cx="2085926" cy="3516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dirty="0">
                  <a:solidFill>
                    <a:srgbClr val="FF0000"/>
                  </a:solidFill>
                </a:rPr>
                <a:t>Determinants of Health</a:t>
              </a:r>
              <a:endParaRPr lang="en-GB" sz="800" dirty="0">
                <a:solidFill>
                  <a:srgbClr val="FF0000"/>
                </a:solidFill>
              </a:endParaRPr>
            </a:p>
          </p:txBody>
        </p:sp>
        <p:pic>
          <p:nvPicPr>
            <p:cNvPr id="10" name="Picture 9">
              <a:extLst>
                <a:ext uri="{FF2B5EF4-FFF2-40B4-BE49-F238E27FC236}">
                  <a16:creationId xmlns:a16="http://schemas.microsoft.com/office/drawing/2014/main" id="{FC95908B-E1B8-4AF6-9D48-30C488D16632}"/>
                </a:ext>
              </a:extLst>
            </p:cNvPr>
            <p:cNvPicPr>
              <a:picLocks noChangeAspect="1"/>
            </p:cNvPicPr>
            <p:nvPr/>
          </p:nvPicPr>
          <p:blipFill>
            <a:blip r:embed="rId6"/>
            <a:stretch>
              <a:fillRect/>
            </a:stretch>
          </p:blipFill>
          <p:spPr>
            <a:xfrm>
              <a:off x="6636347" y="1873456"/>
              <a:ext cx="1685041" cy="1685041"/>
            </a:xfrm>
            <a:prstGeom prst="rect">
              <a:avLst/>
            </a:prstGeom>
          </p:spPr>
        </p:pic>
      </p:grpSp>
      <p:sp>
        <p:nvSpPr>
          <p:cNvPr id="11" name="Rectangle 10">
            <a:extLst>
              <a:ext uri="{FF2B5EF4-FFF2-40B4-BE49-F238E27FC236}">
                <a16:creationId xmlns:a16="http://schemas.microsoft.com/office/drawing/2014/main" id="{33D32638-174B-4769-BA4B-CDE1CD8D4D1E}"/>
              </a:ext>
            </a:extLst>
          </p:cNvPr>
          <p:cNvSpPr/>
          <p:nvPr/>
        </p:nvSpPr>
        <p:spPr>
          <a:xfrm>
            <a:off x="5899031" y="2038231"/>
            <a:ext cx="2874500" cy="193744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600" dirty="0">
                <a:solidFill>
                  <a:srgbClr val="FF0000"/>
                </a:solidFill>
              </a:rPr>
              <a:t>Epidemiological Transition Model </a:t>
            </a:r>
          </a:p>
          <a:p>
            <a:pPr algn="ctr"/>
            <a:r>
              <a:rPr lang="en-US" sz="600" dirty="0"/>
              <a:t>The process of socio-economic development accounts for a transition over time, from infectious disease to chronic and degenerative diseases as the most important causes of death. </a:t>
            </a:r>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pPr algn="ctr"/>
            <a:endParaRPr lang="en-US" sz="600" dirty="0"/>
          </a:p>
          <a:p>
            <a:endParaRPr lang="en-US" sz="600" dirty="0"/>
          </a:p>
          <a:p>
            <a:r>
              <a:rPr lang="en-US" sz="600" dirty="0"/>
              <a:t>The Epidemiological Transition theory suggests that over time, infectious diseases like small pox and influenza will be replaced by chronic diseases like heart disease, cancer and dementia. </a:t>
            </a:r>
            <a:endParaRPr lang="en-GB" sz="600" dirty="0"/>
          </a:p>
        </p:txBody>
      </p:sp>
      <p:pic>
        <p:nvPicPr>
          <p:cNvPr id="12" name="Picture 11">
            <a:extLst>
              <a:ext uri="{FF2B5EF4-FFF2-40B4-BE49-F238E27FC236}">
                <a16:creationId xmlns:a16="http://schemas.microsoft.com/office/drawing/2014/main" id="{5C303FD6-BBB6-42E0-BC64-1CCC8E4410E5}"/>
              </a:ext>
            </a:extLst>
          </p:cNvPr>
          <p:cNvPicPr>
            <a:picLocks noChangeAspect="1"/>
          </p:cNvPicPr>
          <p:nvPr/>
        </p:nvPicPr>
        <p:blipFill>
          <a:blip r:embed="rId7"/>
          <a:stretch>
            <a:fillRect/>
          </a:stretch>
        </p:blipFill>
        <p:spPr>
          <a:xfrm>
            <a:off x="5917041" y="2462684"/>
            <a:ext cx="1231977" cy="1134428"/>
          </a:xfrm>
          <a:prstGeom prst="rect">
            <a:avLst/>
          </a:prstGeom>
        </p:spPr>
      </p:pic>
      <p:pic>
        <p:nvPicPr>
          <p:cNvPr id="13" name="Picture 12">
            <a:extLst>
              <a:ext uri="{FF2B5EF4-FFF2-40B4-BE49-F238E27FC236}">
                <a16:creationId xmlns:a16="http://schemas.microsoft.com/office/drawing/2014/main" id="{314E4ABA-F149-4DD5-979C-A502E82D38D4}"/>
              </a:ext>
            </a:extLst>
          </p:cNvPr>
          <p:cNvPicPr>
            <a:picLocks noChangeAspect="1"/>
          </p:cNvPicPr>
          <p:nvPr/>
        </p:nvPicPr>
        <p:blipFill>
          <a:blip r:embed="rId8"/>
          <a:stretch>
            <a:fillRect/>
          </a:stretch>
        </p:blipFill>
        <p:spPr>
          <a:xfrm>
            <a:off x="7224952" y="2452449"/>
            <a:ext cx="1480850" cy="1064705"/>
          </a:xfrm>
          <a:prstGeom prst="rect">
            <a:avLst/>
          </a:prstGeom>
        </p:spPr>
      </p:pic>
      <p:graphicFrame>
        <p:nvGraphicFramePr>
          <p:cNvPr id="14" name="Diagram 13">
            <a:extLst>
              <a:ext uri="{FF2B5EF4-FFF2-40B4-BE49-F238E27FC236}">
                <a16:creationId xmlns:a16="http://schemas.microsoft.com/office/drawing/2014/main" id="{407BC69F-9A69-416C-B577-221148D5BE1D}"/>
              </a:ext>
            </a:extLst>
          </p:cNvPr>
          <p:cNvGraphicFramePr/>
          <p:nvPr>
            <p:extLst>
              <p:ext uri="{D42A27DB-BD31-4B8C-83A1-F6EECF244321}">
                <p14:modId xmlns:p14="http://schemas.microsoft.com/office/powerpoint/2010/main" val="2811737936"/>
              </p:ext>
            </p:extLst>
          </p:nvPr>
        </p:nvGraphicFramePr>
        <p:xfrm>
          <a:off x="5737923" y="546224"/>
          <a:ext cx="3256281" cy="13272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0" name="Group 19">
            <a:extLst>
              <a:ext uri="{FF2B5EF4-FFF2-40B4-BE49-F238E27FC236}">
                <a16:creationId xmlns:a16="http://schemas.microsoft.com/office/drawing/2014/main" id="{57D25909-3C95-4F36-80FD-CD37CAFBBA7C}"/>
              </a:ext>
            </a:extLst>
          </p:cNvPr>
          <p:cNvGrpSpPr/>
          <p:nvPr/>
        </p:nvGrpSpPr>
        <p:grpSpPr>
          <a:xfrm>
            <a:off x="2214077" y="3597112"/>
            <a:ext cx="3256281" cy="1997062"/>
            <a:chOff x="5477875" y="3930333"/>
            <a:chExt cx="3256281" cy="1997062"/>
          </a:xfrm>
        </p:grpSpPr>
        <p:pic>
          <p:nvPicPr>
            <p:cNvPr id="16" name="Picture 15">
              <a:extLst>
                <a:ext uri="{FF2B5EF4-FFF2-40B4-BE49-F238E27FC236}">
                  <a16:creationId xmlns:a16="http://schemas.microsoft.com/office/drawing/2014/main" id="{1D548850-2B6E-4E91-9B1F-B1E3909BCE76}"/>
                </a:ext>
              </a:extLst>
            </p:cNvPr>
            <p:cNvPicPr>
              <a:picLocks noChangeAspect="1"/>
            </p:cNvPicPr>
            <p:nvPr/>
          </p:nvPicPr>
          <p:blipFill>
            <a:blip r:embed="rId14"/>
            <a:stretch>
              <a:fillRect/>
            </a:stretch>
          </p:blipFill>
          <p:spPr>
            <a:xfrm>
              <a:off x="6843398" y="4036637"/>
              <a:ext cx="1890758" cy="1890758"/>
            </a:xfrm>
            <a:prstGeom prst="rect">
              <a:avLst/>
            </a:prstGeom>
          </p:spPr>
        </p:pic>
        <p:pic>
          <p:nvPicPr>
            <p:cNvPr id="17" name="Picture 16">
              <a:extLst>
                <a:ext uri="{FF2B5EF4-FFF2-40B4-BE49-F238E27FC236}">
                  <a16:creationId xmlns:a16="http://schemas.microsoft.com/office/drawing/2014/main" id="{F7B74264-D5E5-4CC9-B554-8917D8B73B78}"/>
                </a:ext>
              </a:extLst>
            </p:cNvPr>
            <p:cNvPicPr>
              <a:picLocks noChangeAspect="1"/>
            </p:cNvPicPr>
            <p:nvPr/>
          </p:nvPicPr>
          <p:blipFill>
            <a:blip r:embed="rId15"/>
            <a:stretch>
              <a:fillRect/>
            </a:stretch>
          </p:blipFill>
          <p:spPr>
            <a:xfrm>
              <a:off x="5526901" y="4219537"/>
              <a:ext cx="1319213" cy="955226"/>
            </a:xfrm>
            <a:prstGeom prst="rect">
              <a:avLst/>
            </a:prstGeom>
          </p:spPr>
        </p:pic>
        <p:sp>
          <p:nvSpPr>
            <p:cNvPr id="18" name="Rectangle 17">
              <a:extLst>
                <a:ext uri="{FF2B5EF4-FFF2-40B4-BE49-F238E27FC236}">
                  <a16:creationId xmlns:a16="http://schemas.microsoft.com/office/drawing/2014/main" id="{21C3AB7C-BD49-4E7C-8243-0ECD75710D97}"/>
                </a:ext>
              </a:extLst>
            </p:cNvPr>
            <p:cNvSpPr/>
            <p:nvPr/>
          </p:nvSpPr>
          <p:spPr>
            <a:xfrm>
              <a:off x="5477875" y="3930333"/>
              <a:ext cx="3256281" cy="193744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sz="700" b="1" dirty="0"/>
                <a:t>Malaria- is a tropical vector-borne disease, biologically transmitted by  insects, which has a devastating impact on people’s heath and livelihoods around the world.</a:t>
              </a:r>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r>
                <a:rPr lang="en-US" sz="700" b="1" dirty="0"/>
                <a:t>Disability Adjusted Life years-</a:t>
              </a:r>
            </a:p>
            <a:p>
              <a:r>
                <a:rPr lang="en-US" sz="700" b="1" dirty="0"/>
                <a:t>DALYs- </a:t>
              </a:r>
              <a:r>
                <a:rPr lang="en-US" sz="700" dirty="0"/>
                <a:t>58% of the total global</a:t>
              </a:r>
            </a:p>
            <a:p>
              <a:r>
                <a:rPr lang="en-US" sz="700" dirty="0"/>
                <a:t>Burden due to Malaria is </a:t>
              </a:r>
            </a:p>
            <a:p>
              <a:r>
                <a:rPr lang="en-US" sz="700" dirty="0"/>
                <a:t>Concentration amongst the </a:t>
              </a:r>
            </a:p>
            <a:p>
              <a:r>
                <a:rPr lang="en-US" sz="700" dirty="0"/>
                <a:t>Worlds poorest 20%</a:t>
              </a:r>
            </a:p>
            <a:p>
              <a:r>
                <a:rPr lang="en-US" sz="700" b="1" dirty="0"/>
                <a:t> </a:t>
              </a:r>
              <a:endParaRPr lang="en-GB" sz="700" dirty="0"/>
            </a:p>
          </p:txBody>
        </p:sp>
      </p:grpSp>
      <p:grpSp>
        <p:nvGrpSpPr>
          <p:cNvPr id="4" name="Group 3">
            <a:extLst>
              <a:ext uri="{FF2B5EF4-FFF2-40B4-BE49-F238E27FC236}">
                <a16:creationId xmlns:a16="http://schemas.microsoft.com/office/drawing/2014/main" id="{058303E0-3847-448E-B5A7-0D51ED259AAE}"/>
              </a:ext>
            </a:extLst>
          </p:cNvPr>
          <p:cNvGrpSpPr/>
          <p:nvPr/>
        </p:nvGrpSpPr>
        <p:grpSpPr>
          <a:xfrm>
            <a:off x="5859657" y="184390"/>
            <a:ext cx="2874499" cy="1729251"/>
            <a:chOff x="3385801" y="3832855"/>
            <a:chExt cx="1993919" cy="1950726"/>
          </a:xfrm>
        </p:grpSpPr>
        <p:sp>
          <p:nvSpPr>
            <p:cNvPr id="15" name="Rectangle 14">
              <a:extLst>
                <a:ext uri="{FF2B5EF4-FFF2-40B4-BE49-F238E27FC236}">
                  <a16:creationId xmlns:a16="http://schemas.microsoft.com/office/drawing/2014/main" id="{FAA2AD79-97C0-456A-8D39-20EF7511E84A}"/>
                </a:ext>
              </a:extLst>
            </p:cNvPr>
            <p:cNvSpPr/>
            <p:nvPr/>
          </p:nvSpPr>
          <p:spPr>
            <a:xfrm>
              <a:off x="3385801" y="4175836"/>
              <a:ext cx="1993919" cy="16077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4690D033-25FA-44BD-B78C-DAB2DEC1F4E1}"/>
                </a:ext>
              </a:extLst>
            </p:cNvPr>
            <p:cNvSpPr/>
            <p:nvPr/>
          </p:nvSpPr>
          <p:spPr>
            <a:xfrm>
              <a:off x="3385801" y="3832855"/>
              <a:ext cx="1993919" cy="2971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b="1" dirty="0"/>
                <a:t>Well being- </a:t>
              </a:r>
              <a:r>
                <a:rPr lang="en-US" sz="600" dirty="0"/>
                <a:t>the state of being comfortable, healthy or happy. </a:t>
              </a:r>
              <a:endParaRPr lang="en-GB" sz="600" dirty="0"/>
            </a:p>
          </p:txBody>
        </p:sp>
      </p:grpSp>
      <p:sp>
        <p:nvSpPr>
          <p:cNvPr id="21" name="Rectangle 20">
            <a:extLst>
              <a:ext uri="{FF2B5EF4-FFF2-40B4-BE49-F238E27FC236}">
                <a16:creationId xmlns:a16="http://schemas.microsoft.com/office/drawing/2014/main" id="{5C36E637-A842-449C-A55A-5D7CDBDC5C3E}"/>
              </a:ext>
            </a:extLst>
          </p:cNvPr>
          <p:cNvSpPr/>
          <p:nvPr/>
        </p:nvSpPr>
        <p:spPr>
          <a:xfrm>
            <a:off x="5646656" y="4015819"/>
            <a:ext cx="3256281" cy="26577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800" b="1" dirty="0">
                <a:solidFill>
                  <a:srgbClr val="FF0000"/>
                </a:solidFill>
              </a:rPr>
              <a:t>CHD- Coronary Heart Disease </a:t>
            </a:r>
            <a:r>
              <a:rPr lang="en-US" sz="800" dirty="0">
                <a:solidFill>
                  <a:schemeClr val="tx1"/>
                </a:solidFill>
              </a:rPr>
              <a:t>– leading cause of death worldwide, accounting for about 7.5million death annually. </a:t>
            </a:r>
            <a:endParaRPr lang="en-GB" sz="800" dirty="0">
              <a:solidFill>
                <a:schemeClr val="tx1"/>
              </a:solidFill>
            </a:endParaRPr>
          </a:p>
        </p:txBody>
      </p:sp>
      <p:pic>
        <p:nvPicPr>
          <p:cNvPr id="22" name="Picture 21">
            <a:extLst>
              <a:ext uri="{FF2B5EF4-FFF2-40B4-BE49-F238E27FC236}">
                <a16:creationId xmlns:a16="http://schemas.microsoft.com/office/drawing/2014/main" id="{197C8839-2C5A-419C-B1EC-E47543819D01}"/>
              </a:ext>
            </a:extLst>
          </p:cNvPr>
          <p:cNvPicPr>
            <a:picLocks noChangeAspect="1"/>
          </p:cNvPicPr>
          <p:nvPr/>
        </p:nvPicPr>
        <p:blipFill>
          <a:blip r:embed="rId16"/>
          <a:stretch>
            <a:fillRect/>
          </a:stretch>
        </p:blipFill>
        <p:spPr>
          <a:xfrm>
            <a:off x="5735338" y="4386627"/>
            <a:ext cx="1442902" cy="958372"/>
          </a:xfrm>
          <a:prstGeom prst="rect">
            <a:avLst/>
          </a:prstGeom>
        </p:spPr>
      </p:pic>
      <p:pic>
        <p:nvPicPr>
          <p:cNvPr id="23" name="Picture 22">
            <a:extLst>
              <a:ext uri="{FF2B5EF4-FFF2-40B4-BE49-F238E27FC236}">
                <a16:creationId xmlns:a16="http://schemas.microsoft.com/office/drawing/2014/main" id="{E7526F07-920C-4C01-9AC8-7ABF489FC9F8}"/>
              </a:ext>
            </a:extLst>
          </p:cNvPr>
          <p:cNvPicPr>
            <a:picLocks noChangeAspect="1"/>
          </p:cNvPicPr>
          <p:nvPr/>
        </p:nvPicPr>
        <p:blipFill>
          <a:blip r:embed="rId17"/>
          <a:stretch>
            <a:fillRect/>
          </a:stretch>
        </p:blipFill>
        <p:spPr>
          <a:xfrm>
            <a:off x="5735339" y="5302782"/>
            <a:ext cx="1619200" cy="1239420"/>
          </a:xfrm>
          <a:prstGeom prst="rect">
            <a:avLst/>
          </a:prstGeom>
        </p:spPr>
      </p:pic>
      <p:sp>
        <p:nvSpPr>
          <p:cNvPr id="24" name="TextBox 23">
            <a:extLst>
              <a:ext uri="{FF2B5EF4-FFF2-40B4-BE49-F238E27FC236}">
                <a16:creationId xmlns:a16="http://schemas.microsoft.com/office/drawing/2014/main" id="{F540FCCA-5046-4942-BC5F-ECC5EBCB6A31}"/>
              </a:ext>
            </a:extLst>
          </p:cNvPr>
          <p:cNvSpPr txBox="1"/>
          <p:nvPr/>
        </p:nvSpPr>
        <p:spPr>
          <a:xfrm>
            <a:off x="7354539" y="4386627"/>
            <a:ext cx="1351263" cy="2031325"/>
          </a:xfrm>
          <a:prstGeom prst="rect">
            <a:avLst/>
          </a:prstGeom>
          <a:noFill/>
          <a:ln w="6350">
            <a:solidFill>
              <a:schemeClr val="tx1"/>
            </a:solidFill>
          </a:ln>
        </p:spPr>
        <p:txBody>
          <a:bodyPr wrap="square" rtlCol="0">
            <a:spAutoFit/>
          </a:bodyPr>
          <a:lstStyle/>
          <a:p>
            <a:r>
              <a:rPr lang="en-US" sz="700" dirty="0"/>
              <a:t>Management and mitigation</a:t>
            </a:r>
          </a:p>
          <a:p>
            <a:pPr marL="285750" indent="-285750">
              <a:buFont typeface="Arial" panose="020B0604020202020204" pitchFamily="34" charset="0"/>
              <a:buChar char="•"/>
            </a:pPr>
            <a:r>
              <a:rPr lang="en-US" sz="700" dirty="0"/>
              <a:t>Educating the public</a:t>
            </a:r>
          </a:p>
          <a:p>
            <a:pPr marL="285750" indent="-285750">
              <a:buFont typeface="Arial" panose="020B0604020202020204" pitchFamily="34" charset="0"/>
              <a:buChar char="•"/>
            </a:pPr>
            <a:r>
              <a:rPr lang="en-US" sz="700" dirty="0"/>
              <a:t>Making treatments affordable</a:t>
            </a:r>
          </a:p>
          <a:p>
            <a:pPr marL="285750" indent="-285750">
              <a:buFont typeface="Arial" panose="020B0604020202020204" pitchFamily="34" charset="0"/>
              <a:buChar char="•"/>
            </a:pPr>
            <a:r>
              <a:rPr lang="en-US" sz="700" dirty="0"/>
              <a:t>Advising on healthy living practices. </a:t>
            </a:r>
          </a:p>
          <a:p>
            <a:pPr marL="285750" indent="-285750">
              <a:buFont typeface="Arial" panose="020B0604020202020204" pitchFamily="34" charset="0"/>
              <a:buChar char="•"/>
            </a:pPr>
            <a:r>
              <a:rPr lang="en-US" sz="700" dirty="0"/>
              <a:t>In the UK dieticians promote benefits of healthy living and eating 5 fruit and veg a day</a:t>
            </a:r>
          </a:p>
          <a:p>
            <a:r>
              <a:rPr lang="en-US" sz="700" dirty="0"/>
              <a:t>Health Education</a:t>
            </a:r>
            <a:r>
              <a:rPr lang="en-GB" sz="700" dirty="0"/>
              <a:t>- supports public understanding, support and demand. </a:t>
            </a:r>
          </a:p>
          <a:p>
            <a:r>
              <a:rPr lang="en-GB" sz="700" dirty="0"/>
              <a:t>Policies and Legislation- only governments can legislate for prevention and / or control a disease. </a:t>
            </a:r>
            <a:endParaRPr lang="en-US" sz="700" dirty="0"/>
          </a:p>
        </p:txBody>
      </p:sp>
      <p:sp>
        <p:nvSpPr>
          <p:cNvPr id="25" name="Rectangle 24">
            <a:extLst>
              <a:ext uri="{FF2B5EF4-FFF2-40B4-BE49-F238E27FC236}">
                <a16:creationId xmlns:a16="http://schemas.microsoft.com/office/drawing/2014/main" id="{9CB840BB-4926-4951-95A3-A0038069ABEE}"/>
              </a:ext>
            </a:extLst>
          </p:cNvPr>
          <p:cNvSpPr/>
          <p:nvPr/>
        </p:nvSpPr>
        <p:spPr>
          <a:xfrm>
            <a:off x="2214077" y="5594174"/>
            <a:ext cx="3250890" cy="105643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800" dirty="0"/>
              <a:t>Role of International agencies and NGOs in promoting health. </a:t>
            </a:r>
          </a:p>
          <a:p>
            <a:pPr marL="285750" indent="-285750" algn="ctr">
              <a:buFont typeface="Arial" panose="020B0604020202020204" pitchFamily="34" charset="0"/>
              <a:buChar char="•"/>
            </a:pPr>
            <a:r>
              <a:rPr lang="en-US" sz="800" b="1" dirty="0"/>
              <a:t>WHO</a:t>
            </a:r>
            <a:r>
              <a:rPr lang="en-US" sz="800" dirty="0"/>
              <a:t>-World health </a:t>
            </a:r>
            <a:r>
              <a:rPr lang="en-US" sz="800" dirty="0" err="1"/>
              <a:t>Organisation</a:t>
            </a:r>
            <a:endParaRPr lang="en-US" sz="800" dirty="0"/>
          </a:p>
          <a:p>
            <a:pPr marL="285750" indent="-285750" algn="ctr">
              <a:buFont typeface="Arial" panose="020B0604020202020204" pitchFamily="34" charset="0"/>
              <a:buChar char="•"/>
            </a:pPr>
            <a:r>
              <a:rPr lang="en-US" sz="800" b="1" dirty="0"/>
              <a:t>UNAIDs-</a:t>
            </a:r>
            <a:r>
              <a:rPr lang="en-US" sz="800" dirty="0"/>
              <a:t> HIV prevention</a:t>
            </a:r>
          </a:p>
          <a:p>
            <a:pPr marL="285750" indent="-285750" algn="ctr">
              <a:buFont typeface="Arial" panose="020B0604020202020204" pitchFamily="34" charset="0"/>
              <a:buChar char="•"/>
            </a:pPr>
            <a:r>
              <a:rPr lang="en-US" sz="800" b="1" dirty="0"/>
              <a:t>UNICEF- </a:t>
            </a:r>
            <a:r>
              <a:rPr lang="en-US" sz="800" dirty="0"/>
              <a:t>reverse spread of HIV/ Malaria in children</a:t>
            </a:r>
          </a:p>
          <a:p>
            <a:pPr marL="285750" indent="-285750" algn="ctr">
              <a:buFont typeface="Arial" panose="020B0604020202020204" pitchFamily="34" charset="0"/>
              <a:buChar char="•"/>
            </a:pPr>
            <a:r>
              <a:rPr lang="en-US" sz="800" b="1" dirty="0"/>
              <a:t>World Bank</a:t>
            </a:r>
            <a:r>
              <a:rPr lang="en-US" sz="800" dirty="0"/>
              <a:t>-financial and technical assistance. </a:t>
            </a:r>
          </a:p>
          <a:p>
            <a:pPr marL="285750" indent="-285750" algn="ctr">
              <a:buFont typeface="Arial" panose="020B0604020202020204" pitchFamily="34" charset="0"/>
              <a:buChar char="•"/>
            </a:pPr>
            <a:r>
              <a:rPr lang="en-US" sz="800" b="1" dirty="0"/>
              <a:t>NGO’s</a:t>
            </a:r>
            <a:r>
              <a:rPr lang="en-US" sz="800" dirty="0"/>
              <a:t>- Non-Governmental </a:t>
            </a:r>
            <a:r>
              <a:rPr lang="en-US" sz="800" dirty="0" err="1"/>
              <a:t>Organisations</a:t>
            </a:r>
            <a:r>
              <a:rPr lang="en-US" sz="800" dirty="0"/>
              <a:t>. </a:t>
            </a:r>
            <a:r>
              <a:rPr lang="en-US" sz="800" dirty="0" err="1"/>
              <a:t>Medecins</a:t>
            </a:r>
            <a:r>
              <a:rPr lang="en-US" sz="800" dirty="0"/>
              <a:t> Sans </a:t>
            </a:r>
            <a:r>
              <a:rPr lang="en-US" sz="800" dirty="0" err="1"/>
              <a:t>Frontieres</a:t>
            </a:r>
            <a:r>
              <a:rPr lang="en-US" sz="800" dirty="0"/>
              <a:t>. </a:t>
            </a:r>
            <a:endParaRPr lang="en-GB"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FED94230-FB37-46A3-983F-E3986DC88660}"/>
              </a:ext>
            </a:extLst>
          </p:cNvPr>
          <p:cNvSpPr/>
          <p:nvPr/>
        </p:nvSpPr>
        <p:spPr>
          <a:xfrm>
            <a:off x="235670" y="207391"/>
            <a:ext cx="4336330" cy="4053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Year 12 Geography- People and the Environment. </a:t>
            </a:r>
            <a:endParaRPr lang="en-GB" dirty="0"/>
          </a:p>
        </p:txBody>
      </p:sp>
      <p:sp>
        <p:nvSpPr>
          <p:cNvPr id="3" name="Rectangle 2">
            <a:extLst>
              <a:ext uri="{FF2B5EF4-FFF2-40B4-BE49-F238E27FC236}">
                <a16:creationId xmlns:a16="http://schemas.microsoft.com/office/drawing/2014/main" id="{3D5000A8-97DA-40EF-AC56-F4161455E265}"/>
              </a:ext>
            </a:extLst>
          </p:cNvPr>
          <p:cNvSpPr/>
          <p:nvPr/>
        </p:nvSpPr>
        <p:spPr>
          <a:xfrm>
            <a:off x="301658" y="725864"/>
            <a:ext cx="4270342" cy="240383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700" dirty="0">
                <a:solidFill>
                  <a:srgbClr val="FF0000"/>
                </a:solidFill>
              </a:rPr>
              <a:t>Population Change </a:t>
            </a:r>
          </a:p>
          <a:p>
            <a:r>
              <a:rPr lang="en-US" sz="700" dirty="0"/>
              <a:t>There are two main components of population change- </a:t>
            </a:r>
            <a:r>
              <a:rPr lang="en-US" sz="700" b="1" dirty="0"/>
              <a:t>Natural Change </a:t>
            </a:r>
            <a:r>
              <a:rPr lang="en-US" sz="700" dirty="0"/>
              <a:t>and </a:t>
            </a:r>
            <a:r>
              <a:rPr lang="en-US" sz="700" b="1" dirty="0"/>
              <a:t>Migration</a:t>
            </a:r>
          </a:p>
          <a:p>
            <a:r>
              <a:rPr lang="en-US" sz="700" dirty="0"/>
              <a:t>Natural population change will either give</a:t>
            </a:r>
          </a:p>
          <a:p>
            <a:r>
              <a:rPr lang="en-US" sz="700" dirty="0"/>
              <a:t>Natural increase or natural decrease. </a:t>
            </a:r>
          </a:p>
          <a:p>
            <a:r>
              <a:rPr lang="en-US" sz="700" dirty="0"/>
              <a:t>Other indicators that also link to this </a:t>
            </a:r>
          </a:p>
          <a:p>
            <a:r>
              <a:rPr lang="en-US" sz="700" dirty="0"/>
              <a:t>Is </a:t>
            </a:r>
            <a:r>
              <a:rPr lang="en-US" sz="700" b="1" dirty="0"/>
              <a:t>total fertility rate </a:t>
            </a:r>
            <a:r>
              <a:rPr lang="en-US" sz="700" dirty="0"/>
              <a:t>and </a:t>
            </a:r>
            <a:r>
              <a:rPr lang="en-US" sz="700" b="1" dirty="0"/>
              <a:t>infant mortality rate. </a:t>
            </a:r>
          </a:p>
          <a:p>
            <a:r>
              <a:rPr lang="en-GB" sz="700" b="1" dirty="0"/>
              <a:t>There is a correlation between birth rates and </a:t>
            </a:r>
          </a:p>
          <a:p>
            <a:r>
              <a:rPr lang="en-GB" sz="700" b="1" dirty="0"/>
              <a:t>Fertility rates as the both measure reproductive </a:t>
            </a:r>
          </a:p>
          <a:p>
            <a:r>
              <a:rPr lang="en-GB" sz="700" b="1" dirty="0"/>
              <a:t>potential in a population. </a:t>
            </a:r>
          </a:p>
        </p:txBody>
      </p:sp>
      <p:pic>
        <p:nvPicPr>
          <p:cNvPr id="4" name="Picture 3">
            <a:extLst>
              <a:ext uri="{FF2B5EF4-FFF2-40B4-BE49-F238E27FC236}">
                <a16:creationId xmlns:a16="http://schemas.microsoft.com/office/drawing/2014/main" id="{CE5AD3F8-2830-47D8-ACCD-FAF9E3A5B250}"/>
              </a:ext>
            </a:extLst>
          </p:cNvPr>
          <p:cNvPicPr>
            <a:picLocks noChangeAspect="1"/>
          </p:cNvPicPr>
          <p:nvPr/>
        </p:nvPicPr>
        <p:blipFill rotWithShape="1">
          <a:blip r:embed="rId3"/>
          <a:srcRect l="33918" t="38499" r="33196" b="33093"/>
          <a:stretch/>
        </p:blipFill>
        <p:spPr>
          <a:xfrm>
            <a:off x="2587658" y="1008669"/>
            <a:ext cx="1607270" cy="780962"/>
          </a:xfrm>
          <a:prstGeom prst="rect">
            <a:avLst/>
          </a:prstGeom>
        </p:spPr>
      </p:pic>
      <p:pic>
        <p:nvPicPr>
          <p:cNvPr id="5" name="Picture 4">
            <a:extLst>
              <a:ext uri="{FF2B5EF4-FFF2-40B4-BE49-F238E27FC236}">
                <a16:creationId xmlns:a16="http://schemas.microsoft.com/office/drawing/2014/main" id="{B0AD3E97-045F-477E-AFA1-FF4A04059626}"/>
              </a:ext>
            </a:extLst>
          </p:cNvPr>
          <p:cNvPicPr>
            <a:picLocks noChangeAspect="1"/>
          </p:cNvPicPr>
          <p:nvPr/>
        </p:nvPicPr>
        <p:blipFill>
          <a:blip r:embed="rId4"/>
          <a:stretch>
            <a:fillRect/>
          </a:stretch>
        </p:blipFill>
        <p:spPr>
          <a:xfrm>
            <a:off x="402013" y="1789631"/>
            <a:ext cx="1607271" cy="1134544"/>
          </a:xfrm>
          <a:prstGeom prst="rect">
            <a:avLst/>
          </a:prstGeom>
        </p:spPr>
      </p:pic>
      <p:pic>
        <p:nvPicPr>
          <p:cNvPr id="6" name="Picture 5">
            <a:extLst>
              <a:ext uri="{FF2B5EF4-FFF2-40B4-BE49-F238E27FC236}">
                <a16:creationId xmlns:a16="http://schemas.microsoft.com/office/drawing/2014/main" id="{2A52DAD9-42D7-4446-9555-ED38BAD5E369}"/>
              </a:ext>
            </a:extLst>
          </p:cNvPr>
          <p:cNvPicPr>
            <a:picLocks noChangeAspect="1"/>
          </p:cNvPicPr>
          <p:nvPr/>
        </p:nvPicPr>
        <p:blipFill>
          <a:blip r:embed="rId5"/>
          <a:stretch>
            <a:fillRect/>
          </a:stretch>
        </p:blipFill>
        <p:spPr>
          <a:xfrm>
            <a:off x="2587658" y="1817416"/>
            <a:ext cx="1607270" cy="1147412"/>
          </a:xfrm>
          <a:prstGeom prst="rect">
            <a:avLst/>
          </a:prstGeom>
        </p:spPr>
      </p:pic>
      <p:sp>
        <p:nvSpPr>
          <p:cNvPr id="7" name="Rectangle 6">
            <a:extLst>
              <a:ext uri="{FF2B5EF4-FFF2-40B4-BE49-F238E27FC236}">
                <a16:creationId xmlns:a16="http://schemas.microsoft.com/office/drawing/2014/main" id="{7CA404A9-E1CF-4A90-8A7F-ACA5B1056846}"/>
              </a:ext>
            </a:extLst>
          </p:cNvPr>
          <p:cNvSpPr/>
          <p:nvPr/>
        </p:nvSpPr>
        <p:spPr>
          <a:xfrm>
            <a:off x="4751109" y="207392"/>
            <a:ext cx="3756220" cy="22435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a:t>Britain's population change </a:t>
            </a:r>
          </a:p>
          <a:p>
            <a:pPr algn="ctr"/>
            <a:endParaRPr lang="en-GB" dirty="0"/>
          </a:p>
        </p:txBody>
      </p:sp>
      <p:pic>
        <p:nvPicPr>
          <p:cNvPr id="8" name="Picture 7">
            <a:extLst>
              <a:ext uri="{FF2B5EF4-FFF2-40B4-BE49-F238E27FC236}">
                <a16:creationId xmlns:a16="http://schemas.microsoft.com/office/drawing/2014/main" id="{FBAFE84A-FD41-4976-9672-4E8913E136DA}"/>
              </a:ext>
            </a:extLst>
          </p:cNvPr>
          <p:cNvPicPr>
            <a:picLocks noChangeAspect="1"/>
          </p:cNvPicPr>
          <p:nvPr/>
        </p:nvPicPr>
        <p:blipFill>
          <a:blip r:embed="rId6"/>
          <a:stretch>
            <a:fillRect/>
          </a:stretch>
        </p:blipFill>
        <p:spPr>
          <a:xfrm>
            <a:off x="5015747" y="497232"/>
            <a:ext cx="3331751" cy="1821762"/>
          </a:xfrm>
          <a:prstGeom prst="rect">
            <a:avLst/>
          </a:prstGeom>
        </p:spPr>
      </p:pic>
      <p:graphicFrame>
        <p:nvGraphicFramePr>
          <p:cNvPr id="9" name="Table 9">
            <a:extLst>
              <a:ext uri="{FF2B5EF4-FFF2-40B4-BE49-F238E27FC236}">
                <a16:creationId xmlns:a16="http://schemas.microsoft.com/office/drawing/2014/main" id="{30A42637-3069-42C3-8B8E-60814D657BF5}"/>
              </a:ext>
            </a:extLst>
          </p:cNvPr>
          <p:cNvGraphicFramePr>
            <a:graphicFrameLocks noGrp="1"/>
          </p:cNvGraphicFramePr>
          <p:nvPr>
            <p:extLst>
              <p:ext uri="{D42A27DB-BD31-4B8C-83A1-F6EECF244321}">
                <p14:modId xmlns:p14="http://schemas.microsoft.com/office/powerpoint/2010/main" val="1355673298"/>
              </p:ext>
            </p:extLst>
          </p:nvPr>
        </p:nvGraphicFramePr>
        <p:xfrm>
          <a:off x="301658" y="3242820"/>
          <a:ext cx="4270342" cy="801959"/>
        </p:xfrm>
        <a:graphic>
          <a:graphicData uri="http://schemas.openxmlformats.org/drawingml/2006/table">
            <a:tbl>
              <a:tblPr firstRow="1" bandRow="1">
                <a:tableStyleId>{5C22544A-7EE6-4342-B048-85BDC9FD1C3A}</a:tableStyleId>
              </a:tblPr>
              <a:tblGrid>
                <a:gridCol w="2135171">
                  <a:extLst>
                    <a:ext uri="{9D8B030D-6E8A-4147-A177-3AD203B41FA5}">
                      <a16:colId xmlns:a16="http://schemas.microsoft.com/office/drawing/2014/main" val="1829176133"/>
                    </a:ext>
                  </a:extLst>
                </a:gridCol>
                <a:gridCol w="2135171">
                  <a:extLst>
                    <a:ext uri="{9D8B030D-6E8A-4147-A177-3AD203B41FA5}">
                      <a16:colId xmlns:a16="http://schemas.microsoft.com/office/drawing/2014/main" val="253413668"/>
                    </a:ext>
                  </a:extLst>
                </a:gridCol>
              </a:tblGrid>
              <a:tr h="142301">
                <a:tc>
                  <a:txBody>
                    <a:bodyPr/>
                    <a:lstStyle/>
                    <a:p>
                      <a:r>
                        <a:rPr lang="en-US" sz="400" dirty="0"/>
                        <a:t>Niger </a:t>
                      </a:r>
                      <a:endParaRPr lang="en-GB" sz="400" dirty="0"/>
                    </a:p>
                  </a:txBody>
                  <a:tcPr/>
                </a:tc>
                <a:tc>
                  <a:txBody>
                    <a:bodyPr/>
                    <a:lstStyle/>
                    <a:p>
                      <a:r>
                        <a:rPr lang="en-US" sz="400" dirty="0"/>
                        <a:t>Canada</a:t>
                      </a:r>
                      <a:endParaRPr lang="en-GB" sz="400" dirty="0"/>
                    </a:p>
                  </a:txBody>
                  <a:tcPr/>
                </a:tc>
                <a:extLst>
                  <a:ext uri="{0D108BD9-81ED-4DB2-BD59-A6C34878D82A}">
                    <a16:rowId xmlns:a16="http://schemas.microsoft.com/office/drawing/2014/main" val="2911709554"/>
                  </a:ext>
                </a:extLst>
              </a:tr>
              <a:tr h="290907">
                <a:tc>
                  <a:txBody>
                    <a:bodyPr/>
                    <a:lstStyle/>
                    <a:p>
                      <a:r>
                        <a:rPr lang="en-US" sz="400" dirty="0"/>
                        <a:t>Human setting- </a:t>
                      </a:r>
                      <a:r>
                        <a:rPr lang="en-US" sz="400" b="1" dirty="0"/>
                        <a:t>sparsely</a:t>
                      </a:r>
                      <a:r>
                        <a:rPr lang="en-US" sz="400" dirty="0"/>
                        <a:t> populated, especially in the north. Higher concentrations of people on the Niger basin in the south in towns and cities. Most people live in rural areas and are </a:t>
                      </a:r>
                      <a:r>
                        <a:rPr lang="en-US" sz="400" b="1" dirty="0"/>
                        <a:t>subsistence farmers</a:t>
                      </a:r>
                      <a:r>
                        <a:rPr lang="en-US" sz="400" dirty="0"/>
                        <a:t>. </a:t>
                      </a:r>
                    </a:p>
                  </a:txBody>
                  <a:tcPr/>
                </a:tc>
                <a:tc>
                  <a:txBody>
                    <a:bodyPr/>
                    <a:lstStyle/>
                    <a:p>
                      <a:r>
                        <a:rPr lang="en-US" sz="400" dirty="0"/>
                        <a:t>Human setting- large country with a relatively small population of 35 million. Has highly urbanized areas. The economy is based very much in the </a:t>
                      </a:r>
                      <a:r>
                        <a:rPr lang="en-US" sz="400" b="1" dirty="0"/>
                        <a:t>tertiary sector</a:t>
                      </a:r>
                      <a:r>
                        <a:rPr lang="en-US" sz="400" dirty="0"/>
                        <a:t>, particularly financial and manufacturing.  </a:t>
                      </a:r>
                      <a:endParaRPr lang="en-GB" sz="400" dirty="0"/>
                    </a:p>
                  </a:txBody>
                  <a:tcPr/>
                </a:tc>
                <a:extLst>
                  <a:ext uri="{0D108BD9-81ED-4DB2-BD59-A6C34878D82A}">
                    <a16:rowId xmlns:a16="http://schemas.microsoft.com/office/drawing/2014/main" val="1795764372"/>
                  </a:ext>
                </a:extLst>
              </a:tr>
              <a:tr h="358652">
                <a:tc>
                  <a:txBody>
                    <a:bodyPr/>
                    <a:lstStyle/>
                    <a:p>
                      <a:r>
                        <a:rPr lang="en-US" sz="400" dirty="0"/>
                        <a:t>DTM- high birth rates and relatively low and falling death rates, stage 2 of the model. Young population and governmental policy to reduce infant mortality. </a:t>
                      </a:r>
                      <a:endParaRPr lang="en-GB" sz="400" dirty="0"/>
                    </a:p>
                  </a:txBody>
                  <a:tcPr/>
                </a:tc>
                <a:tc>
                  <a:txBody>
                    <a:bodyPr/>
                    <a:lstStyle/>
                    <a:p>
                      <a:r>
                        <a:rPr lang="en-US" sz="400" dirty="0"/>
                        <a:t>DTM- low birth rate and death rate with a low natural increase. Stage 4 of the model. Encourages some </a:t>
                      </a:r>
                      <a:r>
                        <a:rPr lang="en-US" sz="400" b="1" dirty="0"/>
                        <a:t>controlled migration </a:t>
                      </a:r>
                      <a:r>
                        <a:rPr lang="en-US" sz="400" dirty="0"/>
                        <a:t>so the natural increase is getting bigger. Wants a balanced population structure and not elderly like some other developed countries. </a:t>
                      </a:r>
                      <a:endParaRPr lang="en-GB" sz="400" dirty="0"/>
                    </a:p>
                  </a:txBody>
                  <a:tcPr/>
                </a:tc>
                <a:extLst>
                  <a:ext uri="{0D108BD9-81ED-4DB2-BD59-A6C34878D82A}">
                    <a16:rowId xmlns:a16="http://schemas.microsoft.com/office/drawing/2014/main" val="2483673726"/>
                  </a:ext>
                </a:extLst>
              </a:tr>
            </a:tbl>
          </a:graphicData>
        </a:graphic>
      </p:graphicFrame>
      <p:grpSp>
        <p:nvGrpSpPr>
          <p:cNvPr id="17" name="Group 16">
            <a:extLst>
              <a:ext uri="{FF2B5EF4-FFF2-40B4-BE49-F238E27FC236}">
                <a16:creationId xmlns:a16="http://schemas.microsoft.com/office/drawing/2014/main" id="{857CAD3A-0E17-45A0-90DD-E3DD02151B32}"/>
              </a:ext>
            </a:extLst>
          </p:cNvPr>
          <p:cNvGrpSpPr/>
          <p:nvPr/>
        </p:nvGrpSpPr>
        <p:grpSpPr>
          <a:xfrm>
            <a:off x="4751109" y="2561919"/>
            <a:ext cx="3756220" cy="1184542"/>
            <a:chOff x="5524236" y="3223967"/>
            <a:chExt cx="2997595" cy="1468362"/>
          </a:xfrm>
        </p:grpSpPr>
        <p:pic>
          <p:nvPicPr>
            <p:cNvPr id="12" name="Picture 11">
              <a:extLst>
                <a:ext uri="{FF2B5EF4-FFF2-40B4-BE49-F238E27FC236}">
                  <a16:creationId xmlns:a16="http://schemas.microsoft.com/office/drawing/2014/main" id="{1C3EE561-ACDB-49ED-BEEB-027CD09E6EFB}"/>
                </a:ext>
              </a:extLst>
            </p:cNvPr>
            <p:cNvPicPr>
              <a:picLocks noChangeAspect="1"/>
            </p:cNvPicPr>
            <p:nvPr/>
          </p:nvPicPr>
          <p:blipFill>
            <a:blip r:embed="rId7"/>
            <a:stretch>
              <a:fillRect/>
            </a:stretch>
          </p:blipFill>
          <p:spPr>
            <a:xfrm>
              <a:off x="5524236" y="3447764"/>
              <a:ext cx="1266205" cy="950646"/>
            </a:xfrm>
            <a:prstGeom prst="rect">
              <a:avLst/>
            </a:prstGeom>
          </p:spPr>
        </p:pic>
        <p:pic>
          <p:nvPicPr>
            <p:cNvPr id="11" name="Picture 10">
              <a:extLst>
                <a:ext uri="{FF2B5EF4-FFF2-40B4-BE49-F238E27FC236}">
                  <a16:creationId xmlns:a16="http://schemas.microsoft.com/office/drawing/2014/main" id="{0036932D-FA90-495A-96F5-6BE99F1A6F50}"/>
                </a:ext>
              </a:extLst>
            </p:cNvPr>
            <p:cNvPicPr>
              <a:picLocks noChangeAspect="1"/>
            </p:cNvPicPr>
            <p:nvPr/>
          </p:nvPicPr>
          <p:blipFill>
            <a:blip r:embed="rId8"/>
            <a:stretch>
              <a:fillRect/>
            </a:stretch>
          </p:blipFill>
          <p:spPr>
            <a:xfrm>
              <a:off x="6790441" y="3371870"/>
              <a:ext cx="1659263" cy="1231484"/>
            </a:xfrm>
            <a:prstGeom prst="rect">
              <a:avLst/>
            </a:prstGeom>
          </p:spPr>
        </p:pic>
        <p:sp>
          <p:nvSpPr>
            <p:cNvPr id="13" name="Rectangle 12">
              <a:extLst>
                <a:ext uri="{FF2B5EF4-FFF2-40B4-BE49-F238E27FC236}">
                  <a16:creationId xmlns:a16="http://schemas.microsoft.com/office/drawing/2014/main" id="{9668ADDB-B68E-4B25-8781-C45CD6660B5E}"/>
                </a:ext>
              </a:extLst>
            </p:cNvPr>
            <p:cNvSpPr/>
            <p:nvPr/>
          </p:nvSpPr>
          <p:spPr>
            <a:xfrm>
              <a:off x="5524236" y="3223967"/>
              <a:ext cx="2997595" cy="146836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sz="1000" dirty="0">
                  <a:solidFill>
                    <a:srgbClr val="FF0000"/>
                  </a:solidFill>
                </a:rPr>
                <a:t>Population pyramids</a:t>
              </a:r>
              <a:endParaRPr lang="en-GB" sz="1000" dirty="0">
                <a:solidFill>
                  <a:srgbClr val="FF0000"/>
                </a:solidFill>
              </a:endParaRPr>
            </a:p>
          </p:txBody>
        </p:sp>
      </p:grpSp>
      <p:sp>
        <p:nvSpPr>
          <p:cNvPr id="14" name="Rectangle 13">
            <a:extLst>
              <a:ext uri="{FF2B5EF4-FFF2-40B4-BE49-F238E27FC236}">
                <a16:creationId xmlns:a16="http://schemas.microsoft.com/office/drawing/2014/main" id="{A5A7B0E9-E9E8-4BB1-B226-068C64E56A58}"/>
              </a:ext>
            </a:extLst>
          </p:cNvPr>
          <p:cNvSpPr/>
          <p:nvPr/>
        </p:nvSpPr>
        <p:spPr>
          <a:xfrm>
            <a:off x="301659" y="4155730"/>
            <a:ext cx="2743200" cy="117984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sz="600" b="1" dirty="0"/>
              <a:t>International Migration- </a:t>
            </a:r>
            <a:r>
              <a:rPr lang="en-US" sz="600" dirty="0"/>
              <a:t>the other major component for population change and can have a dramatic impact on the</a:t>
            </a:r>
            <a:r>
              <a:rPr lang="en-US" sz="600" b="1" dirty="0"/>
              <a:t> origin </a:t>
            </a:r>
            <a:r>
              <a:rPr lang="en-US" sz="600" dirty="0"/>
              <a:t>and </a:t>
            </a:r>
            <a:r>
              <a:rPr lang="en-US" sz="600" b="1" dirty="0"/>
              <a:t>destination</a:t>
            </a:r>
            <a:r>
              <a:rPr lang="en-US" sz="600" dirty="0"/>
              <a:t>. Types of migrants- refugees, asylum seekers and economic migrants </a:t>
            </a:r>
            <a:endParaRPr lang="en-GB" sz="600" dirty="0"/>
          </a:p>
        </p:txBody>
      </p:sp>
      <p:pic>
        <p:nvPicPr>
          <p:cNvPr id="15" name="Picture 14">
            <a:extLst>
              <a:ext uri="{FF2B5EF4-FFF2-40B4-BE49-F238E27FC236}">
                <a16:creationId xmlns:a16="http://schemas.microsoft.com/office/drawing/2014/main" id="{7FDC21F5-F812-46FE-A0D2-DB47A1502FB5}"/>
              </a:ext>
            </a:extLst>
          </p:cNvPr>
          <p:cNvPicPr>
            <a:picLocks noChangeAspect="1"/>
          </p:cNvPicPr>
          <p:nvPr/>
        </p:nvPicPr>
        <p:blipFill>
          <a:blip r:embed="rId9"/>
          <a:stretch>
            <a:fillRect/>
          </a:stretch>
        </p:blipFill>
        <p:spPr>
          <a:xfrm>
            <a:off x="402013" y="4518105"/>
            <a:ext cx="682069" cy="651429"/>
          </a:xfrm>
          <a:prstGeom prst="rect">
            <a:avLst/>
          </a:prstGeom>
        </p:spPr>
      </p:pic>
      <p:pic>
        <p:nvPicPr>
          <p:cNvPr id="16" name="Picture 15">
            <a:extLst>
              <a:ext uri="{FF2B5EF4-FFF2-40B4-BE49-F238E27FC236}">
                <a16:creationId xmlns:a16="http://schemas.microsoft.com/office/drawing/2014/main" id="{3E7FDDE9-2869-4E2A-AAF0-3FBB2123F67D}"/>
              </a:ext>
            </a:extLst>
          </p:cNvPr>
          <p:cNvPicPr>
            <a:picLocks noChangeAspect="1"/>
          </p:cNvPicPr>
          <p:nvPr/>
        </p:nvPicPr>
        <p:blipFill>
          <a:blip r:embed="rId10"/>
          <a:stretch>
            <a:fillRect/>
          </a:stretch>
        </p:blipFill>
        <p:spPr>
          <a:xfrm>
            <a:off x="1374568" y="4400051"/>
            <a:ext cx="1395757" cy="828150"/>
          </a:xfrm>
          <a:prstGeom prst="rect">
            <a:avLst/>
          </a:prstGeom>
        </p:spPr>
      </p:pic>
      <p:grpSp>
        <p:nvGrpSpPr>
          <p:cNvPr id="22" name="Group 21">
            <a:extLst>
              <a:ext uri="{FF2B5EF4-FFF2-40B4-BE49-F238E27FC236}">
                <a16:creationId xmlns:a16="http://schemas.microsoft.com/office/drawing/2014/main" id="{89724B7E-CBEF-4F2A-ACCE-AB9E3EC1382C}"/>
              </a:ext>
            </a:extLst>
          </p:cNvPr>
          <p:cNvGrpSpPr/>
          <p:nvPr/>
        </p:nvGrpSpPr>
        <p:grpSpPr>
          <a:xfrm>
            <a:off x="3242821" y="4075639"/>
            <a:ext cx="5699875" cy="1617023"/>
            <a:chOff x="4015819" y="4155729"/>
            <a:chExt cx="4670164" cy="2494879"/>
          </a:xfrm>
        </p:grpSpPr>
        <p:sp>
          <p:nvSpPr>
            <p:cNvPr id="19" name="Rectangle 18">
              <a:extLst>
                <a:ext uri="{FF2B5EF4-FFF2-40B4-BE49-F238E27FC236}">
                  <a16:creationId xmlns:a16="http://schemas.microsoft.com/office/drawing/2014/main" id="{58651BAB-428F-4F99-BDA1-538AF312BC4D}"/>
                </a:ext>
              </a:extLst>
            </p:cNvPr>
            <p:cNvSpPr/>
            <p:nvPr/>
          </p:nvSpPr>
          <p:spPr>
            <a:xfrm>
              <a:off x="4015819" y="4155729"/>
              <a:ext cx="4670164" cy="249487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600" dirty="0"/>
                <a:t>Global population futures- varying possible scenarios of future population growth. With more people on the planet the demand for resources will undoubtedly increase, especially if more people become more affluent and desire a higher standard of living. </a:t>
              </a:r>
            </a:p>
            <a:p>
              <a:pPr algn="ctr"/>
              <a:r>
                <a:rPr lang="en-US" sz="600" dirty="0"/>
                <a:t>At the same time, the earth’s physical environment is undergoing change, particularly with regards to its atmosphere and climate, which will impact on human health. Diagrams are challenges faced by the modern World and multiple impacts of global warming and climate change disruption on agriculture. </a:t>
              </a:r>
              <a:endParaRPr lang="en-GB" sz="600" dirty="0"/>
            </a:p>
          </p:txBody>
        </p:sp>
        <p:pic>
          <p:nvPicPr>
            <p:cNvPr id="20" name="Picture 19">
              <a:extLst>
                <a:ext uri="{FF2B5EF4-FFF2-40B4-BE49-F238E27FC236}">
                  <a16:creationId xmlns:a16="http://schemas.microsoft.com/office/drawing/2014/main" id="{35F2AF11-BCBD-446A-9787-2B758EE4BB5E}"/>
                </a:ext>
              </a:extLst>
            </p:cNvPr>
            <p:cNvPicPr>
              <a:picLocks noChangeAspect="1"/>
            </p:cNvPicPr>
            <p:nvPr/>
          </p:nvPicPr>
          <p:blipFill rotWithShape="1">
            <a:blip r:embed="rId11"/>
            <a:srcRect l="26392" t="27819" r="26907" b="13116"/>
            <a:stretch/>
          </p:blipFill>
          <p:spPr>
            <a:xfrm rot="10800000">
              <a:off x="6251229" y="4894721"/>
              <a:ext cx="2256100" cy="1605033"/>
            </a:xfrm>
            <a:prstGeom prst="rect">
              <a:avLst/>
            </a:prstGeom>
          </p:spPr>
        </p:pic>
        <p:pic>
          <p:nvPicPr>
            <p:cNvPr id="21" name="Picture 20">
              <a:extLst>
                <a:ext uri="{FF2B5EF4-FFF2-40B4-BE49-F238E27FC236}">
                  <a16:creationId xmlns:a16="http://schemas.microsoft.com/office/drawing/2014/main" id="{B5227AFA-F5A9-42EC-9FA0-C9C95187494E}"/>
                </a:ext>
              </a:extLst>
            </p:cNvPr>
            <p:cNvPicPr>
              <a:picLocks noChangeAspect="1"/>
            </p:cNvPicPr>
            <p:nvPr/>
          </p:nvPicPr>
          <p:blipFill rotWithShape="1">
            <a:blip r:embed="rId12"/>
            <a:srcRect l="26854" t="27819" r="26391" b="11797"/>
            <a:stretch/>
          </p:blipFill>
          <p:spPr>
            <a:xfrm rot="10800000">
              <a:off x="4193085" y="5014033"/>
              <a:ext cx="1880878" cy="1366410"/>
            </a:xfrm>
            <a:prstGeom prst="rect">
              <a:avLst/>
            </a:prstGeom>
          </p:spPr>
        </p:pic>
      </p:grpSp>
      <p:sp>
        <p:nvSpPr>
          <p:cNvPr id="23" name="Rectangle 22">
            <a:extLst>
              <a:ext uri="{FF2B5EF4-FFF2-40B4-BE49-F238E27FC236}">
                <a16:creationId xmlns:a16="http://schemas.microsoft.com/office/drawing/2014/main" id="{A0321B49-76E4-4BBF-80B5-E4D56C73EFDE}"/>
              </a:ext>
            </a:extLst>
          </p:cNvPr>
          <p:cNvSpPr/>
          <p:nvPr/>
        </p:nvSpPr>
        <p:spPr>
          <a:xfrm>
            <a:off x="301658" y="5443368"/>
            <a:ext cx="2743200" cy="1179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800" dirty="0"/>
              <a:t>More optimistic predictions</a:t>
            </a:r>
          </a:p>
          <a:p>
            <a:r>
              <a:rPr lang="en-US" sz="800" dirty="0"/>
              <a:t>International Institute for Applied Systems Analysis </a:t>
            </a:r>
          </a:p>
          <a:p>
            <a:pPr marL="285750" indent="-285750">
              <a:buFont typeface="Arial" panose="020B0604020202020204" pitchFamily="34" charset="0"/>
              <a:buChar char="•"/>
            </a:pPr>
            <a:r>
              <a:rPr lang="en-US" sz="800" dirty="0"/>
              <a:t>They disagree that China’s fertility will start to rise again, from 1.6</a:t>
            </a:r>
          </a:p>
          <a:p>
            <a:pPr marL="285750" indent="-285750">
              <a:buFont typeface="Arial" panose="020B0604020202020204" pitchFamily="34" charset="0"/>
              <a:buChar char="•"/>
            </a:pPr>
            <a:r>
              <a:rPr lang="en-US" sz="800" dirty="0"/>
              <a:t>They project that Nigeria’s population will only triple by 2100 not quintuple.</a:t>
            </a:r>
          </a:p>
          <a:p>
            <a:pPr marL="285750" indent="-285750">
              <a:buFont typeface="Arial" panose="020B0604020202020204" pitchFamily="34" charset="0"/>
              <a:buChar char="•"/>
            </a:pPr>
            <a:r>
              <a:rPr lang="en-US" sz="800" dirty="0"/>
              <a:t>Education of girls has been proven to be the most successful method of reducing the population. </a:t>
            </a:r>
          </a:p>
        </p:txBody>
      </p:sp>
      <p:pic>
        <p:nvPicPr>
          <p:cNvPr id="24" name="Picture 23">
            <a:extLst>
              <a:ext uri="{FF2B5EF4-FFF2-40B4-BE49-F238E27FC236}">
                <a16:creationId xmlns:a16="http://schemas.microsoft.com/office/drawing/2014/main" id="{61030391-ED61-4AC9-BDCB-C601B51E2D2B}"/>
              </a:ext>
            </a:extLst>
          </p:cNvPr>
          <p:cNvPicPr>
            <a:picLocks noChangeAspect="1"/>
          </p:cNvPicPr>
          <p:nvPr/>
        </p:nvPicPr>
        <p:blipFill>
          <a:blip r:embed="rId13"/>
          <a:stretch>
            <a:fillRect/>
          </a:stretch>
        </p:blipFill>
        <p:spPr>
          <a:xfrm>
            <a:off x="3411830" y="5781890"/>
            <a:ext cx="1961448" cy="801959"/>
          </a:xfrm>
          <a:prstGeom prst="rect">
            <a:avLst/>
          </a:prstGeom>
        </p:spPr>
      </p:pic>
      <p:sp>
        <p:nvSpPr>
          <p:cNvPr id="25" name="Rectangle 24">
            <a:extLst>
              <a:ext uri="{FF2B5EF4-FFF2-40B4-BE49-F238E27FC236}">
                <a16:creationId xmlns:a16="http://schemas.microsoft.com/office/drawing/2014/main" id="{ED4B58BF-30FF-4B58-958A-55B3859849AA}"/>
              </a:ext>
            </a:extLst>
          </p:cNvPr>
          <p:cNvSpPr/>
          <p:nvPr/>
        </p:nvSpPr>
        <p:spPr>
          <a:xfrm>
            <a:off x="3289956" y="5795405"/>
            <a:ext cx="5618375" cy="92708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r"/>
            <a:r>
              <a:rPr lang="en-US" dirty="0"/>
              <a:t>                    </a:t>
            </a:r>
            <a:r>
              <a:rPr lang="en-US" sz="1100" dirty="0"/>
              <a:t>Population change from 2010-2050- debate on </a:t>
            </a:r>
          </a:p>
          <a:p>
            <a:pPr algn="r"/>
            <a:r>
              <a:rPr lang="en-US" sz="1100" dirty="0"/>
              <a:t>which is going to be more significant as </a:t>
            </a:r>
          </a:p>
          <a:p>
            <a:pPr algn="r"/>
            <a:r>
              <a:rPr lang="en-US" sz="1100" dirty="0"/>
              <a:t>a threat to planet earth- population or consumption</a:t>
            </a:r>
            <a:endParaRPr lang="en-GB"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1908</Words>
  <Application>Microsoft Office PowerPoint</Application>
  <PresentationFormat>On-screen Show (4:3)</PresentationFormat>
  <Paragraphs>159</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McCabe</dc:creator>
  <cp:lastModifiedBy>hwest</cp:lastModifiedBy>
  <cp:revision>3</cp:revision>
  <dcterms:created xsi:type="dcterms:W3CDTF">2020-04-30T13:14:52Z</dcterms:created>
  <dcterms:modified xsi:type="dcterms:W3CDTF">2022-05-03T14:38:23Z</dcterms:modified>
</cp:coreProperties>
</file>