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57" r:id="rId3"/>
    <p:sldId id="258" r:id="rId4"/>
    <p:sldId id="259" r:id="rId5"/>
    <p:sldId id="261" r:id="rId6"/>
    <p:sldId id="260" r:id="rId7"/>
    <p:sldId id="262" r:id="rId8"/>
    <p:sldId id="263" r:id="rId9"/>
    <p:sldId id="265" r:id="rId10"/>
    <p:sldId id="267" r:id="rId11"/>
    <p:sldId id="264" r:id="rId12"/>
    <p:sldId id="266" r:id="rId13"/>
    <p:sldId id="268" r:id="rId14"/>
    <p:sldId id="271" r:id="rId15"/>
    <p:sldId id="273" r:id="rId16"/>
    <p:sldId id="270" r:id="rId17"/>
    <p:sldId id="272" r:id="rId18"/>
    <p:sldId id="275" r:id="rId19"/>
    <p:sldId id="274" r:id="rId20"/>
    <p:sldId id="276" r:id="rId21"/>
    <p:sldId id="277" r:id="rId22"/>
    <p:sldId id="278" r:id="rId23"/>
    <p:sldId id="279" r:id="rId24"/>
    <p:sldId id="280" r:id="rId25"/>
    <p:sldId id="281" r:id="rId26"/>
    <p:sldId id="282" r:id="rId27"/>
    <p:sldId id="283" r:id="rId28"/>
    <p:sldId id="291" r:id="rId29"/>
    <p:sldId id="284" r:id="rId30"/>
    <p:sldId id="285" r:id="rId31"/>
    <p:sldId id="286" r:id="rId32"/>
    <p:sldId id="287" r:id="rId33"/>
    <p:sldId id="288" r:id="rId34"/>
    <p:sldId id="289" r:id="rId35"/>
    <p:sldId id="290"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2" d="100"/>
          <a:sy n="62" d="100"/>
        </p:scale>
        <p:origin x="10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_rels/drawing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data1.xml><?xml version="1.0" encoding="utf-8"?>
<dgm:dataModel xmlns:dgm="http://schemas.openxmlformats.org/drawingml/2006/diagram" xmlns:a="http://schemas.openxmlformats.org/drawingml/2006/main">
  <dgm:ptLst>
    <dgm:pt modelId="{809BF0F9-C33F-4247-AF59-ED6CD5BE9D60}" type="doc">
      <dgm:prSet loTypeId="urn:microsoft.com/office/officeart/2005/8/layout/default" loCatId="list" qsTypeId="urn:microsoft.com/office/officeart/2005/8/quickstyle/simple1" qsCatId="simple" csTypeId="urn:microsoft.com/office/officeart/2005/8/colors/colorful5" csCatId="colorful"/>
      <dgm:spPr/>
      <dgm:t>
        <a:bodyPr/>
        <a:lstStyle/>
        <a:p>
          <a:endParaRPr lang="en-US"/>
        </a:p>
      </dgm:t>
    </dgm:pt>
    <dgm:pt modelId="{570870BD-7A6D-4A2F-9796-BEB8AF846CBB}">
      <dgm:prSet/>
      <dgm:spPr/>
      <dgm:t>
        <a:bodyPr/>
        <a:lstStyle/>
        <a:p>
          <a:r>
            <a:rPr lang="en-GB"/>
            <a:t>Smack </a:t>
          </a:r>
          <a:endParaRPr lang="en-US"/>
        </a:p>
      </dgm:t>
    </dgm:pt>
    <dgm:pt modelId="{9FC2B7A0-2BCE-4DB8-A810-A5433DABFBFA}" type="parTrans" cxnId="{29554E99-9449-4278-A288-483B22070461}">
      <dgm:prSet/>
      <dgm:spPr/>
      <dgm:t>
        <a:bodyPr/>
        <a:lstStyle/>
        <a:p>
          <a:endParaRPr lang="en-US"/>
        </a:p>
      </dgm:t>
    </dgm:pt>
    <dgm:pt modelId="{1C5DBEB4-58E8-4C2F-9B9C-7D81FF14F118}" type="sibTrans" cxnId="{29554E99-9449-4278-A288-483B22070461}">
      <dgm:prSet/>
      <dgm:spPr/>
      <dgm:t>
        <a:bodyPr/>
        <a:lstStyle/>
        <a:p>
          <a:endParaRPr lang="en-US"/>
        </a:p>
      </dgm:t>
    </dgm:pt>
    <dgm:pt modelId="{62EFA196-EEA3-4A2C-982E-B060D467EC37}">
      <dgm:prSet/>
      <dgm:spPr/>
      <dgm:t>
        <a:bodyPr/>
        <a:lstStyle/>
        <a:p>
          <a:r>
            <a:rPr lang="en-GB"/>
            <a:t>Spank </a:t>
          </a:r>
          <a:endParaRPr lang="en-US"/>
        </a:p>
      </dgm:t>
    </dgm:pt>
    <dgm:pt modelId="{73991BA3-E662-4373-B73D-7FE2DD02DBE2}" type="parTrans" cxnId="{F9A8F73F-8007-49D2-B154-BAA39A76AFC5}">
      <dgm:prSet/>
      <dgm:spPr/>
      <dgm:t>
        <a:bodyPr/>
        <a:lstStyle/>
        <a:p>
          <a:endParaRPr lang="en-US"/>
        </a:p>
      </dgm:t>
    </dgm:pt>
    <dgm:pt modelId="{4E417639-C551-4E2F-BA3E-A4E21985B3A8}" type="sibTrans" cxnId="{F9A8F73F-8007-49D2-B154-BAA39A76AFC5}">
      <dgm:prSet/>
      <dgm:spPr/>
      <dgm:t>
        <a:bodyPr/>
        <a:lstStyle/>
        <a:p>
          <a:endParaRPr lang="en-US"/>
        </a:p>
      </dgm:t>
    </dgm:pt>
    <dgm:pt modelId="{092F422F-E945-464B-883E-2D41C9A21D55}">
      <dgm:prSet/>
      <dgm:spPr/>
      <dgm:t>
        <a:bodyPr/>
        <a:lstStyle/>
        <a:p>
          <a:r>
            <a:rPr lang="en-GB"/>
            <a:t>Tan (tanned someone's bottom).</a:t>
          </a:r>
          <a:endParaRPr lang="en-US"/>
        </a:p>
      </dgm:t>
    </dgm:pt>
    <dgm:pt modelId="{0B8097B1-930B-405E-AD82-000DC0BD5E2C}" type="parTrans" cxnId="{7AA5844E-AF1C-4142-8DB8-DE3152CEF38F}">
      <dgm:prSet/>
      <dgm:spPr/>
      <dgm:t>
        <a:bodyPr/>
        <a:lstStyle/>
        <a:p>
          <a:endParaRPr lang="en-US"/>
        </a:p>
      </dgm:t>
    </dgm:pt>
    <dgm:pt modelId="{340CCE8C-B48F-4CC6-811B-8F9FA7A12196}" type="sibTrans" cxnId="{7AA5844E-AF1C-4142-8DB8-DE3152CEF38F}">
      <dgm:prSet/>
      <dgm:spPr/>
      <dgm:t>
        <a:bodyPr/>
        <a:lstStyle/>
        <a:p>
          <a:endParaRPr lang="en-US"/>
        </a:p>
      </dgm:t>
    </dgm:pt>
    <dgm:pt modelId="{B592AFEA-0309-470A-8C9D-93D490169434}">
      <dgm:prSet/>
      <dgm:spPr/>
      <dgm:t>
        <a:bodyPr/>
        <a:lstStyle/>
        <a:p>
          <a:r>
            <a:rPr lang="en-GB"/>
            <a:t>Bray </a:t>
          </a:r>
          <a:endParaRPr lang="en-US"/>
        </a:p>
      </dgm:t>
    </dgm:pt>
    <dgm:pt modelId="{3B639748-543E-4EEC-9F8B-0B5CF7A5C679}" type="parTrans" cxnId="{BE96D0CB-4E00-4825-936D-5ABD89F06BBA}">
      <dgm:prSet/>
      <dgm:spPr/>
      <dgm:t>
        <a:bodyPr/>
        <a:lstStyle/>
        <a:p>
          <a:endParaRPr lang="en-US"/>
        </a:p>
      </dgm:t>
    </dgm:pt>
    <dgm:pt modelId="{7B2D4CD9-095A-4BBD-984E-EB92056BD8BD}" type="sibTrans" cxnId="{BE96D0CB-4E00-4825-936D-5ABD89F06BBA}">
      <dgm:prSet/>
      <dgm:spPr/>
      <dgm:t>
        <a:bodyPr/>
        <a:lstStyle/>
        <a:p>
          <a:endParaRPr lang="en-US"/>
        </a:p>
      </dgm:t>
    </dgm:pt>
    <dgm:pt modelId="{89AA8CEE-841A-42A1-A0CB-2B30E0C0427D}">
      <dgm:prSet/>
      <dgm:spPr/>
      <dgm:t>
        <a:bodyPr/>
        <a:lstStyle/>
        <a:p>
          <a:r>
            <a:rPr lang="en-GB"/>
            <a:t>Hit </a:t>
          </a:r>
          <a:endParaRPr lang="en-US"/>
        </a:p>
      </dgm:t>
    </dgm:pt>
    <dgm:pt modelId="{D34659C7-3D36-4B66-B166-897D7C365806}" type="parTrans" cxnId="{787A6DED-C883-40C5-99B8-35834B7D8BB9}">
      <dgm:prSet/>
      <dgm:spPr/>
      <dgm:t>
        <a:bodyPr/>
        <a:lstStyle/>
        <a:p>
          <a:endParaRPr lang="en-US"/>
        </a:p>
      </dgm:t>
    </dgm:pt>
    <dgm:pt modelId="{E5D1A16C-F1EC-406B-B594-38B313F4685B}" type="sibTrans" cxnId="{787A6DED-C883-40C5-99B8-35834B7D8BB9}">
      <dgm:prSet/>
      <dgm:spPr/>
      <dgm:t>
        <a:bodyPr/>
        <a:lstStyle/>
        <a:p>
          <a:endParaRPr lang="en-US"/>
        </a:p>
      </dgm:t>
    </dgm:pt>
    <dgm:pt modelId="{523D491F-A2AC-44FD-976F-6B2B956C6388}">
      <dgm:prSet/>
      <dgm:spPr/>
      <dgm:t>
        <a:bodyPr/>
        <a:lstStyle/>
        <a:p>
          <a:r>
            <a:rPr lang="en-GB"/>
            <a:t>Slapped </a:t>
          </a:r>
          <a:endParaRPr lang="en-US"/>
        </a:p>
      </dgm:t>
    </dgm:pt>
    <dgm:pt modelId="{D3FF1E35-1495-4E6E-ABDB-906A37931A4D}" type="parTrans" cxnId="{7F3FC771-84DE-4935-9117-51A9118CB6C7}">
      <dgm:prSet/>
      <dgm:spPr/>
      <dgm:t>
        <a:bodyPr/>
        <a:lstStyle/>
        <a:p>
          <a:endParaRPr lang="en-US"/>
        </a:p>
      </dgm:t>
    </dgm:pt>
    <dgm:pt modelId="{C8381097-2FAF-4684-ACC2-97E8A4355D99}" type="sibTrans" cxnId="{7F3FC771-84DE-4935-9117-51A9118CB6C7}">
      <dgm:prSet/>
      <dgm:spPr/>
      <dgm:t>
        <a:bodyPr/>
        <a:lstStyle/>
        <a:p>
          <a:endParaRPr lang="en-US"/>
        </a:p>
      </dgm:t>
    </dgm:pt>
    <dgm:pt modelId="{64666A62-3CDD-4896-A0C6-A2B602160350}" type="pres">
      <dgm:prSet presAssocID="{809BF0F9-C33F-4247-AF59-ED6CD5BE9D60}" presName="diagram" presStyleCnt="0">
        <dgm:presLayoutVars>
          <dgm:dir/>
          <dgm:resizeHandles val="exact"/>
        </dgm:presLayoutVars>
      </dgm:prSet>
      <dgm:spPr/>
    </dgm:pt>
    <dgm:pt modelId="{5D935953-E2DA-4C72-BFA5-AC6811251EDE}" type="pres">
      <dgm:prSet presAssocID="{570870BD-7A6D-4A2F-9796-BEB8AF846CBB}" presName="node" presStyleLbl="node1" presStyleIdx="0" presStyleCnt="6">
        <dgm:presLayoutVars>
          <dgm:bulletEnabled val="1"/>
        </dgm:presLayoutVars>
      </dgm:prSet>
      <dgm:spPr/>
    </dgm:pt>
    <dgm:pt modelId="{B74ACF48-3DCA-4B55-B413-962DC081625B}" type="pres">
      <dgm:prSet presAssocID="{1C5DBEB4-58E8-4C2F-9B9C-7D81FF14F118}" presName="sibTrans" presStyleCnt="0"/>
      <dgm:spPr/>
    </dgm:pt>
    <dgm:pt modelId="{27D0265B-0BAF-4E39-A74E-6BB6FF5ED5C4}" type="pres">
      <dgm:prSet presAssocID="{62EFA196-EEA3-4A2C-982E-B060D467EC37}" presName="node" presStyleLbl="node1" presStyleIdx="1" presStyleCnt="6">
        <dgm:presLayoutVars>
          <dgm:bulletEnabled val="1"/>
        </dgm:presLayoutVars>
      </dgm:prSet>
      <dgm:spPr/>
    </dgm:pt>
    <dgm:pt modelId="{38EB0F72-5A25-40DC-A505-403DFCC08F28}" type="pres">
      <dgm:prSet presAssocID="{4E417639-C551-4E2F-BA3E-A4E21985B3A8}" presName="sibTrans" presStyleCnt="0"/>
      <dgm:spPr/>
    </dgm:pt>
    <dgm:pt modelId="{85CBD9B0-C420-415D-8B27-AFDE09215F5D}" type="pres">
      <dgm:prSet presAssocID="{092F422F-E945-464B-883E-2D41C9A21D55}" presName="node" presStyleLbl="node1" presStyleIdx="2" presStyleCnt="6">
        <dgm:presLayoutVars>
          <dgm:bulletEnabled val="1"/>
        </dgm:presLayoutVars>
      </dgm:prSet>
      <dgm:spPr/>
    </dgm:pt>
    <dgm:pt modelId="{0E3FFB93-3F61-4636-921B-8BD2242A8477}" type="pres">
      <dgm:prSet presAssocID="{340CCE8C-B48F-4CC6-811B-8F9FA7A12196}" presName="sibTrans" presStyleCnt="0"/>
      <dgm:spPr/>
    </dgm:pt>
    <dgm:pt modelId="{9D1A17B5-750E-4606-9908-3E730D5EC30C}" type="pres">
      <dgm:prSet presAssocID="{B592AFEA-0309-470A-8C9D-93D490169434}" presName="node" presStyleLbl="node1" presStyleIdx="3" presStyleCnt="6">
        <dgm:presLayoutVars>
          <dgm:bulletEnabled val="1"/>
        </dgm:presLayoutVars>
      </dgm:prSet>
      <dgm:spPr/>
    </dgm:pt>
    <dgm:pt modelId="{8CEBC0BE-C830-46D1-B540-BF99934AA59C}" type="pres">
      <dgm:prSet presAssocID="{7B2D4CD9-095A-4BBD-984E-EB92056BD8BD}" presName="sibTrans" presStyleCnt="0"/>
      <dgm:spPr/>
    </dgm:pt>
    <dgm:pt modelId="{D0DB206A-FC90-4589-BB1B-AED988E28FDF}" type="pres">
      <dgm:prSet presAssocID="{89AA8CEE-841A-42A1-A0CB-2B30E0C0427D}" presName="node" presStyleLbl="node1" presStyleIdx="4" presStyleCnt="6">
        <dgm:presLayoutVars>
          <dgm:bulletEnabled val="1"/>
        </dgm:presLayoutVars>
      </dgm:prSet>
      <dgm:spPr/>
    </dgm:pt>
    <dgm:pt modelId="{C1E2FF1D-22BA-4D52-A47E-D3A705C0DA0F}" type="pres">
      <dgm:prSet presAssocID="{E5D1A16C-F1EC-406B-B594-38B313F4685B}" presName="sibTrans" presStyleCnt="0"/>
      <dgm:spPr/>
    </dgm:pt>
    <dgm:pt modelId="{6183A233-C692-472E-971C-08DE43CE3765}" type="pres">
      <dgm:prSet presAssocID="{523D491F-A2AC-44FD-976F-6B2B956C6388}" presName="node" presStyleLbl="node1" presStyleIdx="5" presStyleCnt="6">
        <dgm:presLayoutVars>
          <dgm:bulletEnabled val="1"/>
        </dgm:presLayoutVars>
      </dgm:prSet>
      <dgm:spPr/>
    </dgm:pt>
  </dgm:ptLst>
  <dgm:cxnLst>
    <dgm:cxn modelId="{A768CB31-EA9F-4262-A324-9F6F663E874D}" type="presOf" srcId="{523D491F-A2AC-44FD-976F-6B2B956C6388}" destId="{6183A233-C692-472E-971C-08DE43CE3765}" srcOrd="0" destOrd="0" presId="urn:microsoft.com/office/officeart/2005/8/layout/default"/>
    <dgm:cxn modelId="{F9A8F73F-8007-49D2-B154-BAA39A76AFC5}" srcId="{809BF0F9-C33F-4247-AF59-ED6CD5BE9D60}" destId="{62EFA196-EEA3-4A2C-982E-B060D467EC37}" srcOrd="1" destOrd="0" parTransId="{73991BA3-E662-4373-B73D-7FE2DD02DBE2}" sibTransId="{4E417639-C551-4E2F-BA3E-A4E21985B3A8}"/>
    <dgm:cxn modelId="{2687FA5C-3B91-4D00-BCAB-E4468AF036E0}" type="presOf" srcId="{570870BD-7A6D-4A2F-9796-BEB8AF846CBB}" destId="{5D935953-E2DA-4C72-BFA5-AC6811251EDE}" srcOrd="0" destOrd="0" presId="urn:microsoft.com/office/officeart/2005/8/layout/default"/>
    <dgm:cxn modelId="{7914D44C-A201-44C2-82CA-5B4684820F99}" type="presOf" srcId="{B592AFEA-0309-470A-8C9D-93D490169434}" destId="{9D1A17B5-750E-4606-9908-3E730D5EC30C}" srcOrd="0" destOrd="0" presId="urn:microsoft.com/office/officeart/2005/8/layout/default"/>
    <dgm:cxn modelId="{7AA5844E-AF1C-4142-8DB8-DE3152CEF38F}" srcId="{809BF0F9-C33F-4247-AF59-ED6CD5BE9D60}" destId="{092F422F-E945-464B-883E-2D41C9A21D55}" srcOrd="2" destOrd="0" parTransId="{0B8097B1-930B-405E-AD82-000DC0BD5E2C}" sibTransId="{340CCE8C-B48F-4CC6-811B-8F9FA7A12196}"/>
    <dgm:cxn modelId="{CE5C3351-24F4-4E2D-92E5-0A597E3118EC}" type="presOf" srcId="{62EFA196-EEA3-4A2C-982E-B060D467EC37}" destId="{27D0265B-0BAF-4E39-A74E-6BB6FF5ED5C4}" srcOrd="0" destOrd="0" presId="urn:microsoft.com/office/officeart/2005/8/layout/default"/>
    <dgm:cxn modelId="{7F3FC771-84DE-4935-9117-51A9118CB6C7}" srcId="{809BF0F9-C33F-4247-AF59-ED6CD5BE9D60}" destId="{523D491F-A2AC-44FD-976F-6B2B956C6388}" srcOrd="5" destOrd="0" parTransId="{D3FF1E35-1495-4E6E-ABDB-906A37931A4D}" sibTransId="{C8381097-2FAF-4684-ACC2-97E8A4355D99}"/>
    <dgm:cxn modelId="{29554E99-9449-4278-A288-483B22070461}" srcId="{809BF0F9-C33F-4247-AF59-ED6CD5BE9D60}" destId="{570870BD-7A6D-4A2F-9796-BEB8AF846CBB}" srcOrd="0" destOrd="0" parTransId="{9FC2B7A0-2BCE-4DB8-A810-A5433DABFBFA}" sibTransId="{1C5DBEB4-58E8-4C2F-9B9C-7D81FF14F118}"/>
    <dgm:cxn modelId="{8B9EEB9F-A775-40F0-8055-499079E9EF65}" type="presOf" srcId="{89AA8CEE-841A-42A1-A0CB-2B30E0C0427D}" destId="{D0DB206A-FC90-4589-BB1B-AED988E28FDF}" srcOrd="0" destOrd="0" presId="urn:microsoft.com/office/officeart/2005/8/layout/default"/>
    <dgm:cxn modelId="{15BB95A0-B7D8-4A63-932F-52FAD925FCA3}" type="presOf" srcId="{809BF0F9-C33F-4247-AF59-ED6CD5BE9D60}" destId="{64666A62-3CDD-4896-A0C6-A2B602160350}" srcOrd="0" destOrd="0" presId="urn:microsoft.com/office/officeart/2005/8/layout/default"/>
    <dgm:cxn modelId="{BE96D0CB-4E00-4825-936D-5ABD89F06BBA}" srcId="{809BF0F9-C33F-4247-AF59-ED6CD5BE9D60}" destId="{B592AFEA-0309-470A-8C9D-93D490169434}" srcOrd="3" destOrd="0" parTransId="{3B639748-543E-4EEC-9F8B-0B5CF7A5C679}" sibTransId="{7B2D4CD9-095A-4BBD-984E-EB92056BD8BD}"/>
    <dgm:cxn modelId="{787A6DED-C883-40C5-99B8-35834B7D8BB9}" srcId="{809BF0F9-C33F-4247-AF59-ED6CD5BE9D60}" destId="{89AA8CEE-841A-42A1-A0CB-2B30E0C0427D}" srcOrd="4" destOrd="0" parTransId="{D34659C7-3D36-4B66-B166-897D7C365806}" sibTransId="{E5D1A16C-F1EC-406B-B594-38B313F4685B}"/>
    <dgm:cxn modelId="{6878B4F4-3C5B-468C-9A6F-74F4710BC964}" type="presOf" srcId="{092F422F-E945-464B-883E-2D41C9A21D55}" destId="{85CBD9B0-C420-415D-8B27-AFDE09215F5D}" srcOrd="0" destOrd="0" presId="urn:microsoft.com/office/officeart/2005/8/layout/default"/>
    <dgm:cxn modelId="{6A53B630-AEEE-45BE-9987-799C44773B98}" type="presParOf" srcId="{64666A62-3CDD-4896-A0C6-A2B602160350}" destId="{5D935953-E2DA-4C72-BFA5-AC6811251EDE}" srcOrd="0" destOrd="0" presId="urn:microsoft.com/office/officeart/2005/8/layout/default"/>
    <dgm:cxn modelId="{F203D670-B9AE-444C-8C52-113D829A47EF}" type="presParOf" srcId="{64666A62-3CDD-4896-A0C6-A2B602160350}" destId="{B74ACF48-3DCA-4B55-B413-962DC081625B}" srcOrd="1" destOrd="0" presId="urn:microsoft.com/office/officeart/2005/8/layout/default"/>
    <dgm:cxn modelId="{C2820846-64CC-44A8-9ADA-9EC4FA5EFF22}" type="presParOf" srcId="{64666A62-3CDD-4896-A0C6-A2B602160350}" destId="{27D0265B-0BAF-4E39-A74E-6BB6FF5ED5C4}" srcOrd="2" destOrd="0" presId="urn:microsoft.com/office/officeart/2005/8/layout/default"/>
    <dgm:cxn modelId="{3F4BABD8-FDD3-4272-B923-D6913B9D4760}" type="presParOf" srcId="{64666A62-3CDD-4896-A0C6-A2B602160350}" destId="{38EB0F72-5A25-40DC-A505-403DFCC08F28}" srcOrd="3" destOrd="0" presId="urn:microsoft.com/office/officeart/2005/8/layout/default"/>
    <dgm:cxn modelId="{1AEF5E0E-E1D0-4DC4-844B-E4842506A9E7}" type="presParOf" srcId="{64666A62-3CDD-4896-A0C6-A2B602160350}" destId="{85CBD9B0-C420-415D-8B27-AFDE09215F5D}" srcOrd="4" destOrd="0" presId="urn:microsoft.com/office/officeart/2005/8/layout/default"/>
    <dgm:cxn modelId="{15E05158-0482-4BB4-81EE-8D69BA5CBD12}" type="presParOf" srcId="{64666A62-3CDD-4896-A0C6-A2B602160350}" destId="{0E3FFB93-3F61-4636-921B-8BD2242A8477}" srcOrd="5" destOrd="0" presId="urn:microsoft.com/office/officeart/2005/8/layout/default"/>
    <dgm:cxn modelId="{4A7B042B-AE59-414A-9EE9-B7EEE4ED8787}" type="presParOf" srcId="{64666A62-3CDD-4896-A0C6-A2B602160350}" destId="{9D1A17B5-750E-4606-9908-3E730D5EC30C}" srcOrd="6" destOrd="0" presId="urn:microsoft.com/office/officeart/2005/8/layout/default"/>
    <dgm:cxn modelId="{9CE2B9F2-8FBB-4CB7-BE4D-92F895647D0E}" type="presParOf" srcId="{64666A62-3CDD-4896-A0C6-A2B602160350}" destId="{8CEBC0BE-C830-46D1-B540-BF99934AA59C}" srcOrd="7" destOrd="0" presId="urn:microsoft.com/office/officeart/2005/8/layout/default"/>
    <dgm:cxn modelId="{54577708-A5C8-4BAC-9756-95D12DEF3A8A}" type="presParOf" srcId="{64666A62-3CDD-4896-A0C6-A2B602160350}" destId="{D0DB206A-FC90-4589-BB1B-AED988E28FDF}" srcOrd="8" destOrd="0" presId="urn:microsoft.com/office/officeart/2005/8/layout/default"/>
    <dgm:cxn modelId="{006496EB-FFFB-4F5E-BBD6-0978000D6868}" type="presParOf" srcId="{64666A62-3CDD-4896-A0C6-A2B602160350}" destId="{C1E2FF1D-22BA-4D52-A47E-D3A705C0DA0F}" srcOrd="9" destOrd="0" presId="urn:microsoft.com/office/officeart/2005/8/layout/default"/>
    <dgm:cxn modelId="{49D11964-0065-446C-B3A9-9788142A78A1}" type="presParOf" srcId="{64666A62-3CDD-4896-A0C6-A2B602160350}" destId="{6183A233-C692-472E-971C-08DE43CE3765}"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3C683C1-6B4F-4E7B-AE2B-C8665C8B798E}" type="doc">
      <dgm:prSet loTypeId="urn:microsoft.com/office/officeart/2018/5/layout/IconCircle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55D9F3E9-9156-4A80-9FA5-75A82A599BB4}">
      <dgm:prSet/>
      <dgm:spPr/>
      <dgm:t>
        <a:bodyPr/>
        <a:lstStyle/>
        <a:p>
          <a:pPr>
            <a:defRPr cap="all"/>
          </a:pPr>
          <a:r>
            <a:rPr lang="en-GB"/>
            <a:t>This could be recording information in your safeguarding folder at work. </a:t>
          </a:r>
          <a:endParaRPr lang="en-US"/>
        </a:p>
      </dgm:t>
    </dgm:pt>
    <dgm:pt modelId="{F6EEDB25-3161-4D7E-8940-7F47823090C0}" type="parTrans" cxnId="{6E42A846-0402-4557-86C0-3C62330F34B1}">
      <dgm:prSet/>
      <dgm:spPr/>
      <dgm:t>
        <a:bodyPr/>
        <a:lstStyle/>
        <a:p>
          <a:endParaRPr lang="en-US"/>
        </a:p>
      </dgm:t>
    </dgm:pt>
    <dgm:pt modelId="{82B3E56D-EC74-4D64-93B7-44A49E9F1FB8}" type="sibTrans" cxnId="{6E42A846-0402-4557-86C0-3C62330F34B1}">
      <dgm:prSet/>
      <dgm:spPr/>
      <dgm:t>
        <a:bodyPr/>
        <a:lstStyle/>
        <a:p>
          <a:endParaRPr lang="en-US"/>
        </a:p>
      </dgm:t>
    </dgm:pt>
    <dgm:pt modelId="{557BDBFB-6E8E-486E-8550-11BA237E3508}">
      <dgm:prSet/>
      <dgm:spPr/>
      <dgm:t>
        <a:bodyPr/>
        <a:lstStyle/>
        <a:p>
          <a:pPr>
            <a:defRPr cap="all"/>
          </a:pPr>
          <a:r>
            <a:rPr lang="en-GB"/>
            <a:t>This could also mean reporting to another agency (mental health services, social services, GP etc).</a:t>
          </a:r>
          <a:endParaRPr lang="en-US"/>
        </a:p>
      </dgm:t>
    </dgm:pt>
    <dgm:pt modelId="{F6178975-432A-4067-9094-ACA730C4E85E}" type="parTrans" cxnId="{C9BB8A23-B59C-4629-A4E1-67CF85172A7B}">
      <dgm:prSet/>
      <dgm:spPr/>
      <dgm:t>
        <a:bodyPr/>
        <a:lstStyle/>
        <a:p>
          <a:endParaRPr lang="en-US"/>
        </a:p>
      </dgm:t>
    </dgm:pt>
    <dgm:pt modelId="{8CCA2D60-BF35-4C1C-B5DF-D76B82BF8EAB}" type="sibTrans" cxnId="{C9BB8A23-B59C-4629-A4E1-67CF85172A7B}">
      <dgm:prSet/>
      <dgm:spPr/>
      <dgm:t>
        <a:bodyPr/>
        <a:lstStyle/>
        <a:p>
          <a:endParaRPr lang="en-US"/>
        </a:p>
      </dgm:t>
    </dgm:pt>
    <dgm:pt modelId="{FF5F3F84-462A-44E3-AC07-994C01E6382E}">
      <dgm:prSet/>
      <dgm:spPr/>
      <dgm:t>
        <a:bodyPr/>
        <a:lstStyle/>
        <a:p>
          <a:pPr>
            <a:defRPr cap="all"/>
          </a:pPr>
          <a:r>
            <a:rPr lang="en-GB"/>
            <a:t>If someone is in immediate danger, then inform the police. </a:t>
          </a:r>
          <a:endParaRPr lang="en-US"/>
        </a:p>
      </dgm:t>
    </dgm:pt>
    <dgm:pt modelId="{3E4CD523-C8B5-4FB2-8BEE-B34A59C8E928}" type="parTrans" cxnId="{DA66AD25-9421-4F47-9C86-6CD550C04601}">
      <dgm:prSet/>
      <dgm:spPr/>
      <dgm:t>
        <a:bodyPr/>
        <a:lstStyle/>
        <a:p>
          <a:endParaRPr lang="en-US"/>
        </a:p>
      </dgm:t>
    </dgm:pt>
    <dgm:pt modelId="{C8E09935-4EBE-41CE-B69E-60B0A07382DA}" type="sibTrans" cxnId="{DA66AD25-9421-4F47-9C86-6CD550C04601}">
      <dgm:prSet/>
      <dgm:spPr/>
      <dgm:t>
        <a:bodyPr/>
        <a:lstStyle/>
        <a:p>
          <a:endParaRPr lang="en-US"/>
        </a:p>
      </dgm:t>
    </dgm:pt>
    <dgm:pt modelId="{0D0DFEF8-4145-4A78-90F7-C736BC73BC02}" type="pres">
      <dgm:prSet presAssocID="{53C683C1-6B4F-4E7B-AE2B-C8665C8B798E}" presName="root" presStyleCnt="0">
        <dgm:presLayoutVars>
          <dgm:dir/>
          <dgm:resizeHandles val="exact"/>
        </dgm:presLayoutVars>
      </dgm:prSet>
      <dgm:spPr/>
    </dgm:pt>
    <dgm:pt modelId="{8F052D4B-2C2E-47E2-B12C-CBF15BB5291C}" type="pres">
      <dgm:prSet presAssocID="{55D9F3E9-9156-4A80-9FA5-75A82A599BB4}" presName="compNode" presStyleCnt="0"/>
      <dgm:spPr/>
    </dgm:pt>
    <dgm:pt modelId="{9E92C328-7054-42A9-9A9D-F52698F785A9}" type="pres">
      <dgm:prSet presAssocID="{55D9F3E9-9156-4A80-9FA5-75A82A599BB4}" presName="iconBgRect" presStyleLbl="bgShp" presStyleIdx="0" presStyleCnt="3"/>
      <dgm:spPr/>
    </dgm:pt>
    <dgm:pt modelId="{1CACBE43-C70E-4682-B0D6-5B66CA3B09F0}" type="pres">
      <dgm:prSet presAssocID="{55D9F3E9-9156-4A80-9FA5-75A82A599BB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pen Folder"/>
        </a:ext>
      </dgm:extLst>
    </dgm:pt>
    <dgm:pt modelId="{C0E99CC7-D41B-4A85-AD41-6F5495B23087}" type="pres">
      <dgm:prSet presAssocID="{55D9F3E9-9156-4A80-9FA5-75A82A599BB4}" presName="spaceRect" presStyleCnt="0"/>
      <dgm:spPr/>
    </dgm:pt>
    <dgm:pt modelId="{62451660-17A7-48F4-8309-A393F49F091F}" type="pres">
      <dgm:prSet presAssocID="{55D9F3E9-9156-4A80-9FA5-75A82A599BB4}" presName="textRect" presStyleLbl="revTx" presStyleIdx="0" presStyleCnt="3">
        <dgm:presLayoutVars>
          <dgm:chMax val="1"/>
          <dgm:chPref val="1"/>
        </dgm:presLayoutVars>
      </dgm:prSet>
      <dgm:spPr/>
    </dgm:pt>
    <dgm:pt modelId="{2B0590A8-9EF0-4B44-B2FA-7FCE88B66992}" type="pres">
      <dgm:prSet presAssocID="{82B3E56D-EC74-4D64-93B7-44A49E9F1FB8}" presName="sibTrans" presStyleCnt="0"/>
      <dgm:spPr/>
    </dgm:pt>
    <dgm:pt modelId="{602EEA4E-4B9A-4FED-A518-EA7951822BE9}" type="pres">
      <dgm:prSet presAssocID="{557BDBFB-6E8E-486E-8550-11BA237E3508}" presName="compNode" presStyleCnt="0"/>
      <dgm:spPr/>
    </dgm:pt>
    <dgm:pt modelId="{3E087BD1-D6E0-4738-81C0-A2F82E2345E5}" type="pres">
      <dgm:prSet presAssocID="{557BDBFB-6E8E-486E-8550-11BA237E3508}" presName="iconBgRect" presStyleLbl="bgShp" presStyleIdx="1" presStyleCnt="3"/>
      <dgm:spPr/>
    </dgm:pt>
    <dgm:pt modelId="{3BA2B415-827A-4AA4-8D06-0DDEC60FEE59}" type="pres">
      <dgm:prSet presAssocID="{557BDBFB-6E8E-486E-8550-11BA237E350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esentation with Org Chart"/>
        </a:ext>
      </dgm:extLst>
    </dgm:pt>
    <dgm:pt modelId="{0E20E1BA-CBC9-48FE-AA76-009F3C9799AC}" type="pres">
      <dgm:prSet presAssocID="{557BDBFB-6E8E-486E-8550-11BA237E3508}" presName="spaceRect" presStyleCnt="0"/>
      <dgm:spPr/>
    </dgm:pt>
    <dgm:pt modelId="{26B09EE7-D936-412D-A710-5BF4FB81E7E6}" type="pres">
      <dgm:prSet presAssocID="{557BDBFB-6E8E-486E-8550-11BA237E3508}" presName="textRect" presStyleLbl="revTx" presStyleIdx="1" presStyleCnt="3">
        <dgm:presLayoutVars>
          <dgm:chMax val="1"/>
          <dgm:chPref val="1"/>
        </dgm:presLayoutVars>
      </dgm:prSet>
      <dgm:spPr/>
    </dgm:pt>
    <dgm:pt modelId="{56FE5464-B5B3-42FC-ABD0-88E2D8365E25}" type="pres">
      <dgm:prSet presAssocID="{8CCA2D60-BF35-4C1C-B5DF-D76B82BF8EAB}" presName="sibTrans" presStyleCnt="0"/>
      <dgm:spPr/>
    </dgm:pt>
    <dgm:pt modelId="{8D304F48-0F60-4239-BCED-8E7E1C79A24E}" type="pres">
      <dgm:prSet presAssocID="{FF5F3F84-462A-44E3-AC07-994C01E6382E}" presName="compNode" presStyleCnt="0"/>
      <dgm:spPr/>
    </dgm:pt>
    <dgm:pt modelId="{062E927C-5CF6-4E27-842D-FB3719575936}" type="pres">
      <dgm:prSet presAssocID="{FF5F3F84-462A-44E3-AC07-994C01E6382E}" presName="iconBgRect" presStyleLbl="bgShp" presStyleIdx="2" presStyleCnt="3"/>
      <dgm:spPr/>
    </dgm:pt>
    <dgm:pt modelId="{8C440BBB-42AD-4DFE-87CF-0D8F6890975C}" type="pres">
      <dgm:prSet presAssocID="{FF5F3F84-462A-44E3-AC07-994C01E6382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Ambulance"/>
        </a:ext>
      </dgm:extLst>
    </dgm:pt>
    <dgm:pt modelId="{DA17ACF9-65C4-41D2-B528-548EE1D6D53A}" type="pres">
      <dgm:prSet presAssocID="{FF5F3F84-462A-44E3-AC07-994C01E6382E}" presName="spaceRect" presStyleCnt="0"/>
      <dgm:spPr/>
    </dgm:pt>
    <dgm:pt modelId="{05CD95EA-3FF8-4C86-9F3F-7650870295E1}" type="pres">
      <dgm:prSet presAssocID="{FF5F3F84-462A-44E3-AC07-994C01E6382E}" presName="textRect" presStyleLbl="revTx" presStyleIdx="2" presStyleCnt="3">
        <dgm:presLayoutVars>
          <dgm:chMax val="1"/>
          <dgm:chPref val="1"/>
        </dgm:presLayoutVars>
      </dgm:prSet>
      <dgm:spPr/>
    </dgm:pt>
  </dgm:ptLst>
  <dgm:cxnLst>
    <dgm:cxn modelId="{C9BB8A23-B59C-4629-A4E1-67CF85172A7B}" srcId="{53C683C1-6B4F-4E7B-AE2B-C8665C8B798E}" destId="{557BDBFB-6E8E-486E-8550-11BA237E3508}" srcOrd="1" destOrd="0" parTransId="{F6178975-432A-4067-9094-ACA730C4E85E}" sibTransId="{8CCA2D60-BF35-4C1C-B5DF-D76B82BF8EAB}"/>
    <dgm:cxn modelId="{DA66AD25-9421-4F47-9C86-6CD550C04601}" srcId="{53C683C1-6B4F-4E7B-AE2B-C8665C8B798E}" destId="{FF5F3F84-462A-44E3-AC07-994C01E6382E}" srcOrd="2" destOrd="0" parTransId="{3E4CD523-C8B5-4FB2-8BEE-B34A59C8E928}" sibTransId="{C8E09935-4EBE-41CE-B69E-60B0A07382DA}"/>
    <dgm:cxn modelId="{6E42A846-0402-4557-86C0-3C62330F34B1}" srcId="{53C683C1-6B4F-4E7B-AE2B-C8665C8B798E}" destId="{55D9F3E9-9156-4A80-9FA5-75A82A599BB4}" srcOrd="0" destOrd="0" parTransId="{F6EEDB25-3161-4D7E-8940-7F47823090C0}" sibTransId="{82B3E56D-EC74-4D64-93B7-44A49E9F1FB8}"/>
    <dgm:cxn modelId="{11C92A69-0FCA-4BA7-8C56-3BB7DB789E31}" type="presOf" srcId="{53C683C1-6B4F-4E7B-AE2B-C8665C8B798E}" destId="{0D0DFEF8-4145-4A78-90F7-C736BC73BC02}" srcOrd="0" destOrd="0" presId="urn:microsoft.com/office/officeart/2018/5/layout/IconCircleLabelList"/>
    <dgm:cxn modelId="{758A326D-8CF3-43ED-AB37-56ACB90127FD}" type="presOf" srcId="{55D9F3E9-9156-4A80-9FA5-75A82A599BB4}" destId="{62451660-17A7-48F4-8309-A393F49F091F}" srcOrd="0" destOrd="0" presId="urn:microsoft.com/office/officeart/2018/5/layout/IconCircleLabelList"/>
    <dgm:cxn modelId="{2E82A7EE-FFCB-4FF7-875D-8F075A45502A}" type="presOf" srcId="{FF5F3F84-462A-44E3-AC07-994C01E6382E}" destId="{05CD95EA-3FF8-4C86-9F3F-7650870295E1}" srcOrd="0" destOrd="0" presId="urn:microsoft.com/office/officeart/2018/5/layout/IconCircleLabelList"/>
    <dgm:cxn modelId="{54288AF1-9DF0-4F1E-A3DD-1163BB4457E8}" type="presOf" srcId="{557BDBFB-6E8E-486E-8550-11BA237E3508}" destId="{26B09EE7-D936-412D-A710-5BF4FB81E7E6}" srcOrd="0" destOrd="0" presId="urn:microsoft.com/office/officeart/2018/5/layout/IconCircleLabelList"/>
    <dgm:cxn modelId="{B968297F-89CD-4F97-95EF-E78F7E369B9B}" type="presParOf" srcId="{0D0DFEF8-4145-4A78-90F7-C736BC73BC02}" destId="{8F052D4B-2C2E-47E2-B12C-CBF15BB5291C}" srcOrd="0" destOrd="0" presId="urn:microsoft.com/office/officeart/2018/5/layout/IconCircleLabelList"/>
    <dgm:cxn modelId="{BB81C425-FC30-4530-80F0-0D9CB3EDC82D}" type="presParOf" srcId="{8F052D4B-2C2E-47E2-B12C-CBF15BB5291C}" destId="{9E92C328-7054-42A9-9A9D-F52698F785A9}" srcOrd="0" destOrd="0" presId="urn:microsoft.com/office/officeart/2018/5/layout/IconCircleLabelList"/>
    <dgm:cxn modelId="{56A2B9DE-08EB-4BC8-9B64-CB8820190EE1}" type="presParOf" srcId="{8F052D4B-2C2E-47E2-B12C-CBF15BB5291C}" destId="{1CACBE43-C70E-4682-B0D6-5B66CA3B09F0}" srcOrd="1" destOrd="0" presId="urn:microsoft.com/office/officeart/2018/5/layout/IconCircleLabelList"/>
    <dgm:cxn modelId="{016A509B-F531-4D1A-83DB-310C19C05691}" type="presParOf" srcId="{8F052D4B-2C2E-47E2-B12C-CBF15BB5291C}" destId="{C0E99CC7-D41B-4A85-AD41-6F5495B23087}" srcOrd="2" destOrd="0" presId="urn:microsoft.com/office/officeart/2018/5/layout/IconCircleLabelList"/>
    <dgm:cxn modelId="{D39CF850-E28A-445A-AD92-29DBB24C2B42}" type="presParOf" srcId="{8F052D4B-2C2E-47E2-B12C-CBF15BB5291C}" destId="{62451660-17A7-48F4-8309-A393F49F091F}" srcOrd="3" destOrd="0" presId="urn:microsoft.com/office/officeart/2018/5/layout/IconCircleLabelList"/>
    <dgm:cxn modelId="{FF9F0746-2345-4679-844A-71F33D784759}" type="presParOf" srcId="{0D0DFEF8-4145-4A78-90F7-C736BC73BC02}" destId="{2B0590A8-9EF0-4B44-B2FA-7FCE88B66992}" srcOrd="1" destOrd="0" presId="urn:microsoft.com/office/officeart/2018/5/layout/IconCircleLabelList"/>
    <dgm:cxn modelId="{437C00F5-7E0F-4652-987C-9C37B1E86228}" type="presParOf" srcId="{0D0DFEF8-4145-4A78-90F7-C736BC73BC02}" destId="{602EEA4E-4B9A-4FED-A518-EA7951822BE9}" srcOrd="2" destOrd="0" presId="urn:microsoft.com/office/officeart/2018/5/layout/IconCircleLabelList"/>
    <dgm:cxn modelId="{988B1191-3DC3-4AB6-A74F-7034D0366EF9}" type="presParOf" srcId="{602EEA4E-4B9A-4FED-A518-EA7951822BE9}" destId="{3E087BD1-D6E0-4738-81C0-A2F82E2345E5}" srcOrd="0" destOrd="0" presId="urn:microsoft.com/office/officeart/2018/5/layout/IconCircleLabelList"/>
    <dgm:cxn modelId="{C8430758-415C-4823-AA30-A56952BF14E8}" type="presParOf" srcId="{602EEA4E-4B9A-4FED-A518-EA7951822BE9}" destId="{3BA2B415-827A-4AA4-8D06-0DDEC60FEE59}" srcOrd="1" destOrd="0" presId="urn:microsoft.com/office/officeart/2018/5/layout/IconCircleLabelList"/>
    <dgm:cxn modelId="{9FA9DA08-F240-420E-ABA5-C5062C92656E}" type="presParOf" srcId="{602EEA4E-4B9A-4FED-A518-EA7951822BE9}" destId="{0E20E1BA-CBC9-48FE-AA76-009F3C9799AC}" srcOrd="2" destOrd="0" presId="urn:microsoft.com/office/officeart/2018/5/layout/IconCircleLabelList"/>
    <dgm:cxn modelId="{2BB4634C-C8AD-43FD-B410-C2717926A02E}" type="presParOf" srcId="{602EEA4E-4B9A-4FED-A518-EA7951822BE9}" destId="{26B09EE7-D936-412D-A710-5BF4FB81E7E6}" srcOrd="3" destOrd="0" presId="urn:microsoft.com/office/officeart/2018/5/layout/IconCircleLabelList"/>
    <dgm:cxn modelId="{FE4EF65D-3102-4F59-ACEB-596ECECE195D}" type="presParOf" srcId="{0D0DFEF8-4145-4A78-90F7-C736BC73BC02}" destId="{56FE5464-B5B3-42FC-ABD0-88E2D8365E25}" srcOrd="3" destOrd="0" presId="urn:microsoft.com/office/officeart/2018/5/layout/IconCircleLabelList"/>
    <dgm:cxn modelId="{F8D47477-0F0F-466A-855E-938FD11D3EA0}" type="presParOf" srcId="{0D0DFEF8-4145-4A78-90F7-C736BC73BC02}" destId="{8D304F48-0F60-4239-BCED-8E7E1C79A24E}" srcOrd="4" destOrd="0" presId="urn:microsoft.com/office/officeart/2018/5/layout/IconCircleLabelList"/>
    <dgm:cxn modelId="{B49E92CB-E094-429A-A75C-34BFAA3D195F}" type="presParOf" srcId="{8D304F48-0F60-4239-BCED-8E7E1C79A24E}" destId="{062E927C-5CF6-4E27-842D-FB3719575936}" srcOrd="0" destOrd="0" presId="urn:microsoft.com/office/officeart/2018/5/layout/IconCircleLabelList"/>
    <dgm:cxn modelId="{7FB454BE-E57B-4270-B4B6-F100160E5AE4}" type="presParOf" srcId="{8D304F48-0F60-4239-BCED-8E7E1C79A24E}" destId="{8C440BBB-42AD-4DFE-87CF-0D8F6890975C}" srcOrd="1" destOrd="0" presId="urn:microsoft.com/office/officeart/2018/5/layout/IconCircleLabelList"/>
    <dgm:cxn modelId="{780B7323-8B99-40A5-8B5D-F2173861CBE2}" type="presParOf" srcId="{8D304F48-0F60-4239-BCED-8E7E1C79A24E}" destId="{DA17ACF9-65C4-41D2-B528-548EE1D6D53A}" srcOrd="2" destOrd="0" presId="urn:microsoft.com/office/officeart/2018/5/layout/IconCircleLabelList"/>
    <dgm:cxn modelId="{38792B76-C255-4786-AD73-4C42E8271528}" type="presParOf" srcId="{8D304F48-0F60-4239-BCED-8E7E1C79A24E}" destId="{05CD95EA-3FF8-4C86-9F3F-7650870295E1}"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935953-E2DA-4C72-BFA5-AC6811251EDE}">
      <dsp:nvSpPr>
        <dsp:cNvPr id="0" name=""/>
        <dsp:cNvSpPr/>
      </dsp:nvSpPr>
      <dsp:spPr>
        <a:xfrm>
          <a:off x="307345" y="1546"/>
          <a:ext cx="3222855" cy="1933713"/>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a:t>Smack </a:t>
          </a:r>
          <a:endParaRPr lang="en-US" sz="3900" kern="1200"/>
        </a:p>
      </dsp:txBody>
      <dsp:txXfrm>
        <a:off x="307345" y="1546"/>
        <a:ext cx="3222855" cy="1933713"/>
      </dsp:txXfrm>
    </dsp:sp>
    <dsp:sp modelId="{27D0265B-0BAF-4E39-A74E-6BB6FF5ED5C4}">
      <dsp:nvSpPr>
        <dsp:cNvPr id="0" name=""/>
        <dsp:cNvSpPr/>
      </dsp:nvSpPr>
      <dsp:spPr>
        <a:xfrm>
          <a:off x="3852486" y="1546"/>
          <a:ext cx="3222855" cy="1933713"/>
        </a:xfrm>
        <a:prstGeom prst="rect">
          <a:avLst/>
        </a:prstGeom>
        <a:solidFill>
          <a:schemeClr val="accent5">
            <a:hueOff val="-2430430"/>
            <a:satOff val="-165"/>
            <a:lumOff val="392"/>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a:t>Spank </a:t>
          </a:r>
          <a:endParaRPr lang="en-US" sz="3900" kern="1200"/>
        </a:p>
      </dsp:txBody>
      <dsp:txXfrm>
        <a:off x="3852486" y="1546"/>
        <a:ext cx="3222855" cy="1933713"/>
      </dsp:txXfrm>
    </dsp:sp>
    <dsp:sp modelId="{85CBD9B0-C420-415D-8B27-AFDE09215F5D}">
      <dsp:nvSpPr>
        <dsp:cNvPr id="0" name=""/>
        <dsp:cNvSpPr/>
      </dsp:nvSpPr>
      <dsp:spPr>
        <a:xfrm>
          <a:off x="7397627" y="1546"/>
          <a:ext cx="3222855" cy="1933713"/>
        </a:xfrm>
        <a:prstGeom prst="rect">
          <a:avLst/>
        </a:prstGeom>
        <a:solidFill>
          <a:schemeClr val="accent5">
            <a:hueOff val="-4860860"/>
            <a:satOff val="-330"/>
            <a:lumOff val="784"/>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a:t>Tan (tanned someone's bottom).</a:t>
          </a:r>
          <a:endParaRPr lang="en-US" sz="3900" kern="1200"/>
        </a:p>
      </dsp:txBody>
      <dsp:txXfrm>
        <a:off x="7397627" y="1546"/>
        <a:ext cx="3222855" cy="1933713"/>
      </dsp:txXfrm>
    </dsp:sp>
    <dsp:sp modelId="{9D1A17B5-750E-4606-9908-3E730D5EC30C}">
      <dsp:nvSpPr>
        <dsp:cNvPr id="0" name=""/>
        <dsp:cNvSpPr/>
      </dsp:nvSpPr>
      <dsp:spPr>
        <a:xfrm>
          <a:off x="307345" y="2257545"/>
          <a:ext cx="3222855" cy="1933713"/>
        </a:xfrm>
        <a:prstGeom prst="rect">
          <a:avLst/>
        </a:prstGeom>
        <a:solidFill>
          <a:schemeClr val="accent5">
            <a:hueOff val="-7291290"/>
            <a:satOff val="-496"/>
            <a:lumOff val="117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a:t>Bray </a:t>
          </a:r>
          <a:endParaRPr lang="en-US" sz="3900" kern="1200"/>
        </a:p>
      </dsp:txBody>
      <dsp:txXfrm>
        <a:off x="307345" y="2257545"/>
        <a:ext cx="3222855" cy="1933713"/>
      </dsp:txXfrm>
    </dsp:sp>
    <dsp:sp modelId="{D0DB206A-FC90-4589-BB1B-AED988E28FDF}">
      <dsp:nvSpPr>
        <dsp:cNvPr id="0" name=""/>
        <dsp:cNvSpPr/>
      </dsp:nvSpPr>
      <dsp:spPr>
        <a:xfrm>
          <a:off x="3852486" y="2257545"/>
          <a:ext cx="3222855" cy="1933713"/>
        </a:xfrm>
        <a:prstGeom prst="rect">
          <a:avLst/>
        </a:prstGeom>
        <a:solidFill>
          <a:schemeClr val="accent5">
            <a:hueOff val="-9721720"/>
            <a:satOff val="-661"/>
            <a:lumOff val="156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a:t>Hit </a:t>
          </a:r>
          <a:endParaRPr lang="en-US" sz="3900" kern="1200"/>
        </a:p>
      </dsp:txBody>
      <dsp:txXfrm>
        <a:off x="3852486" y="2257545"/>
        <a:ext cx="3222855" cy="1933713"/>
      </dsp:txXfrm>
    </dsp:sp>
    <dsp:sp modelId="{6183A233-C692-472E-971C-08DE43CE3765}">
      <dsp:nvSpPr>
        <dsp:cNvPr id="0" name=""/>
        <dsp:cNvSpPr/>
      </dsp:nvSpPr>
      <dsp:spPr>
        <a:xfrm>
          <a:off x="7397627" y="2257545"/>
          <a:ext cx="3222855" cy="1933713"/>
        </a:xfrm>
        <a:prstGeom prst="rect">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a:t>Slapped </a:t>
          </a:r>
          <a:endParaRPr lang="en-US" sz="3900" kern="1200"/>
        </a:p>
      </dsp:txBody>
      <dsp:txXfrm>
        <a:off x="7397627" y="2257545"/>
        <a:ext cx="3222855" cy="19337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92C328-7054-42A9-9A9D-F52698F785A9}">
      <dsp:nvSpPr>
        <dsp:cNvPr id="0" name=""/>
        <dsp:cNvSpPr/>
      </dsp:nvSpPr>
      <dsp:spPr>
        <a:xfrm>
          <a:off x="718664" y="453902"/>
          <a:ext cx="1955812" cy="195581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ACBE43-C70E-4682-B0D6-5B66CA3B09F0}">
      <dsp:nvSpPr>
        <dsp:cNvPr id="0" name=""/>
        <dsp:cNvSpPr/>
      </dsp:nvSpPr>
      <dsp:spPr>
        <a:xfrm>
          <a:off x="1135476" y="870714"/>
          <a:ext cx="1122187" cy="11221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2451660-17A7-48F4-8309-A393F49F091F}">
      <dsp:nvSpPr>
        <dsp:cNvPr id="0" name=""/>
        <dsp:cNvSpPr/>
      </dsp:nvSpPr>
      <dsp:spPr>
        <a:xfrm>
          <a:off x="93445" y="30189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GB" sz="1400" kern="1200"/>
            <a:t>This could be recording information in your safeguarding folder at work. </a:t>
          </a:r>
          <a:endParaRPr lang="en-US" sz="1400" kern="1200"/>
        </a:p>
      </dsp:txBody>
      <dsp:txXfrm>
        <a:off x="93445" y="3018902"/>
        <a:ext cx="3206250" cy="720000"/>
      </dsp:txXfrm>
    </dsp:sp>
    <dsp:sp modelId="{3E087BD1-D6E0-4738-81C0-A2F82E2345E5}">
      <dsp:nvSpPr>
        <dsp:cNvPr id="0" name=""/>
        <dsp:cNvSpPr/>
      </dsp:nvSpPr>
      <dsp:spPr>
        <a:xfrm>
          <a:off x="4486008" y="453902"/>
          <a:ext cx="1955812" cy="195581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A2B415-827A-4AA4-8D06-0DDEC60FEE59}">
      <dsp:nvSpPr>
        <dsp:cNvPr id="0" name=""/>
        <dsp:cNvSpPr/>
      </dsp:nvSpPr>
      <dsp:spPr>
        <a:xfrm>
          <a:off x="4902820" y="870714"/>
          <a:ext cx="1122187" cy="11221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6B09EE7-D936-412D-A710-5BF4FB81E7E6}">
      <dsp:nvSpPr>
        <dsp:cNvPr id="0" name=""/>
        <dsp:cNvSpPr/>
      </dsp:nvSpPr>
      <dsp:spPr>
        <a:xfrm>
          <a:off x="3860789" y="30189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GB" sz="1400" kern="1200"/>
            <a:t>This could also mean reporting to another agency (mental health services, social services, GP etc).</a:t>
          </a:r>
          <a:endParaRPr lang="en-US" sz="1400" kern="1200"/>
        </a:p>
      </dsp:txBody>
      <dsp:txXfrm>
        <a:off x="3860789" y="3018902"/>
        <a:ext cx="3206250" cy="720000"/>
      </dsp:txXfrm>
    </dsp:sp>
    <dsp:sp modelId="{062E927C-5CF6-4E27-842D-FB3719575936}">
      <dsp:nvSpPr>
        <dsp:cNvPr id="0" name=""/>
        <dsp:cNvSpPr/>
      </dsp:nvSpPr>
      <dsp:spPr>
        <a:xfrm>
          <a:off x="8253352" y="453902"/>
          <a:ext cx="1955812" cy="195581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440BBB-42AD-4DFE-87CF-0D8F6890975C}">
      <dsp:nvSpPr>
        <dsp:cNvPr id="0" name=""/>
        <dsp:cNvSpPr/>
      </dsp:nvSpPr>
      <dsp:spPr>
        <a:xfrm>
          <a:off x="8670164" y="870714"/>
          <a:ext cx="1122187" cy="11221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5CD95EA-3FF8-4C86-9F3F-7650870295E1}">
      <dsp:nvSpPr>
        <dsp:cNvPr id="0" name=""/>
        <dsp:cNvSpPr/>
      </dsp:nvSpPr>
      <dsp:spPr>
        <a:xfrm>
          <a:off x="7628133" y="30189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GB" sz="1400" kern="1200"/>
            <a:t>If someone is in immediate danger, then inform the police. </a:t>
          </a:r>
          <a:endParaRPr lang="en-US" sz="1400" kern="1200"/>
        </a:p>
      </dsp:txBody>
      <dsp:txXfrm>
        <a:off x="7628133" y="3018902"/>
        <a:ext cx="3206250"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A173CD-146F-431E-9D6C-FB9F2AC60EF0}" type="datetimeFigureOut">
              <a:rPr lang="en-GB" smtClean="0"/>
              <a:t>16/07/2024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E90510-E784-4A23-A5B0-8E8C1056E524}" type="slidenum">
              <a:rPr lang="en-GB" smtClean="0"/>
              <a:t>‹#›</a:t>
            </a:fld>
            <a:endParaRPr lang="en-GB"/>
          </a:p>
        </p:txBody>
      </p:sp>
    </p:spTree>
    <p:extLst>
      <p:ext uri="{BB962C8B-B14F-4D97-AF65-F5344CB8AC3E}">
        <p14:creationId xmlns:p14="http://schemas.microsoft.com/office/powerpoint/2010/main" val="2214633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 to write answers on the board as a spider diagram. </a:t>
            </a:r>
          </a:p>
        </p:txBody>
      </p:sp>
      <p:sp>
        <p:nvSpPr>
          <p:cNvPr id="4" name="Slide Number Placeholder 3"/>
          <p:cNvSpPr>
            <a:spLocks noGrp="1"/>
          </p:cNvSpPr>
          <p:nvPr>
            <p:ph type="sldNum" sz="quarter" idx="5"/>
          </p:nvPr>
        </p:nvSpPr>
        <p:spPr/>
        <p:txBody>
          <a:bodyPr/>
          <a:lstStyle/>
          <a:p>
            <a:fld id="{62E90510-E784-4A23-A5B0-8E8C1056E524}" type="slidenum">
              <a:rPr lang="en-GB" smtClean="0"/>
              <a:t>4</a:t>
            </a:fld>
            <a:endParaRPr lang="en-GB"/>
          </a:p>
        </p:txBody>
      </p:sp>
    </p:spTree>
    <p:extLst>
      <p:ext uri="{BB962C8B-B14F-4D97-AF65-F5344CB8AC3E}">
        <p14:creationId xmlns:p14="http://schemas.microsoft.com/office/powerpoint/2010/main" val="1141861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Spider diagram. </a:t>
            </a:r>
          </a:p>
        </p:txBody>
      </p:sp>
      <p:sp>
        <p:nvSpPr>
          <p:cNvPr id="4" name="Slide Number Placeholder 3"/>
          <p:cNvSpPr>
            <a:spLocks noGrp="1"/>
          </p:cNvSpPr>
          <p:nvPr>
            <p:ph type="sldNum" sz="quarter" idx="5"/>
          </p:nvPr>
        </p:nvSpPr>
        <p:spPr/>
        <p:txBody>
          <a:bodyPr/>
          <a:lstStyle/>
          <a:p>
            <a:fld id="{62E90510-E784-4A23-A5B0-8E8C1056E524}" type="slidenum">
              <a:rPr lang="en-GB" smtClean="0"/>
              <a:t>5</a:t>
            </a:fld>
            <a:endParaRPr lang="en-GB"/>
          </a:p>
        </p:txBody>
      </p:sp>
    </p:spTree>
    <p:extLst>
      <p:ext uri="{BB962C8B-B14F-4D97-AF65-F5344CB8AC3E}">
        <p14:creationId xmlns:p14="http://schemas.microsoft.com/office/powerpoint/2010/main" val="3600394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Bun, bap, bread roll, roll, cob, </a:t>
            </a:r>
            <a:r>
              <a:rPr lang="en-GB" dirty="0" err="1"/>
              <a:t>barm</a:t>
            </a:r>
            <a:r>
              <a:rPr lang="en-GB" dirty="0"/>
              <a:t> cake</a:t>
            </a:r>
          </a:p>
        </p:txBody>
      </p:sp>
      <p:sp>
        <p:nvSpPr>
          <p:cNvPr id="4" name="Slide Number Placeholder 3"/>
          <p:cNvSpPr>
            <a:spLocks noGrp="1"/>
          </p:cNvSpPr>
          <p:nvPr>
            <p:ph type="sldNum" sz="quarter" idx="5"/>
          </p:nvPr>
        </p:nvSpPr>
        <p:spPr/>
        <p:txBody>
          <a:bodyPr/>
          <a:lstStyle/>
          <a:p>
            <a:fld id="{62E90510-E784-4A23-A5B0-8E8C1056E524}" type="slidenum">
              <a:rPr lang="en-GB" smtClean="0"/>
              <a:t>6</a:t>
            </a:fld>
            <a:endParaRPr lang="en-GB"/>
          </a:p>
        </p:txBody>
      </p:sp>
    </p:spTree>
    <p:extLst>
      <p:ext uri="{BB962C8B-B14F-4D97-AF65-F5344CB8AC3E}">
        <p14:creationId xmlns:p14="http://schemas.microsoft.com/office/powerpoint/2010/main" val="12312919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131313"/>
                </a:solidFill>
                <a:effectLst/>
                <a:highlight>
                  <a:srgbClr val="FFFFFF"/>
                </a:highlight>
                <a:latin typeface="-apple-system"/>
              </a:rPr>
              <a:t>cut, ginnel, snick, snicket, alley</a:t>
            </a:r>
            <a:endParaRPr lang="en-GB" dirty="0"/>
          </a:p>
        </p:txBody>
      </p:sp>
      <p:sp>
        <p:nvSpPr>
          <p:cNvPr id="4" name="Slide Number Placeholder 3"/>
          <p:cNvSpPr>
            <a:spLocks noGrp="1"/>
          </p:cNvSpPr>
          <p:nvPr>
            <p:ph type="sldNum" sz="quarter" idx="5"/>
          </p:nvPr>
        </p:nvSpPr>
        <p:spPr/>
        <p:txBody>
          <a:bodyPr/>
          <a:lstStyle/>
          <a:p>
            <a:fld id="{62E90510-E784-4A23-A5B0-8E8C1056E524}" type="slidenum">
              <a:rPr lang="en-GB" smtClean="0"/>
              <a:t>8</a:t>
            </a:fld>
            <a:endParaRPr lang="en-GB"/>
          </a:p>
        </p:txBody>
      </p:sp>
    </p:spTree>
    <p:extLst>
      <p:ext uri="{BB962C8B-B14F-4D97-AF65-F5344CB8AC3E}">
        <p14:creationId xmlns:p14="http://schemas.microsoft.com/office/powerpoint/2010/main" val="3586721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Pop, soda, fizzy drink, coke, </a:t>
            </a:r>
          </a:p>
        </p:txBody>
      </p:sp>
      <p:sp>
        <p:nvSpPr>
          <p:cNvPr id="4" name="Slide Number Placeholder 3"/>
          <p:cNvSpPr>
            <a:spLocks noGrp="1"/>
          </p:cNvSpPr>
          <p:nvPr>
            <p:ph type="sldNum" sz="quarter" idx="5"/>
          </p:nvPr>
        </p:nvSpPr>
        <p:spPr/>
        <p:txBody>
          <a:bodyPr/>
          <a:lstStyle/>
          <a:p>
            <a:fld id="{62E90510-E784-4A23-A5B0-8E8C1056E524}" type="slidenum">
              <a:rPr lang="en-GB" smtClean="0"/>
              <a:t>9</a:t>
            </a:fld>
            <a:endParaRPr lang="en-GB"/>
          </a:p>
        </p:txBody>
      </p:sp>
    </p:spTree>
    <p:extLst>
      <p:ext uri="{BB962C8B-B14F-4D97-AF65-F5344CB8AC3E}">
        <p14:creationId xmlns:p14="http://schemas.microsoft.com/office/powerpoint/2010/main" val="2479126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Change, pennies, loose change, slag</a:t>
            </a:r>
          </a:p>
        </p:txBody>
      </p:sp>
      <p:sp>
        <p:nvSpPr>
          <p:cNvPr id="4" name="Slide Number Placeholder 3"/>
          <p:cNvSpPr>
            <a:spLocks noGrp="1"/>
          </p:cNvSpPr>
          <p:nvPr>
            <p:ph type="sldNum" sz="quarter" idx="5"/>
          </p:nvPr>
        </p:nvSpPr>
        <p:spPr/>
        <p:txBody>
          <a:bodyPr/>
          <a:lstStyle/>
          <a:p>
            <a:fld id="{62E90510-E784-4A23-A5B0-8E8C1056E524}" type="slidenum">
              <a:rPr lang="en-GB" smtClean="0"/>
              <a:t>10</a:t>
            </a:fld>
            <a:endParaRPr lang="en-GB"/>
          </a:p>
        </p:txBody>
      </p:sp>
    </p:spTree>
    <p:extLst>
      <p:ext uri="{BB962C8B-B14F-4D97-AF65-F5344CB8AC3E}">
        <p14:creationId xmlns:p14="http://schemas.microsoft.com/office/powerpoint/2010/main" val="1325561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Crust, </a:t>
            </a:r>
            <a:endParaRPr lang="en-GB" dirty="0"/>
          </a:p>
        </p:txBody>
      </p:sp>
      <p:sp>
        <p:nvSpPr>
          <p:cNvPr id="4" name="Slide Number Placeholder 3"/>
          <p:cNvSpPr>
            <a:spLocks noGrp="1"/>
          </p:cNvSpPr>
          <p:nvPr>
            <p:ph type="sldNum" sz="quarter" idx="5"/>
          </p:nvPr>
        </p:nvSpPr>
        <p:spPr/>
        <p:txBody>
          <a:bodyPr/>
          <a:lstStyle/>
          <a:p>
            <a:fld id="{62E90510-E784-4A23-A5B0-8E8C1056E524}" type="slidenum">
              <a:rPr lang="en-GB" smtClean="0"/>
              <a:t>11</a:t>
            </a:fld>
            <a:endParaRPr lang="en-GB"/>
          </a:p>
        </p:txBody>
      </p:sp>
    </p:spTree>
    <p:extLst>
      <p:ext uri="{BB962C8B-B14F-4D97-AF65-F5344CB8AC3E}">
        <p14:creationId xmlns:p14="http://schemas.microsoft.com/office/powerpoint/2010/main" val="969995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2E90510-E784-4A23-A5B0-8E8C1056E524}" type="slidenum">
              <a:rPr lang="en-GB" smtClean="0"/>
              <a:t>26</a:t>
            </a:fld>
            <a:endParaRPr lang="en-GB"/>
          </a:p>
        </p:txBody>
      </p:sp>
    </p:spTree>
    <p:extLst>
      <p:ext uri="{BB962C8B-B14F-4D97-AF65-F5344CB8AC3E}">
        <p14:creationId xmlns:p14="http://schemas.microsoft.com/office/powerpoint/2010/main" val="13577477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https://www.hcpc-uk.org/standards/meeting-our-standards/confidentiality/guidance-on-confidentiality/introduction-to-confidentiality/ </a:t>
            </a:r>
          </a:p>
        </p:txBody>
      </p:sp>
      <p:sp>
        <p:nvSpPr>
          <p:cNvPr id="4" name="Slide Number Placeholder 3"/>
          <p:cNvSpPr>
            <a:spLocks noGrp="1"/>
          </p:cNvSpPr>
          <p:nvPr>
            <p:ph type="sldNum" sz="quarter" idx="5"/>
          </p:nvPr>
        </p:nvSpPr>
        <p:spPr/>
        <p:txBody>
          <a:bodyPr/>
          <a:lstStyle/>
          <a:p>
            <a:fld id="{62E90510-E784-4A23-A5B0-8E8C1056E524}" type="slidenum">
              <a:rPr lang="en-GB" smtClean="0"/>
              <a:t>27</a:t>
            </a:fld>
            <a:endParaRPr lang="en-GB"/>
          </a:p>
        </p:txBody>
      </p:sp>
    </p:spTree>
    <p:extLst>
      <p:ext uri="{BB962C8B-B14F-4D97-AF65-F5344CB8AC3E}">
        <p14:creationId xmlns:p14="http://schemas.microsoft.com/office/powerpoint/2010/main" val="2908215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282D5-19B2-AD1A-21BD-F245318C518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168F203-98A9-296D-A6E0-019B75F57D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4DBE155-6D44-B617-3214-02532CC64A97}"/>
              </a:ext>
            </a:extLst>
          </p:cNvPr>
          <p:cNvSpPr>
            <a:spLocks noGrp="1"/>
          </p:cNvSpPr>
          <p:nvPr>
            <p:ph type="dt" sz="half" idx="10"/>
          </p:nvPr>
        </p:nvSpPr>
        <p:spPr/>
        <p:txBody>
          <a:bodyPr/>
          <a:lstStyle/>
          <a:p>
            <a:fld id="{64E7520E-9757-4D01-BB35-D355F2A726C4}" type="datetimeFigureOut">
              <a:rPr lang="en-GB" smtClean="0"/>
              <a:t>16/07/2024</a:t>
            </a:fld>
            <a:endParaRPr lang="en-GB"/>
          </a:p>
        </p:txBody>
      </p:sp>
      <p:sp>
        <p:nvSpPr>
          <p:cNvPr id="5" name="Footer Placeholder 4">
            <a:extLst>
              <a:ext uri="{FF2B5EF4-FFF2-40B4-BE49-F238E27FC236}">
                <a16:creationId xmlns:a16="http://schemas.microsoft.com/office/drawing/2014/main" id="{C29B43D9-A26D-BC1C-7F0F-99614FA5DCD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EECC8A9-0E9F-CD44-30C8-A1DDF4395BF0}"/>
              </a:ext>
            </a:extLst>
          </p:cNvPr>
          <p:cNvSpPr>
            <a:spLocks noGrp="1"/>
          </p:cNvSpPr>
          <p:nvPr>
            <p:ph type="sldNum" sz="quarter" idx="12"/>
          </p:nvPr>
        </p:nvSpPr>
        <p:spPr/>
        <p:txBody>
          <a:bodyPr/>
          <a:lstStyle/>
          <a:p>
            <a:fld id="{61919BC1-2604-4F57-9D76-B556D9983E3A}" type="slidenum">
              <a:rPr lang="en-GB" smtClean="0"/>
              <a:t>‹#›</a:t>
            </a:fld>
            <a:endParaRPr lang="en-GB"/>
          </a:p>
        </p:txBody>
      </p:sp>
    </p:spTree>
    <p:extLst>
      <p:ext uri="{BB962C8B-B14F-4D97-AF65-F5344CB8AC3E}">
        <p14:creationId xmlns:p14="http://schemas.microsoft.com/office/powerpoint/2010/main" val="1683626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1BCCD-D1F8-14D3-7390-D1FBD2E7363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C6F072A-6CF6-87CE-9AB3-88EBA81C183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A3D8BD-DB60-632F-103D-C6D2C173ADF9}"/>
              </a:ext>
            </a:extLst>
          </p:cNvPr>
          <p:cNvSpPr>
            <a:spLocks noGrp="1"/>
          </p:cNvSpPr>
          <p:nvPr>
            <p:ph type="dt" sz="half" idx="10"/>
          </p:nvPr>
        </p:nvSpPr>
        <p:spPr/>
        <p:txBody>
          <a:bodyPr/>
          <a:lstStyle/>
          <a:p>
            <a:fld id="{64E7520E-9757-4D01-BB35-D355F2A726C4}" type="datetimeFigureOut">
              <a:rPr lang="en-GB" smtClean="0"/>
              <a:t>16/07/2024</a:t>
            </a:fld>
            <a:endParaRPr lang="en-GB"/>
          </a:p>
        </p:txBody>
      </p:sp>
      <p:sp>
        <p:nvSpPr>
          <p:cNvPr id="5" name="Footer Placeholder 4">
            <a:extLst>
              <a:ext uri="{FF2B5EF4-FFF2-40B4-BE49-F238E27FC236}">
                <a16:creationId xmlns:a16="http://schemas.microsoft.com/office/drawing/2014/main" id="{3AF7D108-FF9F-AFD1-1F81-BBA1227977B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12DCEF-9994-DC5A-41F4-D6142A582A6F}"/>
              </a:ext>
            </a:extLst>
          </p:cNvPr>
          <p:cNvSpPr>
            <a:spLocks noGrp="1"/>
          </p:cNvSpPr>
          <p:nvPr>
            <p:ph type="sldNum" sz="quarter" idx="12"/>
          </p:nvPr>
        </p:nvSpPr>
        <p:spPr/>
        <p:txBody>
          <a:bodyPr/>
          <a:lstStyle/>
          <a:p>
            <a:fld id="{61919BC1-2604-4F57-9D76-B556D9983E3A}" type="slidenum">
              <a:rPr lang="en-GB" smtClean="0"/>
              <a:t>‹#›</a:t>
            </a:fld>
            <a:endParaRPr lang="en-GB"/>
          </a:p>
        </p:txBody>
      </p:sp>
    </p:spTree>
    <p:extLst>
      <p:ext uri="{BB962C8B-B14F-4D97-AF65-F5344CB8AC3E}">
        <p14:creationId xmlns:p14="http://schemas.microsoft.com/office/powerpoint/2010/main" val="4156344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9377FD-5CF5-126A-B9C9-8AC8B232843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FCE9C93-0B55-5987-48F1-4937B56C3E3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6479726-1EBD-3922-2E23-0920256BC303}"/>
              </a:ext>
            </a:extLst>
          </p:cNvPr>
          <p:cNvSpPr>
            <a:spLocks noGrp="1"/>
          </p:cNvSpPr>
          <p:nvPr>
            <p:ph type="dt" sz="half" idx="10"/>
          </p:nvPr>
        </p:nvSpPr>
        <p:spPr/>
        <p:txBody>
          <a:bodyPr/>
          <a:lstStyle/>
          <a:p>
            <a:fld id="{64E7520E-9757-4D01-BB35-D355F2A726C4}" type="datetimeFigureOut">
              <a:rPr lang="en-GB" smtClean="0"/>
              <a:t>16/07/2024</a:t>
            </a:fld>
            <a:endParaRPr lang="en-GB"/>
          </a:p>
        </p:txBody>
      </p:sp>
      <p:sp>
        <p:nvSpPr>
          <p:cNvPr id="5" name="Footer Placeholder 4">
            <a:extLst>
              <a:ext uri="{FF2B5EF4-FFF2-40B4-BE49-F238E27FC236}">
                <a16:creationId xmlns:a16="http://schemas.microsoft.com/office/drawing/2014/main" id="{8D347ACC-84E5-61C8-0CD8-AC35150825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6D915D4-3A47-0F7F-0960-47A93D7FF8E5}"/>
              </a:ext>
            </a:extLst>
          </p:cNvPr>
          <p:cNvSpPr>
            <a:spLocks noGrp="1"/>
          </p:cNvSpPr>
          <p:nvPr>
            <p:ph type="sldNum" sz="quarter" idx="12"/>
          </p:nvPr>
        </p:nvSpPr>
        <p:spPr/>
        <p:txBody>
          <a:bodyPr/>
          <a:lstStyle/>
          <a:p>
            <a:fld id="{61919BC1-2604-4F57-9D76-B556D9983E3A}" type="slidenum">
              <a:rPr lang="en-GB" smtClean="0"/>
              <a:t>‹#›</a:t>
            </a:fld>
            <a:endParaRPr lang="en-GB"/>
          </a:p>
        </p:txBody>
      </p:sp>
    </p:spTree>
    <p:extLst>
      <p:ext uri="{BB962C8B-B14F-4D97-AF65-F5344CB8AC3E}">
        <p14:creationId xmlns:p14="http://schemas.microsoft.com/office/powerpoint/2010/main" val="1510360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FCB45-FCA2-6456-C0CD-545834923B5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A03F768-108B-1E47-F22D-3C9D78953CB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316CB43-BCA8-8183-562F-4021966DA6CE}"/>
              </a:ext>
            </a:extLst>
          </p:cNvPr>
          <p:cNvSpPr>
            <a:spLocks noGrp="1"/>
          </p:cNvSpPr>
          <p:nvPr>
            <p:ph type="dt" sz="half" idx="10"/>
          </p:nvPr>
        </p:nvSpPr>
        <p:spPr/>
        <p:txBody>
          <a:bodyPr/>
          <a:lstStyle/>
          <a:p>
            <a:fld id="{64E7520E-9757-4D01-BB35-D355F2A726C4}" type="datetimeFigureOut">
              <a:rPr lang="en-GB" smtClean="0"/>
              <a:t>16/07/2024</a:t>
            </a:fld>
            <a:endParaRPr lang="en-GB"/>
          </a:p>
        </p:txBody>
      </p:sp>
      <p:sp>
        <p:nvSpPr>
          <p:cNvPr id="5" name="Footer Placeholder 4">
            <a:extLst>
              <a:ext uri="{FF2B5EF4-FFF2-40B4-BE49-F238E27FC236}">
                <a16:creationId xmlns:a16="http://schemas.microsoft.com/office/drawing/2014/main" id="{D560B28D-BE9A-BE57-32F9-32CFFFBDA84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CAAD67E-7AEE-B00A-8361-DD59BE66508A}"/>
              </a:ext>
            </a:extLst>
          </p:cNvPr>
          <p:cNvSpPr>
            <a:spLocks noGrp="1"/>
          </p:cNvSpPr>
          <p:nvPr>
            <p:ph type="sldNum" sz="quarter" idx="12"/>
          </p:nvPr>
        </p:nvSpPr>
        <p:spPr/>
        <p:txBody>
          <a:bodyPr/>
          <a:lstStyle/>
          <a:p>
            <a:fld id="{61919BC1-2604-4F57-9D76-B556D9983E3A}" type="slidenum">
              <a:rPr lang="en-GB" smtClean="0"/>
              <a:t>‹#›</a:t>
            </a:fld>
            <a:endParaRPr lang="en-GB"/>
          </a:p>
        </p:txBody>
      </p:sp>
    </p:spTree>
    <p:extLst>
      <p:ext uri="{BB962C8B-B14F-4D97-AF65-F5344CB8AC3E}">
        <p14:creationId xmlns:p14="http://schemas.microsoft.com/office/powerpoint/2010/main" val="3557664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85305-5DA0-E220-21CB-284DF9E2B73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62C7F29-CA8B-543F-757D-87DB162E471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B52389-3EBA-E4AE-61C3-50298178B1D1}"/>
              </a:ext>
            </a:extLst>
          </p:cNvPr>
          <p:cNvSpPr>
            <a:spLocks noGrp="1"/>
          </p:cNvSpPr>
          <p:nvPr>
            <p:ph type="dt" sz="half" idx="10"/>
          </p:nvPr>
        </p:nvSpPr>
        <p:spPr/>
        <p:txBody>
          <a:bodyPr/>
          <a:lstStyle/>
          <a:p>
            <a:fld id="{64E7520E-9757-4D01-BB35-D355F2A726C4}" type="datetimeFigureOut">
              <a:rPr lang="en-GB" smtClean="0"/>
              <a:t>16/07/2024</a:t>
            </a:fld>
            <a:endParaRPr lang="en-GB"/>
          </a:p>
        </p:txBody>
      </p:sp>
      <p:sp>
        <p:nvSpPr>
          <p:cNvPr id="5" name="Footer Placeholder 4">
            <a:extLst>
              <a:ext uri="{FF2B5EF4-FFF2-40B4-BE49-F238E27FC236}">
                <a16:creationId xmlns:a16="http://schemas.microsoft.com/office/drawing/2014/main" id="{8FCFF2A1-65E8-9952-8433-008E81AB407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33F655-B4C8-07B9-3177-4145B30DDAC2}"/>
              </a:ext>
            </a:extLst>
          </p:cNvPr>
          <p:cNvSpPr>
            <a:spLocks noGrp="1"/>
          </p:cNvSpPr>
          <p:nvPr>
            <p:ph type="sldNum" sz="quarter" idx="12"/>
          </p:nvPr>
        </p:nvSpPr>
        <p:spPr/>
        <p:txBody>
          <a:bodyPr/>
          <a:lstStyle/>
          <a:p>
            <a:fld id="{61919BC1-2604-4F57-9D76-B556D9983E3A}" type="slidenum">
              <a:rPr lang="en-GB" smtClean="0"/>
              <a:t>‹#›</a:t>
            </a:fld>
            <a:endParaRPr lang="en-GB"/>
          </a:p>
        </p:txBody>
      </p:sp>
    </p:spTree>
    <p:extLst>
      <p:ext uri="{BB962C8B-B14F-4D97-AF65-F5344CB8AC3E}">
        <p14:creationId xmlns:p14="http://schemas.microsoft.com/office/powerpoint/2010/main" val="3862700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7EEA0-E061-E58D-0236-6340E21BF9A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AE14CBF-4A2D-20DA-2805-60E0F0F75F6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458E1FB-B803-2EC1-DFBF-5326AE64226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286E44D-9FF3-10D2-DEC4-15C7AA1AC84C}"/>
              </a:ext>
            </a:extLst>
          </p:cNvPr>
          <p:cNvSpPr>
            <a:spLocks noGrp="1"/>
          </p:cNvSpPr>
          <p:nvPr>
            <p:ph type="dt" sz="half" idx="10"/>
          </p:nvPr>
        </p:nvSpPr>
        <p:spPr/>
        <p:txBody>
          <a:bodyPr/>
          <a:lstStyle/>
          <a:p>
            <a:fld id="{64E7520E-9757-4D01-BB35-D355F2A726C4}" type="datetimeFigureOut">
              <a:rPr lang="en-GB" smtClean="0"/>
              <a:t>16/07/2024</a:t>
            </a:fld>
            <a:endParaRPr lang="en-GB"/>
          </a:p>
        </p:txBody>
      </p:sp>
      <p:sp>
        <p:nvSpPr>
          <p:cNvPr id="6" name="Footer Placeholder 5">
            <a:extLst>
              <a:ext uri="{FF2B5EF4-FFF2-40B4-BE49-F238E27FC236}">
                <a16:creationId xmlns:a16="http://schemas.microsoft.com/office/drawing/2014/main" id="{4188B352-DD51-2560-730E-AC02336BCDF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3965046-33EE-DDC4-7F9E-F0EA735A14B1}"/>
              </a:ext>
            </a:extLst>
          </p:cNvPr>
          <p:cNvSpPr>
            <a:spLocks noGrp="1"/>
          </p:cNvSpPr>
          <p:nvPr>
            <p:ph type="sldNum" sz="quarter" idx="12"/>
          </p:nvPr>
        </p:nvSpPr>
        <p:spPr/>
        <p:txBody>
          <a:bodyPr/>
          <a:lstStyle/>
          <a:p>
            <a:fld id="{61919BC1-2604-4F57-9D76-B556D9983E3A}" type="slidenum">
              <a:rPr lang="en-GB" smtClean="0"/>
              <a:t>‹#›</a:t>
            </a:fld>
            <a:endParaRPr lang="en-GB"/>
          </a:p>
        </p:txBody>
      </p:sp>
    </p:spTree>
    <p:extLst>
      <p:ext uri="{BB962C8B-B14F-4D97-AF65-F5344CB8AC3E}">
        <p14:creationId xmlns:p14="http://schemas.microsoft.com/office/powerpoint/2010/main" val="3621658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35551-EF75-524F-F4EA-03E76EBC0C4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DEFDEC4-02C0-2B7B-4220-64612EE76B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E65EDE-130C-7A0E-83A3-40E7811BCF2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AEF02D6-B1DE-3907-F86A-CA178A0668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DBE6D08-313B-7D59-6CE7-BCF3A43C8D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A7DCD95-6FAC-93D5-8394-CD2941DC9672}"/>
              </a:ext>
            </a:extLst>
          </p:cNvPr>
          <p:cNvSpPr>
            <a:spLocks noGrp="1"/>
          </p:cNvSpPr>
          <p:nvPr>
            <p:ph type="dt" sz="half" idx="10"/>
          </p:nvPr>
        </p:nvSpPr>
        <p:spPr/>
        <p:txBody>
          <a:bodyPr/>
          <a:lstStyle/>
          <a:p>
            <a:fld id="{64E7520E-9757-4D01-BB35-D355F2A726C4}" type="datetimeFigureOut">
              <a:rPr lang="en-GB" smtClean="0"/>
              <a:t>16/07/2024</a:t>
            </a:fld>
            <a:endParaRPr lang="en-GB"/>
          </a:p>
        </p:txBody>
      </p:sp>
      <p:sp>
        <p:nvSpPr>
          <p:cNvPr id="8" name="Footer Placeholder 7">
            <a:extLst>
              <a:ext uri="{FF2B5EF4-FFF2-40B4-BE49-F238E27FC236}">
                <a16:creationId xmlns:a16="http://schemas.microsoft.com/office/drawing/2014/main" id="{AAC22A20-1060-8DEA-444D-A48494F9F3F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C3E4139-8056-2F18-548A-6F8650958663}"/>
              </a:ext>
            </a:extLst>
          </p:cNvPr>
          <p:cNvSpPr>
            <a:spLocks noGrp="1"/>
          </p:cNvSpPr>
          <p:nvPr>
            <p:ph type="sldNum" sz="quarter" idx="12"/>
          </p:nvPr>
        </p:nvSpPr>
        <p:spPr/>
        <p:txBody>
          <a:bodyPr/>
          <a:lstStyle/>
          <a:p>
            <a:fld id="{61919BC1-2604-4F57-9D76-B556D9983E3A}" type="slidenum">
              <a:rPr lang="en-GB" smtClean="0"/>
              <a:t>‹#›</a:t>
            </a:fld>
            <a:endParaRPr lang="en-GB"/>
          </a:p>
        </p:txBody>
      </p:sp>
    </p:spTree>
    <p:extLst>
      <p:ext uri="{BB962C8B-B14F-4D97-AF65-F5344CB8AC3E}">
        <p14:creationId xmlns:p14="http://schemas.microsoft.com/office/powerpoint/2010/main" val="3189761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AFB6F-97C3-802F-5E18-45EC9C69AA6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45A8B85-4BAF-376F-18BE-F8AB988405E9}"/>
              </a:ext>
            </a:extLst>
          </p:cNvPr>
          <p:cNvSpPr>
            <a:spLocks noGrp="1"/>
          </p:cNvSpPr>
          <p:nvPr>
            <p:ph type="dt" sz="half" idx="10"/>
          </p:nvPr>
        </p:nvSpPr>
        <p:spPr/>
        <p:txBody>
          <a:bodyPr/>
          <a:lstStyle/>
          <a:p>
            <a:fld id="{64E7520E-9757-4D01-BB35-D355F2A726C4}" type="datetimeFigureOut">
              <a:rPr lang="en-GB" smtClean="0"/>
              <a:t>16/07/2024</a:t>
            </a:fld>
            <a:endParaRPr lang="en-GB"/>
          </a:p>
        </p:txBody>
      </p:sp>
      <p:sp>
        <p:nvSpPr>
          <p:cNvPr id="4" name="Footer Placeholder 3">
            <a:extLst>
              <a:ext uri="{FF2B5EF4-FFF2-40B4-BE49-F238E27FC236}">
                <a16:creationId xmlns:a16="http://schemas.microsoft.com/office/drawing/2014/main" id="{E3ABDF7A-4DF8-9F77-0629-2AABF25FA57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8F06756-2894-9A0B-9BE8-184DE6B49EDA}"/>
              </a:ext>
            </a:extLst>
          </p:cNvPr>
          <p:cNvSpPr>
            <a:spLocks noGrp="1"/>
          </p:cNvSpPr>
          <p:nvPr>
            <p:ph type="sldNum" sz="quarter" idx="12"/>
          </p:nvPr>
        </p:nvSpPr>
        <p:spPr/>
        <p:txBody>
          <a:bodyPr/>
          <a:lstStyle/>
          <a:p>
            <a:fld id="{61919BC1-2604-4F57-9D76-B556D9983E3A}" type="slidenum">
              <a:rPr lang="en-GB" smtClean="0"/>
              <a:t>‹#›</a:t>
            </a:fld>
            <a:endParaRPr lang="en-GB"/>
          </a:p>
        </p:txBody>
      </p:sp>
    </p:spTree>
    <p:extLst>
      <p:ext uri="{BB962C8B-B14F-4D97-AF65-F5344CB8AC3E}">
        <p14:creationId xmlns:p14="http://schemas.microsoft.com/office/powerpoint/2010/main" val="3347759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24F0A7-7C06-CAF5-4F35-0197706985A0}"/>
              </a:ext>
            </a:extLst>
          </p:cNvPr>
          <p:cNvSpPr>
            <a:spLocks noGrp="1"/>
          </p:cNvSpPr>
          <p:nvPr>
            <p:ph type="dt" sz="half" idx="10"/>
          </p:nvPr>
        </p:nvSpPr>
        <p:spPr/>
        <p:txBody>
          <a:bodyPr/>
          <a:lstStyle/>
          <a:p>
            <a:fld id="{64E7520E-9757-4D01-BB35-D355F2A726C4}" type="datetimeFigureOut">
              <a:rPr lang="en-GB" smtClean="0"/>
              <a:t>16/07/2024</a:t>
            </a:fld>
            <a:endParaRPr lang="en-GB"/>
          </a:p>
        </p:txBody>
      </p:sp>
      <p:sp>
        <p:nvSpPr>
          <p:cNvPr id="3" name="Footer Placeholder 2">
            <a:extLst>
              <a:ext uri="{FF2B5EF4-FFF2-40B4-BE49-F238E27FC236}">
                <a16:creationId xmlns:a16="http://schemas.microsoft.com/office/drawing/2014/main" id="{DB2F8E20-B04C-7CBB-3F3E-07F1AA2B2DA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E350CBF-8293-DCA0-8C20-33E4DBA0B20C}"/>
              </a:ext>
            </a:extLst>
          </p:cNvPr>
          <p:cNvSpPr>
            <a:spLocks noGrp="1"/>
          </p:cNvSpPr>
          <p:nvPr>
            <p:ph type="sldNum" sz="quarter" idx="12"/>
          </p:nvPr>
        </p:nvSpPr>
        <p:spPr/>
        <p:txBody>
          <a:bodyPr/>
          <a:lstStyle/>
          <a:p>
            <a:fld id="{61919BC1-2604-4F57-9D76-B556D9983E3A}" type="slidenum">
              <a:rPr lang="en-GB" smtClean="0"/>
              <a:t>‹#›</a:t>
            </a:fld>
            <a:endParaRPr lang="en-GB"/>
          </a:p>
        </p:txBody>
      </p:sp>
    </p:spTree>
    <p:extLst>
      <p:ext uri="{BB962C8B-B14F-4D97-AF65-F5344CB8AC3E}">
        <p14:creationId xmlns:p14="http://schemas.microsoft.com/office/powerpoint/2010/main" val="2606543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2A6CF-94CB-EAA8-73EC-A447BC5853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5484E83-FEA8-101B-F0CD-522116FB5F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9BC2333-7D8B-8082-719E-F00D3B39A4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351678-B1E3-CF28-4251-494170D515DD}"/>
              </a:ext>
            </a:extLst>
          </p:cNvPr>
          <p:cNvSpPr>
            <a:spLocks noGrp="1"/>
          </p:cNvSpPr>
          <p:nvPr>
            <p:ph type="dt" sz="half" idx="10"/>
          </p:nvPr>
        </p:nvSpPr>
        <p:spPr/>
        <p:txBody>
          <a:bodyPr/>
          <a:lstStyle/>
          <a:p>
            <a:fld id="{64E7520E-9757-4D01-BB35-D355F2A726C4}" type="datetimeFigureOut">
              <a:rPr lang="en-GB" smtClean="0"/>
              <a:t>16/07/2024</a:t>
            </a:fld>
            <a:endParaRPr lang="en-GB"/>
          </a:p>
        </p:txBody>
      </p:sp>
      <p:sp>
        <p:nvSpPr>
          <p:cNvPr id="6" name="Footer Placeholder 5">
            <a:extLst>
              <a:ext uri="{FF2B5EF4-FFF2-40B4-BE49-F238E27FC236}">
                <a16:creationId xmlns:a16="http://schemas.microsoft.com/office/drawing/2014/main" id="{84AA61BB-B36A-18B3-A191-D6E3FEE5F1D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B60A5DE-A5F3-C51A-53AF-E1F9D7E37064}"/>
              </a:ext>
            </a:extLst>
          </p:cNvPr>
          <p:cNvSpPr>
            <a:spLocks noGrp="1"/>
          </p:cNvSpPr>
          <p:nvPr>
            <p:ph type="sldNum" sz="quarter" idx="12"/>
          </p:nvPr>
        </p:nvSpPr>
        <p:spPr/>
        <p:txBody>
          <a:bodyPr/>
          <a:lstStyle/>
          <a:p>
            <a:fld id="{61919BC1-2604-4F57-9D76-B556D9983E3A}" type="slidenum">
              <a:rPr lang="en-GB" smtClean="0"/>
              <a:t>‹#›</a:t>
            </a:fld>
            <a:endParaRPr lang="en-GB"/>
          </a:p>
        </p:txBody>
      </p:sp>
    </p:spTree>
    <p:extLst>
      <p:ext uri="{BB962C8B-B14F-4D97-AF65-F5344CB8AC3E}">
        <p14:creationId xmlns:p14="http://schemas.microsoft.com/office/powerpoint/2010/main" val="809148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9FD31-D4E5-C501-4813-703886CC00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2EBD5E3-3311-4517-D38E-CA8BC5B029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7278CFA-07B2-2C00-A4E3-5E408CD43C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C47808-650C-6E13-1145-120DC99735D3}"/>
              </a:ext>
            </a:extLst>
          </p:cNvPr>
          <p:cNvSpPr>
            <a:spLocks noGrp="1"/>
          </p:cNvSpPr>
          <p:nvPr>
            <p:ph type="dt" sz="half" idx="10"/>
          </p:nvPr>
        </p:nvSpPr>
        <p:spPr/>
        <p:txBody>
          <a:bodyPr/>
          <a:lstStyle/>
          <a:p>
            <a:fld id="{64E7520E-9757-4D01-BB35-D355F2A726C4}" type="datetimeFigureOut">
              <a:rPr lang="en-GB" smtClean="0"/>
              <a:t>16/07/2024</a:t>
            </a:fld>
            <a:endParaRPr lang="en-GB"/>
          </a:p>
        </p:txBody>
      </p:sp>
      <p:sp>
        <p:nvSpPr>
          <p:cNvPr id="6" name="Footer Placeholder 5">
            <a:extLst>
              <a:ext uri="{FF2B5EF4-FFF2-40B4-BE49-F238E27FC236}">
                <a16:creationId xmlns:a16="http://schemas.microsoft.com/office/drawing/2014/main" id="{B0F21236-4A1F-4D11-64DD-0A771191859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23CEC90-4281-01C1-1263-C1511D51998B}"/>
              </a:ext>
            </a:extLst>
          </p:cNvPr>
          <p:cNvSpPr>
            <a:spLocks noGrp="1"/>
          </p:cNvSpPr>
          <p:nvPr>
            <p:ph type="sldNum" sz="quarter" idx="12"/>
          </p:nvPr>
        </p:nvSpPr>
        <p:spPr/>
        <p:txBody>
          <a:bodyPr/>
          <a:lstStyle/>
          <a:p>
            <a:fld id="{61919BC1-2604-4F57-9D76-B556D9983E3A}" type="slidenum">
              <a:rPr lang="en-GB" smtClean="0"/>
              <a:t>‹#›</a:t>
            </a:fld>
            <a:endParaRPr lang="en-GB"/>
          </a:p>
        </p:txBody>
      </p:sp>
    </p:spTree>
    <p:extLst>
      <p:ext uri="{BB962C8B-B14F-4D97-AF65-F5344CB8AC3E}">
        <p14:creationId xmlns:p14="http://schemas.microsoft.com/office/powerpoint/2010/main" val="777208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B147D8-8287-F295-91F1-928A1A291B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EAE6A08-9CB2-37A9-538C-1A7E54FEA7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09BF89F-4BF7-1B86-1BF5-2A9FA35BD0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4E7520E-9757-4D01-BB35-D355F2A726C4}" type="datetimeFigureOut">
              <a:rPr lang="en-GB" smtClean="0"/>
              <a:t>16/07/2024</a:t>
            </a:fld>
            <a:endParaRPr lang="en-GB"/>
          </a:p>
        </p:txBody>
      </p:sp>
      <p:sp>
        <p:nvSpPr>
          <p:cNvPr id="5" name="Footer Placeholder 4">
            <a:extLst>
              <a:ext uri="{FF2B5EF4-FFF2-40B4-BE49-F238E27FC236}">
                <a16:creationId xmlns:a16="http://schemas.microsoft.com/office/drawing/2014/main" id="{85710D61-DDBE-1D26-50B6-158F9FAF9F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2B78A0FA-29A6-1D0D-5BE9-A55F7AC836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1919BC1-2604-4F57-9D76-B556D9983E3A}" type="slidenum">
              <a:rPr lang="en-GB" smtClean="0"/>
              <a:t>‹#›</a:t>
            </a:fld>
            <a:endParaRPr lang="en-GB"/>
          </a:p>
        </p:txBody>
      </p:sp>
    </p:spTree>
    <p:extLst>
      <p:ext uri="{BB962C8B-B14F-4D97-AF65-F5344CB8AC3E}">
        <p14:creationId xmlns:p14="http://schemas.microsoft.com/office/powerpoint/2010/main" val="3994002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9EF30C2-29AC-4A0D-BC0A-A679CF113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00500" y="1087403"/>
            <a:ext cx="8191500" cy="5770597"/>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C094D8C-56FB-FD2B-5123-4A989A9EEDBA}"/>
              </a:ext>
            </a:extLst>
          </p:cNvPr>
          <p:cNvSpPr>
            <a:spLocks noGrp="1"/>
          </p:cNvSpPr>
          <p:nvPr>
            <p:ph type="ctrTitle"/>
          </p:nvPr>
        </p:nvSpPr>
        <p:spPr>
          <a:xfrm>
            <a:off x="5093520" y="2744662"/>
            <a:ext cx="6589707" cy="2387600"/>
          </a:xfrm>
        </p:spPr>
        <p:txBody>
          <a:bodyPr>
            <a:normAutofit/>
          </a:bodyPr>
          <a:lstStyle/>
          <a:p>
            <a:pPr algn="r"/>
            <a:r>
              <a:rPr lang="en-GB">
                <a:solidFill>
                  <a:srgbClr val="FFFFFF"/>
                </a:solidFill>
              </a:rPr>
              <a:t>Health and Social Care</a:t>
            </a:r>
          </a:p>
        </p:txBody>
      </p:sp>
      <p:sp>
        <p:nvSpPr>
          <p:cNvPr id="3" name="Subtitle 2">
            <a:extLst>
              <a:ext uri="{FF2B5EF4-FFF2-40B4-BE49-F238E27FC236}">
                <a16:creationId xmlns:a16="http://schemas.microsoft.com/office/drawing/2014/main" id="{D496240A-533E-6C3F-7AE7-59C072EE7E53}"/>
              </a:ext>
            </a:extLst>
          </p:cNvPr>
          <p:cNvSpPr>
            <a:spLocks noGrp="1"/>
          </p:cNvSpPr>
          <p:nvPr>
            <p:ph type="subTitle" idx="1"/>
          </p:nvPr>
        </p:nvSpPr>
        <p:spPr>
          <a:xfrm>
            <a:off x="5093520" y="5224337"/>
            <a:ext cx="6589707" cy="1329443"/>
          </a:xfrm>
        </p:spPr>
        <p:txBody>
          <a:bodyPr>
            <a:normAutofit/>
          </a:bodyPr>
          <a:lstStyle/>
          <a:p>
            <a:pPr algn="r"/>
            <a:endParaRPr lang="en-GB">
              <a:solidFill>
                <a:srgbClr val="FFFFFF"/>
              </a:solidFill>
            </a:endParaRPr>
          </a:p>
        </p:txBody>
      </p:sp>
      <p:cxnSp>
        <p:nvCxnSpPr>
          <p:cNvPr id="12" name="Straight Connector 11">
            <a:extLst>
              <a:ext uri="{FF2B5EF4-FFF2-40B4-BE49-F238E27FC236}">
                <a16:creationId xmlns:a16="http://schemas.microsoft.com/office/drawing/2014/main" id="{266A0658-1CC4-4B0D-AAB7-A702286AF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241" y="18393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A04F1504-431A-4D86-9091-AE7E4B333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2348" y="1"/>
            <a:ext cx="2279742"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EA804283-B929-4503-802F-4585376E2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Oval 17">
            <a:extLst>
              <a:ext uri="{FF2B5EF4-FFF2-40B4-BE49-F238E27FC236}">
                <a16:creationId xmlns:a16="http://schemas.microsoft.com/office/drawing/2014/main" id="{AD3811F5-514E-49A4-B382-673ED228A4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69044" y="514898"/>
            <a:ext cx="2393351" cy="23284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067AD921-1CEE-4C1B-9AA3-C66D908DD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49740"/>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C36A08F5-3B56-47C5-A371-9187BE56E1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39683" y="4203427"/>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13230112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2CAD20A5-B9BF-4C29-B1C0-882CF36B43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Rectangle 2056">
            <a:extLst>
              <a:ext uri="{FF2B5EF4-FFF2-40B4-BE49-F238E27FC236}">
                <a16:creationId xmlns:a16="http://schemas.microsoft.com/office/drawing/2014/main" id="{7283847B-B7B4-4D47-875A-C45ADEF4C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8300" y="685800"/>
            <a:ext cx="6057900" cy="54864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916AC7-4774-6232-6B59-C8CA67847086}"/>
              </a:ext>
            </a:extLst>
          </p:cNvPr>
          <p:cNvSpPr>
            <a:spLocks noGrp="1"/>
          </p:cNvSpPr>
          <p:nvPr>
            <p:ph type="title"/>
          </p:nvPr>
        </p:nvSpPr>
        <p:spPr>
          <a:xfrm>
            <a:off x="6262578" y="1259958"/>
            <a:ext cx="4253022" cy="2466143"/>
          </a:xfrm>
        </p:spPr>
        <p:txBody>
          <a:bodyPr vert="horz" lIns="91440" tIns="45720" rIns="91440" bIns="45720" rtlCol="0" anchor="b">
            <a:normAutofit/>
          </a:bodyPr>
          <a:lstStyle/>
          <a:p>
            <a:pPr algn="ctr"/>
            <a:r>
              <a:rPr lang="en-US" sz="3200">
                <a:solidFill>
                  <a:srgbClr val="595959"/>
                </a:solidFill>
              </a:rPr>
              <a:t>What is this?</a:t>
            </a:r>
          </a:p>
        </p:txBody>
      </p:sp>
      <p:sp>
        <p:nvSpPr>
          <p:cNvPr id="4" name="Content Placeholder 3">
            <a:extLst>
              <a:ext uri="{FF2B5EF4-FFF2-40B4-BE49-F238E27FC236}">
                <a16:creationId xmlns:a16="http://schemas.microsoft.com/office/drawing/2014/main" id="{38F0C161-D8C9-DFE0-592F-34453370DA20}"/>
              </a:ext>
            </a:extLst>
          </p:cNvPr>
          <p:cNvSpPr>
            <a:spLocks noGrp="1"/>
          </p:cNvSpPr>
          <p:nvPr>
            <p:ph idx="1"/>
          </p:nvPr>
        </p:nvSpPr>
        <p:spPr/>
        <p:txBody>
          <a:bodyPr/>
          <a:lstStyle/>
          <a:p>
            <a:endParaRPr lang="en-GB"/>
          </a:p>
        </p:txBody>
      </p:sp>
      <p:pic>
        <p:nvPicPr>
          <p:cNvPr id="2050" name="Picture 2" descr="Handful of change hi-res stock photography and images - Alamy">
            <a:extLst>
              <a:ext uri="{FF2B5EF4-FFF2-40B4-BE49-F238E27FC236}">
                <a16:creationId xmlns:a16="http://schemas.microsoft.com/office/drawing/2014/main" id="{C34A80C9-A2CB-12D9-7AAA-38BB07AE63E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0000"/>
          <a:stretch/>
        </p:blipFill>
        <p:spPr bwMode="auto">
          <a:xfrm>
            <a:off x="249833" y="852755"/>
            <a:ext cx="5174545"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23168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0C140F-18EB-8034-DBA7-96481B339C68}"/>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Teesside quiz</a:t>
            </a:r>
          </a:p>
        </p:txBody>
      </p:sp>
      <p:pic>
        <p:nvPicPr>
          <p:cNvPr id="1026" name="Picture 2" descr="A guide to Teesside Words and Saying – Project Middlesbrough">
            <a:extLst>
              <a:ext uri="{FF2B5EF4-FFF2-40B4-BE49-F238E27FC236}">
                <a16:creationId xmlns:a16="http://schemas.microsoft.com/office/drawing/2014/main" id="{2CD5838A-4A82-DF41-5615-8E586BB7F63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4777316" y="735499"/>
            <a:ext cx="6780700" cy="5384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0277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08389C8-0B92-3CE0-0BEB-92F667C7EAC2}"/>
              </a:ext>
            </a:extLst>
          </p:cNvPr>
          <p:cNvSpPr>
            <a:spLocks/>
          </p:cNvSpPr>
          <p:nvPr/>
        </p:nvSpPr>
        <p:spPr>
          <a:xfrm>
            <a:off x="1089092" y="643467"/>
            <a:ext cx="3675846" cy="5571066"/>
          </a:xfrm>
          <a:prstGeom prst="rect">
            <a:avLst/>
          </a:prstGeom>
        </p:spPr>
        <p:txBody>
          <a:bodyPr>
            <a:normAutofit/>
          </a:bodyPr>
          <a:lstStyle/>
          <a:p>
            <a:pPr defTabSz="777240">
              <a:lnSpc>
                <a:spcPct val="120000"/>
              </a:lnSpc>
              <a:spcAft>
                <a:spcPts val="600"/>
              </a:spcAft>
            </a:pPr>
            <a:r>
              <a:rPr lang="en-GB" sz="1530" kern="100">
                <a:solidFill>
                  <a:schemeClr val="tx1"/>
                </a:solidFill>
                <a:latin typeface="Aptos" panose="020B0004020202020204" pitchFamily="34" charset="0"/>
                <a:ea typeface="+mn-ea"/>
                <a:cs typeface="Times New Roman" panose="02020603050405020304" pitchFamily="18" charset="0"/>
              </a:rPr>
              <a:t>Aka - Crazy “He was going Aka” </a:t>
            </a:r>
            <a:br>
              <a:rPr lang="en-GB" sz="1530" kern="100">
                <a:solidFill>
                  <a:schemeClr val="tx1"/>
                </a:solidFill>
                <a:latin typeface="Aptos" panose="020B0004020202020204" pitchFamily="34" charset="0"/>
                <a:ea typeface="+mn-ea"/>
                <a:cs typeface="Times New Roman" panose="02020603050405020304" pitchFamily="18" charset="0"/>
              </a:rPr>
            </a:br>
            <a:r>
              <a:rPr lang="en-GB" sz="1530" kern="100">
                <a:solidFill>
                  <a:schemeClr val="tx1"/>
                </a:solidFill>
                <a:latin typeface="Aptos" panose="020B0004020202020204" pitchFamily="34" charset="0"/>
                <a:ea typeface="+mn-ea"/>
                <a:cs typeface="Times New Roman" panose="02020603050405020304" pitchFamily="18" charset="0"/>
              </a:rPr>
              <a:t>Ayaz / Aya – Ouch ”Aya that hurt!” </a:t>
            </a:r>
            <a:br>
              <a:rPr lang="en-GB" sz="1530" kern="100">
                <a:solidFill>
                  <a:schemeClr val="tx1"/>
                </a:solidFill>
                <a:latin typeface="Aptos" panose="020B0004020202020204" pitchFamily="34" charset="0"/>
                <a:ea typeface="+mn-ea"/>
                <a:cs typeface="Times New Roman" panose="02020603050405020304" pitchFamily="18" charset="0"/>
              </a:rPr>
            </a:br>
            <a:r>
              <a:rPr lang="en-GB" sz="1530" kern="100" err="1">
                <a:solidFill>
                  <a:schemeClr val="tx1"/>
                </a:solidFill>
                <a:latin typeface="Aptos" panose="020B0004020202020204" pitchFamily="34" charset="0"/>
                <a:ea typeface="+mn-ea"/>
                <a:cs typeface="Times New Roman" panose="02020603050405020304" pitchFamily="18" charset="0"/>
              </a:rPr>
              <a:t>Afta</a:t>
            </a:r>
            <a:r>
              <a:rPr lang="en-GB" sz="1530" kern="100">
                <a:solidFill>
                  <a:schemeClr val="tx1"/>
                </a:solidFill>
                <a:latin typeface="Aptos" panose="020B0004020202020204" pitchFamily="34" charset="0"/>
                <a:ea typeface="+mn-ea"/>
                <a:cs typeface="Times New Roman" panose="02020603050405020304" pitchFamily="18" charset="0"/>
              </a:rPr>
              <a:t>- Have to “I </a:t>
            </a:r>
            <a:r>
              <a:rPr lang="en-GB" sz="1530" kern="100" err="1">
                <a:solidFill>
                  <a:schemeClr val="tx1"/>
                </a:solidFill>
                <a:latin typeface="Aptos" panose="020B0004020202020204" pitchFamily="34" charset="0"/>
                <a:ea typeface="+mn-ea"/>
                <a:cs typeface="Times New Roman" panose="02020603050405020304" pitchFamily="18" charset="0"/>
              </a:rPr>
              <a:t>afta</a:t>
            </a:r>
            <a:r>
              <a:rPr lang="en-GB" sz="1530" kern="100">
                <a:solidFill>
                  <a:schemeClr val="tx1"/>
                </a:solidFill>
                <a:latin typeface="Aptos" panose="020B0004020202020204" pitchFamily="34" charset="0"/>
                <a:ea typeface="+mn-ea"/>
                <a:cs typeface="Times New Roman" panose="02020603050405020304" pitchFamily="18" charset="0"/>
              </a:rPr>
              <a:t> sort it out later” </a:t>
            </a:r>
            <a:br>
              <a:rPr lang="en-GB" sz="1530" kern="100">
                <a:solidFill>
                  <a:schemeClr val="tx1"/>
                </a:solidFill>
                <a:latin typeface="Aptos" panose="020B0004020202020204" pitchFamily="34" charset="0"/>
                <a:ea typeface="+mn-ea"/>
                <a:cs typeface="Times New Roman" panose="02020603050405020304" pitchFamily="18" charset="0"/>
              </a:rPr>
            </a:br>
            <a:r>
              <a:rPr lang="en-GB" sz="1530" kern="100" err="1">
                <a:solidFill>
                  <a:schemeClr val="tx1"/>
                </a:solidFill>
                <a:latin typeface="Aptos" panose="020B0004020202020204" pitchFamily="34" charset="0"/>
                <a:ea typeface="+mn-ea"/>
                <a:cs typeface="Times New Roman" panose="02020603050405020304" pitchFamily="18" charset="0"/>
              </a:rPr>
              <a:t>Akki</a:t>
            </a:r>
            <a:r>
              <a:rPr lang="en-GB" sz="1530" kern="100">
                <a:solidFill>
                  <a:schemeClr val="tx1"/>
                </a:solidFill>
                <a:latin typeface="Aptos" panose="020B0004020202020204" pitchFamily="34" charset="0"/>
                <a:ea typeface="+mn-ea"/>
                <a:cs typeface="Times New Roman" panose="02020603050405020304" pitchFamily="18" charset="0"/>
              </a:rPr>
              <a:t> – Filthy</a:t>
            </a:r>
            <a:br>
              <a:rPr lang="en-GB" sz="1530" kern="100">
                <a:solidFill>
                  <a:schemeClr val="tx1"/>
                </a:solidFill>
                <a:latin typeface="Aptos" panose="020B0004020202020204" pitchFamily="34" charset="0"/>
                <a:ea typeface="+mn-ea"/>
                <a:cs typeface="Times New Roman" panose="02020603050405020304" pitchFamily="18" charset="0"/>
              </a:rPr>
            </a:br>
            <a:r>
              <a:rPr lang="en-GB" sz="1530" kern="100">
                <a:solidFill>
                  <a:schemeClr val="tx1"/>
                </a:solidFill>
                <a:latin typeface="Aptos" panose="020B0004020202020204" pitchFamily="34" charset="0"/>
                <a:ea typeface="+mn-ea"/>
                <a:cs typeface="Times New Roman" panose="02020603050405020304" pitchFamily="18" charset="0"/>
              </a:rPr>
              <a:t>Bray - To hit or bang “I was braying on the door for ages before you answered” </a:t>
            </a:r>
            <a:br>
              <a:rPr lang="en-GB" sz="1530" kern="100">
                <a:solidFill>
                  <a:schemeClr val="tx1"/>
                </a:solidFill>
                <a:latin typeface="Aptos" panose="020B0004020202020204" pitchFamily="34" charset="0"/>
                <a:ea typeface="+mn-ea"/>
                <a:cs typeface="Times New Roman" panose="02020603050405020304" pitchFamily="18" charset="0"/>
              </a:rPr>
            </a:br>
            <a:r>
              <a:rPr lang="en-GB" sz="1530" kern="100" err="1">
                <a:solidFill>
                  <a:schemeClr val="tx1"/>
                </a:solidFill>
                <a:latin typeface="Aptos" panose="020B0004020202020204" pitchFamily="34" charset="0"/>
                <a:ea typeface="+mn-ea"/>
                <a:cs typeface="Times New Roman" panose="02020603050405020304" pitchFamily="18" charset="0"/>
              </a:rPr>
              <a:t>Boltic</a:t>
            </a:r>
            <a:r>
              <a:rPr lang="en-GB" sz="1530" kern="100">
                <a:solidFill>
                  <a:schemeClr val="tx1"/>
                </a:solidFill>
                <a:latin typeface="Aptos" panose="020B0004020202020204" pitchFamily="34" charset="0"/>
                <a:ea typeface="+mn-ea"/>
                <a:cs typeface="Times New Roman" panose="02020603050405020304" pitchFamily="18" charset="0"/>
              </a:rPr>
              <a:t> / Baltic- Freezing Cold</a:t>
            </a:r>
            <a:br>
              <a:rPr lang="en-GB" sz="1530" kern="100">
                <a:solidFill>
                  <a:schemeClr val="tx1"/>
                </a:solidFill>
                <a:latin typeface="Aptos" panose="020B0004020202020204" pitchFamily="34" charset="0"/>
                <a:ea typeface="+mn-ea"/>
                <a:cs typeface="Times New Roman" panose="02020603050405020304" pitchFamily="18" charset="0"/>
              </a:rPr>
            </a:br>
            <a:r>
              <a:rPr lang="en-GB" sz="1530" kern="100">
                <a:solidFill>
                  <a:schemeClr val="tx1"/>
                </a:solidFill>
                <a:latin typeface="Aptos" panose="020B0004020202020204" pitchFamily="34" charset="0"/>
                <a:ea typeface="+mn-ea"/>
                <a:cs typeface="Times New Roman" panose="02020603050405020304" pitchFamily="18" charset="0"/>
              </a:rPr>
              <a:t>Chew- bother “I </a:t>
            </a:r>
            <a:r>
              <a:rPr lang="en-GB" sz="1530" kern="100" err="1">
                <a:solidFill>
                  <a:schemeClr val="tx1"/>
                </a:solidFill>
                <a:latin typeface="Aptos" panose="020B0004020202020204" pitchFamily="34" charset="0"/>
                <a:ea typeface="+mn-ea"/>
                <a:cs typeface="Times New Roman" panose="02020603050405020304" pitchFamily="18" charset="0"/>
              </a:rPr>
              <a:t>dont</a:t>
            </a:r>
            <a:r>
              <a:rPr lang="en-GB" sz="1530" kern="100">
                <a:solidFill>
                  <a:schemeClr val="tx1"/>
                </a:solidFill>
                <a:latin typeface="Aptos" panose="020B0004020202020204" pitchFamily="34" charset="0"/>
                <a:ea typeface="+mn-ea"/>
                <a:cs typeface="Times New Roman" panose="02020603050405020304" pitchFamily="18" charset="0"/>
              </a:rPr>
              <a:t> want no chew tonight like”</a:t>
            </a:r>
            <a:br>
              <a:rPr lang="en-GB" sz="1530" kern="100">
                <a:solidFill>
                  <a:schemeClr val="tx1"/>
                </a:solidFill>
                <a:latin typeface="Aptos" panose="020B0004020202020204" pitchFamily="34" charset="0"/>
                <a:ea typeface="+mn-ea"/>
                <a:cs typeface="Times New Roman" panose="02020603050405020304" pitchFamily="18" charset="0"/>
              </a:rPr>
            </a:br>
            <a:r>
              <a:rPr lang="en-GB" sz="1530" kern="100">
                <a:solidFill>
                  <a:schemeClr val="tx1"/>
                </a:solidFill>
                <a:latin typeface="Aptos" panose="020B0004020202020204" pitchFamily="34" charset="0"/>
                <a:ea typeface="+mn-ea"/>
                <a:cs typeface="Times New Roman" panose="02020603050405020304" pitchFamily="18" charset="0"/>
              </a:rPr>
              <a:t>Clamming - Hungry</a:t>
            </a:r>
          </a:p>
          <a:p>
            <a:pPr defTabSz="777240">
              <a:lnSpc>
                <a:spcPct val="120000"/>
              </a:lnSpc>
              <a:spcAft>
                <a:spcPts val="600"/>
              </a:spcAft>
            </a:pPr>
            <a:r>
              <a:rPr lang="en-GB" sz="1530" kern="100" err="1">
                <a:solidFill>
                  <a:schemeClr val="tx1"/>
                </a:solidFill>
                <a:latin typeface="Aptos" panose="020B0004020202020204" pitchFamily="34" charset="0"/>
                <a:ea typeface="+mn-ea"/>
                <a:cs typeface="Times New Roman" panose="02020603050405020304" pitchFamily="18" charset="0"/>
              </a:rPr>
              <a:t>Fumin</a:t>
            </a:r>
            <a:r>
              <a:rPr lang="en-GB" sz="1530" kern="100">
                <a:solidFill>
                  <a:schemeClr val="tx1"/>
                </a:solidFill>
                <a:latin typeface="Aptos" panose="020B0004020202020204" pitchFamily="34" charset="0"/>
                <a:ea typeface="+mn-ea"/>
                <a:cs typeface="Times New Roman" panose="02020603050405020304" pitchFamily="18" charset="0"/>
              </a:rPr>
              <a:t> - Very angry “I’m </a:t>
            </a:r>
            <a:r>
              <a:rPr lang="en-GB" sz="1530" kern="100" err="1">
                <a:solidFill>
                  <a:schemeClr val="tx1"/>
                </a:solidFill>
                <a:latin typeface="Aptos" panose="020B0004020202020204" pitchFamily="34" charset="0"/>
                <a:ea typeface="+mn-ea"/>
                <a:cs typeface="Times New Roman" panose="02020603050405020304" pitchFamily="18" charset="0"/>
              </a:rPr>
              <a:t>fumin</a:t>
            </a:r>
            <a:r>
              <a:rPr lang="en-GB" sz="1530" kern="100">
                <a:solidFill>
                  <a:schemeClr val="tx1"/>
                </a:solidFill>
                <a:latin typeface="Aptos" panose="020B0004020202020204" pitchFamily="34" charset="0"/>
                <a:ea typeface="+mn-ea"/>
                <a:cs typeface="Times New Roman" panose="02020603050405020304" pitchFamily="18" charset="0"/>
              </a:rPr>
              <a:t> ma cars broke again” </a:t>
            </a:r>
            <a:br>
              <a:rPr lang="en-GB" sz="1530" kern="100">
                <a:solidFill>
                  <a:schemeClr val="tx1"/>
                </a:solidFill>
                <a:latin typeface="Aptos" panose="020B0004020202020204" pitchFamily="34" charset="0"/>
                <a:ea typeface="+mn-ea"/>
                <a:cs typeface="Times New Roman" panose="02020603050405020304" pitchFamily="18" charset="0"/>
              </a:rPr>
            </a:br>
            <a:br>
              <a:rPr lang="en-GB" sz="1530" kern="100">
                <a:solidFill>
                  <a:schemeClr val="tx1"/>
                </a:solidFill>
                <a:latin typeface="Aptos" panose="020B0004020202020204" pitchFamily="34" charset="0"/>
                <a:ea typeface="+mn-ea"/>
                <a:cs typeface="Times New Roman" panose="02020603050405020304" pitchFamily="18" charset="0"/>
              </a:rPr>
            </a:br>
            <a:br>
              <a:rPr lang="en-GB" sz="1530" kern="100">
                <a:solidFill>
                  <a:schemeClr val="tx1"/>
                </a:solidFill>
                <a:latin typeface="Aptos" panose="020B0004020202020204" pitchFamily="34" charset="0"/>
                <a:ea typeface="+mn-ea"/>
                <a:cs typeface="Times New Roman" panose="02020603050405020304" pitchFamily="18" charset="0"/>
              </a:rPr>
            </a:br>
            <a:br>
              <a:rPr lang="en-GB" sz="1530" kern="100">
                <a:solidFill>
                  <a:schemeClr val="tx1"/>
                </a:solidFill>
                <a:latin typeface="Aptos" panose="020B0004020202020204" pitchFamily="34" charset="0"/>
                <a:ea typeface="+mn-ea"/>
                <a:cs typeface="Times New Roman" panose="02020603050405020304" pitchFamily="18" charset="0"/>
              </a:rPr>
            </a:br>
            <a:br>
              <a:rPr lang="en-GB" sz="1530" kern="100">
                <a:solidFill>
                  <a:schemeClr val="tx1"/>
                </a:solidFill>
                <a:latin typeface="Aptos" panose="020B0004020202020204" pitchFamily="34" charset="0"/>
                <a:ea typeface="+mn-ea"/>
                <a:cs typeface="Times New Roman" panose="02020603050405020304" pitchFamily="18" charset="0"/>
              </a:rPr>
            </a:b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2A9655E8-AE3F-5123-B80F-CB5DB8B827F2}"/>
              </a:ext>
            </a:extLst>
          </p:cNvPr>
          <p:cNvSpPr txBox="1"/>
          <p:nvPr/>
        </p:nvSpPr>
        <p:spPr>
          <a:xfrm>
            <a:off x="4965479" y="758311"/>
            <a:ext cx="6137429" cy="5131001"/>
          </a:xfrm>
          <a:prstGeom prst="rect">
            <a:avLst/>
          </a:prstGeom>
          <a:noFill/>
        </p:spPr>
        <p:txBody>
          <a:bodyPr wrap="square">
            <a:spAutoFit/>
          </a:bodyPr>
          <a:lstStyle/>
          <a:p>
            <a:pPr defTabSz="777240">
              <a:lnSpc>
                <a:spcPct val="120000"/>
              </a:lnSpc>
              <a:spcAft>
                <a:spcPts val="600"/>
              </a:spcAft>
            </a:pPr>
            <a:r>
              <a:rPr lang="en-GB" sz="1700" kern="100">
                <a:solidFill>
                  <a:schemeClr val="tx1"/>
                </a:solidFill>
                <a:latin typeface="Aptos" panose="020B0004020202020204" pitchFamily="34" charset="0"/>
                <a:ea typeface="+mn-ea"/>
                <a:cs typeface="Times New Roman" panose="02020603050405020304" pitchFamily="18" charset="0"/>
              </a:rPr>
              <a:t>Gadgie- Man, Male ”I helped an old gadgie cross the road”</a:t>
            </a:r>
            <a:br>
              <a:rPr lang="en-GB" sz="1700" kern="100">
                <a:solidFill>
                  <a:schemeClr val="tx1"/>
                </a:solidFill>
                <a:latin typeface="Aptos" panose="020B0004020202020204" pitchFamily="34" charset="0"/>
                <a:ea typeface="+mn-ea"/>
                <a:cs typeface="Times New Roman" panose="02020603050405020304" pitchFamily="18" charset="0"/>
              </a:rPr>
            </a:br>
            <a:r>
              <a:rPr lang="en-GB" sz="1700" kern="100">
                <a:solidFill>
                  <a:schemeClr val="tx1"/>
                </a:solidFill>
                <a:latin typeface="Aptos" panose="020B0004020202020204" pitchFamily="34" charset="0"/>
                <a:ea typeface="+mn-ea"/>
                <a:cs typeface="Times New Roman" panose="02020603050405020304" pitchFamily="18" charset="0"/>
              </a:rPr>
              <a:t>Howl / Howling – Laugh “I was howling at that last night!”</a:t>
            </a:r>
            <a:br>
              <a:rPr lang="en-GB" sz="1700" kern="100">
                <a:solidFill>
                  <a:schemeClr val="tx1"/>
                </a:solidFill>
                <a:latin typeface="Aptos" panose="020B0004020202020204" pitchFamily="34" charset="0"/>
                <a:ea typeface="+mn-ea"/>
                <a:cs typeface="Times New Roman" panose="02020603050405020304" pitchFamily="18" charset="0"/>
              </a:rPr>
            </a:br>
            <a:r>
              <a:rPr lang="en-GB" sz="1700" kern="100">
                <a:solidFill>
                  <a:schemeClr val="tx1"/>
                </a:solidFill>
                <a:latin typeface="Aptos" panose="020B0004020202020204" pitchFamily="34" charset="0"/>
                <a:ea typeface="+mn-ea"/>
                <a:cs typeface="Times New Roman" panose="02020603050405020304" pitchFamily="18" charset="0"/>
              </a:rPr>
              <a:t>Jafta- Do you have to “Jafta do that?”</a:t>
            </a:r>
            <a:br>
              <a:rPr lang="en-GB" sz="1700" kern="100">
                <a:solidFill>
                  <a:schemeClr val="tx1"/>
                </a:solidFill>
                <a:latin typeface="Aptos" panose="020B0004020202020204" pitchFamily="34" charset="0"/>
                <a:ea typeface="+mn-ea"/>
                <a:cs typeface="Times New Roman" panose="02020603050405020304" pitchFamily="18" charset="0"/>
              </a:rPr>
            </a:br>
            <a:r>
              <a:rPr lang="en-GB" sz="1700" kern="100" err="1">
                <a:solidFill>
                  <a:schemeClr val="tx1"/>
                </a:solidFill>
                <a:latin typeface="Aptos" panose="020B0004020202020204" pitchFamily="34" charset="0"/>
                <a:ea typeface="+mn-ea"/>
                <a:cs typeface="Times New Roman" panose="02020603050405020304" pitchFamily="18" charset="0"/>
              </a:rPr>
              <a:t>Janoaworramean</a:t>
            </a:r>
            <a:r>
              <a:rPr lang="en-GB" sz="1700" kern="100">
                <a:solidFill>
                  <a:schemeClr val="tx1"/>
                </a:solidFill>
                <a:latin typeface="Aptos" panose="020B0004020202020204" pitchFamily="34" charset="0"/>
                <a:ea typeface="+mn-ea"/>
                <a:cs typeface="Times New Roman" panose="02020603050405020304" pitchFamily="18" charset="0"/>
              </a:rPr>
              <a:t>? – ‘Do you understand what I am saying / talking about?’</a:t>
            </a:r>
            <a:br>
              <a:rPr lang="en-GB" sz="1700" kern="100">
                <a:solidFill>
                  <a:schemeClr val="tx1"/>
                </a:solidFill>
                <a:latin typeface="Aptos" panose="020B0004020202020204" pitchFamily="34" charset="0"/>
                <a:ea typeface="+mn-ea"/>
                <a:cs typeface="Times New Roman" panose="02020603050405020304" pitchFamily="18" charset="0"/>
              </a:rPr>
            </a:br>
            <a:r>
              <a:rPr lang="en-GB" sz="1700" kern="100">
                <a:solidFill>
                  <a:schemeClr val="tx1"/>
                </a:solidFill>
                <a:latin typeface="Aptos" panose="020B0004020202020204" pitchFamily="34" charset="0"/>
                <a:ea typeface="+mn-ea"/>
                <a:cs typeface="Times New Roman" panose="02020603050405020304" pitchFamily="18" charset="0"/>
              </a:rPr>
              <a:t>Knack / </a:t>
            </a:r>
            <a:r>
              <a:rPr lang="en-GB" sz="1700" kern="100" err="1">
                <a:solidFill>
                  <a:schemeClr val="tx1"/>
                </a:solidFill>
                <a:latin typeface="Aptos" panose="020B0004020202020204" pitchFamily="34" charset="0"/>
                <a:ea typeface="+mn-ea"/>
                <a:cs typeface="Times New Roman" panose="02020603050405020304" pitchFamily="18" charset="0"/>
              </a:rPr>
              <a:t>Knacking</a:t>
            </a:r>
            <a:r>
              <a:rPr lang="en-GB" sz="1700" kern="100">
                <a:solidFill>
                  <a:schemeClr val="tx1"/>
                </a:solidFill>
                <a:latin typeface="Aptos" panose="020B0004020202020204" pitchFamily="34" charset="0"/>
                <a:ea typeface="+mn-ea"/>
                <a:cs typeface="Times New Roman" panose="02020603050405020304" pitchFamily="18" charset="0"/>
              </a:rPr>
              <a:t> – Hurt / Hurting “My feet were </a:t>
            </a:r>
            <a:r>
              <a:rPr lang="en-GB" sz="1700" kern="100" err="1">
                <a:solidFill>
                  <a:schemeClr val="tx1"/>
                </a:solidFill>
                <a:latin typeface="Aptos" panose="020B0004020202020204" pitchFamily="34" charset="0"/>
                <a:ea typeface="+mn-ea"/>
                <a:cs typeface="Times New Roman" panose="02020603050405020304" pitchFamily="18" charset="0"/>
              </a:rPr>
              <a:t>knacking</a:t>
            </a:r>
            <a:r>
              <a:rPr lang="en-GB" sz="1700" kern="100">
                <a:solidFill>
                  <a:schemeClr val="tx1"/>
                </a:solidFill>
                <a:latin typeface="Aptos" panose="020B0004020202020204" pitchFamily="34" charset="0"/>
                <a:ea typeface="+mn-ea"/>
                <a:cs typeface="Times New Roman" panose="02020603050405020304" pitchFamily="18" charset="0"/>
              </a:rPr>
              <a:t> off those shoes”</a:t>
            </a:r>
            <a:br>
              <a:rPr lang="en-GB" sz="1700" kern="100">
                <a:solidFill>
                  <a:schemeClr val="tx1"/>
                </a:solidFill>
                <a:latin typeface="Aptos" panose="020B0004020202020204" pitchFamily="34" charset="0"/>
                <a:ea typeface="+mn-ea"/>
                <a:cs typeface="Times New Roman" panose="02020603050405020304" pitchFamily="18" charset="0"/>
              </a:rPr>
            </a:br>
            <a:r>
              <a:rPr lang="en-GB" sz="1700" kern="100" err="1">
                <a:solidFill>
                  <a:schemeClr val="tx1"/>
                </a:solidFill>
                <a:latin typeface="Aptos" panose="020B0004020202020204" pitchFamily="34" charset="0"/>
                <a:ea typeface="+mn-ea"/>
                <a:cs typeface="Times New Roman" panose="02020603050405020304" pitchFamily="18" charset="0"/>
              </a:rPr>
              <a:t>Keggie</a:t>
            </a:r>
            <a:r>
              <a:rPr lang="en-GB" sz="1700" kern="100">
                <a:solidFill>
                  <a:schemeClr val="tx1"/>
                </a:solidFill>
                <a:latin typeface="Aptos" panose="020B0004020202020204" pitchFamily="34" charset="0"/>
                <a:ea typeface="+mn-ea"/>
                <a:cs typeface="Times New Roman" panose="02020603050405020304" pitchFamily="18" charset="0"/>
              </a:rPr>
              <a:t>– A bump or swelling (often on the head) “Leigh hit her head on the door and got a massive </a:t>
            </a:r>
            <a:r>
              <a:rPr lang="en-GB" sz="1700" kern="100" err="1">
                <a:solidFill>
                  <a:schemeClr val="tx1"/>
                </a:solidFill>
                <a:latin typeface="Aptos" panose="020B0004020202020204" pitchFamily="34" charset="0"/>
                <a:ea typeface="+mn-ea"/>
                <a:cs typeface="Times New Roman" panose="02020603050405020304" pitchFamily="18" charset="0"/>
              </a:rPr>
              <a:t>keggie</a:t>
            </a:r>
            <a:r>
              <a:rPr lang="en-GB" sz="1700" kern="100">
                <a:solidFill>
                  <a:schemeClr val="tx1"/>
                </a:solidFill>
                <a:latin typeface="Aptos" panose="020B0004020202020204" pitchFamily="34" charset="0"/>
                <a:ea typeface="+mn-ea"/>
                <a:cs typeface="Times New Roman" panose="02020603050405020304" pitchFamily="18" charset="0"/>
              </a:rPr>
              <a:t>”</a:t>
            </a:r>
            <a:br>
              <a:rPr lang="en-GB" sz="1700" kern="100">
                <a:solidFill>
                  <a:schemeClr val="tx1"/>
                </a:solidFill>
                <a:latin typeface="Aptos" panose="020B0004020202020204" pitchFamily="34" charset="0"/>
                <a:ea typeface="+mn-ea"/>
                <a:cs typeface="Times New Roman" panose="02020603050405020304" pitchFamily="18" charset="0"/>
              </a:rPr>
            </a:br>
            <a:r>
              <a:rPr lang="en-GB" sz="1700" kern="100" err="1">
                <a:solidFill>
                  <a:schemeClr val="tx1"/>
                </a:solidFill>
                <a:latin typeface="Aptos" panose="020B0004020202020204" pitchFamily="34" charset="0"/>
                <a:ea typeface="+mn-ea"/>
                <a:cs typeface="Times New Roman" panose="02020603050405020304" pitchFamily="18" charset="0"/>
              </a:rPr>
              <a:t>Parmo</a:t>
            </a:r>
            <a:r>
              <a:rPr lang="en-GB" sz="1700" kern="100">
                <a:solidFill>
                  <a:schemeClr val="tx1"/>
                </a:solidFill>
                <a:latin typeface="Aptos" panose="020B0004020202020204" pitchFamily="34" charset="0"/>
                <a:ea typeface="+mn-ea"/>
                <a:cs typeface="Times New Roman" panose="02020603050405020304" pitchFamily="18" charset="0"/>
              </a:rPr>
              <a:t> – </a:t>
            </a:r>
            <a:r>
              <a:rPr lang="en-GB" sz="1700" kern="100" err="1">
                <a:solidFill>
                  <a:schemeClr val="tx1"/>
                </a:solidFill>
                <a:latin typeface="Aptos" panose="020B0004020202020204" pitchFamily="34" charset="0"/>
                <a:ea typeface="+mn-ea"/>
                <a:cs typeface="Times New Roman" panose="02020603050405020304" pitchFamily="18" charset="0"/>
              </a:rPr>
              <a:t>Parmo</a:t>
            </a:r>
            <a:r>
              <a:rPr lang="en-GB" sz="1700" kern="100">
                <a:solidFill>
                  <a:schemeClr val="tx1"/>
                </a:solidFill>
                <a:latin typeface="Aptos" panose="020B0004020202020204" pitchFamily="34" charset="0"/>
                <a:ea typeface="+mn-ea"/>
                <a:cs typeface="Times New Roman" panose="02020603050405020304" pitchFamily="18" charset="0"/>
              </a:rPr>
              <a:t> or Parmesan, a breaded cutlet dish originating in Middlesbrough</a:t>
            </a:r>
            <a:br>
              <a:rPr lang="en-GB" sz="1700" kern="100">
                <a:solidFill>
                  <a:schemeClr val="tx1"/>
                </a:solidFill>
                <a:latin typeface="Aptos" panose="020B0004020202020204" pitchFamily="34" charset="0"/>
                <a:ea typeface="+mn-ea"/>
                <a:cs typeface="Times New Roman" panose="02020603050405020304" pitchFamily="18" charset="0"/>
              </a:rPr>
            </a:br>
            <a:r>
              <a:rPr lang="en-GB" sz="1700" kern="100">
                <a:solidFill>
                  <a:schemeClr val="tx1"/>
                </a:solidFill>
                <a:latin typeface="Aptos" panose="020B0004020202020204" pitchFamily="34" charset="0"/>
                <a:ea typeface="+mn-ea"/>
                <a:cs typeface="Times New Roman" panose="02020603050405020304" pitchFamily="18" charset="0"/>
              </a:rPr>
              <a:t>Radged- Mental, Crazy “Your raged you like”</a:t>
            </a:r>
            <a:br>
              <a:rPr lang="en-GB" sz="1700" kern="100">
                <a:solidFill>
                  <a:schemeClr val="tx1"/>
                </a:solidFill>
                <a:latin typeface="Aptos" panose="020B0004020202020204" pitchFamily="34" charset="0"/>
                <a:ea typeface="+mn-ea"/>
                <a:cs typeface="Times New Roman" panose="02020603050405020304" pitchFamily="18" charset="0"/>
              </a:rPr>
            </a:br>
            <a:r>
              <a:rPr lang="en-GB" sz="1700" kern="100" err="1">
                <a:solidFill>
                  <a:schemeClr val="tx1"/>
                </a:solidFill>
                <a:latin typeface="Aptos" panose="020B0004020202020204" pitchFamily="34" charset="0"/>
                <a:ea typeface="+mn-ea"/>
                <a:cs typeface="Times New Roman" panose="02020603050405020304" pitchFamily="18" charset="0"/>
              </a:rPr>
              <a:t>Woppa</a:t>
            </a:r>
            <a:r>
              <a:rPr lang="en-GB" sz="1700" kern="100">
                <a:solidFill>
                  <a:schemeClr val="tx1"/>
                </a:solidFill>
                <a:latin typeface="Aptos" panose="020B0004020202020204" pitchFamily="34" charset="0"/>
                <a:ea typeface="+mn-ea"/>
                <a:cs typeface="Times New Roman" panose="02020603050405020304" pitchFamily="18" charset="0"/>
              </a:rPr>
              <a:t>- Insult “You're a proper </a:t>
            </a:r>
            <a:r>
              <a:rPr lang="en-GB" sz="1700" kern="100" err="1">
                <a:solidFill>
                  <a:schemeClr val="tx1"/>
                </a:solidFill>
                <a:latin typeface="Aptos" panose="020B0004020202020204" pitchFamily="34" charset="0"/>
                <a:ea typeface="+mn-ea"/>
                <a:cs typeface="Times New Roman" panose="02020603050405020304" pitchFamily="18" charset="0"/>
              </a:rPr>
              <a:t>whoppa</a:t>
            </a:r>
            <a:r>
              <a:rPr lang="en-GB" sz="1700" kern="100">
                <a:solidFill>
                  <a:schemeClr val="tx1"/>
                </a:solidFill>
                <a:latin typeface="Aptos" panose="020B0004020202020204" pitchFamily="34" charset="0"/>
                <a:ea typeface="+mn-ea"/>
                <a:cs typeface="Times New Roman" panose="02020603050405020304" pitchFamily="18" charset="0"/>
              </a:rPr>
              <a:t> you, </a:t>
            </a:r>
            <a:r>
              <a:rPr lang="en-GB" sz="1700" kern="100" err="1">
                <a:solidFill>
                  <a:schemeClr val="tx1"/>
                </a:solidFill>
                <a:latin typeface="Aptos" panose="020B0004020202020204" pitchFamily="34" charset="0"/>
                <a:ea typeface="+mn-ea"/>
                <a:cs typeface="Times New Roman" panose="02020603050405020304" pitchFamily="18" charset="0"/>
              </a:rPr>
              <a:t>arn</a:t>
            </a:r>
            <a:r>
              <a:rPr lang="en-GB" sz="1700" kern="100">
                <a:solidFill>
                  <a:schemeClr val="tx1"/>
                </a:solidFill>
                <a:latin typeface="Aptos" panose="020B0004020202020204" pitchFamily="34" charset="0"/>
                <a:ea typeface="+mn-ea"/>
                <a:cs typeface="Times New Roman" panose="02020603050405020304" pitchFamily="18" charset="0"/>
              </a:rPr>
              <a:t> </a:t>
            </a:r>
            <a:r>
              <a:rPr lang="en-GB" sz="1700" kern="100" err="1">
                <a:solidFill>
                  <a:schemeClr val="tx1"/>
                </a:solidFill>
                <a:latin typeface="Aptos" panose="020B0004020202020204" pitchFamily="34" charset="0"/>
                <a:ea typeface="+mn-ea"/>
                <a:cs typeface="Times New Roman" panose="02020603050405020304" pitchFamily="18" charset="0"/>
              </a:rPr>
              <a:t>ya</a:t>
            </a:r>
            <a:r>
              <a:rPr lang="en-GB" sz="1700" kern="100">
                <a:solidFill>
                  <a:schemeClr val="tx1"/>
                </a:solidFill>
                <a:latin typeface="Aptos" panose="020B0004020202020204" pitchFamily="34" charset="0"/>
                <a:ea typeface="+mn-ea"/>
                <a:cs typeface="Times New Roman" panose="02020603050405020304" pitchFamily="18" charset="0"/>
              </a:rPr>
              <a:t>?” Winda- Window</a:t>
            </a:r>
            <a:br>
              <a:rPr lang="en-GB" sz="1700" kern="100">
                <a:solidFill>
                  <a:schemeClr val="tx1"/>
                </a:solidFill>
                <a:latin typeface="Aptos" panose="020B0004020202020204" pitchFamily="34" charset="0"/>
                <a:ea typeface="+mn-ea"/>
                <a:cs typeface="Times New Roman" panose="02020603050405020304" pitchFamily="18" charset="0"/>
              </a:rPr>
            </a:br>
            <a:r>
              <a:rPr lang="en-GB" sz="1700" kern="100">
                <a:solidFill>
                  <a:schemeClr val="tx1"/>
                </a:solidFill>
                <a:latin typeface="Aptos" panose="020B0004020202020204" pitchFamily="34" charset="0"/>
                <a:ea typeface="+mn-ea"/>
                <a:cs typeface="Times New Roman" panose="02020603050405020304" pitchFamily="18" charset="0"/>
              </a:rPr>
              <a:t>Worra - What a “Worra Load of Rubbish, "I’m sorry, I never quite heard you there"</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930443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ED54F71-DE30-45AB-06A6-B7AE796687E9}"/>
              </a:ext>
            </a:extLst>
          </p:cNvPr>
          <p:cNvSpPr>
            <a:spLocks noGrp="1"/>
          </p:cNvSpPr>
          <p:nvPr>
            <p:ph type="title"/>
          </p:nvPr>
        </p:nvSpPr>
        <p:spPr>
          <a:xfrm>
            <a:off x="1371597" y="348865"/>
            <a:ext cx="10044023" cy="877729"/>
          </a:xfrm>
        </p:spPr>
        <p:txBody>
          <a:bodyPr anchor="ctr">
            <a:normAutofit/>
          </a:bodyPr>
          <a:lstStyle/>
          <a:p>
            <a:r>
              <a:rPr lang="en-GB" sz="4000" dirty="0">
                <a:solidFill>
                  <a:srgbClr val="FFFFFF"/>
                </a:solidFill>
              </a:rPr>
              <a:t>What do the following words mean to you?</a:t>
            </a:r>
          </a:p>
        </p:txBody>
      </p:sp>
      <p:graphicFrame>
        <p:nvGraphicFramePr>
          <p:cNvPr id="5" name="Content Placeholder 2">
            <a:extLst>
              <a:ext uri="{FF2B5EF4-FFF2-40B4-BE49-F238E27FC236}">
                <a16:creationId xmlns:a16="http://schemas.microsoft.com/office/drawing/2014/main" id="{2BB272A6-CB2A-996C-42D6-F7C163A78FC9}"/>
              </a:ext>
            </a:extLst>
          </p:cNvPr>
          <p:cNvGraphicFramePr>
            <a:graphicFrameLocks noGrp="1"/>
          </p:cNvGraphicFramePr>
          <p:nvPr>
            <p:ph idx="1"/>
            <p:extLst>
              <p:ext uri="{D42A27DB-BD31-4B8C-83A1-F6EECF244321}">
                <p14:modId xmlns:p14="http://schemas.microsoft.com/office/powerpoint/2010/main" val="1260788083"/>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97955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40AF61-2F65-4E11-3D3A-59C12FE2B005}"/>
              </a:ext>
            </a:extLst>
          </p:cNvPr>
          <p:cNvSpPr>
            <a:spLocks noGrp="1"/>
          </p:cNvSpPr>
          <p:nvPr>
            <p:ph type="title"/>
          </p:nvPr>
        </p:nvSpPr>
        <p:spPr>
          <a:xfrm>
            <a:off x="793662" y="386930"/>
            <a:ext cx="10066122" cy="1298448"/>
          </a:xfrm>
        </p:spPr>
        <p:txBody>
          <a:bodyPr anchor="b">
            <a:normAutofit/>
          </a:bodyPr>
          <a:lstStyle/>
          <a:p>
            <a:r>
              <a:rPr lang="en-GB" sz="4800"/>
              <a:t>Nonverbal communication </a:t>
            </a:r>
          </a:p>
        </p:txBody>
      </p:sp>
      <p:sp>
        <p:nvSpPr>
          <p:cNvPr id="5129" name="Rectangle 5128">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1" name="Rectangle 5130">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94FB179-C519-05B3-A99A-D1B974EBE48A}"/>
              </a:ext>
            </a:extLst>
          </p:cNvPr>
          <p:cNvSpPr>
            <a:spLocks noGrp="1"/>
          </p:cNvSpPr>
          <p:nvPr>
            <p:ph idx="1"/>
          </p:nvPr>
        </p:nvSpPr>
        <p:spPr>
          <a:xfrm>
            <a:off x="793661" y="2599509"/>
            <a:ext cx="4530898" cy="3639450"/>
          </a:xfrm>
        </p:spPr>
        <p:txBody>
          <a:bodyPr anchor="ctr">
            <a:normAutofit/>
          </a:bodyPr>
          <a:lstStyle/>
          <a:p>
            <a:pPr marL="0" indent="0">
              <a:buNone/>
            </a:pPr>
            <a:r>
              <a:rPr lang="en-GB" sz="3200" dirty="0"/>
              <a:t>List all methods of nonverbal communication you can think of </a:t>
            </a:r>
          </a:p>
        </p:txBody>
      </p:sp>
      <p:pic>
        <p:nvPicPr>
          <p:cNvPr id="5122" name="Picture 2" descr="320+ Shhhh Stock Photos, Pictures &amp; Royalty-Free Images ...">
            <a:extLst>
              <a:ext uri="{FF2B5EF4-FFF2-40B4-BE49-F238E27FC236}">
                <a16:creationId xmlns:a16="http://schemas.microsoft.com/office/drawing/2014/main" id="{69CBCA80-390E-2298-FBC8-BB4352594E1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911532" y="2543639"/>
            <a:ext cx="5150277" cy="3595476"/>
          </a:xfrm>
          <a:prstGeom prst="rect">
            <a:avLst/>
          </a:prstGeom>
          <a:noFill/>
          <a:extLst>
            <a:ext uri="{909E8E84-426E-40DD-AFC4-6F175D3DCCD1}">
              <a14:hiddenFill xmlns:a14="http://schemas.microsoft.com/office/drawing/2010/main">
                <a:solidFill>
                  <a:srgbClr val="FFFFFF"/>
                </a:solidFill>
              </a14:hiddenFill>
            </a:ext>
          </a:extLst>
        </p:spPr>
      </p:pic>
      <p:sp>
        <p:nvSpPr>
          <p:cNvPr id="5133" name="Rectangle 5132">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47433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117AB3D3-3C9C-4DED-809A-78734805B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9883C7-6884-1B48-BFF0-7E1058373860}"/>
              </a:ext>
            </a:extLst>
          </p:cNvPr>
          <p:cNvSpPr>
            <a:spLocks noGrp="1"/>
          </p:cNvSpPr>
          <p:nvPr>
            <p:ph type="title"/>
          </p:nvPr>
        </p:nvSpPr>
        <p:spPr>
          <a:xfrm>
            <a:off x="793662" y="386930"/>
            <a:ext cx="10066122" cy="1298448"/>
          </a:xfrm>
        </p:spPr>
        <p:txBody>
          <a:bodyPr anchor="b">
            <a:normAutofit/>
          </a:bodyPr>
          <a:lstStyle/>
          <a:p>
            <a:r>
              <a:rPr lang="en-GB" sz="4800"/>
              <a:t>Nonverbal communication </a:t>
            </a:r>
          </a:p>
        </p:txBody>
      </p:sp>
      <p:sp>
        <p:nvSpPr>
          <p:cNvPr id="6153" name="Rectangle 6152">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5" name="Rectangle 615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6E9DCEA-3C34-4A03-336F-8CE970F33590}"/>
              </a:ext>
            </a:extLst>
          </p:cNvPr>
          <p:cNvSpPr>
            <a:spLocks noGrp="1"/>
          </p:cNvSpPr>
          <p:nvPr>
            <p:ph idx="1"/>
          </p:nvPr>
        </p:nvSpPr>
        <p:spPr>
          <a:xfrm>
            <a:off x="793661" y="2599509"/>
            <a:ext cx="4530898" cy="3639450"/>
          </a:xfrm>
        </p:spPr>
        <p:txBody>
          <a:bodyPr anchor="ctr">
            <a:normAutofit/>
          </a:bodyPr>
          <a:lstStyle/>
          <a:p>
            <a:r>
              <a:rPr lang="en-GB" sz="2000"/>
              <a:t>Sign language </a:t>
            </a:r>
          </a:p>
          <a:p>
            <a:r>
              <a:rPr lang="en-GB" sz="2000"/>
              <a:t>Pointing </a:t>
            </a:r>
          </a:p>
          <a:p>
            <a:r>
              <a:rPr lang="en-GB" sz="2000"/>
              <a:t>Facial expressions </a:t>
            </a:r>
          </a:p>
          <a:p>
            <a:r>
              <a:rPr lang="en-GB" sz="2000"/>
              <a:t>Body language </a:t>
            </a:r>
          </a:p>
          <a:p>
            <a:r>
              <a:rPr lang="en-GB" sz="2000"/>
              <a:t>Emojis </a:t>
            </a:r>
          </a:p>
          <a:p>
            <a:r>
              <a:rPr lang="en-GB" sz="2000"/>
              <a:t>Text </a:t>
            </a:r>
          </a:p>
          <a:p>
            <a:r>
              <a:rPr lang="en-GB" sz="2000"/>
              <a:t>Typing / writing </a:t>
            </a:r>
          </a:p>
          <a:p>
            <a:r>
              <a:rPr lang="en-GB" sz="2000"/>
              <a:t>Noises</a:t>
            </a:r>
          </a:p>
        </p:txBody>
      </p:sp>
      <p:pic>
        <p:nvPicPr>
          <p:cNvPr id="6146" name="Picture 2" descr="Emoji Reveal Whiteness as Driver of Technology - University of Alabama News">
            <a:extLst>
              <a:ext uri="{FF2B5EF4-FFF2-40B4-BE49-F238E27FC236}">
                <a16:creationId xmlns:a16="http://schemas.microsoft.com/office/drawing/2014/main" id="{4ABF4775-5460-1039-32FD-F640567ACE9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399" b="-3"/>
          <a:stretch/>
        </p:blipFill>
        <p:spPr bwMode="auto">
          <a:xfrm>
            <a:off x="5911532" y="2484255"/>
            <a:ext cx="5150277" cy="3714244"/>
          </a:xfrm>
          <a:prstGeom prst="rect">
            <a:avLst/>
          </a:prstGeom>
          <a:noFill/>
          <a:extLst>
            <a:ext uri="{909E8E84-426E-40DD-AFC4-6F175D3DCCD1}">
              <a14:hiddenFill xmlns:a14="http://schemas.microsoft.com/office/drawing/2010/main">
                <a:solidFill>
                  <a:srgbClr val="FFFFFF"/>
                </a:solidFill>
              </a14:hiddenFill>
            </a:ext>
          </a:extLst>
        </p:spPr>
      </p:pic>
      <p:sp>
        <p:nvSpPr>
          <p:cNvPr id="6157" name="Rectangle 6156">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01263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117AB3D3-3C9C-4DED-809A-78734805B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D5AAB3-83A2-773B-433C-D450F3AF8462}"/>
              </a:ext>
            </a:extLst>
          </p:cNvPr>
          <p:cNvSpPr>
            <a:spLocks noGrp="1"/>
          </p:cNvSpPr>
          <p:nvPr>
            <p:ph type="title"/>
          </p:nvPr>
        </p:nvSpPr>
        <p:spPr>
          <a:xfrm>
            <a:off x="793662" y="386930"/>
            <a:ext cx="10066122" cy="1298448"/>
          </a:xfrm>
        </p:spPr>
        <p:txBody>
          <a:bodyPr anchor="b">
            <a:normAutofit/>
          </a:bodyPr>
          <a:lstStyle/>
          <a:p>
            <a:r>
              <a:rPr lang="en-GB" sz="4800"/>
              <a:t>Nonverbal communication </a:t>
            </a:r>
          </a:p>
        </p:txBody>
      </p:sp>
      <p:sp>
        <p:nvSpPr>
          <p:cNvPr id="1033" name="Rectangle 1032">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FE74204-C9A4-7679-4B91-001932C9764C}"/>
              </a:ext>
            </a:extLst>
          </p:cNvPr>
          <p:cNvSpPr>
            <a:spLocks noGrp="1"/>
          </p:cNvSpPr>
          <p:nvPr>
            <p:ph idx="1"/>
          </p:nvPr>
        </p:nvSpPr>
        <p:spPr>
          <a:xfrm>
            <a:off x="793661" y="2599509"/>
            <a:ext cx="4530898" cy="3639450"/>
          </a:xfrm>
        </p:spPr>
        <p:txBody>
          <a:bodyPr anchor="ctr">
            <a:normAutofit/>
          </a:bodyPr>
          <a:lstStyle/>
          <a:p>
            <a:pPr marL="0" indent="0">
              <a:buNone/>
            </a:pPr>
            <a:r>
              <a:rPr lang="en-GB" sz="2000" b="0" i="0">
                <a:effectLst/>
                <a:highlight>
                  <a:srgbClr val="FFFFFF"/>
                </a:highlight>
                <a:latin typeface="Georgia" panose="02040502050405020303" pitchFamily="18" charset="0"/>
              </a:rPr>
              <a:t>Non-verbal communication includes demonstrating opinions, </a:t>
            </a:r>
            <a:r>
              <a:rPr lang="en-GB" sz="2000">
                <a:highlight>
                  <a:srgbClr val="FFFFFF"/>
                </a:highlight>
                <a:latin typeface="Georgia" panose="02040502050405020303" pitchFamily="18" charset="0"/>
              </a:rPr>
              <a:t>thoughts or feelings without speaking. </a:t>
            </a:r>
          </a:p>
          <a:p>
            <a:pPr marL="0" indent="0">
              <a:buNone/>
            </a:pPr>
            <a:r>
              <a:rPr lang="en-GB" sz="2000" b="0" i="0">
                <a:effectLst/>
                <a:highlight>
                  <a:srgbClr val="FFFFFF"/>
                </a:highlight>
                <a:latin typeface="Georgia" panose="02040502050405020303" pitchFamily="18" charset="0"/>
              </a:rPr>
              <a:t>This can do done by use of body language, facial expressions, hand gestures</a:t>
            </a:r>
            <a:r>
              <a:rPr lang="en-GB" sz="2000">
                <a:highlight>
                  <a:srgbClr val="FFFFFF"/>
                </a:highlight>
                <a:latin typeface="Georgia" panose="02040502050405020303" pitchFamily="18" charset="0"/>
              </a:rPr>
              <a:t> and eye contact – you can often tell what mood someone is in without them using words.</a:t>
            </a:r>
            <a:endParaRPr lang="en-GB" sz="2000" b="0" i="0">
              <a:effectLst/>
              <a:highlight>
                <a:srgbClr val="FFFFFF"/>
              </a:highlight>
              <a:latin typeface="Georgia" panose="02040502050405020303" pitchFamily="18" charset="0"/>
            </a:endParaRPr>
          </a:p>
          <a:p>
            <a:pPr marL="0" indent="0">
              <a:buNone/>
            </a:pPr>
            <a:endParaRPr lang="en-GB" sz="2000"/>
          </a:p>
        </p:txBody>
      </p:sp>
      <p:pic>
        <p:nvPicPr>
          <p:cNvPr id="1026" name="Picture 2" descr="Why Eye Contact is Important in Communication - Brandastic">
            <a:extLst>
              <a:ext uri="{FF2B5EF4-FFF2-40B4-BE49-F238E27FC236}">
                <a16:creationId xmlns:a16="http://schemas.microsoft.com/office/drawing/2014/main" id="{C6EC51FB-32C3-5CA1-7E98-DE131F75301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442"/>
          <a:stretch/>
        </p:blipFill>
        <p:spPr bwMode="auto">
          <a:xfrm>
            <a:off x="5911532" y="2484255"/>
            <a:ext cx="5150277" cy="3714244"/>
          </a:xfrm>
          <a:prstGeom prst="rect">
            <a:avLst/>
          </a:prstGeom>
          <a:noFill/>
          <a:extLst>
            <a:ext uri="{909E8E84-426E-40DD-AFC4-6F175D3DCCD1}">
              <a14:hiddenFill xmlns:a14="http://schemas.microsoft.com/office/drawing/2010/main">
                <a:solidFill>
                  <a:srgbClr val="FFFFFF"/>
                </a:solidFill>
              </a14:hiddenFill>
            </a:ext>
          </a:extLst>
        </p:spPr>
      </p:pic>
      <p:sp>
        <p:nvSpPr>
          <p:cNvPr id="1037" name="Rectangle 1036">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14041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073490-F908-778C-8874-DA151E949F90}"/>
              </a:ext>
            </a:extLst>
          </p:cNvPr>
          <p:cNvSpPr>
            <a:spLocks noGrp="1"/>
          </p:cNvSpPr>
          <p:nvPr>
            <p:ph type="title"/>
          </p:nvPr>
        </p:nvSpPr>
        <p:spPr>
          <a:xfrm>
            <a:off x="640080" y="325369"/>
            <a:ext cx="4368602" cy="1956841"/>
          </a:xfrm>
        </p:spPr>
        <p:txBody>
          <a:bodyPr anchor="b">
            <a:normAutofit/>
          </a:bodyPr>
          <a:lstStyle/>
          <a:p>
            <a:r>
              <a:rPr lang="en-GB" sz="5400"/>
              <a:t>Facial expressions </a:t>
            </a:r>
          </a:p>
        </p:txBody>
      </p:sp>
      <p:sp>
        <p:nvSpPr>
          <p:cNvPr id="205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BF72E9A-949A-F02F-7E57-8DD0A2DA615E}"/>
              </a:ext>
            </a:extLst>
          </p:cNvPr>
          <p:cNvSpPr>
            <a:spLocks noGrp="1"/>
          </p:cNvSpPr>
          <p:nvPr>
            <p:ph idx="1"/>
          </p:nvPr>
        </p:nvSpPr>
        <p:spPr>
          <a:xfrm>
            <a:off x="640080" y="2872899"/>
            <a:ext cx="4243589" cy="3320668"/>
          </a:xfrm>
        </p:spPr>
        <p:txBody>
          <a:bodyPr>
            <a:normAutofit/>
          </a:bodyPr>
          <a:lstStyle/>
          <a:p>
            <a:pPr marL="0" indent="0">
              <a:buNone/>
            </a:pPr>
            <a:r>
              <a:rPr lang="en-GB" sz="2200" b="0" i="0">
                <a:effectLst/>
                <a:highlight>
                  <a:srgbClr val="FFFFFF"/>
                </a:highlight>
                <a:latin typeface="Georgia" panose="02040502050405020303" pitchFamily="18" charset="0"/>
              </a:rPr>
              <a:t>A facial expression is an important form of non-verbal communication.  We use facial expressions to communicate without words. You can tell if someone is happy, sad, angry, scared, all from their face. </a:t>
            </a:r>
          </a:p>
          <a:p>
            <a:pPr marL="0" indent="0">
              <a:buNone/>
            </a:pPr>
            <a:r>
              <a:rPr lang="en-GB" sz="2200" b="0" i="0">
                <a:effectLst/>
                <a:highlight>
                  <a:srgbClr val="FFFFFF"/>
                </a:highlight>
                <a:latin typeface="Georgia" panose="02040502050405020303" pitchFamily="18" charset="0"/>
              </a:rPr>
              <a:t> </a:t>
            </a:r>
            <a:endParaRPr lang="en-GB" sz="2200"/>
          </a:p>
        </p:txBody>
      </p:sp>
      <p:pic>
        <p:nvPicPr>
          <p:cNvPr id="2050" name="Picture 2" descr="If My Mouth Doesn't Say It My Face Definitely Will Quote svg, png, jpg">
            <a:extLst>
              <a:ext uri="{FF2B5EF4-FFF2-40B4-BE49-F238E27FC236}">
                <a16:creationId xmlns:a16="http://schemas.microsoft.com/office/drawing/2014/main" id="{461C1EF9-145E-55C2-0161-666B0DF98A0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303"/>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06657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073490-F908-778C-8874-DA151E949F90}"/>
              </a:ext>
            </a:extLst>
          </p:cNvPr>
          <p:cNvSpPr>
            <a:spLocks noGrp="1"/>
          </p:cNvSpPr>
          <p:nvPr>
            <p:ph type="title"/>
          </p:nvPr>
        </p:nvSpPr>
        <p:spPr>
          <a:xfrm>
            <a:off x="572493" y="238539"/>
            <a:ext cx="11018520" cy="1434415"/>
          </a:xfrm>
        </p:spPr>
        <p:txBody>
          <a:bodyPr anchor="b">
            <a:normAutofit/>
          </a:bodyPr>
          <a:lstStyle/>
          <a:p>
            <a:r>
              <a:rPr lang="en-GB" sz="4600"/>
              <a:t>Facial expressions – eyes, mouth and eyebrows </a:t>
            </a:r>
          </a:p>
        </p:txBody>
      </p:sp>
      <p:sp>
        <p:nvSpPr>
          <p:cNvPr id="308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BF72E9A-949A-F02F-7E57-8DD0A2DA615E}"/>
              </a:ext>
            </a:extLst>
          </p:cNvPr>
          <p:cNvSpPr>
            <a:spLocks noGrp="1"/>
          </p:cNvSpPr>
          <p:nvPr>
            <p:ph idx="1"/>
          </p:nvPr>
        </p:nvSpPr>
        <p:spPr>
          <a:xfrm>
            <a:off x="572493" y="2071316"/>
            <a:ext cx="6713552" cy="4119172"/>
          </a:xfrm>
        </p:spPr>
        <p:txBody>
          <a:bodyPr anchor="t">
            <a:normAutofit/>
          </a:bodyPr>
          <a:lstStyle/>
          <a:p>
            <a:pPr marL="0" indent="0">
              <a:buNone/>
            </a:pPr>
            <a:r>
              <a:rPr lang="en-GB" sz="2200" b="0" i="0">
                <a:effectLst/>
                <a:highlight>
                  <a:srgbClr val="FFFFFF"/>
                </a:highlight>
                <a:latin typeface="Georgia" panose="02040502050405020303" pitchFamily="18" charset="0"/>
              </a:rPr>
              <a:t>We can communicate using our eyes.  </a:t>
            </a:r>
            <a:r>
              <a:rPr lang="en-GB" sz="2200">
                <a:highlight>
                  <a:srgbClr val="FFFFFF"/>
                </a:highlight>
                <a:latin typeface="Georgia" panose="02040502050405020303" pitchFamily="18" charset="0"/>
              </a:rPr>
              <a:t>Have you ever seen someone smiling but their eyes were sad? Excess blinking could indicate nervousness.</a:t>
            </a:r>
          </a:p>
          <a:p>
            <a:pPr marL="0" indent="0">
              <a:buNone/>
            </a:pPr>
            <a:r>
              <a:rPr lang="en-GB" sz="2200" b="0" i="0">
                <a:effectLst/>
                <a:highlight>
                  <a:srgbClr val="FFFFFF"/>
                </a:highlight>
                <a:latin typeface="Georgia" panose="02040502050405020303" pitchFamily="18" charset="0"/>
              </a:rPr>
              <a:t>Using our mouths is a massive way of communicating.  We smile when we’re happy, fake smile when we’re uncomfortable, open mouthed if we’re shocked. </a:t>
            </a:r>
          </a:p>
          <a:p>
            <a:pPr marL="0" indent="0">
              <a:buNone/>
            </a:pPr>
            <a:r>
              <a:rPr lang="en-GB" sz="2200" b="0" i="0">
                <a:effectLst/>
                <a:highlight>
                  <a:srgbClr val="FFFFFF"/>
                </a:highlight>
                <a:latin typeface="Georgia" panose="02040502050405020303" pitchFamily="18" charset="0"/>
              </a:rPr>
              <a:t>We raise out eyebrows in shock, lower them when we’re mad. </a:t>
            </a:r>
          </a:p>
          <a:p>
            <a:pPr marL="0" indent="0">
              <a:buNone/>
            </a:pPr>
            <a:endParaRPr lang="en-GB" sz="2200" b="0" i="0">
              <a:effectLst/>
              <a:highlight>
                <a:srgbClr val="FFFFFF"/>
              </a:highlight>
              <a:latin typeface="Georgia" panose="02040502050405020303" pitchFamily="18" charset="0"/>
            </a:endParaRPr>
          </a:p>
          <a:p>
            <a:pPr marL="0" indent="0">
              <a:buNone/>
            </a:pPr>
            <a:r>
              <a:rPr lang="en-GB" sz="2200" b="0" i="0">
                <a:effectLst/>
                <a:highlight>
                  <a:srgbClr val="FFFFFF"/>
                </a:highlight>
                <a:latin typeface="Georgia" panose="02040502050405020303" pitchFamily="18" charset="0"/>
              </a:rPr>
              <a:t> </a:t>
            </a:r>
            <a:endParaRPr lang="en-GB" sz="2200"/>
          </a:p>
        </p:txBody>
      </p:sp>
      <p:pic>
        <p:nvPicPr>
          <p:cNvPr id="3074" name="Picture 2" descr="Reading Faces and Eyebrows - Spa By Nikki">
            <a:extLst>
              <a:ext uri="{FF2B5EF4-FFF2-40B4-BE49-F238E27FC236}">
                <a16:creationId xmlns:a16="http://schemas.microsoft.com/office/drawing/2014/main" id="{A643B22D-7B47-DFFB-5706-4895C1855F9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216" r="6466"/>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01101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E68C6C-6C08-CA8F-861A-6A8E6D76654A}"/>
              </a:ext>
            </a:extLst>
          </p:cNvPr>
          <p:cNvSpPr>
            <a:spLocks noGrp="1"/>
          </p:cNvSpPr>
          <p:nvPr>
            <p:ph type="title"/>
          </p:nvPr>
        </p:nvSpPr>
        <p:spPr>
          <a:xfrm>
            <a:off x="640080" y="325369"/>
            <a:ext cx="4368602" cy="1956841"/>
          </a:xfrm>
        </p:spPr>
        <p:txBody>
          <a:bodyPr anchor="b">
            <a:normAutofit/>
          </a:bodyPr>
          <a:lstStyle/>
          <a:p>
            <a:r>
              <a:rPr lang="en-GB" sz="4200"/>
              <a:t>Voluntary and Involuntary expressions </a:t>
            </a:r>
          </a:p>
        </p:txBody>
      </p:sp>
      <p:sp>
        <p:nvSpPr>
          <p:cNvPr id="4105"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1">
            <a:extLst>
              <a:ext uri="{FF2B5EF4-FFF2-40B4-BE49-F238E27FC236}">
                <a16:creationId xmlns:a16="http://schemas.microsoft.com/office/drawing/2014/main" id="{455D7AE2-1ABF-F712-087B-28FD238EE7A2}"/>
              </a:ext>
            </a:extLst>
          </p:cNvPr>
          <p:cNvSpPr>
            <a:spLocks noGrp="1" noChangeArrowheads="1"/>
          </p:cNvSpPr>
          <p:nvPr>
            <p:ph idx="1"/>
          </p:nvPr>
        </p:nvSpPr>
        <p:spPr bwMode="auto">
          <a:xfrm>
            <a:off x="640080" y="2872899"/>
            <a:ext cx="4243589" cy="3320668"/>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177744" tIns="0" rIns="0" bIns="177744" numCol="1"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spcBef>
                <a:spcPct val="0"/>
              </a:spcBef>
              <a:spcAft>
                <a:spcPts val="600"/>
              </a:spcAft>
              <a:buClrTx/>
              <a:buSzTx/>
              <a:buFontTx/>
              <a:buNone/>
              <a:tabLst/>
            </a:pPr>
            <a:endParaRPr kumimoji="0" lang="en-US" altLang="en-US" sz="2200" i="0" u="none" strike="noStrike" cap="none" normalizeH="0" baseline="0">
              <a:ln>
                <a:noFill/>
              </a:ln>
              <a:effectLst/>
              <a:latin typeface="Georgia" panose="02040502050405020303" pitchFamily="18" charset="0"/>
            </a:endParaRPr>
          </a:p>
          <a:p>
            <a:pPr marL="0" marR="0" lvl="0" indent="0" defTabSz="914400" rtl="0" eaLnBrk="0" fontAlgn="base" latinLnBrk="0" hangingPunct="0">
              <a:spcBef>
                <a:spcPct val="0"/>
              </a:spcBef>
              <a:spcAft>
                <a:spcPts val="600"/>
              </a:spcAft>
              <a:buClrTx/>
              <a:buSzTx/>
              <a:buFontTx/>
              <a:buNone/>
              <a:tabLst/>
            </a:pPr>
            <a:r>
              <a:rPr kumimoji="0" lang="en-US" altLang="en-US" sz="2200" i="0" u="none" strike="noStrike" cap="none" normalizeH="0" baseline="0">
                <a:ln>
                  <a:noFill/>
                </a:ln>
                <a:effectLst/>
                <a:latin typeface="Georgia" panose="02040502050405020303" pitchFamily="18" charset="0"/>
              </a:rPr>
              <a:t>Voluntary expressions are expressions we purposely make. Involuntary are expressions we make without thinking, for example, seeing someone you fancy might make you smile or blush. </a:t>
            </a:r>
          </a:p>
          <a:p>
            <a:pPr marL="0" marR="0" lvl="0" indent="0" defTabSz="914400" rtl="0" eaLnBrk="0" fontAlgn="base" latinLnBrk="0" hangingPunct="0">
              <a:spcBef>
                <a:spcPct val="0"/>
              </a:spcBef>
              <a:spcAft>
                <a:spcPts val="600"/>
              </a:spcAft>
              <a:buClrTx/>
              <a:buSzTx/>
              <a:buFontTx/>
              <a:buNone/>
              <a:tabLst/>
            </a:pPr>
            <a:endParaRPr kumimoji="0" lang="en-US" altLang="en-US" sz="2200" i="0" u="none" strike="noStrike" cap="none" normalizeH="0" baseline="0">
              <a:ln>
                <a:noFill/>
              </a:ln>
              <a:effectLst/>
              <a:latin typeface="Georgia" panose="02040502050405020303" pitchFamily="18" charset="0"/>
            </a:endParaRPr>
          </a:p>
          <a:p>
            <a:pPr marL="0" marR="0" lvl="0" indent="0" defTabSz="914400" rtl="0" eaLnBrk="0" fontAlgn="base" latinLnBrk="0" hangingPunct="0">
              <a:spcBef>
                <a:spcPct val="0"/>
              </a:spcBef>
              <a:spcAft>
                <a:spcPts val="600"/>
              </a:spcAft>
              <a:buClrTx/>
              <a:buSzTx/>
              <a:buFontTx/>
              <a:buNone/>
              <a:tabLst/>
            </a:pPr>
            <a:endParaRPr kumimoji="0" lang="en-US" altLang="en-US" sz="2200" b="0" i="0" u="none" strike="noStrike" cap="none" normalizeH="0" baseline="0">
              <a:ln>
                <a:noFill/>
              </a:ln>
              <a:effectLst/>
              <a:latin typeface="Arial" panose="020B0604020202020204" pitchFamily="34" charset="0"/>
            </a:endParaRPr>
          </a:p>
        </p:txBody>
      </p:sp>
      <p:pic>
        <p:nvPicPr>
          <p:cNvPr id="4098" name="Picture 2" descr="Flirting in English: 14+ Helpful Phrases | FluentU English">
            <a:extLst>
              <a:ext uri="{FF2B5EF4-FFF2-40B4-BE49-F238E27FC236}">
                <a16:creationId xmlns:a16="http://schemas.microsoft.com/office/drawing/2014/main" id="{A2EFF2B2-BB4F-7349-4E33-62403F3E862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420" r="14626"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3272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38CA9D-16F3-311D-0669-24A2E5D922BF}"/>
              </a:ext>
            </a:extLst>
          </p:cNvPr>
          <p:cNvSpPr>
            <a:spLocks noGrp="1"/>
          </p:cNvSpPr>
          <p:nvPr>
            <p:ph type="title"/>
          </p:nvPr>
        </p:nvSpPr>
        <p:spPr>
          <a:xfrm>
            <a:off x="1171074" y="1396686"/>
            <a:ext cx="3240506" cy="4064628"/>
          </a:xfrm>
        </p:spPr>
        <p:txBody>
          <a:bodyPr>
            <a:normAutofit/>
          </a:bodyPr>
          <a:lstStyle/>
          <a:p>
            <a:r>
              <a:rPr lang="en-GB">
                <a:solidFill>
                  <a:srgbClr val="FFFFFF"/>
                </a:solidFill>
              </a:rPr>
              <a:t>Welcome to HASC at SSFC.</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9F7B5E33-A397-94E0-4F3A-3F091165C7C2}"/>
              </a:ext>
            </a:extLst>
          </p:cNvPr>
          <p:cNvSpPr>
            <a:spLocks noGrp="1"/>
          </p:cNvSpPr>
          <p:nvPr>
            <p:ph idx="1"/>
          </p:nvPr>
        </p:nvSpPr>
        <p:spPr>
          <a:xfrm>
            <a:off x="5370153" y="1526033"/>
            <a:ext cx="5536397" cy="3935281"/>
          </a:xfrm>
        </p:spPr>
        <p:txBody>
          <a:bodyPr>
            <a:normAutofit/>
          </a:bodyPr>
          <a:lstStyle/>
          <a:p>
            <a:pPr marL="0" indent="0">
              <a:buNone/>
            </a:pPr>
            <a:r>
              <a:rPr lang="en-GB" sz="2200"/>
              <a:t>You will have one external exam (date to be confirmed) and the rest of your work will be internally marked.  </a:t>
            </a:r>
          </a:p>
          <a:p>
            <a:pPr marL="0" indent="0">
              <a:buNone/>
            </a:pPr>
            <a:endParaRPr lang="en-GB" sz="2200"/>
          </a:p>
          <a:p>
            <a:pPr marL="0" indent="0">
              <a:buNone/>
            </a:pPr>
            <a:r>
              <a:rPr lang="en-GB" sz="2200"/>
              <a:t>If you miss a lesson, then you need to contact your teacher to catch up as deadlines are very strict. </a:t>
            </a:r>
          </a:p>
          <a:p>
            <a:pPr marL="0" indent="0">
              <a:buNone/>
            </a:pPr>
            <a:endParaRPr lang="en-GB" sz="2200"/>
          </a:p>
          <a:p>
            <a:pPr marL="0" indent="0">
              <a:buNone/>
            </a:pPr>
            <a:r>
              <a:rPr lang="en-GB" sz="2200"/>
              <a:t>You will study 9 units as part of this course, most of the work will be coursework based. </a:t>
            </a:r>
          </a:p>
        </p:txBody>
      </p:sp>
    </p:spTree>
    <p:extLst>
      <p:ext uri="{BB962C8B-B14F-4D97-AF65-F5344CB8AC3E}">
        <p14:creationId xmlns:p14="http://schemas.microsoft.com/office/powerpoint/2010/main" val="5501828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A84CB3-1A98-35D4-C4DA-1F0E27F27A16}"/>
              </a:ext>
            </a:extLst>
          </p:cNvPr>
          <p:cNvSpPr>
            <a:spLocks noGrp="1"/>
          </p:cNvSpPr>
          <p:nvPr>
            <p:ph type="title"/>
          </p:nvPr>
        </p:nvSpPr>
        <p:spPr>
          <a:xfrm>
            <a:off x="5297762" y="329184"/>
            <a:ext cx="6251110" cy="1783080"/>
          </a:xfrm>
        </p:spPr>
        <p:txBody>
          <a:bodyPr anchor="b">
            <a:normAutofit/>
          </a:bodyPr>
          <a:lstStyle/>
          <a:p>
            <a:r>
              <a:rPr lang="en-GB" sz="5400"/>
              <a:t>Question:</a:t>
            </a:r>
          </a:p>
        </p:txBody>
      </p:sp>
      <p:pic>
        <p:nvPicPr>
          <p:cNvPr id="5122" name="Picture 2" descr="Download Question Mark, Question, Response. Royalty-Free Stock Illustration  Image - Pixabay">
            <a:extLst>
              <a:ext uri="{FF2B5EF4-FFF2-40B4-BE49-F238E27FC236}">
                <a16:creationId xmlns:a16="http://schemas.microsoft.com/office/drawing/2014/main" id="{7F72D08C-EFE9-2E95-37EB-89710CC8D74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229" r="25860"/>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5129"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DB43620-2612-7861-8872-B172D716BFB9}"/>
              </a:ext>
            </a:extLst>
          </p:cNvPr>
          <p:cNvSpPr>
            <a:spLocks noGrp="1"/>
          </p:cNvSpPr>
          <p:nvPr>
            <p:ph idx="1"/>
          </p:nvPr>
        </p:nvSpPr>
        <p:spPr>
          <a:xfrm>
            <a:off x="5297762" y="2706624"/>
            <a:ext cx="6251110" cy="3483864"/>
          </a:xfrm>
        </p:spPr>
        <p:txBody>
          <a:bodyPr>
            <a:normAutofit/>
          </a:bodyPr>
          <a:lstStyle/>
          <a:p>
            <a:pPr marL="0" indent="0">
              <a:buNone/>
            </a:pPr>
            <a:r>
              <a:rPr lang="en-GB" sz="2200"/>
              <a:t>What other types of communication can you think of?</a:t>
            </a:r>
          </a:p>
          <a:p>
            <a:pPr marL="0" indent="0">
              <a:buNone/>
            </a:pPr>
            <a:endParaRPr lang="en-GB" sz="2200"/>
          </a:p>
          <a:p>
            <a:pPr marL="0" indent="0">
              <a:buNone/>
            </a:pPr>
            <a:r>
              <a:rPr lang="en-GB" sz="2200"/>
              <a:t>Write as many as you can think of in your books. </a:t>
            </a:r>
          </a:p>
        </p:txBody>
      </p:sp>
    </p:spTree>
    <p:extLst>
      <p:ext uri="{BB962C8B-B14F-4D97-AF65-F5344CB8AC3E}">
        <p14:creationId xmlns:p14="http://schemas.microsoft.com/office/powerpoint/2010/main" val="38829833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4" name="Rectangle 615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057B3B-DDDE-58AA-9EB5-C5F510E2ED26}"/>
              </a:ext>
            </a:extLst>
          </p:cNvPr>
          <p:cNvSpPr>
            <a:spLocks noGrp="1"/>
          </p:cNvSpPr>
          <p:nvPr>
            <p:ph type="title"/>
          </p:nvPr>
        </p:nvSpPr>
        <p:spPr>
          <a:xfrm>
            <a:off x="640080" y="325369"/>
            <a:ext cx="4368602" cy="1956841"/>
          </a:xfrm>
        </p:spPr>
        <p:txBody>
          <a:bodyPr anchor="b">
            <a:normAutofit/>
          </a:bodyPr>
          <a:lstStyle/>
          <a:p>
            <a:r>
              <a:rPr lang="en-GB" sz="5400"/>
              <a:t>Task:</a:t>
            </a:r>
          </a:p>
        </p:txBody>
      </p:sp>
      <p:sp>
        <p:nvSpPr>
          <p:cNvPr id="615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F1C5783-2F67-4FCD-F1E1-BF9533D9A25F}"/>
              </a:ext>
            </a:extLst>
          </p:cNvPr>
          <p:cNvSpPr>
            <a:spLocks noGrp="1"/>
          </p:cNvSpPr>
          <p:nvPr>
            <p:ph idx="1"/>
          </p:nvPr>
        </p:nvSpPr>
        <p:spPr>
          <a:xfrm>
            <a:off x="640080" y="2872899"/>
            <a:ext cx="4243589" cy="3320668"/>
          </a:xfrm>
        </p:spPr>
        <p:txBody>
          <a:bodyPr>
            <a:normAutofit/>
          </a:bodyPr>
          <a:lstStyle/>
          <a:p>
            <a:pPr marL="0" indent="0">
              <a:buNone/>
            </a:pPr>
            <a:r>
              <a:rPr lang="en-GB" sz="2200" dirty="0"/>
              <a:t>Imagine you are in a foreign country; you can’t speak the language.  How would you feel?</a:t>
            </a:r>
          </a:p>
          <a:p>
            <a:pPr marL="0" indent="0">
              <a:buNone/>
            </a:pPr>
            <a:endParaRPr lang="en-GB" sz="2200" dirty="0"/>
          </a:p>
          <a:p>
            <a:pPr marL="0" indent="0">
              <a:buNone/>
            </a:pPr>
            <a:r>
              <a:rPr lang="en-GB" sz="2200" dirty="0"/>
              <a:t>Now imagine you’re in this foreign country and you need health care, how would you feel? How would you access it?</a:t>
            </a:r>
          </a:p>
        </p:txBody>
      </p:sp>
      <p:pic>
        <p:nvPicPr>
          <p:cNvPr id="6146" name="Picture 2" descr="I couldn't believe the data': how thinking in a foreign language improves  decision-making | Language | The Guardian">
            <a:extLst>
              <a:ext uri="{FF2B5EF4-FFF2-40B4-BE49-F238E27FC236}">
                <a16:creationId xmlns:a16="http://schemas.microsoft.com/office/drawing/2014/main" id="{3B2EECB4-90A0-F0CD-2A79-C5D5200F076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684" r="14128"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405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4" name="Rectangle 1033">
            <a:extLst>
              <a:ext uri="{FF2B5EF4-FFF2-40B4-BE49-F238E27FC236}">
                <a16:creationId xmlns:a16="http://schemas.microsoft.com/office/drawing/2014/main" id="{93245F62-CCC4-49E4-B95B-EA6C1E790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55039F-51B0-B4B4-CE08-F76C2AD499D6}"/>
              </a:ext>
            </a:extLst>
          </p:cNvPr>
          <p:cNvSpPr>
            <a:spLocks noGrp="1"/>
          </p:cNvSpPr>
          <p:nvPr>
            <p:ph type="title"/>
          </p:nvPr>
        </p:nvSpPr>
        <p:spPr>
          <a:xfrm>
            <a:off x="638882" y="3577456"/>
            <a:ext cx="10909640" cy="1687814"/>
          </a:xfrm>
        </p:spPr>
        <p:txBody>
          <a:bodyPr vert="horz" lIns="91440" tIns="45720" rIns="91440" bIns="45720" rtlCol="0" anchor="b">
            <a:normAutofit/>
          </a:bodyPr>
          <a:lstStyle/>
          <a:p>
            <a:pPr algn="ctr"/>
            <a:r>
              <a:rPr lang="en-US" sz="6600" kern="1200">
                <a:solidFill>
                  <a:schemeClr val="tx1"/>
                </a:solidFill>
                <a:latin typeface="+mj-lt"/>
                <a:ea typeface="+mj-ea"/>
                <a:cs typeface="+mj-cs"/>
              </a:rPr>
              <a:t>Question:</a:t>
            </a:r>
          </a:p>
        </p:txBody>
      </p:sp>
      <p:sp>
        <p:nvSpPr>
          <p:cNvPr id="3" name="Content Placeholder 2">
            <a:extLst>
              <a:ext uri="{FF2B5EF4-FFF2-40B4-BE49-F238E27FC236}">
                <a16:creationId xmlns:a16="http://schemas.microsoft.com/office/drawing/2014/main" id="{8DF901F7-40FB-0757-829F-7544E0439135}"/>
              </a:ext>
            </a:extLst>
          </p:cNvPr>
          <p:cNvSpPr>
            <a:spLocks noGrp="1"/>
          </p:cNvSpPr>
          <p:nvPr>
            <p:ph idx="1"/>
          </p:nvPr>
        </p:nvSpPr>
        <p:spPr>
          <a:xfrm>
            <a:off x="638881" y="5660607"/>
            <a:ext cx="10909643" cy="552659"/>
          </a:xfrm>
        </p:spPr>
        <p:txBody>
          <a:bodyPr vert="horz" lIns="91440" tIns="45720" rIns="91440" bIns="45720" rtlCol="0" anchor="t">
            <a:normAutofit/>
          </a:bodyPr>
          <a:lstStyle/>
          <a:p>
            <a:pPr marL="0" indent="0" algn="ctr">
              <a:buNone/>
            </a:pPr>
            <a:r>
              <a:rPr lang="en-US" sz="2400" kern="1200">
                <a:solidFill>
                  <a:schemeClr val="tx1"/>
                </a:solidFill>
                <a:latin typeface="+mn-lt"/>
                <a:ea typeface="+mn-ea"/>
                <a:cs typeface="+mn-cs"/>
              </a:rPr>
              <a:t>How do you think people overcome language barriers?</a:t>
            </a:r>
          </a:p>
        </p:txBody>
      </p:sp>
      <p:pic>
        <p:nvPicPr>
          <p:cNvPr id="1026" name="Picture 2" descr="in healthcare communication ...">
            <a:extLst>
              <a:ext uri="{FF2B5EF4-FFF2-40B4-BE49-F238E27FC236}">
                <a16:creationId xmlns:a16="http://schemas.microsoft.com/office/drawing/2014/main" id="{A6B7343F-63F5-F6F6-9F11-6066A8DB666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645484" y="591670"/>
            <a:ext cx="4896435" cy="2742004"/>
          </a:xfrm>
          <a:prstGeom prst="rect">
            <a:avLst/>
          </a:prstGeom>
          <a:noFill/>
          <a:extLst>
            <a:ext uri="{909E8E84-426E-40DD-AFC4-6F175D3DCCD1}">
              <a14:hiddenFill xmlns:a14="http://schemas.microsoft.com/office/drawing/2010/main">
                <a:solidFill>
                  <a:srgbClr val="FFFFFF"/>
                </a:solidFill>
              </a14:hiddenFill>
            </a:ext>
          </a:extLst>
        </p:spPr>
      </p:pic>
      <p:sp>
        <p:nvSpPr>
          <p:cNvPr id="1033" name="sketch line">
            <a:extLst>
              <a:ext uri="{FF2B5EF4-FFF2-40B4-BE49-F238E27FC236}">
                <a16:creationId xmlns:a16="http://schemas.microsoft.com/office/drawing/2014/main" id="{E6C0DD6B-6AA3-448F-9B99-8386295BC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5509052"/>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60415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9EDB89-71A9-6616-B83B-4A46E608053D}"/>
              </a:ext>
            </a:extLst>
          </p:cNvPr>
          <p:cNvSpPr>
            <a:spLocks noGrp="1"/>
          </p:cNvSpPr>
          <p:nvPr>
            <p:ph type="title"/>
          </p:nvPr>
        </p:nvSpPr>
        <p:spPr>
          <a:xfrm>
            <a:off x="572493" y="238539"/>
            <a:ext cx="11018520" cy="1434415"/>
          </a:xfrm>
        </p:spPr>
        <p:txBody>
          <a:bodyPr anchor="b">
            <a:normAutofit/>
          </a:bodyPr>
          <a:lstStyle/>
          <a:p>
            <a:r>
              <a:rPr lang="en-GB" sz="5400"/>
              <a:t>Overcoming barriers </a:t>
            </a:r>
          </a:p>
        </p:txBody>
      </p:sp>
      <p:sp>
        <p:nvSpPr>
          <p:cNvPr id="103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D6E1250-ED16-1C11-0130-7BCA4600BEFC}"/>
              </a:ext>
            </a:extLst>
          </p:cNvPr>
          <p:cNvSpPr>
            <a:spLocks noGrp="1"/>
          </p:cNvSpPr>
          <p:nvPr>
            <p:ph idx="1"/>
          </p:nvPr>
        </p:nvSpPr>
        <p:spPr>
          <a:xfrm>
            <a:off x="572493" y="2071316"/>
            <a:ext cx="6713552" cy="4119172"/>
          </a:xfrm>
        </p:spPr>
        <p:txBody>
          <a:bodyPr anchor="t">
            <a:normAutofit/>
          </a:bodyPr>
          <a:lstStyle/>
          <a:p>
            <a:pPr marL="0" indent="0">
              <a:buNone/>
            </a:pPr>
            <a:r>
              <a:rPr lang="en-GB" sz="2200"/>
              <a:t>Precious has recently come over from Africa.  Precious cannot speak English.  Precious has type 1 diabetes is does not know where to get insulin from.  Precious has not yet registered with the GP surgery. </a:t>
            </a:r>
          </a:p>
          <a:p>
            <a:pPr marL="0" indent="0">
              <a:buNone/>
            </a:pPr>
            <a:endParaRPr lang="en-GB" sz="2200"/>
          </a:p>
          <a:p>
            <a:pPr marL="0" indent="0">
              <a:buNone/>
            </a:pPr>
            <a:r>
              <a:rPr lang="en-GB" sz="2200"/>
              <a:t>How would you overcome this barrier?</a:t>
            </a:r>
          </a:p>
        </p:txBody>
      </p:sp>
      <p:pic>
        <p:nvPicPr>
          <p:cNvPr id="1026" name="Picture 2" descr="Map of Africa highlighting countries. | Download Scientific Diagram">
            <a:extLst>
              <a:ext uri="{FF2B5EF4-FFF2-40B4-BE49-F238E27FC236}">
                <a16:creationId xmlns:a16="http://schemas.microsoft.com/office/drawing/2014/main" id="{2F87FC50-0A98-7BC1-7201-0CD6FDCB06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 b="2035"/>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84486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94A7A5-75CF-6C37-BFE2-2B08F101A800}"/>
              </a:ext>
            </a:extLst>
          </p:cNvPr>
          <p:cNvSpPr>
            <a:spLocks noGrp="1"/>
          </p:cNvSpPr>
          <p:nvPr>
            <p:ph type="title"/>
          </p:nvPr>
        </p:nvSpPr>
        <p:spPr>
          <a:xfrm>
            <a:off x="572493" y="238539"/>
            <a:ext cx="11018520" cy="1434415"/>
          </a:xfrm>
        </p:spPr>
        <p:txBody>
          <a:bodyPr anchor="b">
            <a:normAutofit/>
          </a:bodyPr>
          <a:lstStyle/>
          <a:p>
            <a:r>
              <a:rPr lang="en-GB" sz="5400"/>
              <a:t>Overcoming barriers</a:t>
            </a:r>
          </a:p>
        </p:txBody>
      </p:sp>
      <p:sp>
        <p:nvSpPr>
          <p:cNvPr id="205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FF304BC-018C-9825-BE47-1D3949B2DE3C}"/>
              </a:ext>
            </a:extLst>
          </p:cNvPr>
          <p:cNvSpPr>
            <a:spLocks noGrp="1"/>
          </p:cNvSpPr>
          <p:nvPr>
            <p:ph idx="1"/>
          </p:nvPr>
        </p:nvSpPr>
        <p:spPr>
          <a:xfrm>
            <a:off x="572493" y="2071316"/>
            <a:ext cx="6713552" cy="4119172"/>
          </a:xfrm>
        </p:spPr>
        <p:txBody>
          <a:bodyPr anchor="t">
            <a:normAutofit/>
          </a:bodyPr>
          <a:lstStyle/>
          <a:p>
            <a:pPr marL="0" indent="0">
              <a:buNone/>
            </a:pPr>
            <a:r>
              <a:rPr lang="en-GB" sz="2200"/>
              <a:t>Stephanie is aged 35, she lost her hearing when she was 29.  As a result of this, Stephanie cannot fluently speak BSL although does know some phrases and words and can communicate on a low level. </a:t>
            </a:r>
          </a:p>
          <a:p>
            <a:pPr marL="0" indent="0">
              <a:buNone/>
            </a:pPr>
            <a:r>
              <a:rPr lang="en-GB" sz="2200"/>
              <a:t>Stephanie has recently found out she is pregnant and needs to access maternity services. </a:t>
            </a:r>
          </a:p>
          <a:p>
            <a:pPr marL="0" indent="0">
              <a:buNone/>
            </a:pPr>
            <a:endParaRPr lang="en-GB" sz="2200"/>
          </a:p>
          <a:p>
            <a:pPr marL="0" indent="0">
              <a:buNone/>
            </a:pPr>
            <a:r>
              <a:rPr lang="en-GB" sz="2200"/>
              <a:t>How would you overcome this barrier?</a:t>
            </a:r>
          </a:p>
        </p:txBody>
      </p:sp>
      <p:pic>
        <p:nvPicPr>
          <p:cNvPr id="2050" name="Picture 2">
            <a:extLst>
              <a:ext uri="{FF2B5EF4-FFF2-40B4-BE49-F238E27FC236}">
                <a16:creationId xmlns:a16="http://schemas.microsoft.com/office/drawing/2014/main" id="{247E73AB-FB4E-E586-1AAE-D07A31FA36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328" r="-3" b="-3"/>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01503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90" name="Rectangle 3089">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079" name="Rectangle 3078">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850C90-2BAA-FD0F-EEC9-492F8494DFBF}"/>
              </a:ext>
            </a:extLst>
          </p:cNvPr>
          <p:cNvSpPr>
            <a:spLocks noGrp="1"/>
          </p:cNvSpPr>
          <p:nvPr>
            <p:ph type="title"/>
          </p:nvPr>
        </p:nvSpPr>
        <p:spPr>
          <a:xfrm>
            <a:off x="793662" y="386930"/>
            <a:ext cx="10066122" cy="1298448"/>
          </a:xfrm>
        </p:spPr>
        <p:txBody>
          <a:bodyPr anchor="b">
            <a:normAutofit/>
          </a:bodyPr>
          <a:lstStyle/>
          <a:p>
            <a:r>
              <a:rPr lang="en-GB" sz="4800"/>
              <a:t>Overcoming barriers </a:t>
            </a:r>
          </a:p>
        </p:txBody>
      </p:sp>
      <p:sp>
        <p:nvSpPr>
          <p:cNvPr id="3091" name="Rectangle 309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3" name="Rectangle 308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1" name="sketch line">
            <a:extLst>
              <a:ext uri="{FF2B5EF4-FFF2-40B4-BE49-F238E27FC236}">
                <a16:creationId xmlns:a16="http://schemas.microsoft.com/office/drawing/2014/main" id="{2E92FA66-67D7-4CB4-94D3-E643A9AD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225296"/>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0800F09-6923-C9C5-DCCE-42B07F194F05}"/>
              </a:ext>
            </a:extLst>
          </p:cNvPr>
          <p:cNvSpPr>
            <a:spLocks noGrp="1"/>
          </p:cNvSpPr>
          <p:nvPr>
            <p:ph idx="1"/>
          </p:nvPr>
        </p:nvSpPr>
        <p:spPr>
          <a:xfrm>
            <a:off x="793661" y="2599509"/>
            <a:ext cx="4530898" cy="3639450"/>
          </a:xfrm>
        </p:spPr>
        <p:txBody>
          <a:bodyPr anchor="ctr">
            <a:normAutofit/>
          </a:bodyPr>
          <a:lstStyle/>
          <a:p>
            <a:r>
              <a:rPr lang="en-GB" sz="1900"/>
              <a:t>Hearing impairment </a:t>
            </a:r>
          </a:p>
          <a:p>
            <a:r>
              <a:rPr lang="en-GB" sz="1900"/>
              <a:t>Speech impairment </a:t>
            </a:r>
          </a:p>
          <a:p>
            <a:r>
              <a:rPr lang="en-GB" sz="1900"/>
              <a:t>EAL </a:t>
            </a:r>
          </a:p>
          <a:p>
            <a:r>
              <a:rPr lang="en-GB" sz="1900"/>
              <a:t>None English speakers</a:t>
            </a:r>
          </a:p>
          <a:p>
            <a:r>
              <a:rPr lang="en-GB" sz="1900"/>
              <a:t>Learning disability </a:t>
            </a:r>
          </a:p>
          <a:p>
            <a:r>
              <a:rPr lang="en-GB" sz="1900"/>
              <a:t>Mutism </a:t>
            </a:r>
          </a:p>
          <a:p>
            <a:pPr marL="0" indent="0">
              <a:buNone/>
            </a:pPr>
            <a:endParaRPr lang="en-GB" sz="1900"/>
          </a:p>
          <a:p>
            <a:pPr marL="0" indent="0">
              <a:buNone/>
            </a:pPr>
            <a:r>
              <a:rPr lang="en-GB" sz="1900"/>
              <a:t>Using the above list, explain how you would work with a service user to overcome language barriers. </a:t>
            </a:r>
          </a:p>
        </p:txBody>
      </p:sp>
      <p:pic>
        <p:nvPicPr>
          <p:cNvPr id="3074" name="Picture 2" descr="Language Barriers – Professional ethics">
            <a:extLst>
              <a:ext uri="{FF2B5EF4-FFF2-40B4-BE49-F238E27FC236}">
                <a16:creationId xmlns:a16="http://schemas.microsoft.com/office/drawing/2014/main" id="{94E2021D-A159-6B68-6407-301C7E2AD58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911532" y="3111748"/>
            <a:ext cx="5150277" cy="2459257"/>
          </a:xfrm>
          <a:prstGeom prst="rect">
            <a:avLst/>
          </a:prstGeom>
          <a:noFill/>
          <a:extLst>
            <a:ext uri="{909E8E84-426E-40DD-AFC4-6F175D3DCCD1}">
              <a14:hiddenFill xmlns:a14="http://schemas.microsoft.com/office/drawing/2010/main">
                <a:solidFill>
                  <a:srgbClr val="FFFFFF"/>
                </a:solidFill>
              </a14:hiddenFill>
            </a:ext>
          </a:extLst>
        </p:spPr>
      </p:pic>
      <p:sp>
        <p:nvSpPr>
          <p:cNvPr id="3085" name="Rectangle 3084">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57378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5" name="Freeform: Shape 4104">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585F06A-5928-347A-86D7-C968A4D8F5E7}"/>
              </a:ext>
            </a:extLst>
          </p:cNvPr>
          <p:cNvSpPr>
            <a:spLocks noGrp="1"/>
          </p:cNvSpPr>
          <p:nvPr>
            <p:ph type="title"/>
          </p:nvPr>
        </p:nvSpPr>
        <p:spPr>
          <a:xfrm>
            <a:off x="1137034" y="609597"/>
            <a:ext cx="9392421" cy="1330841"/>
          </a:xfrm>
        </p:spPr>
        <p:txBody>
          <a:bodyPr>
            <a:normAutofit/>
          </a:bodyPr>
          <a:lstStyle/>
          <a:p>
            <a:r>
              <a:rPr lang="en-GB" dirty="0"/>
              <a:t>Confidentiality </a:t>
            </a:r>
          </a:p>
        </p:txBody>
      </p:sp>
      <p:sp>
        <p:nvSpPr>
          <p:cNvPr id="3" name="Content Placeholder 2">
            <a:extLst>
              <a:ext uri="{FF2B5EF4-FFF2-40B4-BE49-F238E27FC236}">
                <a16:creationId xmlns:a16="http://schemas.microsoft.com/office/drawing/2014/main" id="{5C91E3D1-C737-30A0-4D85-FAADEABE290A}"/>
              </a:ext>
            </a:extLst>
          </p:cNvPr>
          <p:cNvSpPr>
            <a:spLocks noGrp="1"/>
          </p:cNvSpPr>
          <p:nvPr>
            <p:ph idx="1"/>
          </p:nvPr>
        </p:nvSpPr>
        <p:spPr>
          <a:xfrm>
            <a:off x="1137034" y="2198362"/>
            <a:ext cx="4958966" cy="3917773"/>
          </a:xfrm>
        </p:spPr>
        <p:txBody>
          <a:bodyPr>
            <a:normAutofit/>
          </a:bodyPr>
          <a:lstStyle/>
          <a:p>
            <a:pPr marL="0" indent="0">
              <a:buNone/>
            </a:pPr>
            <a:r>
              <a:rPr lang="en-GB" sz="2000">
                <a:highlight>
                  <a:srgbClr val="FFFFFF"/>
                </a:highlight>
                <a:latin typeface="Lato" panose="020F0502020204030204" pitchFamily="34" charset="0"/>
              </a:rPr>
              <a:t>What does confidentiality mean to you?</a:t>
            </a:r>
          </a:p>
          <a:p>
            <a:pPr marL="0" indent="0">
              <a:buNone/>
            </a:pPr>
            <a:endParaRPr lang="en-GB" sz="2000" b="0" i="0">
              <a:effectLst/>
              <a:highlight>
                <a:srgbClr val="FFFFFF"/>
              </a:highlight>
              <a:latin typeface="Lato" panose="020F0502020204030204" pitchFamily="34" charset="0"/>
            </a:endParaRPr>
          </a:p>
          <a:p>
            <a:pPr marL="0" indent="0">
              <a:buNone/>
            </a:pPr>
            <a:r>
              <a:rPr lang="en-GB" sz="2000" b="0" i="0">
                <a:effectLst/>
                <a:highlight>
                  <a:srgbClr val="FFFFFF"/>
                </a:highlight>
                <a:latin typeface="Lato" panose="020F0502020204030204" pitchFamily="34" charset="0"/>
              </a:rPr>
              <a:t>Where do you think conf</a:t>
            </a:r>
            <a:r>
              <a:rPr lang="en-GB" sz="2000">
                <a:highlight>
                  <a:srgbClr val="FFFFFF"/>
                </a:highlight>
                <a:latin typeface="Lato" panose="020F0502020204030204" pitchFamily="34" charset="0"/>
              </a:rPr>
              <a:t>identiality applies?</a:t>
            </a:r>
          </a:p>
          <a:p>
            <a:pPr marL="0" indent="0">
              <a:buNone/>
            </a:pPr>
            <a:endParaRPr lang="en-GB" sz="2000" b="0" i="0">
              <a:effectLst/>
              <a:highlight>
                <a:srgbClr val="FFFFFF"/>
              </a:highlight>
              <a:latin typeface="Lato" panose="020F0502020204030204" pitchFamily="34" charset="0"/>
            </a:endParaRPr>
          </a:p>
          <a:p>
            <a:pPr marL="0" indent="0">
              <a:buNone/>
            </a:pPr>
            <a:r>
              <a:rPr lang="en-GB" sz="2000">
                <a:highlight>
                  <a:srgbClr val="FFFFFF"/>
                </a:highlight>
                <a:latin typeface="Lato" panose="020F0502020204030204" pitchFamily="34" charset="0"/>
              </a:rPr>
              <a:t>When can confidentiality be broken? </a:t>
            </a:r>
            <a:endParaRPr lang="en-GB" sz="2000" b="0" i="0">
              <a:effectLst/>
              <a:highlight>
                <a:srgbClr val="FFFFFF"/>
              </a:highlight>
              <a:latin typeface="Lato" panose="020F0502020204030204" pitchFamily="34" charset="0"/>
            </a:endParaRPr>
          </a:p>
          <a:p>
            <a:pPr marL="0" indent="0">
              <a:buNone/>
            </a:pPr>
            <a:endParaRPr lang="en-GB" sz="2000"/>
          </a:p>
        </p:txBody>
      </p:sp>
      <p:pic>
        <p:nvPicPr>
          <p:cNvPr id="4098" name="Picture 2" descr="Confidentiality">
            <a:extLst>
              <a:ext uri="{FF2B5EF4-FFF2-40B4-BE49-F238E27FC236}">
                <a16:creationId xmlns:a16="http://schemas.microsoft.com/office/drawing/2014/main" id="{6F0E3E8A-1176-C50C-39EE-F04099488ED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719367" y="3200941"/>
            <a:ext cx="4788505" cy="1723861"/>
          </a:xfrm>
          <a:prstGeom prst="rect">
            <a:avLst/>
          </a:prstGeom>
          <a:noFill/>
          <a:extLst>
            <a:ext uri="{909E8E84-426E-40DD-AFC4-6F175D3DCCD1}">
              <a14:hiddenFill xmlns:a14="http://schemas.microsoft.com/office/drawing/2010/main">
                <a:solidFill>
                  <a:srgbClr val="FFFFFF"/>
                </a:solidFill>
              </a14:hiddenFill>
            </a:ext>
          </a:extLst>
        </p:spPr>
      </p:pic>
      <p:sp>
        <p:nvSpPr>
          <p:cNvPr id="4107" name="Freeform: Shape 4106">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4395670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55" name="Rectangle 10254">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85F06A-5928-347A-86D7-C968A4D8F5E7}"/>
              </a:ext>
            </a:extLst>
          </p:cNvPr>
          <p:cNvSpPr>
            <a:spLocks noGrp="1"/>
          </p:cNvSpPr>
          <p:nvPr>
            <p:ph type="title"/>
          </p:nvPr>
        </p:nvSpPr>
        <p:spPr>
          <a:xfrm>
            <a:off x="572493" y="238539"/>
            <a:ext cx="11018520" cy="1434415"/>
          </a:xfrm>
        </p:spPr>
        <p:txBody>
          <a:bodyPr anchor="b">
            <a:normAutofit/>
          </a:bodyPr>
          <a:lstStyle/>
          <a:p>
            <a:r>
              <a:rPr lang="en-GB" sz="5400"/>
              <a:t>Confidentiality </a:t>
            </a:r>
          </a:p>
        </p:txBody>
      </p:sp>
      <p:sp>
        <p:nvSpPr>
          <p:cNvPr id="10256"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C91E3D1-C737-30A0-4D85-FAADEABE290A}"/>
              </a:ext>
            </a:extLst>
          </p:cNvPr>
          <p:cNvSpPr>
            <a:spLocks noGrp="1"/>
          </p:cNvSpPr>
          <p:nvPr>
            <p:ph idx="1"/>
          </p:nvPr>
        </p:nvSpPr>
        <p:spPr>
          <a:xfrm>
            <a:off x="572493" y="2071316"/>
            <a:ext cx="6713552" cy="4119172"/>
          </a:xfrm>
        </p:spPr>
        <p:txBody>
          <a:bodyPr anchor="t">
            <a:normAutofit/>
          </a:bodyPr>
          <a:lstStyle/>
          <a:p>
            <a:pPr marL="0" indent="0">
              <a:buNone/>
            </a:pPr>
            <a:r>
              <a:rPr lang="en-GB" sz="2200" b="0" i="0">
                <a:effectLst/>
                <a:highlight>
                  <a:srgbClr val="FFFFFF"/>
                </a:highlight>
                <a:latin typeface="Lato" panose="020F0502020204030204" pitchFamily="34" charset="0"/>
              </a:rPr>
              <a:t>Confidentiality means protecting personal information</a:t>
            </a:r>
          </a:p>
          <a:p>
            <a:pPr marL="0" indent="0">
              <a:buNone/>
            </a:pPr>
            <a:r>
              <a:rPr lang="en-GB" sz="2200" b="0" i="0">
                <a:effectLst/>
                <a:highlight>
                  <a:srgbClr val="FFFFFF"/>
                </a:highlight>
                <a:latin typeface="Lato" panose="020F0502020204030204" pitchFamily="34" charset="0"/>
              </a:rPr>
              <a:t>This information might include details of a service user’s lifestyle, family, health or care needs which they want to be kept private.</a:t>
            </a:r>
          </a:p>
          <a:p>
            <a:pPr marL="0" indent="0">
              <a:buNone/>
            </a:pPr>
            <a:r>
              <a:rPr lang="en-GB" sz="2200" b="0" i="0">
                <a:effectLst/>
                <a:highlight>
                  <a:srgbClr val="FFFFFF"/>
                </a:highlight>
                <a:latin typeface="Lato" panose="020F0502020204030204" pitchFamily="34" charset="0"/>
              </a:rPr>
              <a:t>Service users expect the health and care professionals who are involved in their care or treatment, or have access to information about them, to protect their confidentiality at all times.</a:t>
            </a:r>
          </a:p>
          <a:p>
            <a:pPr marL="0" indent="0">
              <a:buNone/>
            </a:pPr>
            <a:endParaRPr lang="en-GB" sz="2200"/>
          </a:p>
        </p:txBody>
      </p:sp>
      <p:pic>
        <p:nvPicPr>
          <p:cNvPr id="10242" name="Picture 2" descr="Confidentiality in Health and Social Care - One Education">
            <a:extLst>
              <a:ext uri="{FF2B5EF4-FFF2-40B4-BE49-F238E27FC236}">
                <a16:creationId xmlns:a16="http://schemas.microsoft.com/office/drawing/2014/main" id="{60C537EA-2F96-1A70-715B-019C18AB42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7060" r="22672" b="-3"/>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66346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3" name="Rectangle 9222">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E277CF-9470-9E53-D194-0E284B8A32D8}"/>
              </a:ext>
            </a:extLst>
          </p:cNvPr>
          <p:cNvSpPr>
            <a:spLocks noGrp="1"/>
          </p:cNvSpPr>
          <p:nvPr>
            <p:ph type="title"/>
          </p:nvPr>
        </p:nvSpPr>
        <p:spPr>
          <a:xfrm>
            <a:off x="793662" y="386930"/>
            <a:ext cx="10066122" cy="1298448"/>
          </a:xfrm>
        </p:spPr>
        <p:txBody>
          <a:bodyPr anchor="b">
            <a:normAutofit/>
          </a:bodyPr>
          <a:lstStyle/>
          <a:p>
            <a:r>
              <a:rPr lang="en-GB" sz="4800"/>
              <a:t>Confidentiality </a:t>
            </a:r>
          </a:p>
        </p:txBody>
      </p:sp>
      <p:sp>
        <p:nvSpPr>
          <p:cNvPr id="9225" name="Rectangle 9224">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7" name="Rectangle 9226">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BFE5019-1EA4-4A2A-AC50-9A7426106620}"/>
              </a:ext>
            </a:extLst>
          </p:cNvPr>
          <p:cNvSpPr>
            <a:spLocks noGrp="1"/>
          </p:cNvSpPr>
          <p:nvPr>
            <p:ph idx="1"/>
          </p:nvPr>
        </p:nvSpPr>
        <p:spPr>
          <a:xfrm>
            <a:off x="793661" y="2599509"/>
            <a:ext cx="4530898" cy="3639450"/>
          </a:xfrm>
        </p:spPr>
        <p:txBody>
          <a:bodyPr anchor="ctr">
            <a:normAutofit fontScale="92500" lnSpcReduction="20000"/>
          </a:bodyPr>
          <a:lstStyle/>
          <a:p>
            <a:pPr marL="0" indent="0">
              <a:buNone/>
            </a:pPr>
            <a:r>
              <a:rPr lang="en-GB" sz="2000" dirty="0"/>
              <a:t>Is not about keeping ‘secrets’.  Confidentiality means keeping person information within the organisation in which you work. </a:t>
            </a:r>
          </a:p>
          <a:p>
            <a:pPr marL="0" indent="0">
              <a:buNone/>
            </a:pPr>
            <a:endParaRPr lang="en-GB" sz="2000" dirty="0"/>
          </a:p>
          <a:p>
            <a:pPr marL="0" indent="0">
              <a:buNone/>
            </a:pPr>
            <a:r>
              <a:rPr lang="en-GB" sz="2000" dirty="0"/>
              <a:t>For example,  after a long day you see your manager for a debrief, as your manager is part of the organisation you work, you can discuss service users with them on site or in an appropriate place. </a:t>
            </a:r>
          </a:p>
          <a:p>
            <a:pPr marL="0" indent="0">
              <a:buNone/>
            </a:pPr>
            <a:endParaRPr lang="en-GB" sz="2000" dirty="0"/>
          </a:p>
          <a:p>
            <a:pPr marL="0" indent="0">
              <a:buNone/>
            </a:pPr>
            <a:r>
              <a:rPr lang="en-GB" sz="2000" dirty="0"/>
              <a:t>If a service user needs to be referred to another service, always discuss this where possible with them. </a:t>
            </a:r>
          </a:p>
        </p:txBody>
      </p:sp>
      <p:pic>
        <p:nvPicPr>
          <p:cNvPr id="9218" name="Picture 2" descr="Confidentiality Requirements: The Important Duty Of Confidentiality">
            <a:extLst>
              <a:ext uri="{FF2B5EF4-FFF2-40B4-BE49-F238E27FC236}">
                <a16:creationId xmlns:a16="http://schemas.microsoft.com/office/drawing/2014/main" id="{B1C7601A-6A41-A006-3E64-022954A4268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911532" y="2892862"/>
            <a:ext cx="5150277" cy="2897030"/>
          </a:xfrm>
          <a:prstGeom prst="rect">
            <a:avLst/>
          </a:prstGeom>
          <a:noFill/>
          <a:extLst>
            <a:ext uri="{909E8E84-426E-40DD-AFC4-6F175D3DCCD1}">
              <a14:hiddenFill xmlns:a14="http://schemas.microsoft.com/office/drawing/2010/main">
                <a:solidFill>
                  <a:srgbClr val="FFFFFF"/>
                </a:solidFill>
              </a14:hiddenFill>
            </a:ext>
          </a:extLst>
        </p:spPr>
      </p:pic>
      <p:sp>
        <p:nvSpPr>
          <p:cNvPr id="9229" name="Rectangle 9228">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41363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71" name="Rectangle 1127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F23771-A944-BD03-AEA0-EB9C2C7514C0}"/>
              </a:ext>
            </a:extLst>
          </p:cNvPr>
          <p:cNvSpPr>
            <a:spLocks noGrp="1"/>
          </p:cNvSpPr>
          <p:nvPr>
            <p:ph type="title"/>
          </p:nvPr>
        </p:nvSpPr>
        <p:spPr>
          <a:xfrm>
            <a:off x="572493" y="238539"/>
            <a:ext cx="11018520" cy="1434415"/>
          </a:xfrm>
        </p:spPr>
        <p:txBody>
          <a:bodyPr anchor="b">
            <a:normAutofit/>
          </a:bodyPr>
          <a:lstStyle/>
          <a:p>
            <a:r>
              <a:rPr lang="en-GB" sz="5400"/>
              <a:t>Confidentiality </a:t>
            </a:r>
          </a:p>
        </p:txBody>
      </p:sp>
      <p:sp>
        <p:nvSpPr>
          <p:cNvPr id="1127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08E6CBE-8CF0-AA32-58B3-7DC75E1C10B9}"/>
              </a:ext>
            </a:extLst>
          </p:cNvPr>
          <p:cNvSpPr>
            <a:spLocks noGrp="1"/>
          </p:cNvSpPr>
          <p:nvPr>
            <p:ph idx="1"/>
          </p:nvPr>
        </p:nvSpPr>
        <p:spPr>
          <a:xfrm>
            <a:off x="572493" y="2071316"/>
            <a:ext cx="6713552" cy="4119172"/>
          </a:xfrm>
        </p:spPr>
        <p:txBody>
          <a:bodyPr anchor="t">
            <a:normAutofit/>
          </a:bodyPr>
          <a:lstStyle/>
          <a:p>
            <a:pPr marL="0" indent="0">
              <a:buNone/>
            </a:pPr>
            <a:r>
              <a:rPr lang="en-GB" sz="2200"/>
              <a:t>In your books, list how the following places would uphold confidentiality. </a:t>
            </a:r>
          </a:p>
          <a:p>
            <a:pPr marL="0" indent="0">
              <a:buNone/>
            </a:pPr>
            <a:endParaRPr lang="en-GB" sz="2200"/>
          </a:p>
          <a:p>
            <a:r>
              <a:rPr lang="en-GB" sz="2200"/>
              <a:t>Doctors' surgery </a:t>
            </a:r>
          </a:p>
          <a:p>
            <a:r>
              <a:rPr lang="en-GB" sz="2200"/>
              <a:t>Hairdressers</a:t>
            </a:r>
          </a:p>
          <a:p>
            <a:r>
              <a:rPr lang="en-GB" sz="2200"/>
              <a:t>School </a:t>
            </a:r>
          </a:p>
          <a:p>
            <a:r>
              <a:rPr lang="en-GB" sz="2200"/>
              <a:t>Domestic abuse refuge </a:t>
            </a:r>
          </a:p>
          <a:p>
            <a:r>
              <a:rPr lang="en-GB" sz="2200"/>
              <a:t>Bank </a:t>
            </a:r>
          </a:p>
          <a:p>
            <a:endParaRPr lang="en-GB" sz="2200"/>
          </a:p>
          <a:p>
            <a:endParaRPr lang="en-GB" sz="2200"/>
          </a:p>
        </p:txBody>
      </p:sp>
      <p:pic>
        <p:nvPicPr>
          <p:cNvPr id="11266" name="Picture 2" descr="Confidentiality &amp; Coaching Teams | Nexi Coaching &amp; Consulting">
            <a:extLst>
              <a:ext uri="{FF2B5EF4-FFF2-40B4-BE49-F238E27FC236}">
                <a16:creationId xmlns:a16="http://schemas.microsoft.com/office/drawing/2014/main" id="{D5B41DD5-AB9A-6A0B-63CE-5F359C7D68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1823" r="22996" b="-2"/>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80107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356472-C109-2F8F-848A-A4EAB306244D}"/>
              </a:ext>
            </a:extLst>
          </p:cNvPr>
          <p:cNvSpPr>
            <a:spLocks noGrp="1"/>
          </p:cNvSpPr>
          <p:nvPr>
            <p:ph type="title"/>
          </p:nvPr>
        </p:nvSpPr>
        <p:spPr>
          <a:xfrm>
            <a:off x="1171074" y="1396686"/>
            <a:ext cx="3240506" cy="4064628"/>
          </a:xfrm>
        </p:spPr>
        <p:txBody>
          <a:bodyPr>
            <a:normAutofit/>
          </a:bodyPr>
          <a:lstStyle/>
          <a:p>
            <a:r>
              <a:rPr lang="en-GB" sz="3400" kern="100">
                <a:solidFill>
                  <a:srgbClr val="FFFFFF"/>
                </a:solidFill>
                <a:effectLst/>
                <a:latin typeface="Aptos" panose="020B0004020202020204" pitchFamily="34" charset="0"/>
                <a:ea typeface="Aptos" panose="020B0004020202020204" pitchFamily="34" charset="0"/>
                <a:cs typeface="Times New Roman" panose="02020603050405020304" pitchFamily="18" charset="0"/>
              </a:rPr>
              <a:t>PWCS 21 Principles of communication in adult social care settings </a:t>
            </a:r>
            <a:endParaRPr lang="en-GB" sz="3400">
              <a:solidFill>
                <a:srgbClr val="FFFFFF"/>
              </a:solidFill>
            </a:endParaRP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8245C6A-F227-06FB-24BF-54271A3EA566}"/>
              </a:ext>
            </a:extLst>
          </p:cNvPr>
          <p:cNvSpPr>
            <a:spLocks noGrp="1"/>
          </p:cNvSpPr>
          <p:nvPr>
            <p:ph idx="1"/>
          </p:nvPr>
        </p:nvSpPr>
        <p:spPr>
          <a:xfrm>
            <a:off x="5370153" y="1526033"/>
            <a:ext cx="5536397" cy="3935281"/>
          </a:xfrm>
        </p:spPr>
        <p:txBody>
          <a:bodyPr>
            <a:normAutofit/>
          </a:bodyPr>
          <a:lstStyle/>
          <a:p>
            <a:pPr marL="0" indent="0">
              <a:buNone/>
            </a:pPr>
            <a:r>
              <a:rPr lang="en-GB" dirty="0"/>
              <a:t>The unit introduces the importance of communication in adult social care settings, and ways to overcome barriers to meet individual needs and preferences in communication. This unit is aimed at those who are interested in, or new to, working in social care settings with adults. </a:t>
            </a:r>
          </a:p>
        </p:txBody>
      </p:sp>
    </p:spTree>
    <p:extLst>
      <p:ext uri="{BB962C8B-B14F-4D97-AF65-F5344CB8AC3E}">
        <p14:creationId xmlns:p14="http://schemas.microsoft.com/office/powerpoint/2010/main" val="42754865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046F2C-73E1-9BD8-EE14-15B9A106962C}"/>
              </a:ext>
            </a:extLst>
          </p:cNvPr>
          <p:cNvSpPr>
            <a:spLocks noGrp="1"/>
          </p:cNvSpPr>
          <p:nvPr>
            <p:ph type="title"/>
          </p:nvPr>
        </p:nvSpPr>
        <p:spPr>
          <a:xfrm>
            <a:off x="793662" y="386930"/>
            <a:ext cx="10066122" cy="1298448"/>
          </a:xfrm>
        </p:spPr>
        <p:txBody>
          <a:bodyPr anchor="b">
            <a:normAutofit/>
          </a:bodyPr>
          <a:lstStyle/>
          <a:p>
            <a:r>
              <a:rPr lang="en-GB" sz="4800"/>
              <a:t>What would you do?</a:t>
            </a:r>
          </a:p>
        </p:txBody>
      </p:sp>
      <p:sp>
        <p:nvSpPr>
          <p:cNvPr id="5129" name="Rectangle 5128">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1" name="Rectangle 5130">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B2DADBC-29C4-B6EB-59CC-D9FF2E85534F}"/>
              </a:ext>
            </a:extLst>
          </p:cNvPr>
          <p:cNvSpPr>
            <a:spLocks noGrp="1"/>
          </p:cNvSpPr>
          <p:nvPr>
            <p:ph idx="1"/>
          </p:nvPr>
        </p:nvSpPr>
        <p:spPr>
          <a:xfrm>
            <a:off x="793661" y="2599509"/>
            <a:ext cx="4530898" cy="3639450"/>
          </a:xfrm>
        </p:spPr>
        <p:txBody>
          <a:bodyPr anchor="ctr">
            <a:normAutofit/>
          </a:bodyPr>
          <a:lstStyle/>
          <a:p>
            <a:pPr marL="0" indent="0">
              <a:buNone/>
            </a:pPr>
            <a:r>
              <a:rPr lang="en-GB" sz="2000"/>
              <a:t>You’re a carer working with the elderly and whilst shopping with your friends, you see a service user.  The service user approaches you and begins a conversation. He is asking you about his medication use and if you think he should seek medical advice about a change in his medication. </a:t>
            </a:r>
          </a:p>
          <a:p>
            <a:pPr marL="0" indent="0">
              <a:buNone/>
            </a:pPr>
            <a:endParaRPr lang="en-GB" sz="2000"/>
          </a:p>
          <a:p>
            <a:pPr marL="0" indent="0">
              <a:buNone/>
            </a:pPr>
            <a:r>
              <a:rPr lang="en-GB" sz="2000"/>
              <a:t>When he has left, your friend asks how you know the service user, can you say who it is?</a:t>
            </a:r>
          </a:p>
        </p:txBody>
      </p:sp>
      <p:pic>
        <p:nvPicPr>
          <p:cNvPr id="5122" name="Picture 2" descr="Old Man Shopping Images – Browse 109 ...">
            <a:extLst>
              <a:ext uri="{FF2B5EF4-FFF2-40B4-BE49-F238E27FC236}">
                <a16:creationId xmlns:a16="http://schemas.microsoft.com/office/drawing/2014/main" id="{ED871EE9-960B-87AB-7888-54F7B0D1005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911532" y="2930575"/>
            <a:ext cx="5150277" cy="2821603"/>
          </a:xfrm>
          <a:prstGeom prst="rect">
            <a:avLst/>
          </a:prstGeom>
          <a:noFill/>
          <a:extLst>
            <a:ext uri="{909E8E84-426E-40DD-AFC4-6F175D3DCCD1}">
              <a14:hiddenFill xmlns:a14="http://schemas.microsoft.com/office/drawing/2010/main">
                <a:solidFill>
                  <a:srgbClr val="FFFFFF"/>
                </a:solidFill>
              </a14:hiddenFill>
            </a:ext>
          </a:extLst>
        </p:spPr>
      </p:pic>
      <p:sp>
        <p:nvSpPr>
          <p:cNvPr id="5133" name="Rectangle 5132">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81971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19F411-5936-435E-96D1-548C640FEA9D}"/>
              </a:ext>
            </a:extLst>
          </p:cNvPr>
          <p:cNvSpPr>
            <a:spLocks noGrp="1"/>
          </p:cNvSpPr>
          <p:nvPr>
            <p:ph type="title"/>
          </p:nvPr>
        </p:nvSpPr>
        <p:spPr>
          <a:xfrm>
            <a:off x="793662" y="386930"/>
            <a:ext cx="10066122" cy="1298448"/>
          </a:xfrm>
        </p:spPr>
        <p:txBody>
          <a:bodyPr anchor="b">
            <a:normAutofit/>
          </a:bodyPr>
          <a:lstStyle/>
          <a:p>
            <a:r>
              <a:rPr lang="en-GB" sz="4800"/>
              <a:t>What would you do?</a:t>
            </a:r>
          </a:p>
        </p:txBody>
      </p:sp>
      <p:sp>
        <p:nvSpPr>
          <p:cNvPr id="6153" name="Rectangle 6152">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5" name="Rectangle 615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35A87F8-10CD-6861-FDDC-8EEBA80D9461}"/>
              </a:ext>
            </a:extLst>
          </p:cNvPr>
          <p:cNvSpPr>
            <a:spLocks noGrp="1"/>
          </p:cNvSpPr>
          <p:nvPr>
            <p:ph idx="1"/>
          </p:nvPr>
        </p:nvSpPr>
        <p:spPr>
          <a:xfrm>
            <a:off x="793661" y="2599509"/>
            <a:ext cx="4530898" cy="3639450"/>
          </a:xfrm>
        </p:spPr>
        <p:txBody>
          <a:bodyPr anchor="ctr">
            <a:normAutofit/>
          </a:bodyPr>
          <a:lstStyle/>
          <a:p>
            <a:pPr marL="0" indent="0">
              <a:buNone/>
            </a:pPr>
            <a:r>
              <a:rPr lang="en-GB" sz="2000"/>
              <a:t>You work for a victim support charity, whilst at work you find out that a convicted rapist lives on the same street as your friend.  You only know this information because of your job but your friend could potentially be at risk. </a:t>
            </a:r>
          </a:p>
          <a:p>
            <a:pPr marL="0" indent="0">
              <a:buNone/>
            </a:pPr>
            <a:endParaRPr lang="en-GB" sz="2000"/>
          </a:p>
          <a:p>
            <a:pPr marL="0" indent="0">
              <a:buNone/>
            </a:pPr>
            <a:r>
              <a:rPr lang="en-GB" sz="2000"/>
              <a:t>Do you tell them?</a:t>
            </a:r>
          </a:p>
        </p:txBody>
      </p:sp>
      <p:pic>
        <p:nvPicPr>
          <p:cNvPr id="6146" name="Picture 2" descr="English Street Image &amp; Photo (Free Trial) | Bigstock">
            <a:extLst>
              <a:ext uri="{FF2B5EF4-FFF2-40B4-BE49-F238E27FC236}">
                <a16:creationId xmlns:a16="http://schemas.microsoft.com/office/drawing/2014/main" id="{CEAE54E8-EF13-0032-5F1E-39B2A40B059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1151"/>
          <a:stretch/>
        </p:blipFill>
        <p:spPr bwMode="auto">
          <a:xfrm>
            <a:off x="6002226" y="2484255"/>
            <a:ext cx="4968888" cy="3300096"/>
          </a:xfrm>
          <a:prstGeom prst="rect">
            <a:avLst/>
          </a:prstGeom>
          <a:noFill/>
          <a:extLst>
            <a:ext uri="{909E8E84-426E-40DD-AFC4-6F175D3DCCD1}">
              <a14:hiddenFill xmlns:a14="http://schemas.microsoft.com/office/drawing/2010/main">
                <a:solidFill>
                  <a:srgbClr val="FFFFFF"/>
                </a:solidFill>
              </a14:hiddenFill>
            </a:ext>
          </a:extLst>
        </p:spPr>
      </p:pic>
      <p:sp>
        <p:nvSpPr>
          <p:cNvPr id="6157" name="Rectangle 6156">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69985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5" name="Rectangle 7174">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163580-21B7-F87E-9218-56C87808B069}"/>
              </a:ext>
            </a:extLst>
          </p:cNvPr>
          <p:cNvSpPr>
            <a:spLocks noGrp="1"/>
          </p:cNvSpPr>
          <p:nvPr>
            <p:ph type="title"/>
          </p:nvPr>
        </p:nvSpPr>
        <p:spPr>
          <a:xfrm>
            <a:off x="793662" y="386930"/>
            <a:ext cx="10066122" cy="1298448"/>
          </a:xfrm>
        </p:spPr>
        <p:txBody>
          <a:bodyPr anchor="b">
            <a:normAutofit/>
          </a:bodyPr>
          <a:lstStyle/>
          <a:p>
            <a:r>
              <a:rPr lang="en-GB" sz="4800"/>
              <a:t>What would you do?		</a:t>
            </a:r>
          </a:p>
        </p:txBody>
      </p:sp>
      <p:sp>
        <p:nvSpPr>
          <p:cNvPr id="7177" name="Rectangle 7176">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9" name="Rectangle 7178">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C8417F2-C01B-6888-A87A-650854B84F62}"/>
              </a:ext>
            </a:extLst>
          </p:cNvPr>
          <p:cNvSpPr>
            <a:spLocks noGrp="1"/>
          </p:cNvSpPr>
          <p:nvPr>
            <p:ph idx="1"/>
          </p:nvPr>
        </p:nvSpPr>
        <p:spPr>
          <a:xfrm>
            <a:off x="793661" y="2599509"/>
            <a:ext cx="4530898" cy="3639450"/>
          </a:xfrm>
        </p:spPr>
        <p:txBody>
          <a:bodyPr anchor="ctr">
            <a:normAutofit/>
          </a:bodyPr>
          <a:lstStyle/>
          <a:p>
            <a:pPr marL="0" indent="0">
              <a:buNone/>
            </a:pPr>
            <a:r>
              <a:rPr lang="en-GB" sz="2000"/>
              <a:t>You work for a domestic abuse charity.  Your best friend has just started dating someone new.  You know this person as a perpetrator. </a:t>
            </a:r>
          </a:p>
          <a:p>
            <a:pPr marL="0" indent="0">
              <a:buNone/>
            </a:pPr>
            <a:endParaRPr lang="en-GB" sz="2000"/>
          </a:p>
          <a:p>
            <a:pPr marL="0" indent="0">
              <a:buNone/>
            </a:pPr>
            <a:r>
              <a:rPr lang="en-GB" sz="2000"/>
              <a:t>Do you tell them?</a:t>
            </a:r>
          </a:p>
        </p:txBody>
      </p:sp>
      <p:pic>
        <p:nvPicPr>
          <p:cNvPr id="7170" name="Picture 2" descr="How soon should money come up in a new relationship? - Talented Ladies Club">
            <a:extLst>
              <a:ext uri="{FF2B5EF4-FFF2-40B4-BE49-F238E27FC236}">
                <a16:creationId xmlns:a16="http://schemas.microsoft.com/office/drawing/2014/main" id="{E867B790-671B-E4BC-DE6D-85AC7E2AFD4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10508" y="2484255"/>
            <a:ext cx="4952325" cy="3714244"/>
          </a:xfrm>
          <a:prstGeom prst="rect">
            <a:avLst/>
          </a:prstGeom>
          <a:noFill/>
          <a:extLst>
            <a:ext uri="{909E8E84-426E-40DD-AFC4-6F175D3DCCD1}">
              <a14:hiddenFill xmlns:a14="http://schemas.microsoft.com/office/drawing/2010/main">
                <a:solidFill>
                  <a:srgbClr val="FFFFFF"/>
                </a:solidFill>
              </a14:hiddenFill>
            </a:ext>
          </a:extLst>
        </p:spPr>
      </p:pic>
      <p:sp>
        <p:nvSpPr>
          <p:cNvPr id="7181" name="Rectangle 7180">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96916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99" name="Rectangle 8198">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8540B1-E9F5-F955-A652-8F8D83119C1D}"/>
              </a:ext>
            </a:extLst>
          </p:cNvPr>
          <p:cNvSpPr>
            <a:spLocks noGrp="1"/>
          </p:cNvSpPr>
          <p:nvPr>
            <p:ph type="title"/>
          </p:nvPr>
        </p:nvSpPr>
        <p:spPr>
          <a:xfrm>
            <a:off x="793662" y="386930"/>
            <a:ext cx="10066122" cy="1298448"/>
          </a:xfrm>
        </p:spPr>
        <p:txBody>
          <a:bodyPr anchor="b">
            <a:normAutofit/>
          </a:bodyPr>
          <a:lstStyle/>
          <a:p>
            <a:r>
              <a:rPr lang="en-GB" sz="4800"/>
              <a:t>What would you do?</a:t>
            </a:r>
          </a:p>
        </p:txBody>
      </p:sp>
      <p:sp>
        <p:nvSpPr>
          <p:cNvPr id="8201" name="Rectangle 820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3" name="Rectangle 820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419C24C-1E34-2FCC-7E26-325E191B1097}"/>
              </a:ext>
            </a:extLst>
          </p:cNvPr>
          <p:cNvSpPr>
            <a:spLocks noGrp="1"/>
          </p:cNvSpPr>
          <p:nvPr>
            <p:ph idx="1"/>
          </p:nvPr>
        </p:nvSpPr>
        <p:spPr>
          <a:xfrm>
            <a:off x="793661" y="2599509"/>
            <a:ext cx="4530898" cy="3639450"/>
          </a:xfrm>
        </p:spPr>
        <p:txBody>
          <a:bodyPr anchor="ctr">
            <a:normAutofit/>
          </a:bodyPr>
          <a:lstStyle/>
          <a:p>
            <a:pPr marL="0" indent="0">
              <a:buNone/>
            </a:pPr>
            <a:r>
              <a:rPr lang="en-GB" sz="2000"/>
              <a:t>You are working in a mental health facility; a service user confides in you that they want to end their lives but says they won’t act upon these feelings.  They beg you not to tell anyone as they are due to be discharged from the service. </a:t>
            </a:r>
          </a:p>
          <a:p>
            <a:pPr marL="0" indent="0">
              <a:buNone/>
            </a:pPr>
            <a:endParaRPr lang="en-GB" sz="2000"/>
          </a:p>
          <a:p>
            <a:pPr marL="0" indent="0">
              <a:buNone/>
            </a:pPr>
            <a:r>
              <a:rPr lang="en-GB" sz="2000"/>
              <a:t>What would you do?</a:t>
            </a:r>
          </a:p>
          <a:p>
            <a:pPr marL="0" indent="0">
              <a:buNone/>
            </a:pPr>
            <a:endParaRPr lang="en-GB" sz="2000"/>
          </a:p>
          <a:p>
            <a:pPr marL="0" indent="0">
              <a:buNone/>
            </a:pPr>
            <a:endParaRPr lang="en-GB" sz="2000"/>
          </a:p>
        </p:txBody>
      </p:sp>
      <p:pic>
        <p:nvPicPr>
          <p:cNvPr id="8194" name="Picture 2" descr="SAD PERSONAS: The Risk Factors of ...">
            <a:extLst>
              <a:ext uri="{FF2B5EF4-FFF2-40B4-BE49-F238E27FC236}">
                <a16:creationId xmlns:a16="http://schemas.microsoft.com/office/drawing/2014/main" id="{F68E89AB-AF3D-ABF0-D846-BC9F43E731E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911532" y="3053808"/>
            <a:ext cx="5150277" cy="2575138"/>
          </a:xfrm>
          <a:prstGeom prst="rect">
            <a:avLst/>
          </a:prstGeom>
          <a:noFill/>
          <a:extLst>
            <a:ext uri="{909E8E84-426E-40DD-AFC4-6F175D3DCCD1}">
              <a14:hiddenFill xmlns:a14="http://schemas.microsoft.com/office/drawing/2010/main">
                <a:solidFill>
                  <a:srgbClr val="FFFFFF"/>
                </a:solidFill>
              </a14:hiddenFill>
            </a:ext>
          </a:extLst>
        </p:spPr>
      </p:pic>
      <p:sp>
        <p:nvSpPr>
          <p:cNvPr id="8205" name="Rectangle 8204">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41836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80A851-2A7A-E5CE-F702-B9F5726D2F6D}"/>
              </a:ext>
            </a:extLst>
          </p:cNvPr>
          <p:cNvSpPr>
            <a:spLocks noGrp="1"/>
          </p:cNvSpPr>
          <p:nvPr>
            <p:ph type="title"/>
          </p:nvPr>
        </p:nvSpPr>
        <p:spPr>
          <a:xfrm>
            <a:off x="804672" y="802955"/>
            <a:ext cx="4766330" cy="1454051"/>
          </a:xfrm>
        </p:spPr>
        <p:txBody>
          <a:bodyPr>
            <a:normAutofit/>
          </a:bodyPr>
          <a:lstStyle/>
          <a:p>
            <a:r>
              <a:rPr lang="en-GB" sz="3600">
                <a:solidFill>
                  <a:schemeClr val="tx2"/>
                </a:solidFill>
              </a:rPr>
              <a:t>Confidentiality and safeguarding </a:t>
            </a:r>
          </a:p>
        </p:txBody>
      </p:sp>
      <p:sp>
        <p:nvSpPr>
          <p:cNvPr id="3" name="Content Placeholder 2">
            <a:extLst>
              <a:ext uri="{FF2B5EF4-FFF2-40B4-BE49-F238E27FC236}">
                <a16:creationId xmlns:a16="http://schemas.microsoft.com/office/drawing/2014/main" id="{D7B0630F-EC6D-C6A0-AAA5-ADE6D580DB67}"/>
              </a:ext>
            </a:extLst>
          </p:cNvPr>
          <p:cNvSpPr>
            <a:spLocks noGrp="1"/>
          </p:cNvSpPr>
          <p:nvPr>
            <p:ph idx="1"/>
          </p:nvPr>
        </p:nvSpPr>
        <p:spPr>
          <a:xfrm>
            <a:off x="804672" y="2421683"/>
            <a:ext cx="4765949" cy="3353476"/>
          </a:xfrm>
        </p:spPr>
        <p:txBody>
          <a:bodyPr anchor="t">
            <a:normAutofit/>
          </a:bodyPr>
          <a:lstStyle/>
          <a:p>
            <a:pPr marL="0" indent="0">
              <a:buNone/>
            </a:pPr>
            <a:r>
              <a:rPr lang="en-GB" sz="1800">
                <a:solidFill>
                  <a:schemeClr val="tx2"/>
                </a:solidFill>
              </a:rPr>
              <a:t>Confidentiality must be upheld at all times UNLESS there is a safeguarding issue. </a:t>
            </a:r>
          </a:p>
          <a:p>
            <a:pPr marL="0" indent="0">
              <a:buNone/>
            </a:pPr>
            <a:endParaRPr lang="en-GB" sz="1800">
              <a:solidFill>
                <a:schemeClr val="tx2"/>
              </a:solidFill>
            </a:endParaRPr>
          </a:p>
          <a:p>
            <a:pPr marL="0" indent="0">
              <a:buNone/>
            </a:pPr>
            <a:r>
              <a:rPr lang="en-GB" sz="1800">
                <a:solidFill>
                  <a:schemeClr val="tx2"/>
                </a:solidFill>
              </a:rPr>
              <a:t>A breach of confidentiality is only appropriate if a person is thinking of harming themselves, another person or is in danger. </a:t>
            </a:r>
          </a:p>
          <a:p>
            <a:pPr marL="0" indent="0">
              <a:buNone/>
            </a:pPr>
            <a:endParaRPr lang="en-GB" sz="1800">
              <a:solidFill>
                <a:schemeClr val="tx2"/>
              </a:solidFill>
            </a:endParaRPr>
          </a:p>
          <a:p>
            <a:pPr marL="0" indent="0">
              <a:buNone/>
            </a:pPr>
            <a:r>
              <a:rPr lang="en-GB" sz="1800">
                <a:solidFill>
                  <a:schemeClr val="tx2"/>
                </a:solidFill>
              </a:rPr>
              <a:t>Sharing confidential information would only be to appropriate people. </a:t>
            </a:r>
          </a:p>
        </p:txBody>
      </p:sp>
      <p:grpSp>
        <p:nvGrpSpPr>
          <p:cNvPr id="29" name="Group 28">
            <a:extLst>
              <a:ext uri="{FF2B5EF4-FFF2-40B4-BE49-F238E27FC236}">
                <a16:creationId xmlns:a16="http://schemas.microsoft.com/office/drawing/2014/main" id="{DD354807-230F-4402-B1B9-F733A8F1F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18240" y="-16714"/>
            <a:ext cx="6373761" cy="6874714"/>
            <a:chOff x="5818240" y="-1"/>
            <a:chExt cx="6373761" cy="6874714"/>
          </a:xfrm>
        </p:grpSpPr>
        <p:sp>
          <p:nvSpPr>
            <p:cNvPr id="30" name="Freeform: Shape 29">
              <a:extLst>
                <a:ext uri="{FF2B5EF4-FFF2-40B4-BE49-F238E27FC236}">
                  <a16:creationId xmlns:a16="http://schemas.microsoft.com/office/drawing/2014/main" id="{BF5A6F4A-CE87-4D5C-9382-8167967CE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1023DD2-2E6F-4419-B404-80F08460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C4A6C98-F96E-4587-B01F-A9B01BBF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66409EC-9CC3-482A-A4A5-54ED092B3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Graphic 6" descr="Laptop Secure">
            <a:extLst>
              <a:ext uri="{FF2B5EF4-FFF2-40B4-BE49-F238E27FC236}">
                <a16:creationId xmlns:a16="http://schemas.microsoft.com/office/drawing/2014/main" id="{38BA3764-4BEA-9EFE-FF9F-8AB07971BC5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08392" y="1819656"/>
            <a:ext cx="4142232" cy="4142232"/>
          </a:xfrm>
          <a:prstGeom prst="rect">
            <a:avLst/>
          </a:prstGeom>
        </p:spPr>
      </p:pic>
    </p:spTree>
    <p:extLst>
      <p:ext uri="{BB962C8B-B14F-4D97-AF65-F5344CB8AC3E}">
        <p14:creationId xmlns:p14="http://schemas.microsoft.com/office/powerpoint/2010/main" val="8703076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880A851-2A7A-E5CE-F702-B9F5726D2F6D}"/>
              </a:ext>
            </a:extLst>
          </p:cNvPr>
          <p:cNvSpPr>
            <a:spLocks noGrp="1"/>
          </p:cNvSpPr>
          <p:nvPr>
            <p:ph type="title"/>
          </p:nvPr>
        </p:nvSpPr>
        <p:spPr>
          <a:xfrm>
            <a:off x="1371597" y="348865"/>
            <a:ext cx="10044023" cy="877729"/>
          </a:xfrm>
        </p:spPr>
        <p:txBody>
          <a:bodyPr anchor="ctr">
            <a:normAutofit/>
          </a:bodyPr>
          <a:lstStyle/>
          <a:p>
            <a:r>
              <a:rPr lang="en-GB" sz="4000">
                <a:solidFill>
                  <a:srgbClr val="FFFFFF"/>
                </a:solidFill>
              </a:rPr>
              <a:t>Confidentiality and safeguarding </a:t>
            </a:r>
          </a:p>
        </p:txBody>
      </p:sp>
      <p:graphicFrame>
        <p:nvGraphicFramePr>
          <p:cNvPr id="5" name="Content Placeholder 2">
            <a:extLst>
              <a:ext uri="{FF2B5EF4-FFF2-40B4-BE49-F238E27FC236}">
                <a16:creationId xmlns:a16="http://schemas.microsoft.com/office/drawing/2014/main" id="{C9F1BD50-2C5F-68E1-7A29-16BCDB347029}"/>
              </a:ext>
            </a:extLst>
          </p:cNvPr>
          <p:cNvGraphicFramePr>
            <a:graphicFrameLocks noGrp="1"/>
          </p:cNvGraphicFramePr>
          <p:nvPr>
            <p:ph idx="1"/>
            <p:extLst>
              <p:ext uri="{D42A27DB-BD31-4B8C-83A1-F6EECF244321}">
                <p14:modId xmlns:p14="http://schemas.microsoft.com/office/powerpoint/2010/main" val="76606808"/>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15352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6AF7AD-97A5-E3F8-F71A-2E8A4A10F4BF}"/>
              </a:ext>
            </a:extLst>
          </p:cNvPr>
          <p:cNvSpPr>
            <a:spLocks noGrp="1"/>
          </p:cNvSpPr>
          <p:nvPr>
            <p:ph type="title"/>
          </p:nvPr>
        </p:nvSpPr>
        <p:spPr>
          <a:xfrm>
            <a:off x="4654296" y="640080"/>
            <a:ext cx="6894576" cy="3566160"/>
          </a:xfrm>
        </p:spPr>
        <p:txBody>
          <a:bodyPr vert="horz" lIns="91440" tIns="45720" rIns="91440" bIns="45720" rtlCol="0" anchor="b">
            <a:normAutofit/>
          </a:bodyPr>
          <a:lstStyle/>
          <a:p>
            <a:r>
              <a:rPr lang="en-US" sz="6600"/>
              <a:t>Why do people communicate? </a:t>
            </a:r>
          </a:p>
        </p:txBody>
      </p:sp>
      <p:pic>
        <p:nvPicPr>
          <p:cNvPr id="4" name="Picture 3" descr="Wood human figure">
            <a:extLst>
              <a:ext uri="{FF2B5EF4-FFF2-40B4-BE49-F238E27FC236}">
                <a16:creationId xmlns:a16="http://schemas.microsoft.com/office/drawing/2014/main" id="{DB1576C7-92F4-EC85-7770-7C98D2097FC5}"/>
              </a:ext>
            </a:extLst>
          </p:cNvPr>
          <p:cNvPicPr>
            <a:picLocks noChangeAspect="1"/>
          </p:cNvPicPr>
          <p:nvPr/>
        </p:nvPicPr>
        <p:blipFill rotWithShape="1">
          <a:blip r:embed="rId3"/>
          <a:srcRect l="5005" r="55578" b="-1"/>
          <a:stretch/>
        </p:blipFill>
        <p:spPr>
          <a:xfrm>
            <a:off x="20" y="10"/>
            <a:ext cx="4049786" cy="6857990"/>
          </a:xfrm>
          <a:custGeom>
            <a:avLst/>
            <a:gdLst/>
            <a:ahLst/>
            <a:cxnLst/>
            <a:rect l="l" t="t" r="r" b="b"/>
            <a:pathLst>
              <a:path w="4049806" h="6858000">
                <a:moveTo>
                  <a:pt x="0" y="0"/>
                </a:moveTo>
                <a:lnTo>
                  <a:pt x="4018525" y="0"/>
                </a:lnTo>
                <a:lnTo>
                  <a:pt x="4019816" y="10931"/>
                </a:lnTo>
                <a:cubicBezTo>
                  <a:pt x="4034945" y="94836"/>
                  <a:pt x="4032275" y="179884"/>
                  <a:pt x="4036343" y="264297"/>
                </a:cubicBezTo>
                <a:cubicBezTo>
                  <a:pt x="4041301" y="367652"/>
                  <a:pt x="4035072" y="471135"/>
                  <a:pt x="4032911" y="574617"/>
                </a:cubicBezTo>
                <a:cubicBezTo>
                  <a:pt x="4031004" y="662717"/>
                  <a:pt x="4022232" y="750690"/>
                  <a:pt x="4025029" y="838916"/>
                </a:cubicBezTo>
                <a:cubicBezTo>
                  <a:pt x="4025029" y="841968"/>
                  <a:pt x="4025029" y="845019"/>
                  <a:pt x="4025029" y="848070"/>
                </a:cubicBezTo>
                <a:cubicBezTo>
                  <a:pt x="4017020" y="945068"/>
                  <a:pt x="4017020" y="1042576"/>
                  <a:pt x="4025029" y="1139574"/>
                </a:cubicBezTo>
                <a:cubicBezTo>
                  <a:pt x="4027609" y="1179950"/>
                  <a:pt x="4026885" y="1220466"/>
                  <a:pt x="4022868" y="1260728"/>
                </a:cubicBezTo>
                <a:cubicBezTo>
                  <a:pt x="4019054" y="1311960"/>
                  <a:pt x="4006849" y="1364083"/>
                  <a:pt x="4015621" y="1414934"/>
                </a:cubicBezTo>
                <a:cubicBezTo>
                  <a:pt x="4021367" y="1456784"/>
                  <a:pt x="4024558" y="1498940"/>
                  <a:pt x="4025156" y="1541172"/>
                </a:cubicBezTo>
                <a:cubicBezTo>
                  <a:pt x="4029478" y="1635755"/>
                  <a:pt x="4025283" y="1730847"/>
                  <a:pt x="4023757" y="1825685"/>
                </a:cubicBezTo>
                <a:cubicBezTo>
                  <a:pt x="4021850" y="1936286"/>
                  <a:pt x="4024647" y="2046634"/>
                  <a:pt x="4015748" y="2157235"/>
                </a:cubicBezTo>
                <a:cubicBezTo>
                  <a:pt x="4010790" y="2246581"/>
                  <a:pt x="4010790" y="2336130"/>
                  <a:pt x="4015748" y="2425476"/>
                </a:cubicBezTo>
                <a:cubicBezTo>
                  <a:pt x="4018164" y="2507473"/>
                  <a:pt x="4030495" y="2588454"/>
                  <a:pt x="4028461" y="2671214"/>
                </a:cubicBezTo>
                <a:cubicBezTo>
                  <a:pt x="4026046" y="2767832"/>
                  <a:pt x="4014604" y="2863940"/>
                  <a:pt x="4018164" y="2960685"/>
                </a:cubicBezTo>
                <a:cubicBezTo>
                  <a:pt x="4019816" y="3006832"/>
                  <a:pt x="4019944" y="3052980"/>
                  <a:pt x="4020961" y="3099127"/>
                </a:cubicBezTo>
                <a:cubicBezTo>
                  <a:pt x="4021978" y="3154682"/>
                  <a:pt x="4032021" y="3210110"/>
                  <a:pt x="4026427" y="3265665"/>
                </a:cubicBezTo>
                <a:cubicBezTo>
                  <a:pt x="4017147" y="3358087"/>
                  <a:pt x="3993120" y="3448857"/>
                  <a:pt x="4008121" y="3543567"/>
                </a:cubicBezTo>
                <a:cubicBezTo>
                  <a:pt x="4016384" y="3595690"/>
                  <a:pt x="4025791" y="3647940"/>
                  <a:pt x="4030495" y="3700571"/>
                </a:cubicBezTo>
                <a:cubicBezTo>
                  <a:pt x="4034690" y="3747608"/>
                  <a:pt x="4045369" y="3795408"/>
                  <a:pt x="4037233" y="3842191"/>
                </a:cubicBezTo>
                <a:cubicBezTo>
                  <a:pt x="4030368" y="3882237"/>
                  <a:pt x="4034055" y="3922282"/>
                  <a:pt x="4028715" y="3962327"/>
                </a:cubicBezTo>
                <a:cubicBezTo>
                  <a:pt x="4021723" y="4014831"/>
                  <a:pt x="4017910" y="4068352"/>
                  <a:pt x="4012697" y="4121111"/>
                </a:cubicBezTo>
                <a:cubicBezTo>
                  <a:pt x="4007866" y="4169038"/>
                  <a:pt x="4004307" y="4216838"/>
                  <a:pt x="4017020" y="4261841"/>
                </a:cubicBezTo>
                <a:cubicBezTo>
                  <a:pt x="4048039" y="4375112"/>
                  <a:pt x="4031004" y="4487748"/>
                  <a:pt x="4019308" y="4600257"/>
                </a:cubicBezTo>
                <a:cubicBezTo>
                  <a:pt x="4013587" y="4655049"/>
                  <a:pt x="4005197" y="4712765"/>
                  <a:pt x="4017910" y="4762853"/>
                </a:cubicBezTo>
                <a:cubicBezTo>
                  <a:pt x="4041428" y="4851716"/>
                  <a:pt x="4022995" y="4936764"/>
                  <a:pt x="4012824" y="5021432"/>
                </a:cubicBezTo>
                <a:cubicBezTo>
                  <a:pt x="4002654" y="5106099"/>
                  <a:pt x="4000239" y="5189495"/>
                  <a:pt x="4018037" y="5272637"/>
                </a:cubicBezTo>
                <a:cubicBezTo>
                  <a:pt x="4030495" y="5331116"/>
                  <a:pt x="4030495" y="5390612"/>
                  <a:pt x="4032021" y="5449600"/>
                </a:cubicBezTo>
                <a:cubicBezTo>
                  <a:pt x="4032911" y="5486339"/>
                  <a:pt x="4019308" y="5523842"/>
                  <a:pt x="4010282" y="5560582"/>
                </a:cubicBezTo>
                <a:cubicBezTo>
                  <a:pt x="3994009" y="5626943"/>
                  <a:pt x="3988162" y="5694321"/>
                  <a:pt x="4010282" y="5759029"/>
                </a:cubicBezTo>
                <a:cubicBezTo>
                  <a:pt x="4040793" y="5848655"/>
                  <a:pt x="4058336" y="5938407"/>
                  <a:pt x="4045623" y="6033117"/>
                </a:cubicBezTo>
                <a:cubicBezTo>
                  <a:pt x="4038377" y="6091724"/>
                  <a:pt x="4036597" y="6151347"/>
                  <a:pt x="4025664" y="6209190"/>
                </a:cubicBezTo>
                <a:cubicBezTo>
                  <a:pt x="4007358" y="6304790"/>
                  <a:pt x="4013841" y="6399882"/>
                  <a:pt x="4028461" y="6494211"/>
                </a:cubicBezTo>
                <a:cubicBezTo>
                  <a:pt x="4038542" y="6573081"/>
                  <a:pt x="4039610" y="6652829"/>
                  <a:pt x="4031639" y="6731941"/>
                </a:cubicBezTo>
                <a:lnTo>
                  <a:pt x="4022913" y="6858000"/>
                </a:lnTo>
                <a:lnTo>
                  <a:pt x="0" y="6858000"/>
                </a:lnTo>
                <a:close/>
              </a:path>
            </a:pathLst>
          </a:custGeom>
        </p:spPr>
      </p:pic>
      <p:sp>
        <p:nvSpPr>
          <p:cNvPr id="10" name="sketchy line">
            <a:extLst>
              <a:ext uri="{FF2B5EF4-FFF2-40B4-BE49-F238E27FC236}">
                <a16:creationId xmlns:a16="http://schemas.microsoft.com/office/drawing/2014/main" id="{82580482-BA80-420A-8A05-C58E97F2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4409267"/>
            <a:ext cx="4242816" cy="18288"/>
          </a:xfrm>
          <a:custGeom>
            <a:avLst/>
            <a:gdLst>
              <a:gd name="connsiteX0" fmla="*/ 0 w 4242816"/>
              <a:gd name="connsiteY0" fmla="*/ 0 h 18288"/>
              <a:gd name="connsiteX1" fmla="*/ 690973 w 4242816"/>
              <a:gd name="connsiteY1" fmla="*/ 0 h 18288"/>
              <a:gd name="connsiteX2" fmla="*/ 1212233 w 4242816"/>
              <a:gd name="connsiteY2" fmla="*/ 0 h 18288"/>
              <a:gd name="connsiteX3" fmla="*/ 1860778 w 4242816"/>
              <a:gd name="connsiteY3" fmla="*/ 0 h 18288"/>
              <a:gd name="connsiteX4" fmla="*/ 2424466 w 4242816"/>
              <a:gd name="connsiteY4" fmla="*/ 0 h 18288"/>
              <a:gd name="connsiteX5" fmla="*/ 3115439 w 4242816"/>
              <a:gd name="connsiteY5" fmla="*/ 0 h 18288"/>
              <a:gd name="connsiteX6" fmla="*/ 3636699 w 4242816"/>
              <a:gd name="connsiteY6" fmla="*/ 0 h 18288"/>
              <a:gd name="connsiteX7" fmla="*/ 4242816 w 4242816"/>
              <a:gd name="connsiteY7" fmla="*/ 0 h 18288"/>
              <a:gd name="connsiteX8" fmla="*/ 4242816 w 4242816"/>
              <a:gd name="connsiteY8" fmla="*/ 18288 h 18288"/>
              <a:gd name="connsiteX9" fmla="*/ 3636699 w 4242816"/>
              <a:gd name="connsiteY9" fmla="*/ 18288 h 18288"/>
              <a:gd name="connsiteX10" fmla="*/ 3030583 w 4242816"/>
              <a:gd name="connsiteY10" fmla="*/ 18288 h 18288"/>
              <a:gd name="connsiteX11" fmla="*/ 2466894 w 4242816"/>
              <a:gd name="connsiteY11" fmla="*/ 18288 h 18288"/>
              <a:gd name="connsiteX12" fmla="*/ 1988062 w 4242816"/>
              <a:gd name="connsiteY12" fmla="*/ 18288 h 18288"/>
              <a:gd name="connsiteX13" fmla="*/ 1466802 w 4242816"/>
              <a:gd name="connsiteY13" fmla="*/ 18288 h 18288"/>
              <a:gd name="connsiteX14" fmla="*/ 860686 w 4242816"/>
              <a:gd name="connsiteY14" fmla="*/ 18288 h 18288"/>
              <a:gd name="connsiteX15" fmla="*/ 0 w 4242816"/>
              <a:gd name="connsiteY15" fmla="*/ 18288 h 18288"/>
              <a:gd name="connsiteX16" fmla="*/ 0 w 4242816"/>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2816" h="18288" fill="none" extrusionOk="0">
                <a:moveTo>
                  <a:pt x="0" y="0"/>
                </a:moveTo>
                <a:cubicBezTo>
                  <a:pt x="249934" y="1471"/>
                  <a:pt x="379877" y="-29444"/>
                  <a:pt x="690973" y="0"/>
                </a:cubicBezTo>
                <a:cubicBezTo>
                  <a:pt x="1002069" y="29444"/>
                  <a:pt x="1021583" y="17501"/>
                  <a:pt x="1212233" y="0"/>
                </a:cubicBezTo>
                <a:cubicBezTo>
                  <a:pt x="1402883" y="-17501"/>
                  <a:pt x="1678760" y="5386"/>
                  <a:pt x="1860778" y="0"/>
                </a:cubicBezTo>
                <a:cubicBezTo>
                  <a:pt x="2042796" y="-5386"/>
                  <a:pt x="2245608" y="-22401"/>
                  <a:pt x="2424466" y="0"/>
                </a:cubicBezTo>
                <a:cubicBezTo>
                  <a:pt x="2603324" y="22401"/>
                  <a:pt x="2890020" y="33806"/>
                  <a:pt x="3115439" y="0"/>
                </a:cubicBezTo>
                <a:cubicBezTo>
                  <a:pt x="3340858" y="-33806"/>
                  <a:pt x="3428300" y="18628"/>
                  <a:pt x="3636699" y="0"/>
                </a:cubicBezTo>
                <a:cubicBezTo>
                  <a:pt x="3845098" y="-18628"/>
                  <a:pt x="4108824" y="5541"/>
                  <a:pt x="4242816" y="0"/>
                </a:cubicBezTo>
                <a:cubicBezTo>
                  <a:pt x="4242066" y="4160"/>
                  <a:pt x="4243125" y="10356"/>
                  <a:pt x="4242816" y="18288"/>
                </a:cubicBezTo>
                <a:cubicBezTo>
                  <a:pt x="4113424" y="32735"/>
                  <a:pt x="3768327" y="47567"/>
                  <a:pt x="3636699" y="18288"/>
                </a:cubicBezTo>
                <a:cubicBezTo>
                  <a:pt x="3505071" y="-10991"/>
                  <a:pt x="3294208" y="-4990"/>
                  <a:pt x="3030583" y="18288"/>
                </a:cubicBezTo>
                <a:cubicBezTo>
                  <a:pt x="2766958" y="41566"/>
                  <a:pt x="2649277" y="20974"/>
                  <a:pt x="2466894" y="18288"/>
                </a:cubicBezTo>
                <a:cubicBezTo>
                  <a:pt x="2284511" y="15602"/>
                  <a:pt x="2151277" y="1154"/>
                  <a:pt x="1988062" y="18288"/>
                </a:cubicBezTo>
                <a:cubicBezTo>
                  <a:pt x="1824847" y="35422"/>
                  <a:pt x="1691359" y="9265"/>
                  <a:pt x="1466802" y="18288"/>
                </a:cubicBezTo>
                <a:cubicBezTo>
                  <a:pt x="1242245" y="27311"/>
                  <a:pt x="1006161" y="36605"/>
                  <a:pt x="860686" y="18288"/>
                </a:cubicBezTo>
                <a:cubicBezTo>
                  <a:pt x="715211" y="-29"/>
                  <a:pt x="242774" y="46538"/>
                  <a:pt x="0" y="18288"/>
                </a:cubicBezTo>
                <a:cubicBezTo>
                  <a:pt x="-146" y="11482"/>
                  <a:pt x="-422" y="5192"/>
                  <a:pt x="0" y="0"/>
                </a:cubicBezTo>
                <a:close/>
              </a:path>
              <a:path w="4242816" h="18288" stroke="0" extrusionOk="0">
                <a:moveTo>
                  <a:pt x="0" y="0"/>
                </a:moveTo>
                <a:cubicBezTo>
                  <a:pt x="259751" y="-14018"/>
                  <a:pt x="356632" y="-15007"/>
                  <a:pt x="521260" y="0"/>
                </a:cubicBezTo>
                <a:cubicBezTo>
                  <a:pt x="685888" y="15007"/>
                  <a:pt x="885786" y="5167"/>
                  <a:pt x="1212233" y="0"/>
                </a:cubicBezTo>
                <a:cubicBezTo>
                  <a:pt x="1538680" y="-5167"/>
                  <a:pt x="1458849" y="7951"/>
                  <a:pt x="1691065" y="0"/>
                </a:cubicBezTo>
                <a:cubicBezTo>
                  <a:pt x="1923281" y="-7951"/>
                  <a:pt x="1985780" y="-16303"/>
                  <a:pt x="2169897" y="0"/>
                </a:cubicBezTo>
                <a:cubicBezTo>
                  <a:pt x="2354014" y="16303"/>
                  <a:pt x="2633054" y="-2739"/>
                  <a:pt x="2776014" y="0"/>
                </a:cubicBezTo>
                <a:cubicBezTo>
                  <a:pt x="2918974" y="2739"/>
                  <a:pt x="3112688" y="-15682"/>
                  <a:pt x="3339702" y="0"/>
                </a:cubicBezTo>
                <a:cubicBezTo>
                  <a:pt x="3566716" y="15682"/>
                  <a:pt x="4015278" y="-28467"/>
                  <a:pt x="4242816" y="0"/>
                </a:cubicBezTo>
                <a:cubicBezTo>
                  <a:pt x="4243501" y="7633"/>
                  <a:pt x="4242294" y="10002"/>
                  <a:pt x="4242816" y="18288"/>
                </a:cubicBezTo>
                <a:cubicBezTo>
                  <a:pt x="3924964" y="16283"/>
                  <a:pt x="3746362" y="-1805"/>
                  <a:pt x="3551843" y="18288"/>
                </a:cubicBezTo>
                <a:cubicBezTo>
                  <a:pt x="3357324" y="38381"/>
                  <a:pt x="3126422" y="47156"/>
                  <a:pt x="2860870" y="18288"/>
                </a:cubicBezTo>
                <a:cubicBezTo>
                  <a:pt x="2595318" y="-10580"/>
                  <a:pt x="2572437" y="11441"/>
                  <a:pt x="2297182" y="18288"/>
                </a:cubicBezTo>
                <a:cubicBezTo>
                  <a:pt x="2021927" y="25135"/>
                  <a:pt x="1916908" y="33601"/>
                  <a:pt x="1733493" y="18288"/>
                </a:cubicBezTo>
                <a:cubicBezTo>
                  <a:pt x="1550078" y="2975"/>
                  <a:pt x="1412440" y="27896"/>
                  <a:pt x="1212233" y="18288"/>
                </a:cubicBezTo>
                <a:cubicBezTo>
                  <a:pt x="1012026" y="8680"/>
                  <a:pt x="914386" y="13859"/>
                  <a:pt x="648545" y="18288"/>
                </a:cubicBezTo>
                <a:cubicBezTo>
                  <a:pt x="382704" y="22717"/>
                  <a:pt x="233522" y="39342"/>
                  <a:pt x="0" y="18288"/>
                </a:cubicBezTo>
                <a:cubicBezTo>
                  <a:pt x="-772" y="13661"/>
                  <a:pt x="-839" y="849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2716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09111C-0E78-7E98-5FFB-AA3EBA28F1EC}"/>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2500" kern="1200">
                <a:solidFill>
                  <a:srgbClr val="FFFFFF"/>
                </a:solidFill>
                <a:latin typeface="+mj-lt"/>
                <a:ea typeface="+mj-ea"/>
                <a:cs typeface="+mj-cs"/>
              </a:rPr>
              <a:t>Why is </a:t>
            </a:r>
            <a:r>
              <a:rPr lang="en-US" sz="2500" kern="1200">
                <a:solidFill>
                  <a:srgbClr val="FFFFFF"/>
                </a:solidFill>
                <a:effectLst/>
                <a:latin typeface="+mj-lt"/>
                <a:ea typeface="+mj-ea"/>
                <a:cs typeface="+mj-cs"/>
              </a:rPr>
              <a:t>effective communication, especially different word meanings important?</a:t>
            </a:r>
            <a:br>
              <a:rPr lang="en-US" sz="2500" kern="1200">
                <a:solidFill>
                  <a:srgbClr val="FFFFFF"/>
                </a:solidFill>
                <a:effectLst/>
                <a:latin typeface="+mj-lt"/>
                <a:ea typeface="+mj-ea"/>
                <a:cs typeface="+mj-cs"/>
              </a:rPr>
            </a:br>
            <a:endParaRPr lang="en-US" sz="2500" kern="1200">
              <a:solidFill>
                <a:srgbClr val="FFFFFF"/>
              </a:solidFill>
              <a:latin typeface="+mj-lt"/>
              <a:ea typeface="+mj-ea"/>
              <a:cs typeface="+mj-cs"/>
            </a:endParaRPr>
          </a:p>
        </p:txBody>
      </p:sp>
      <p:pic>
        <p:nvPicPr>
          <p:cNvPr id="3074" name="Picture 2" descr="How to talk to someone who doesn't wear a mask, and actually ...">
            <a:extLst>
              <a:ext uri="{FF2B5EF4-FFF2-40B4-BE49-F238E27FC236}">
                <a16:creationId xmlns:a16="http://schemas.microsoft.com/office/drawing/2014/main" id="{32982AF1-59BA-C186-410C-2B849C0E056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777316" y="1537715"/>
            <a:ext cx="6780700" cy="378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806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2CAD20A5-B9BF-4C29-B1C0-882CF36B43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Light Brioche Hamburger Buns - The Clever Carrot">
            <a:extLst>
              <a:ext uri="{FF2B5EF4-FFF2-40B4-BE49-F238E27FC236}">
                <a16:creationId xmlns:a16="http://schemas.microsoft.com/office/drawing/2014/main" id="{2C73D50B-E3B0-C4AE-8C46-176C97BF3457}"/>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r="-1" b="3977"/>
          <a:stretch/>
        </p:blipFill>
        <p:spPr bwMode="auto">
          <a:xfrm>
            <a:off x="20" y="1"/>
            <a:ext cx="4752733" cy="6858000"/>
          </a:xfrm>
          <a:prstGeom prst="rect">
            <a:avLst/>
          </a:prstGeom>
          <a:noFill/>
          <a:extLst>
            <a:ext uri="{909E8E84-426E-40DD-AFC4-6F175D3DCCD1}">
              <a14:hiddenFill xmlns:a14="http://schemas.microsoft.com/office/drawing/2010/main">
                <a:solidFill>
                  <a:srgbClr val="FFFFFF"/>
                </a:solidFill>
              </a14:hiddenFill>
            </a:ext>
          </a:extLst>
        </p:spPr>
      </p:pic>
      <p:sp>
        <p:nvSpPr>
          <p:cNvPr id="2057" name="Rectangle 2056">
            <a:extLst>
              <a:ext uri="{FF2B5EF4-FFF2-40B4-BE49-F238E27FC236}">
                <a16:creationId xmlns:a16="http://schemas.microsoft.com/office/drawing/2014/main" id="{7283847B-B7B4-4D47-875A-C45ADEF4C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8300" y="685800"/>
            <a:ext cx="6057900" cy="54864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916AC7-4774-6232-6B59-C8CA67847086}"/>
              </a:ext>
            </a:extLst>
          </p:cNvPr>
          <p:cNvSpPr>
            <a:spLocks noGrp="1"/>
          </p:cNvSpPr>
          <p:nvPr>
            <p:ph type="title"/>
          </p:nvPr>
        </p:nvSpPr>
        <p:spPr>
          <a:xfrm>
            <a:off x="6262578" y="1259958"/>
            <a:ext cx="4253022" cy="2466143"/>
          </a:xfrm>
        </p:spPr>
        <p:txBody>
          <a:bodyPr vert="horz" lIns="91440" tIns="45720" rIns="91440" bIns="45720" rtlCol="0" anchor="b">
            <a:normAutofit/>
          </a:bodyPr>
          <a:lstStyle/>
          <a:p>
            <a:pPr algn="ctr"/>
            <a:r>
              <a:rPr lang="en-US" sz="3200">
                <a:solidFill>
                  <a:srgbClr val="595959"/>
                </a:solidFill>
              </a:rPr>
              <a:t>What is this?</a:t>
            </a:r>
          </a:p>
        </p:txBody>
      </p:sp>
    </p:spTree>
    <p:extLst>
      <p:ext uri="{BB962C8B-B14F-4D97-AF65-F5344CB8AC3E}">
        <p14:creationId xmlns:p14="http://schemas.microsoft.com/office/powerpoint/2010/main" val="1675930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Rectangle 103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The Great British Bread Debate - what do you call a bread roll?">
            <a:extLst>
              <a:ext uri="{FF2B5EF4-FFF2-40B4-BE49-F238E27FC236}">
                <a16:creationId xmlns:a16="http://schemas.microsoft.com/office/drawing/2014/main" id="{6628CAC6-EBCD-90AF-8D45-013CC2C1851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919156" y="457200"/>
            <a:ext cx="4353687"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1720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2CAD20A5-B9BF-4C29-B1C0-882CF36B43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Alleyway between houses in the railway... © Gordon Hatton cc-by-sa/2.0 ::  Geograph Britain and Ireland">
            <a:extLst>
              <a:ext uri="{FF2B5EF4-FFF2-40B4-BE49-F238E27FC236}">
                <a16:creationId xmlns:a16="http://schemas.microsoft.com/office/drawing/2014/main" id="{3F9E01F6-DAC0-41B7-3AD1-6B493B16D61D}"/>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5733" r="1865"/>
          <a:stretch/>
        </p:blipFill>
        <p:spPr bwMode="auto">
          <a:xfrm>
            <a:off x="20" y="1"/>
            <a:ext cx="4752733" cy="6858000"/>
          </a:xfrm>
          <a:prstGeom prst="rect">
            <a:avLst/>
          </a:prstGeom>
          <a:noFill/>
          <a:extLst>
            <a:ext uri="{909E8E84-426E-40DD-AFC4-6F175D3DCCD1}">
              <a14:hiddenFill xmlns:a14="http://schemas.microsoft.com/office/drawing/2010/main">
                <a:solidFill>
                  <a:srgbClr val="FFFFFF"/>
                </a:solidFill>
              </a14:hiddenFill>
            </a:ext>
          </a:extLst>
        </p:spPr>
      </p:pic>
      <p:sp>
        <p:nvSpPr>
          <p:cNvPr id="3081" name="Rectangle 3080">
            <a:extLst>
              <a:ext uri="{FF2B5EF4-FFF2-40B4-BE49-F238E27FC236}">
                <a16:creationId xmlns:a16="http://schemas.microsoft.com/office/drawing/2014/main" id="{7283847B-B7B4-4D47-875A-C45ADEF4C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8300" y="685800"/>
            <a:ext cx="6057900" cy="54864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6926EC-19F7-53DC-3D5A-0A3DE66C0A11}"/>
              </a:ext>
            </a:extLst>
          </p:cNvPr>
          <p:cNvSpPr>
            <a:spLocks noGrp="1"/>
          </p:cNvSpPr>
          <p:nvPr>
            <p:ph type="title"/>
          </p:nvPr>
        </p:nvSpPr>
        <p:spPr>
          <a:xfrm>
            <a:off x="6262578" y="1259958"/>
            <a:ext cx="4253022" cy="2466143"/>
          </a:xfrm>
        </p:spPr>
        <p:txBody>
          <a:bodyPr vert="horz" lIns="91440" tIns="45720" rIns="91440" bIns="45720" rtlCol="0" anchor="b">
            <a:normAutofit/>
          </a:bodyPr>
          <a:lstStyle/>
          <a:p>
            <a:pPr algn="ctr"/>
            <a:r>
              <a:rPr lang="en-US" sz="3200">
                <a:solidFill>
                  <a:srgbClr val="595959"/>
                </a:solidFill>
              </a:rPr>
              <a:t>What is this?</a:t>
            </a:r>
          </a:p>
        </p:txBody>
      </p:sp>
    </p:spTree>
    <p:extLst>
      <p:ext uri="{BB962C8B-B14F-4D97-AF65-F5344CB8AC3E}">
        <p14:creationId xmlns:p14="http://schemas.microsoft.com/office/powerpoint/2010/main" val="1530093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2CAD20A5-B9BF-4C29-B1C0-882CF36B43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Rectangle 2056">
            <a:extLst>
              <a:ext uri="{FF2B5EF4-FFF2-40B4-BE49-F238E27FC236}">
                <a16:creationId xmlns:a16="http://schemas.microsoft.com/office/drawing/2014/main" id="{7283847B-B7B4-4D47-875A-C45ADEF4C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8300" y="685800"/>
            <a:ext cx="6057900" cy="54864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916AC7-4774-6232-6B59-C8CA67847086}"/>
              </a:ext>
            </a:extLst>
          </p:cNvPr>
          <p:cNvSpPr>
            <a:spLocks noGrp="1"/>
          </p:cNvSpPr>
          <p:nvPr>
            <p:ph type="title"/>
          </p:nvPr>
        </p:nvSpPr>
        <p:spPr>
          <a:xfrm>
            <a:off x="6262578" y="1259958"/>
            <a:ext cx="4253022" cy="2466143"/>
          </a:xfrm>
        </p:spPr>
        <p:txBody>
          <a:bodyPr vert="horz" lIns="91440" tIns="45720" rIns="91440" bIns="45720" rtlCol="0" anchor="b">
            <a:normAutofit/>
          </a:bodyPr>
          <a:lstStyle/>
          <a:p>
            <a:pPr algn="ctr"/>
            <a:r>
              <a:rPr lang="en-US" sz="3200">
                <a:solidFill>
                  <a:srgbClr val="595959"/>
                </a:solidFill>
              </a:rPr>
              <a:t>What is this?</a:t>
            </a:r>
          </a:p>
        </p:txBody>
      </p:sp>
      <p:sp>
        <p:nvSpPr>
          <p:cNvPr id="4" name="Content Placeholder 3">
            <a:extLst>
              <a:ext uri="{FF2B5EF4-FFF2-40B4-BE49-F238E27FC236}">
                <a16:creationId xmlns:a16="http://schemas.microsoft.com/office/drawing/2014/main" id="{38F0C161-D8C9-DFE0-592F-34453370DA20}"/>
              </a:ext>
            </a:extLst>
          </p:cNvPr>
          <p:cNvSpPr>
            <a:spLocks noGrp="1"/>
          </p:cNvSpPr>
          <p:nvPr>
            <p:ph idx="1"/>
          </p:nvPr>
        </p:nvSpPr>
        <p:spPr/>
        <p:txBody>
          <a:bodyPr/>
          <a:lstStyle/>
          <a:p>
            <a:endParaRPr lang="en-GB"/>
          </a:p>
        </p:txBody>
      </p:sp>
      <p:pic>
        <p:nvPicPr>
          <p:cNvPr id="5" name="Picture 2" descr="Fizzy drinks : r/EnglishLearning">
            <a:extLst>
              <a:ext uri="{FF2B5EF4-FFF2-40B4-BE49-F238E27FC236}">
                <a16:creationId xmlns:a16="http://schemas.microsoft.com/office/drawing/2014/main" id="{B269DC5A-5104-6926-69CE-D2DA962BB6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852" y="1695235"/>
            <a:ext cx="5589152" cy="3726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05695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285</TotalTime>
  <Words>1497</Words>
  <Application>Microsoft Office PowerPoint</Application>
  <PresentationFormat>Widescreen</PresentationFormat>
  <Paragraphs>147</Paragraphs>
  <Slides>35</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-apple-system</vt:lpstr>
      <vt:lpstr>Aptos</vt:lpstr>
      <vt:lpstr>Aptos Display</vt:lpstr>
      <vt:lpstr>Arial</vt:lpstr>
      <vt:lpstr>Calibri</vt:lpstr>
      <vt:lpstr>Georgia</vt:lpstr>
      <vt:lpstr>Lato</vt:lpstr>
      <vt:lpstr>Office Theme</vt:lpstr>
      <vt:lpstr>Health and Social Care</vt:lpstr>
      <vt:lpstr>Welcome to HASC at SSFC.</vt:lpstr>
      <vt:lpstr>PWCS 21 Principles of communication in adult social care settings </vt:lpstr>
      <vt:lpstr>Why do people communicate? </vt:lpstr>
      <vt:lpstr>Why is effective communication, especially different word meanings important? </vt:lpstr>
      <vt:lpstr>What is this?</vt:lpstr>
      <vt:lpstr>PowerPoint Presentation</vt:lpstr>
      <vt:lpstr>What is this?</vt:lpstr>
      <vt:lpstr>What is this?</vt:lpstr>
      <vt:lpstr>What is this?</vt:lpstr>
      <vt:lpstr>Teesside quiz</vt:lpstr>
      <vt:lpstr>PowerPoint Presentation</vt:lpstr>
      <vt:lpstr>What do the following words mean to you?</vt:lpstr>
      <vt:lpstr>Nonverbal communication </vt:lpstr>
      <vt:lpstr>Nonverbal communication </vt:lpstr>
      <vt:lpstr>Nonverbal communication </vt:lpstr>
      <vt:lpstr>Facial expressions </vt:lpstr>
      <vt:lpstr>Facial expressions – eyes, mouth and eyebrows </vt:lpstr>
      <vt:lpstr>Voluntary and Involuntary expressions </vt:lpstr>
      <vt:lpstr>Question:</vt:lpstr>
      <vt:lpstr>Task:</vt:lpstr>
      <vt:lpstr>Question:</vt:lpstr>
      <vt:lpstr>Overcoming barriers </vt:lpstr>
      <vt:lpstr>Overcoming barriers</vt:lpstr>
      <vt:lpstr>Overcoming barriers </vt:lpstr>
      <vt:lpstr>Confidentiality </vt:lpstr>
      <vt:lpstr>Confidentiality </vt:lpstr>
      <vt:lpstr>Confidentiality </vt:lpstr>
      <vt:lpstr>Confidentiality </vt:lpstr>
      <vt:lpstr>What would you do?</vt:lpstr>
      <vt:lpstr>What would you do?</vt:lpstr>
      <vt:lpstr>What would you do?  </vt:lpstr>
      <vt:lpstr>What would you do?</vt:lpstr>
      <vt:lpstr>Confidentiality and safeguarding </vt:lpstr>
      <vt:lpstr>Confidentiality and safeguarding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and Social Care</dc:title>
  <dc:creator>Aimee Brown</dc:creator>
  <cp:lastModifiedBy>Aimee Brown</cp:lastModifiedBy>
  <cp:revision>15</cp:revision>
  <dcterms:created xsi:type="dcterms:W3CDTF">2024-07-05T10:46:53Z</dcterms:created>
  <dcterms:modified xsi:type="dcterms:W3CDTF">2024-07-16T11:29:56Z</dcterms:modified>
</cp:coreProperties>
</file>