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10" r:id="rId5"/>
    <p:sldId id="305" r:id="rId6"/>
    <p:sldId id="256" r:id="rId7"/>
    <p:sldId id="258" r:id="rId8"/>
    <p:sldId id="316" r:id="rId9"/>
    <p:sldId id="317" r:id="rId10"/>
    <p:sldId id="260" r:id="rId11"/>
    <p:sldId id="261" r:id="rId12"/>
    <p:sldId id="263" r:id="rId13"/>
    <p:sldId id="264" r:id="rId14"/>
    <p:sldId id="314" r:id="rId15"/>
    <p:sldId id="315" r:id="rId16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879" autoAdjust="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2" d="100"/>
          <a:sy n="92" d="100"/>
        </p:scale>
        <p:origin x="364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Jordan" userId="2ae61295-bb9d-474d-9982-3a6ad7d70504" providerId="ADAL" clId="{809D46D0-41C3-4C1F-9EFA-AE623242A99D}"/>
    <pc:docChg chg="delSld">
      <pc:chgData name="Catherine Jordan" userId="2ae61295-bb9d-474d-9982-3a6ad7d70504" providerId="ADAL" clId="{809D46D0-41C3-4C1F-9EFA-AE623242A99D}" dt="2025-03-31T13:15:47.456" v="4" actId="47"/>
      <pc:docMkLst>
        <pc:docMk/>
      </pc:docMkLst>
      <pc:sldChg chg="del">
        <pc:chgData name="Catherine Jordan" userId="2ae61295-bb9d-474d-9982-3a6ad7d70504" providerId="ADAL" clId="{809D46D0-41C3-4C1F-9EFA-AE623242A99D}" dt="2025-03-31T13:15:46.863" v="3" actId="47"/>
        <pc:sldMkLst>
          <pc:docMk/>
          <pc:sldMk cId="1611036697" sldId="307"/>
        </pc:sldMkLst>
      </pc:sldChg>
      <pc:sldChg chg="del">
        <pc:chgData name="Catherine Jordan" userId="2ae61295-bb9d-474d-9982-3a6ad7d70504" providerId="ADAL" clId="{809D46D0-41C3-4C1F-9EFA-AE623242A99D}" dt="2025-03-31T13:15:47.456" v="4" actId="47"/>
        <pc:sldMkLst>
          <pc:docMk/>
          <pc:sldMk cId="3100054777" sldId="308"/>
        </pc:sldMkLst>
      </pc:sldChg>
      <pc:sldChg chg="del">
        <pc:chgData name="Catherine Jordan" userId="2ae61295-bb9d-474d-9982-3a6ad7d70504" providerId="ADAL" clId="{809D46D0-41C3-4C1F-9EFA-AE623242A99D}" dt="2025-03-31T13:15:45.428" v="0" actId="47"/>
        <pc:sldMkLst>
          <pc:docMk/>
          <pc:sldMk cId="3702178029" sldId="311"/>
        </pc:sldMkLst>
      </pc:sldChg>
      <pc:sldChg chg="del">
        <pc:chgData name="Catherine Jordan" userId="2ae61295-bb9d-474d-9982-3a6ad7d70504" providerId="ADAL" clId="{809D46D0-41C3-4C1F-9EFA-AE623242A99D}" dt="2025-03-31T13:15:45.787" v="1" actId="47"/>
        <pc:sldMkLst>
          <pc:docMk/>
          <pc:sldMk cId="2224906984" sldId="312"/>
        </pc:sldMkLst>
      </pc:sldChg>
      <pc:sldChg chg="del">
        <pc:chgData name="Catherine Jordan" userId="2ae61295-bb9d-474d-9982-3a6ad7d70504" providerId="ADAL" clId="{809D46D0-41C3-4C1F-9EFA-AE623242A99D}" dt="2025-03-31T13:15:46.269" v="2" actId="47"/>
        <pc:sldMkLst>
          <pc:docMk/>
          <pc:sldMk cId="3160015913" sldId="31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GB"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GB" sz="1200"/>
            </a:lvl1pPr>
          </a:lstStyle>
          <a:p>
            <a:pPr rtl="0"/>
            <a:fld id="{62A5AE42-7DC1-8140-9B13-146984FDEF22}" type="datetimeFigureOut">
              <a:rPr lang="en-GB" smtClean="0"/>
              <a:t>31/03/2025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GB" sz="12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GB" sz="1200"/>
            </a:lvl1pPr>
          </a:lstStyle>
          <a:p>
            <a:pPr rtl="0"/>
            <a:fld id="{17369B77-94AB-0344-9EBF-9DB9EE8D3A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GB"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GB" sz="1200"/>
            </a:lvl1pPr>
          </a:lstStyle>
          <a:p>
            <a:pPr rtl="0"/>
            <a:fld id="{E8F75F72-8950-AF4F-9381-1D26FB547EA1}" type="datetimeFigureOut">
              <a:rPr lang="en-GB" smtClean="0"/>
              <a:t>31/03/2025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en-GB"/>
            </a:defPPr>
          </a:lstStyle>
          <a:p>
            <a:pPr rtl="0"/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en-GB"/>
            </a:def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GB" sz="1200"/>
            </a:lvl1pPr>
          </a:lstStyle>
          <a:p>
            <a:pPr rt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GB" sz="1200"/>
            </a:lvl1pPr>
          </a:lstStyle>
          <a:p>
            <a:pPr rtl="0"/>
            <a:fld id="{0775476F-A808-1F46-A368-07984F6DA2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237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31.03.2025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https://www.un.org/en/observances/autism-day/background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31.03.2025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The definition of autism has changed over the years.</a:t>
            </a:r>
          </a:p>
          <a:p>
            <a:pPr lvl="0"/>
            <a:r>
              <a:rPr lang="en-US"/>
              <a:t>The main point is that autistic people have difficulty with communication and the way they interact with the world.</a:t>
            </a:r>
          </a:p>
          <a:p>
            <a:pPr lvl="0"/>
            <a:endParaRPr lang="en-US"/>
          </a:p>
          <a:p>
            <a:pPr lvl="0"/>
            <a:r>
              <a:rPr lang="en-US"/>
              <a:t>Remember that autism is also refered to as ASD - Autistic Spectrum Disorder. Each and every individual that has autism is different from one and other.</a:t>
            </a:r>
          </a:p>
          <a:p>
            <a:pPr lvl="0"/>
            <a:endParaRPr lang="en-US"/>
          </a:p>
          <a:p>
            <a:pPr lvl="0"/>
            <a:r>
              <a:rPr lang="en-US"/>
              <a:t>A useful video for teachers: https://www.autism.org.uk/advice-and-guidance/what-is-autism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31.03.2025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Taken from the NHS:</a:t>
            </a:r>
          </a:p>
          <a:p>
            <a:pPr lvl="0"/>
            <a:r>
              <a:rPr lang="en-US"/>
              <a:t>https://www.nhs.uk/conditions/autism/what-is-autism/</a:t>
            </a:r>
          </a:p>
          <a:p>
            <a:pPr lvl="0"/>
            <a:endParaRPr lang="en-US"/>
          </a:p>
          <a:p>
            <a:pPr lvl="0"/>
            <a:r>
              <a:rPr lang="en-US"/>
              <a:t>There is a video on this NHS webpage that you may find helpful for your own knowledge before talking about autism with your school or class.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31.03.2025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Taken from the NHS:</a:t>
            </a:r>
          </a:p>
          <a:p>
            <a:pPr lvl="0"/>
            <a:r>
              <a:rPr lang="en-US"/>
              <a:t>https://www.nhs.uk/conditions/autism/what-is-autism/</a:t>
            </a:r>
          </a:p>
          <a:p>
            <a:pPr lvl="0"/>
            <a:endParaRPr lang="en-US"/>
          </a:p>
          <a:p>
            <a:pPr lvl="0"/>
            <a:r>
              <a:rPr lang="en-US"/>
              <a:t>There is a video on this NHS webpage that you may find helpful for your own knowledge before talking about autism with your school or class.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31.03.2025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Taken from the NHS:</a:t>
            </a:r>
          </a:p>
          <a:p>
            <a:pPr lvl="0"/>
            <a:r>
              <a:rPr lang="en-US"/>
              <a:t>https://www.nhs.uk/conditions/autism/what-is-autism/</a:t>
            </a:r>
          </a:p>
          <a:p>
            <a:pPr lvl="0"/>
            <a:endParaRPr lang="en-US"/>
          </a:p>
          <a:p>
            <a:pPr lvl="0"/>
            <a:r>
              <a:rPr lang="en-US"/>
              <a:t>There is a video on this NHS webpage that you may find helpful for your own knowledge before talking about autism with your school or class.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31.03.2025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en-GB" sz="4600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en-GB" sz="2400"/>
            </a:lvl1pPr>
            <a:lvl2pPr marL="457200" indent="0" algn="ctr">
              <a:buNone/>
              <a:defRPr lang="en-GB" sz="2000"/>
            </a:lvl2pPr>
            <a:lvl3pPr marL="914400" indent="0" algn="ctr">
              <a:buNone/>
              <a:defRPr lang="en-GB" sz="1800"/>
            </a:lvl3pPr>
            <a:lvl4pPr marL="1371600" indent="0" algn="ctr">
              <a:buNone/>
              <a:defRPr lang="en-GB" sz="1600"/>
            </a:lvl4pPr>
            <a:lvl5pPr marL="1828800" indent="0" algn="ctr">
              <a:buNone/>
              <a:defRPr lang="en-GB" sz="1600"/>
            </a:lvl5pPr>
            <a:lvl6pPr marL="2286000" indent="0" algn="ctr">
              <a:buNone/>
              <a:defRPr lang="en-GB" sz="1600"/>
            </a:lvl6pPr>
            <a:lvl7pPr marL="2743200" indent="0" algn="ctr">
              <a:buNone/>
              <a:defRPr lang="en-GB" sz="1600"/>
            </a:lvl7pPr>
            <a:lvl8pPr marL="3200400" indent="0" algn="ctr">
              <a:buNone/>
              <a:defRPr lang="en-GB" sz="1600"/>
            </a:lvl8pPr>
            <a:lvl9pPr marL="3657600" indent="0" algn="ctr">
              <a:buNone/>
              <a:defRPr lang="en-GB" sz="1600"/>
            </a:lvl9pPr>
          </a:lstStyle>
          <a:p>
            <a:pPr rtl="0"/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en-GB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en-GB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en-GB"/>
            </a:def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GB" sz="2000" b="0">
                <a:latin typeface="+mj-lt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1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GB" sz="2000" b="0">
                <a:latin typeface="+mj-lt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en-GB" sz="1600"/>
            </a:lvl1pPr>
            <a:lvl2pPr>
              <a:buClr>
                <a:srgbClr val="73292A"/>
              </a:buClr>
              <a:defRPr lang="en-GB" sz="1400"/>
            </a:lvl2pPr>
            <a:lvl3pPr>
              <a:buClr>
                <a:srgbClr val="73292A"/>
              </a:buClr>
              <a:defRPr lang="en-GB" sz="1200"/>
            </a:lvl3pPr>
            <a:lvl4pPr>
              <a:buClr>
                <a:srgbClr val="73292A"/>
              </a:buClr>
              <a:defRPr lang="en-GB" sz="1100"/>
            </a:lvl4pPr>
            <a:lvl5pPr>
              <a:buClr>
                <a:srgbClr val="73292A"/>
              </a:buClr>
              <a:defRPr lang="en-GB" sz="11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en-GB" sz="30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n-GB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en-GB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GB" sz="2000" b="0">
                <a:latin typeface="+mj-lt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1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GB" sz="2000" b="0">
                <a:latin typeface="+mj-lt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en-GB" sz="1600"/>
            </a:lvl1pPr>
            <a:lvl2pPr>
              <a:buClr>
                <a:srgbClr val="73292A"/>
              </a:buClr>
              <a:defRPr lang="en-GB" sz="1400"/>
            </a:lvl2pPr>
            <a:lvl3pPr>
              <a:buClr>
                <a:srgbClr val="73292A"/>
              </a:buClr>
              <a:defRPr lang="en-GB" sz="1200"/>
            </a:lvl3pPr>
            <a:lvl4pPr>
              <a:buClr>
                <a:srgbClr val="73292A"/>
              </a:buClr>
              <a:defRPr lang="en-GB" sz="1100"/>
            </a:lvl4pPr>
            <a:lvl5pPr>
              <a:buClr>
                <a:srgbClr val="73292A"/>
              </a:buClr>
              <a:defRPr lang="en-GB" sz="11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GB" sz="2000" b="0">
                <a:latin typeface="+mj-lt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en-GB" sz="1600"/>
            </a:lvl1pPr>
            <a:lvl2pPr>
              <a:buClr>
                <a:srgbClr val="73292A"/>
              </a:buClr>
              <a:defRPr lang="en-GB" sz="1400"/>
            </a:lvl2pPr>
            <a:lvl3pPr>
              <a:buClr>
                <a:srgbClr val="73292A"/>
              </a:buClr>
              <a:defRPr lang="en-GB" sz="1200"/>
            </a:lvl3pPr>
            <a:lvl4pPr>
              <a:buClr>
                <a:srgbClr val="73292A"/>
              </a:buClr>
              <a:defRPr lang="en-GB" sz="1100"/>
            </a:lvl4pPr>
            <a:lvl5pPr>
              <a:buClr>
                <a:srgbClr val="73292A"/>
              </a:buClr>
              <a:defRPr lang="en-GB" sz="11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en-GB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en-GB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en-GB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en-GB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en-GB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en-GB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en-GB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en-GB"/>
            </a:def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en-GB"/>
            </a:def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en-GB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en-GB" sz="3200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en-GB" sz="3200"/>
            </a:lvl1pPr>
            <a:lvl2pPr>
              <a:defRPr lang="en-GB" sz="2800"/>
            </a:lvl2pPr>
            <a:lvl3pPr>
              <a:defRPr lang="en-GB" sz="2400"/>
            </a:lvl3pPr>
            <a:lvl4pPr>
              <a:defRPr lang="en-GB" sz="2000"/>
            </a:lvl4pPr>
            <a:lvl5pPr>
              <a:defRPr lang="en-GB" sz="2000"/>
            </a:lvl5pPr>
            <a:lvl6pPr>
              <a:defRPr lang="en-GB" sz="2000"/>
            </a:lvl6pPr>
            <a:lvl7pPr>
              <a:defRPr lang="en-GB" sz="2000"/>
            </a:lvl7pPr>
            <a:lvl8pPr>
              <a:defRPr lang="en-GB" sz="2000"/>
            </a:lvl8pPr>
            <a:lvl9pPr>
              <a:defRPr lang="en-GB" sz="20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en-GB" sz="1600"/>
            </a:lvl1pPr>
            <a:lvl2pPr marL="457200" indent="0">
              <a:buNone/>
              <a:defRPr lang="en-GB" sz="1400"/>
            </a:lvl2pPr>
            <a:lvl3pPr marL="914400" indent="0">
              <a:buNone/>
              <a:defRPr lang="en-GB" sz="1200"/>
            </a:lvl3pPr>
            <a:lvl4pPr marL="1371600" indent="0">
              <a:buNone/>
              <a:defRPr lang="en-GB" sz="1000"/>
            </a:lvl4pPr>
            <a:lvl5pPr marL="1828800" indent="0">
              <a:buNone/>
              <a:defRPr lang="en-GB" sz="1000"/>
            </a:lvl5pPr>
            <a:lvl6pPr marL="2286000" indent="0">
              <a:buNone/>
              <a:defRPr lang="en-GB" sz="1000"/>
            </a:lvl6pPr>
            <a:lvl7pPr marL="2743200" indent="0">
              <a:buNone/>
              <a:defRPr lang="en-GB" sz="1000"/>
            </a:lvl7pPr>
            <a:lvl8pPr marL="3200400" indent="0">
              <a:buNone/>
              <a:defRPr lang="en-GB" sz="1000"/>
            </a:lvl8pPr>
            <a:lvl9pPr marL="3657600" indent="0">
              <a:buNone/>
              <a:defRPr lang="en-GB"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en-GB" sz="3200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en-GB" sz="3200"/>
            </a:lvl1pPr>
            <a:lvl2pPr marL="457200" indent="0">
              <a:buNone/>
              <a:defRPr lang="en-GB" sz="2800"/>
            </a:lvl2pPr>
            <a:lvl3pPr marL="914400" indent="0">
              <a:buNone/>
              <a:defRPr lang="en-GB" sz="2400"/>
            </a:lvl3pPr>
            <a:lvl4pPr marL="1371600" indent="0">
              <a:buNone/>
              <a:defRPr lang="en-GB" sz="2000"/>
            </a:lvl4pPr>
            <a:lvl5pPr marL="1828800" indent="0">
              <a:buNone/>
              <a:defRPr lang="en-GB" sz="2000"/>
            </a:lvl5pPr>
            <a:lvl6pPr marL="2286000" indent="0">
              <a:buNone/>
              <a:defRPr lang="en-GB" sz="2000"/>
            </a:lvl6pPr>
            <a:lvl7pPr marL="2743200" indent="0">
              <a:buNone/>
              <a:defRPr lang="en-GB" sz="2000"/>
            </a:lvl7pPr>
            <a:lvl8pPr marL="3200400" indent="0">
              <a:buNone/>
              <a:defRPr lang="en-GB" sz="2000"/>
            </a:lvl8pPr>
            <a:lvl9pPr marL="3657600" indent="0">
              <a:buNone/>
              <a:defRPr lang="en-GB" sz="2000"/>
            </a:lvl9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en-GB" sz="1600"/>
            </a:lvl1pPr>
            <a:lvl2pPr marL="457200" indent="0">
              <a:buNone/>
              <a:defRPr lang="en-GB" sz="1400"/>
            </a:lvl2pPr>
            <a:lvl3pPr marL="914400" indent="0">
              <a:buNone/>
              <a:defRPr lang="en-GB" sz="1200"/>
            </a:lvl3pPr>
            <a:lvl4pPr marL="1371600" indent="0">
              <a:buNone/>
              <a:defRPr lang="en-GB" sz="1000"/>
            </a:lvl4pPr>
            <a:lvl5pPr marL="1828800" indent="0">
              <a:buNone/>
              <a:defRPr lang="en-GB" sz="1000"/>
            </a:lvl5pPr>
            <a:lvl6pPr marL="2286000" indent="0">
              <a:buNone/>
              <a:defRPr lang="en-GB" sz="1000"/>
            </a:lvl6pPr>
            <a:lvl7pPr marL="2743200" indent="0">
              <a:buNone/>
              <a:defRPr lang="en-GB" sz="1000"/>
            </a:lvl7pPr>
            <a:lvl8pPr marL="3200400" indent="0">
              <a:buNone/>
              <a:defRPr lang="en-GB" sz="1000"/>
            </a:lvl8pPr>
            <a:lvl9pPr marL="3657600" indent="0">
              <a:buNone/>
              <a:defRPr lang="en-GB"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en-GB" sz="2400"/>
            </a:lvl1pPr>
            <a:lvl2pPr marL="228600">
              <a:buClr>
                <a:srgbClr val="73292A"/>
              </a:buClr>
              <a:defRPr lang="en-GB" sz="2000"/>
            </a:lvl2pPr>
            <a:lvl3pPr marL="685800">
              <a:buClr>
                <a:srgbClr val="73292A"/>
              </a:buClr>
              <a:defRPr lang="en-GB" sz="1800"/>
            </a:lvl3pPr>
            <a:lvl4pPr marL="1143000">
              <a:buClr>
                <a:srgbClr val="73292A"/>
              </a:buClr>
              <a:defRPr lang="en-GB" sz="1600"/>
            </a:lvl4pPr>
            <a:lvl5pPr marL="1600200">
              <a:buClr>
                <a:srgbClr val="73292A"/>
              </a:buClr>
              <a:defRPr lang="en-GB" sz="16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en-GB" sz="30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n-GB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en-GB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GB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en-GB"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en-GB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en-GB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en-GB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en-GB" sz="4400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en-GB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en-GB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en-GB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en-GB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en-GB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en-GB" sz="4400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en-GB" sz="2400">
                <a:solidFill>
                  <a:schemeClr val="accent3"/>
                </a:solidFill>
              </a:defRPr>
            </a:lvl1pPr>
            <a:lvl2pPr marL="457200" indent="0">
              <a:buNone/>
              <a:defRPr lang="en-GB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en-GB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en-GB"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n-GB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en-GB"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n-GB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sed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en-GB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en-GB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GB"/>
            </a:def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en-GB"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en-GB"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en-GB"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en-GB"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en-GB"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uXxCDJ5ZoW4?feature=oembed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3" Type="http://schemas.openxmlformats.org/officeDocument/2006/relationships/image" Target="../media/image16.jpeg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BHWJ6vUjhNM?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sv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5" Type="http://schemas.openxmlformats.org/officeDocument/2006/relationships/image" Target="../media/image29.sv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3" Type="http://schemas.openxmlformats.org/officeDocument/2006/relationships/image" Target="../media/image16.jpeg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3" Type="http://schemas.openxmlformats.org/officeDocument/2006/relationships/image" Target="../media/image16.jpeg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17.xml"/><Relationship Id="rId1" Type="http://schemas.openxmlformats.org/officeDocument/2006/relationships/video" Target="https://www.youtube.com/embed/MecSNTf4Rw0?feature=oembed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3" Type="http://schemas.openxmlformats.org/officeDocument/2006/relationships/image" Target="../media/image16.jpeg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3" Type="http://schemas.openxmlformats.org/officeDocument/2006/relationships/image" Target="../media/image16.jpeg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3" Type="http://schemas.openxmlformats.org/officeDocument/2006/relationships/image" Target="../media/image16.jpeg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D1E8E-4B98-85B7-AA86-20A2B7DFE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anchor="ctr">
            <a:normAutofit/>
          </a:bodyPr>
          <a:lstStyle/>
          <a:p>
            <a:r>
              <a:rPr lang="en-GB" dirty="0"/>
              <a:t>Friday Worship Song</a:t>
            </a:r>
          </a:p>
        </p:txBody>
      </p:sp>
      <p:pic>
        <p:nvPicPr>
          <p:cNvPr id="3" name="Online Media 2" title="Cassandra Kubinski - Not So Different (Autism Awareness song video)">
            <a:hlinkClick r:id="" action="ppaction://media"/>
            <a:extLst>
              <a:ext uri="{FF2B5EF4-FFF2-40B4-BE49-F238E27FC236}">
                <a16:creationId xmlns:a16="http://schemas.microsoft.com/office/drawing/2014/main" id="{D4537D9A-5107-6B07-33E6-5EB94E3FA48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21027" y="2990088"/>
            <a:ext cx="6149946" cy="3474720"/>
          </a:xfrm>
          <a:prstGeom prst="rect">
            <a:avLst/>
          </a:prstGeom>
          <a:noFill/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D5301DB-CF59-A67A-1652-855E322657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00" y="6356350"/>
            <a:ext cx="41148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en-GB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93E876-3965-764A-3341-679810C0E8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8008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294A09A9-5501-47C1-A89A-A340965A2BE2}" type="slidenum">
              <a:rPr lang="en-GB" smtClean="0"/>
              <a:pPr rtl="0">
                <a:spcAft>
                  <a:spcPts val="600"/>
                </a:spcAft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32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499" b="30659"/>
          <a:stretch>
            <a:fillRect/>
          </a:stretch>
        </p:blipFill>
        <p:spPr>
          <a:xfrm>
            <a:off x="485973" y="0"/>
            <a:ext cx="11020227" cy="1004788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910533" y="1137250"/>
            <a:ext cx="6370935" cy="152106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488113" y="1073084"/>
            <a:ext cx="5215773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sz="6000" dirty="0">
                <a:solidFill>
                  <a:srgbClr val="052959"/>
                </a:solidFill>
                <a:latin typeface="문래러"/>
              </a:rPr>
              <a:t>How can we help?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729753">
            <a:off x="10414745" y="5201805"/>
            <a:ext cx="751964" cy="27722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65336" y="5497528"/>
            <a:ext cx="729438" cy="81048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0" y="-74361"/>
            <a:ext cx="1334500" cy="218770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18344" y="2611967"/>
            <a:ext cx="10274119" cy="5263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799" dirty="0">
                <a:solidFill>
                  <a:srgbClr val="004AAD"/>
                </a:solidFill>
                <a:latin typeface="Open Sans"/>
              </a:rPr>
              <a:t>It is important that we are:</a:t>
            </a:r>
          </a:p>
          <a:p>
            <a:pPr algn="ctr">
              <a:lnSpc>
                <a:spcPts val="3546"/>
              </a:lnSpc>
            </a:pPr>
            <a:endParaRPr lang="en-US" sz="2799" dirty="0">
              <a:solidFill>
                <a:srgbClr val="004AAD"/>
              </a:solidFill>
              <a:latin typeface="Open Sans"/>
            </a:endParaRPr>
          </a:p>
          <a:p>
            <a:pPr algn="ctr">
              <a:lnSpc>
                <a:spcPts val="3920"/>
              </a:lnSpc>
            </a:pPr>
            <a:r>
              <a:rPr lang="en-US" sz="2799" dirty="0">
                <a:solidFill>
                  <a:srgbClr val="004AAD"/>
                </a:solidFill>
                <a:latin typeface="Open Sans"/>
              </a:rPr>
              <a:t>KIND AT ALL TIMES</a:t>
            </a:r>
          </a:p>
          <a:p>
            <a:pPr algn="ctr">
              <a:lnSpc>
                <a:spcPts val="3546"/>
              </a:lnSpc>
            </a:pPr>
            <a:endParaRPr lang="en-US" sz="2799" dirty="0">
              <a:solidFill>
                <a:srgbClr val="004AAD"/>
              </a:solidFill>
              <a:latin typeface="Open Sans"/>
            </a:endParaRPr>
          </a:p>
          <a:p>
            <a:pPr algn="ctr">
              <a:lnSpc>
                <a:spcPts val="3920"/>
              </a:lnSpc>
            </a:pPr>
            <a:r>
              <a:rPr lang="en-US" sz="2799" dirty="0">
                <a:solidFill>
                  <a:srgbClr val="004AAD"/>
                </a:solidFill>
                <a:latin typeface="Open Sans"/>
              </a:rPr>
              <a:t>BE PATIENT - TAKE YOUR TIME TO LISTEN</a:t>
            </a:r>
          </a:p>
          <a:p>
            <a:pPr algn="ctr">
              <a:lnSpc>
                <a:spcPts val="3546"/>
              </a:lnSpc>
            </a:pPr>
            <a:endParaRPr lang="en-US" sz="2799" dirty="0">
              <a:solidFill>
                <a:srgbClr val="004AAD"/>
              </a:solidFill>
              <a:latin typeface="Open Sans"/>
            </a:endParaRPr>
          </a:p>
          <a:p>
            <a:pPr algn="ctr">
              <a:lnSpc>
                <a:spcPts val="3920"/>
              </a:lnSpc>
            </a:pPr>
            <a:r>
              <a:rPr lang="en-US" sz="2799" dirty="0">
                <a:solidFill>
                  <a:srgbClr val="004AAD"/>
                </a:solidFill>
                <a:latin typeface="Open Sans"/>
              </a:rPr>
              <a:t>SAY EXACTLY WHAT YOU MEAN</a:t>
            </a:r>
          </a:p>
          <a:p>
            <a:pPr algn="ctr">
              <a:lnSpc>
                <a:spcPts val="3546"/>
              </a:lnSpc>
            </a:pPr>
            <a:endParaRPr lang="en-US" sz="2799" dirty="0">
              <a:solidFill>
                <a:srgbClr val="004AAD"/>
              </a:solidFill>
              <a:latin typeface="Open Sans"/>
            </a:endParaRPr>
          </a:p>
          <a:p>
            <a:pPr algn="ctr">
              <a:lnSpc>
                <a:spcPts val="3920"/>
              </a:lnSpc>
            </a:pPr>
            <a:r>
              <a:rPr lang="en-US" sz="2799" dirty="0">
                <a:solidFill>
                  <a:srgbClr val="004AAD"/>
                </a:solidFill>
                <a:latin typeface="Open Sans"/>
              </a:rPr>
              <a:t>ACCEPT EVERYONE FOR WHO THEY ARE</a:t>
            </a:r>
          </a:p>
          <a:p>
            <a:pPr algn="ctr">
              <a:lnSpc>
                <a:spcPts val="3920"/>
              </a:lnSpc>
            </a:pPr>
            <a:endParaRPr lang="en-US" sz="2799" dirty="0">
              <a:solidFill>
                <a:srgbClr val="004AAD"/>
              </a:solidFill>
              <a:latin typeface="Open Sans"/>
            </a:endParaRPr>
          </a:p>
          <a:p>
            <a:pPr algn="ctr">
              <a:lnSpc>
                <a:spcPts val="3920"/>
              </a:lnSpc>
            </a:pPr>
            <a:endParaRPr lang="en-US" sz="2799" dirty="0">
              <a:solidFill>
                <a:srgbClr val="004AAD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BA6F14E-38D6-BA56-5321-3C91FA60FD1F}"/>
              </a:ext>
            </a:extLst>
          </p:cNvPr>
          <p:cNvSpPr txBox="1"/>
          <p:nvPr/>
        </p:nvSpPr>
        <p:spPr>
          <a:xfrm>
            <a:off x="838200" y="380999"/>
            <a:ext cx="1051560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3"/>
                </a:solidFill>
                <a:latin typeface="Baskerville" panose="02020502070401020303" pitchFamily="18" charset="0"/>
                <a:cs typeface="+mj-cs"/>
              </a:rPr>
              <a:t>Sponsored Colour walk.</a:t>
            </a:r>
          </a:p>
        </p:txBody>
      </p:sp>
      <p:pic>
        <p:nvPicPr>
          <p:cNvPr id="10" name="Online Media 9" title="5K Walk - Jessica and Ottilie">
            <a:hlinkClick r:id="" action="ppaction://media"/>
            <a:extLst>
              <a:ext uri="{FF2B5EF4-FFF2-40B4-BE49-F238E27FC236}">
                <a16:creationId xmlns:a16="http://schemas.microsoft.com/office/drawing/2014/main" id="{EF5B0833-1308-2068-4C1B-BB285D8892A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49982" y="1600200"/>
            <a:ext cx="8092035" cy="4572000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725F15-D9AB-ED53-DFF3-7571B17C24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kern="1200">
                <a:latin typeface="Gill Sans Nova Light" panose="020F0302020204030204" pitchFamily="34" charset="0"/>
                <a:ea typeface="+mn-ea"/>
                <a:cs typeface="Gill Sans Nova Light" panose="020F0302020204030204" pitchFamily="34" charset="0"/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C5AA0-FD23-B668-A632-07600C1C3F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8008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GB" smtClean="0"/>
              <a:pPr>
                <a:spcAft>
                  <a:spcPts val="600"/>
                </a:spcAft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8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46279-37B0-AD3E-F4B3-83AD027C4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School sponsored Colour walk.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C312A-9EA9-A1E6-8F6B-BDDF0E06B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Today we will all be participating in a daily sponsored colour walk to raise money: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EBC61E-9A7F-D3C9-BCE5-2816B2344C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783E0F-4858-19CA-E1D4-DEFC6EFAEB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smtClean="0"/>
              <a:pPr rtl="0"/>
              <a:t>12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EF3DBC-E6F9-DA24-62C7-FAF09B6DA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78" y="2412984"/>
            <a:ext cx="11988844" cy="430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97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/>
              <a:t>Friday Worship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/>
              <a:t>Welcome to our 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542" r="3578"/>
          <a:stretch>
            <a:fillRect/>
          </a:stretch>
        </p:blipFill>
        <p:spPr>
          <a:xfrm rot="5400000" flipH="1">
            <a:off x="2161308" y="-852264"/>
            <a:ext cx="5531516" cy="86349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186274">
            <a:off x="9598080" y="3651685"/>
            <a:ext cx="1505518" cy="510345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973577" y="1187450"/>
            <a:ext cx="3507223" cy="337968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720646" y="1726175"/>
            <a:ext cx="6732321" cy="2051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  <a:spcBef>
                <a:spcPct val="0"/>
              </a:spcBef>
            </a:pPr>
            <a:r>
              <a:rPr lang="en-US" sz="8000" dirty="0">
                <a:solidFill>
                  <a:srgbClr val="FF66C4"/>
                </a:solidFill>
                <a:latin typeface="문래러"/>
              </a:rPr>
              <a:t>Autism Awareness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762139">
            <a:off x="-379699" y="370688"/>
            <a:ext cx="2785057" cy="931728"/>
          </a:xfrm>
          <a:prstGeom prst="rect">
            <a:avLst/>
          </a:prstGeom>
        </p:spPr>
      </p:pic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8452967" y="1459556"/>
            <a:ext cx="2670434" cy="2709485"/>
            <a:chOff x="0" y="0"/>
            <a:chExt cx="2952750" cy="2995930"/>
          </a:xfrm>
        </p:grpSpPr>
        <p:sp>
          <p:nvSpPr>
            <p:cNvPr id="9" name="Freeform 9"/>
            <p:cNvSpPr/>
            <p:nvPr/>
          </p:nvSpPr>
          <p:spPr>
            <a:xfrm>
              <a:off x="-2540" y="-5080"/>
              <a:ext cx="2962910" cy="3004820"/>
            </a:xfrm>
            <a:custGeom>
              <a:avLst/>
              <a:gdLst/>
              <a:ahLst/>
              <a:cxnLst/>
              <a:rect l="l" t="t" r="r" b="b"/>
              <a:pathLst>
                <a:path w="2962910" h="3004820">
                  <a:moveTo>
                    <a:pt x="2936240" y="16510"/>
                  </a:moveTo>
                  <a:lnTo>
                    <a:pt x="2926080" y="16510"/>
                  </a:lnTo>
                  <a:cubicBezTo>
                    <a:pt x="2684780" y="16510"/>
                    <a:pt x="2443480" y="19050"/>
                    <a:pt x="2203450" y="21590"/>
                  </a:cubicBezTo>
                  <a:cubicBezTo>
                    <a:pt x="1775460" y="26670"/>
                    <a:pt x="1346200" y="34290"/>
                    <a:pt x="918210" y="35560"/>
                  </a:cubicBezTo>
                  <a:cubicBezTo>
                    <a:pt x="751840" y="35560"/>
                    <a:pt x="585470" y="26670"/>
                    <a:pt x="419100" y="16510"/>
                  </a:cubicBezTo>
                  <a:cubicBezTo>
                    <a:pt x="281940" y="7620"/>
                    <a:pt x="142240" y="0"/>
                    <a:pt x="5080" y="10160"/>
                  </a:cubicBezTo>
                  <a:cubicBezTo>
                    <a:pt x="6350" y="210820"/>
                    <a:pt x="7620" y="411480"/>
                    <a:pt x="10160" y="610870"/>
                  </a:cubicBezTo>
                  <a:cubicBezTo>
                    <a:pt x="13970" y="1056640"/>
                    <a:pt x="20320" y="1502410"/>
                    <a:pt x="16510" y="1948180"/>
                  </a:cubicBezTo>
                  <a:cubicBezTo>
                    <a:pt x="15240" y="2169160"/>
                    <a:pt x="6350" y="2390140"/>
                    <a:pt x="2540" y="2611120"/>
                  </a:cubicBezTo>
                  <a:cubicBezTo>
                    <a:pt x="0" y="2730500"/>
                    <a:pt x="10160" y="2849880"/>
                    <a:pt x="17780" y="2967990"/>
                  </a:cubicBezTo>
                  <a:cubicBezTo>
                    <a:pt x="77470" y="2962910"/>
                    <a:pt x="138430" y="2966720"/>
                    <a:pt x="196850" y="2971800"/>
                  </a:cubicBezTo>
                  <a:cubicBezTo>
                    <a:pt x="287020" y="2979420"/>
                    <a:pt x="375920" y="2988310"/>
                    <a:pt x="466090" y="2992120"/>
                  </a:cubicBezTo>
                  <a:cubicBezTo>
                    <a:pt x="882650" y="3004820"/>
                    <a:pt x="1300480" y="2997200"/>
                    <a:pt x="1717040" y="2987040"/>
                  </a:cubicBezTo>
                  <a:cubicBezTo>
                    <a:pt x="2127250" y="2975610"/>
                    <a:pt x="2538730" y="2962910"/>
                    <a:pt x="2950210" y="2961640"/>
                  </a:cubicBezTo>
                  <a:cubicBezTo>
                    <a:pt x="2942590" y="2794000"/>
                    <a:pt x="2933700" y="2626360"/>
                    <a:pt x="2928620" y="2457450"/>
                  </a:cubicBezTo>
                  <a:cubicBezTo>
                    <a:pt x="2915920" y="2034540"/>
                    <a:pt x="2933700" y="1612900"/>
                    <a:pt x="2945130" y="1189990"/>
                  </a:cubicBezTo>
                  <a:cubicBezTo>
                    <a:pt x="2956560" y="800100"/>
                    <a:pt x="2962910" y="407670"/>
                    <a:pt x="2936240" y="16510"/>
                  </a:cubicBezTo>
                  <a:close/>
                </a:path>
              </a:pathLst>
            </a:custGeom>
            <a:blipFill>
              <a:blip r:embed="rId11"/>
              <a:stretch>
                <a:fillRect l="-25936" r="-25936"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823773">
            <a:off x="10170111" y="296511"/>
            <a:ext cx="1826516" cy="157765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927302">
            <a:off x="7236864" y="3632407"/>
            <a:ext cx="1602731" cy="56095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720646" y="4535691"/>
            <a:ext cx="5470454" cy="526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004AAD"/>
                </a:solidFill>
                <a:latin typeface="문래러"/>
              </a:rPr>
              <a:t>2</a:t>
            </a:r>
            <a:r>
              <a:rPr lang="en-US" sz="3200" baseline="30000" dirty="0">
                <a:solidFill>
                  <a:srgbClr val="004AAD"/>
                </a:solidFill>
                <a:latin typeface="문래러"/>
              </a:rPr>
              <a:t>nd</a:t>
            </a:r>
            <a:r>
              <a:rPr lang="en-US" sz="3200" dirty="0">
                <a:solidFill>
                  <a:srgbClr val="004AAD"/>
                </a:solidFill>
                <a:latin typeface="문래러"/>
              </a:rPr>
              <a:t> April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499" b="30659"/>
          <a:stretch>
            <a:fillRect/>
          </a:stretch>
        </p:blipFill>
        <p:spPr>
          <a:xfrm>
            <a:off x="485973" y="0"/>
            <a:ext cx="11020227" cy="1004788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910533" y="1137250"/>
            <a:ext cx="6370935" cy="152106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910533" y="1116730"/>
            <a:ext cx="6370935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sz="6000" dirty="0">
                <a:solidFill>
                  <a:srgbClr val="052959"/>
                </a:solidFill>
                <a:latin typeface="문래러"/>
              </a:rPr>
              <a:t>What is Autism Awareness?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729753">
            <a:off x="10414745" y="5201805"/>
            <a:ext cx="751964" cy="27722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65336" y="5497528"/>
            <a:ext cx="729438" cy="81048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0" y="-74361"/>
            <a:ext cx="1334500" cy="218770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18344" y="2656417"/>
            <a:ext cx="10274119" cy="396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799" dirty="0">
                <a:solidFill>
                  <a:srgbClr val="004AAD"/>
                </a:solidFill>
                <a:latin typeface="Arimo"/>
              </a:rPr>
              <a:t>A month has been dedicated to educate everyone about autism and to </a:t>
            </a:r>
            <a:r>
              <a:rPr lang="en-US" sz="2799" dirty="0">
                <a:solidFill>
                  <a:srgbClr val="004AAD"/>
                </a:solidFill>
                <a:latin typeface="Arimo Bold"/>
              </a:rPr>
              <a:t>make the world friendlier</a:t>
            </a:r>
            <a:r>
              <a:rPr lang="en-US" sz="2799" dirty="0">
                <a:solidFill>
                  <a:srgbClr val="004AAD"/>
                </a:solidFill>
                <a:latin typeface="Arimo"/>
              </a:rPr>
              <a:t> to those that are affected by autism.</a:t>
            </a:r>
          </a:p>
          <a:p>
            <a:pPr algn="ctr">
              <a:lnSpc>
                <a:spcPts val="3920"/>
              </a:lnSpc>
            </a:pPr>
            <a:endParaRPr lang="en-US" sz="2799" dirty="0">
              <a:solidFill>
                <a:srgbClr val="004AAD"/>
              </a:solidFill>
              <a:latin typeface="Arimo"/>
            </a:endParaRPr>
          </a:p>
          <a:p>
            <a:pPr algn="ctr">
              <a:lnSpc>
                <a:spcPts val="3920"/>
              </a:lnSpc>
            </a:pPr>
            <a:r>
              <a:rPr lang="en-US" sz="2799" dirty="0">
                <a:solidFill>
                  <a:srgbClr val="004AAD"/>
                </a:solidFill>
                <a:latin typeface="Open Sans"/>
              </a:rPr>
              <a:t>It was the UN who agreed in December 2007 that </a:t>
            </a:r>
            <a:r>
              <a:rPr lang="en-US" sz="2799" dirty="0">
                <a:solidFill>
                  <a:srgbClr val="004AAD"/>
                </a:solidFill>
                <a:latin typeface="Open Sans Bold"/>
              </a:rPr>
              <a:t>World Autism Awareness</a:t>
            </a:r>
            <a:r>
              <a:rPr lang="en-US" sz="2799" dirty="0">
                <a:solidFill>
                  <a:srgbClr val="004AAD"/>
                </a:solidFill>
                <a:latin typeface="Open Sans"/>
              </a:rPr>
              <a:t> would begin in 2008 to help raise awareness of autism.</a:t>
            </a:r>
          </a:p>
          <a:p>
            <a:pPr marL="604548" lvl="1" indent="-302274" algn="ctr">
              <a:lnSpc>
                <a:spcPts val="3920"/>
              </a:lnSpc>
              <a:buFont typeface="Arial"/>
              <a:buChar char="•"/>
            </a:pPr>
            <a:endParaRPr lang="en-US" sz="2799" dirty="0">
              <a:solidFill>
                <a:srgbClr val="004AAD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499" b="30659"/>
          <a:stretch>
            <a:fillRect/>
          </a:stretch>
        </p:blipFill>
        <p:spPr>
          <a:xfrm>
            <a:off x="485973" y="0"/>
            <a:ext cx="11020227" cy="1004788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910533" y="1137250"/>
            <a:ext cx="6370935" cy="152106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275819" y="1513059"/>
            <a:ext cx="5715521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sz="6000" dirty="0">
                <a:solidFill>
                  <a:srgbClr val="052959"/>
                </a:solidFill>
                <a:latin typeface="문래러"/>
              </a:rPr>
              <a:t>What is Autism?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729753">
            <a:off x="9955596" y="5471892"/>
            <a:ext cx="751964" cy="27722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65336" y="5497528"/>
            <a:ext cx="729438" cy="81048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0" y="-74361"/>
            <a:ext cx="1334500" cy="218770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677547" y="2999428"/>
            <a:ext cx="8836907" cy="3765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</a:pPr>
            <a:r>
              <a:rPr lang="en-US" sz="2666">
                <a:solidFill>
                  <a:srgbClr val="004AAD"/>
                </a:solidFill>
                <a:latin typeface="Open Sans"/>
              </a:rPr>
              <a:t>Autism affects how children and adults </a:t>
            </a:r>
            <a:r>
              <a:rPr lang="en-US" sz="2666">
                <a:solidFill>
                  <a:srgbClr val="004AAD"/>
                </a:solidFill>
                <a:latin typeface="Open Sans Bold"/>
              </a:rPr>
              <a:t>communicate </a:t>
            </a:r>
            <a:r>
              <a:rPr lang="en-US" sz="2666">
                <a:solidFill>
                  <a:srgbClr val="004AAD"/>
                </a:solidFill>
                <a:latin typeface="Open Sans"/>
              </a:rPr>
              <a:t>and </a:t>
            </a:r>
            <a:r>
              <a:rPr lang="en-US" sz="2666">
                <a:solidFill>
                  <a:srgbClr val="004AAD"/>
                </a:solidFill>
                <a:latin typeface="Open Sans Bold"/>
              </a:rPr>
              <a:t>interact with the world</a:t>
            </a:r>
            <a:r>
              <a:rPr lang="en-US" sz="2666">
                <a:solidFill>
                  <a:srgbClr val="004AAD"/>
                </a:solidFill>
                <a:latin typeface="Open Sans"/>
              </a:rPr>
              <a:t>.</a:t>
            </a:r>
          </a:p>
          <a:p>
            <a:pPr algn="ctr">
              <a:lnSpc>
                <a:spcPts val="3733"/>
              </a:lnSpc>
            </a:pPr>
            <a:endParaRPr lang="en-US" sz="2666">
              <a:solidFill>
                <a:srgbClr val="004AAD"/>
              </a:solidFill>
              <a:latin typeface="Open Sans"/>
            </a:endParaRPr>
          </a:p>
          <a:p>
            <a:pPr algn="ctr">
              <a:lnSpc>
                <a:spcPts val="3733"/>
              </a:lnSpc>
            </a:pPr>
            <a:r>
              <a:rPr lang="en-US" sz="2666">
                <a:solidFill>
                  <a:srgbClr val="004AAD"/>
                </a:solidFill>
                <a:latin typeface="Open Sans"/>
              </a:rPr>
              <a:t>All autistic people are all </a:t>
            </a:r>
            <a:r>
              <a:rPr lang="en-US" sz="2666">
                <a:solidFill>
                  <a:srgbClr val="004AAD"/>
                </a:solidFill>
                <a:latin typeface="Open Sans Bold"/>
              </a:rPr>
              <a:t>different </a:t>
            </a:r>
            <a:r>
              <a:rPr lang="en-US" sz="2666">
                <a:solidFill>
                  <a:srgbClr val="004AAD"/>
                </a:solidFill>
                <a:latin typeface="Open Sans"/>
              </a:rPr>
              <a:t>and have </a:t>
            </a:r>
          </a:p>
          <a:p>
            <a:pPr algn="ctr">
              <a:lnSpc>
                <a:spcPts val="3733"/>
              </a:lnSpc>
            </a:pPr>
            <a:r>
              <a:rPr lang="en-US" sz="2666">
                <a:solidFill>
                  <a:srgbClr val="004AAD"/>
                </a:solidFill>
                <a:latin typeface="Open Sans"/>
              </a:rPr>
              <a:t>different strengths and difficulties.</a:t>
            </a:r>
          </a:p>
          <a:p>
            <a:pPr algn="ctr">
              <a:lnSpc>
                <a:spcPts val="3733"/>
              </a:lnSpc>
            </a:pPr>
            <a:endParaRPr lang="en-US" sz="2666">
              <a:solidFill>
                <a:srgbClr val="004AAD"/>
              </a:solidFill>
              <a:latin typeface="Open Sans"/>
            </a:endParaRPr>
          </a:p>
          <a:p>
            <a:pPr algn="ctr">
              <a:lnSpc>
                <a:spcPts val="3733"/>
              </a:lnSpc>
            </a:pPr>
            <a:r>
              <a:rPr lang="en-US" sz="2666">
                <a:solidFill>
                  <a:srgbClr val="004AAD"/>
                </a:solidFill>
                <a:latin typeface="Open Sans"/>
              </a:rPr>
              <a:t>It is a </a:t>
            </a:r>
            <a:r>
              <a:rPr lang="en-US" sz="2666">
                <a:solidFill>
                  <a:srgbClr val="004AAD"/>
                </a:solidFill>
                <a:latin typeface="Open Sans Bold"/>
              </a:rPr>
              <a:t>lifelong </a:t>
            </a:r>
            <a:r>
              <a:rPr lang="en-US" sz="2666">
                <a:solidFill>
                  <a:srgbClr val="004AAD"/>
                </a:solidFill>
                <a:latin typeface="Open Sans"/>
              </a:rPr>
              <a:t>neurological condition.</a:t>
            </a:r>
          </a:p>
          <a:p>
            <a:pPr algn="ctr">
              <a:lnSpc>
                <a:spcPts val="3733"/>
              </a:lnSpc>
            </a:pPr>
            <a:endParaRPr lang="en-US" sz="2666">
              <a:solidFill>
                <a:srgbClr val="004AAD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A1C4FC-7932-8318-C39C-ED18148B6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2185FB-2FF5-56E3-806F-BEA20C8BF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smtClean="0"/>
              <a:t>6</a:t>
            </a:fld>
            <a:endParaRPr lang="en-GB" dirty="0"/>
          </a:p>
        </p:txBody>
      </p:sp>
      <p:pic>
        <p:nvPicPr>
          <p:cNvPr id="6" name="Online Media 5" title="There's all kinds of autism">
            <a:hlinkClick r:id="" action="ppaction://media"/>
            <a:extLst>
              <a:ext uri="{FF2B5EF4-FFF2-40B4-BE49-F238E27FC236}">
                <a16:creationId xmlns:a16="http://schemas.microsoft.com/office/drawing/2014/main" id="{7D7BCCEE-EEC3-64FB-284A-9D7A8D031D0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16000" y="558800"/>
            <a:ext cx="10160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5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499" b="30659"/>
          <a:stretch>
            <a:fillRect/>
          </a:stretch>
        </p:blipFill>
        <p:spPr>
          <a:xfrm>
            <a:off x="485973" y="0"/>
            <a:ext cx="11020227" cy="1004788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910533" y="1137250"/>
            <a:ext cx="6370935" cy="152106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488114" y="1497730"/>
            <a:ext cx="5695643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sz="6000" dirty="0">
                <a:solidFill>
                  <a:srgbClr val="052959"/>
                </a:solidFill>
                <a:latin typeface="문래러"/>
              </a:rPr>
              <a:t>What is Autism?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729753">
            <a:off x="10414745" y="5201805"/>
            <a:ext cx="751964" cy="27722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65336" y="5497528"/>
            <a:ext cx="729438" cy="81048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0" y="-74361"/>
            <a:ext cx="1334500" cy="218770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18344" y="2656417"/>
            <a:ext cx="10274119" cy="3968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004AAD"/>
                </a:solidFill>
                <a:latin typeface="Open Sans"/>
              </a:rPr>
              <a:t>Some of the ways that an autistic person </a:t>
            </a:r>
            <a:r>
              <a:rPr lang="en-US" sz="2800">
                <a:solidFill>
                  <a:srgbClr val="004AAD"/>
                </a:solidFill>
                <a:latin typeface="Open Sans Bold"/>
              </a:rPr>
              <a:t>may </a:t>
            </a:r>
            <a:r>
              <a:rPr lang="en-US" sz="2800">
                <a:solidFill>
                  <a:srgbClr val="004AAD"/>
                </a:solidFill>
                <a:latin typeface="Open Sans"/>
              </a:rPr>
              <a:t>be affected are:</a:t>
            </a:r>
          </a:p>
          <a:p>
            <a:pPr algn="ctr">
              <a:lnSpc>
                <a:spcPts val="3920"/>
              </a:lnSpc>
            </a:pPr>
            <a:endParaRPr lang="en-US" sz="2800">
              <a:solidFill>
                <a:srgbClr val="004AAD"/>
              </a:solidFill>
              <a:latin typeface="Open Sans"/>
            </a:endParaRPr>
          </a:p>
          <a:p>
            <a:pPr marL="604550" lvl="1" indent="-302275" algn="ctr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4AAD"/>
                </a:solidFill>
                <a:latin typeface="Open Sans"/>
              </a:rPr>
              <a:t>find it hard to communicate and interact with other people</a:t>
            </a:r>
          </a:p>
          <a:p>
            <a:pPr marL="604550" lvl="1" indent="-302275" algn="ctr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4AAD"/>
                </a:solidFill>
                <a:latin typeface="Open Sans"/>
              </a:rPr>
              <a:t>find it hard to understand how other people think or feel</a:t>
            </a:r>
          </a:p>
          <a:p>
            <a:pPr marL="604550" lvl="1" indent="-302275" algn="ctr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4AAD"/>
                </a:solidFill>
                <a:latin typeface="Open Sans"/>
              </a:rPr>
              <a:t>find things like bright lights or loud noises overwhelming, stressful or uncomfortable</a:t>
            </a:r>
          </a:p>
          <a:p>
            <a:pPr algn="ctr">
              <a:lnSpc>
                <a:spcPts val="3920"/>
              </a:lnSpc>
            </a:pPr>
            <a:endParaRPr lang="en-US" sz="2800">
              <a:solidFill>
                <a:srgbClr val="004AAD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499" b="30659"/>
          <a:stretch>
            <a:fillRect/>
          </a:stretch>
        </p:blipFill>
        <p:spPr>
          <a:xfrm>
            <a:off x="485973" y="0"/>
            <a:ext cx="11020227" cy="1004788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910533" y="1137250"/>
            <a:ext cx="6370935" cy="152106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488114" y="1497730"/>
            <a:ext cx="5626069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sz="6000" dirty="0">
                <a:solidFill>
                  <a:srgbClr val="052959"/>
                </a:solidFill>
                <a:latin typeface="문래러"/>
              </a:rPr>
              <a:t>What is Autism?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729753">
            <a:off x="10414745" y="5201805"/>
            <a:ext cx="751964" cy="27722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65336" y="5497528"/>
            <a:ext cx="729438" cy="81048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0" y="-74361"/>
            <a:ext cx="1334500" cy="218770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18344" y="2656417"/>
            <a:ext cx="10274119" cy="3468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799">
                <a:solidFill>
                  <a:srgbClr val="004AAD"/>
                </a:solidFill>
                <a:latin typeface="Open Sans"/>
              </a:rPr>
              <a:t>Some of the ways that an autistic person </a:t>
            </a:r>
            <a:r>
              <a:rPr lang="en-US" sz="2799">
                <a:solidFill>
                  <a:srgbClr val="004AAD"/>
                </a:solidFill>
                <a:latin typeface="Open Sans Bold"/>
              </a:rPr>
              <a:t>may </a:t>
            </a:r>
            <a:r>
              <a:rPr lang="en-US" sz="2799">
                <a:solidFill>
                  <a:srgbClr val="004AAD"/>
                </a:solidFill>
                <a:latin typeface="Open Sans"/>
              </a:rPr>
              <a:t>be affected are continued:</a:t>
            </a:r>
          </a:p>
          <a:p>
            <a:pPr algn="ctr">
              <a:lnSpc>
                <a:spcPts val="3920"/>
              </a:lnSpc>
            </a:pPr>
            <a:endParaRPr lang="en-US" sz="2799">
              <a:solidFill>
                <a:srgbClr val="004AAD"/>
              </a:solidFill>
              <a:latin typeface="Open Sans"/>
            </a:endParaRPr>
          </a:p>
          <a:p>
            <a:pPr marL="604548" lvl="1" indent="-302274" algn="ctr">
              <a:lnSpc>
                <a:spcPts val="3920"/>
              </a:lnSpc>
              <a:buFont typeface="Arial"/>
              <a:buChar char="•"/>
            </a:pPr>
            <a:r>
              <a:rPr lang="en-US" sz="2799">
                <a:solidFill>
                  <a:srgbClr val="004AAD"/>
                </a:solidFill>
                <a:latin typeface="Open Sans"/>
              </a:rPr>
              <a:t>get anxious or upset about unfamiliar situations and social events</a:t>
            </a:r>
          </a:p>
          <a:p>
            <a:pPr marL="604548" lvl="1" indent="-302274" algn="ctr">
              <a:lnSpc>
                <a:spcPts val="3920"/>
              </a:lnSpc>
              <a:buFont typeface="Arial"/>
              <a:buChar char="•"/>
            </a:pPr>
            <a:r>
              <a:rPr lang="en-US" sz="2799">
                <a:solidFill>
                  <a:srgbClr val="004AAD"/>
                </a:solidFill>
                <a:latin typeface="Open Sans"/>
              </a:rPr>
              <a:t>take longer to understand information</a:t>
            </a:r>
          </a:p>
          <a:p>
            <a:pPr marL="604548" lvl="1" indent="-302274" algn="ctr">
              <a:lnSpc>
                <a:spcPts val="3920"/>
              </a:lnSpc>
              <a:buFont typeface="Arial"/>
              <a:buChar char="•"/>
            </a:pPr>
            <a:r>
              <a:rPr lang="en-US" sz="2799">
                <a:solidFill>
                  <a:srgbClr val="004AAD"/>
                </a:solidFill>
                <a:latin typeface="Open Sans"/>
              </a:rPr>
              <a:t>do or think the same things over and over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499" b="30659"/>
          <a:stretch>
            <a:fillRect/>
          </a:stretch>
        </p:blipFill>
        <p:spPr>
          <a:xfrm>
            <a:off x="485973" y="0"/>
            <a:ext cx="11020227" cy="1004788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910533" y="1137250"/>
            <a:ext cx="6370935" cy="152106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426689" y="1210938"/>
            <a:ext cx="5215773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sz="6000" dirty="0">
                <a:solidFill>
                  <a:srgbClr val="052959"/>
                </a:solidFill>
                <a:latin typeface="문래러"/>
              </a:rPr>
              <a:t>How can we help?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729753">
            <a:off x="10414745" y="5201805"/>
            <a:ext cx="751964" cy="27722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65336" y="5497528"/>
            <a:ext cx="729438" cy="81048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0" y="-74361"/>
            <a:ext cx="1334500" cy="218770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18344" y="2656417"/>
            <a:ext cx="10274119" cy="3468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799" dirty="0">
                <a:solidFill>
                  <a:srgbClr val="004AAD"/>
                </a:solidFill>
                <a:latin typeface="Open Sans"/>
              </a:rPr>
              <a:t>It is not always obvious who has autism.</a:t>
            </a:r>
          </a:p>
          <a:p>
            <a:pPr algn="ctr">
              <a:lnSpc>
                <a:spcPts val="3920"/>
              </a:lnSpc>
            </a:pPr>
            <a:endParaRPr lang="en-US" sz="2799" dirty="0">
              <a:solidFill>
                <a:srgbClr val="004AAD"/>
              </a:solidFill>
              <a:latin typeface="Open Sans"/>
            </a:endParaRPr>
          </a:p>
          <a:p>
            <a:pPr algn="ctr">
              <a:lnSpc>
                <a:spcPts val="3920"/>
              </a:lnSpc>
            </a:pPr>
            <a:r>
              <a:rPr lang="en-US" sz="2799" dirty="0">
                <a:solidFill>
                  <a:srgbClr val="004AAD"/>
                </a:solidFill>
                <a:latin typeface="Open Sans"/>
              </a:rPr>
              <a:t>Children and adults with autism may not have all the symptoms or the symptoms they have will vary from person to person.</a:t>
            </a:r>
          </a:p>
          <a:p>
            <a:pPr algn="ctr">
              <a:lnSpc>
                <a:spcPts val="3920"/>
              </a:lnSpc>
            </a:pPr>
            <a:endParaRPr lang="en-US" sz="2799" dirty="0">
              <a:solidFill>
                <a:srgbClr val="004AAD"/>
              </a:solidFill>
              <a:latin typeface="Open Sans"/>
            </a:endParaRPr>
          </a:p>
          <a:p>
            <a:pPr algn="ctr">
              <a:lnSpc>
                <a:spcPts val="3920"/>
              </a:lnSpc>
            </a:pPr>
            <a:endParaRPr lang="en-US" sz="2799" dirty="0">
              <a:solidFill>
                <a:srgbClr val="004AAD"/>
              </a:solidFill>
              <a:latin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997_TF56410444_Win32" id="{28F79E5F-1BE5-42C9-A610-CFFA28326A1C}" vid="{D035A384-0AAF-401E-9042-89215ED03E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4D10893E964C4F9642E8A123C7A80E" ma:contentTypeVersion="19" ma:contentTypeDescription="Create a new document." ma:contentTypeScope="" ma:versionID="c8125b45c53ea3b76ca71b016832cd3e">
  <xsd:schema xmlns:xsd="http://www.w3.org/2001/XMLSchema" xmlns:xs="http://www.w3.org/2001/XMLSchema" xmlns:p="http://schemas.microsoft.com/office/2006/metadata/properties" xmlns:ns2="443acf87-31f7-41b1-8158-a5f5a369d099" xmlns:ns3="d5063a69-e4da-4234-9ab7-aa2279d446b1" targetNamespace="http://schemas.microsoft.com/office/2006/metadata/properties" ma:root="true" ma:fieldsID="de46eee48c9a5fc6f066c384184319f8" ns2:_="" ns3:_="">
    <xsd:import namespace="443acf87-31f7-41b1-8158-a5f5a369d099"/>
    <xsd:import namespace="d5063a69-e4da-4234-9ab7-aa2279d446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Tag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Dateand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3acf87-31f7-41b1-8158-a5f5a369d0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14d7b24-c812-4ab9-97de-b36a7f2967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andTime" ma:index="26" nillable="true" ma:displayName="Date and Time" ma:format="DateOnly" ma:internalName="DateandTim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063a69-e4da-4234-9ab7-aa2279d446b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47e0eec-1009-4d97-b015-635aafea8463}" ma:internalName="TaxCatchAll" ma:showField="CatchAllData" ma:web="d5063a69-e4da-4234-9ab7-aa2279d446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5063a69-e4da-4234-9ab7-aa2279d446b1" xsi:nil="true"/>
    <MediaServiceKeyPoints xmlns="443acf87-31f7-41b1-8158-a5f5a369d099" xsi:nil="true"/>
    <lcf76f155ced4ddcb4097134ff3c332f xmlns="443acf87-31f7-41b1-8158-a5f5a369d099">
      <Terms xmlns="http://schemas.microsoft.com/office/infopath/2007/PartnerControls"/>
    </lcf76f155ced4ddcb4097134ff3c332f>
    <DateandTime xmlns="443acf87-31f7-41b1-8158-a5f5a369d099" xsi:nil="true"/>
  </documentManagement>
</p:properties>
</file>

<file path=customXml/itemProps1.xml><?xml version="1.0" encoding="utf-8"?>
<ds:datastoreItem xmlns:ds="http://schemas.openxmlformats.org/officeDocument/2006/customXml" ds:itemID="{FEC246AB-77E2-4634-B8F5-7032A30BE5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3acf87-31f7-41b1-8158-a5f5a369d099"/>
    <ds:schemaRef ds:uri="d5063a69-e4da-4234-9ab7-aa2279d446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  <ds:schemaRef ds:uri="d5063a69-e4da-4234-9ab7-aa2279d446b1"/>
    <ds:schemaRef ds:uri="443acf87-31f7-41b1-8158-a5f5a369d099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</TotalTime>
  <Words>548</Words>
  <Application>Microsoft Office PowerPoint</Application>
  <PresentationFormat>Widescreen</PresentationFormat>
  <Paragraphs>85</Paragraphs>
  <Slides>12</Slides>
  <Notes>7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Arimo</vt:lpstr>
      <vt:lpstr>Arimo Bold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Open Sans</vt:lpstr>
      <vt:lpstr>Open Sans Bold</vt:lpstr>
      <vt:lpstr>문래러</vt:lpstr>
      <vt:lpstr>Office Theme</vt:lpstr>
      <vt:lpstr>Friday Worship Song</vt:lpstr>
      <vt:lpstr>Friday Worship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School sponsored Colour walk.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Friday Worship Song</dc:title>
  <dc:creator>Catherine Jordan</dc:creator>
  <cp:lastModifiedBy>Catherine Jordan</cp:lastModifiedBy>
  <cp:revision>11</cp:revision>
  <dcterms:created xsi:type="dcterms:W3CDTF">2024-07-17T10:57:02Z</dcterms:created>
  <dcterms:modified xsi:type="dcterms:W3CDTF">2025-03-31T13:15:51Z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0x0101001E4D10893E964C4F9642E8A123C7A80E</vt:lpwstr>
  </property>
  <property fmtid="{D5CDD505-2E9C-101B-9397-08002B2CF9AE}" pid="3" name="MediaServiceImageTags">
    <vt:lpwstr/>
  </property>
</Properties>
</file>