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7" r:id="rId7"/>
    <p:sldId id="268" r:id="rId8"/>
    <p:sldId id="257" r:id="rId9"/>
    <p:sldId id="269" r:id="rId10"/>
    <p:sldId id="259" r:id="rId11"/>
    <p:sldId id="258" r:id="rId12"/>
    <p:sldId id="271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1ACEB5-EE21-42FC-AB97-6524BC2E28A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CACA89A5-AB49-4D41-872E-4A6F5832E855}">
      <dgm:prSet phldrT="[Text]"/>
      <dgm:spPr/>
      <dgm:t>
        <a:bodyPr/>
        <a:lstStyle/>
        <a:p>
          <a:r>
            <a:rPr lang="en-GB" dirty="0" smtClean="0"/>
            <a:t>Muscle</a:t>
          </a:r>
          <a:endParaRPr lang="en-GB" dirty="0"/>
        </a:p>
      </dgm:t>
    </dgm:pt>
    <dgm:pt modelId="{B561E176-F6BA-4DD6-925A-7EDE0BEEB1CD}" type="parTrans" cxnId="{13AABEFE-F348-4A46-A281-5F0B3F3E60F6}">
      <dgm:prSet/>
      <dgm:spPr/>
      <dgm:t>
        <a:bodyPr/>
        <a:lstStyle/>
        <a:p>
          <a:endParaRPr lang="en-GB"/>
        </a:p>
      </dgm:t>
    </dgm:pt>
    <dgm:pt modelId="{E447C809-7563-460D-A4BD-8CE2E3E660F8}" type="sibTrans" cxnId="{13AABEFE-F348-4A46-A281-5F0B3F3E60F6}">
      <dgm:prSet/>
      <dgm:spPr/>
      <dgm:t>
        <a:bodyPr/>
        <a:lstStyle/>
        <a:p>
          <a:endParaRPr lang="en-GB"/>
        </a:p>
      </dgm:t>
    </dgm:pt>
    <dgm:pt modelId="{A5499AC4-C2D2-48E3-A511-2F50C25A6573}">
      <dgm:prSet phldrT="[Text]"/>
      <dgm:spPr/>
      <dgm:t>
        <a:bodyPr/>
        <a:lstStyle/>
        <a:p>
          <a:r>
            <a:rPr lang="en-GB" dirty="0" smtClean="0"/>
            <a:t>Muscle bundle</a:t>
          </a:r>
          <a:endParaRPr lang="en-GB" dirty="0"/>
        </a:p>
      </dgm:t>
    </dgm:pt>
    <dgm:pt modelId="{53D0A9E8-F536-4F63-B8E8-D6B22107CA45}" type="parTrans" cxnId="{6D874314-0446-44F3-A2E2-D97ADBFE98D4}">
      <dgm:prSet/>
      <dgm:spPr/>
      <dgm:t>
        <a:bodyPr/>
        <a:lstStyle/>
        <a:p>
          <a:endParaRPr lang="en-GB"/>
        </a:p>
      </dgm:t>
    </dgm:pt>
    <dgm:pt modelId="{BE797ACE-55E6-4D7F-AE1C-27C4E8167DE7}" type="sibTrans" cxnId="{6D874314-0446-44F3-A2E2-D97ADBFE98D4}">
      <dgm:prSet/>
      <dgm:spPr/>
      <dgm:t>
        <a:bodyPr/>
        <a:lstStyle/>
        <a:p>
          <a:endParaRPr lang="en-GB"/>
        </a:p>
      </dgm:t>
    </dgm:pt>
    <dgm:pt modelId="{C75AF5A6-D156-4B69-AF35-D5C540D1A820}">
      <dgm:prSet phldrT="[Text]"/>
      <dgm:spPr/>
      <dgm:t>
        <a:bodyPr/>
        <a:lstStyle/>
        <a:p>
          <a:r>
            <a:rPr lang="en-GB" dirty="0" smtClean="0"/>
            <a:t>Muscle fibre</a:t>
          </a:r>
          <a:endParaRPr lang="en-GB" dirty="0"/>
        </a:p>
      </dgm:t>
    </dgm:pt>
    <dgm:pt modelId="{68369FF2-5452-4027-BC82-1C65AAC03617}" type="parTrans" cxnId="{AFDA2152-9A38-40BA-9E7C-1EE342074451}">
      <dgm:prSet/>
      <dgm:spPr/>
      <dgm:t>
        <a:bodyPr/>
        <a:lstStyle/>
        <a:p>
          <a:endParaRPr lang="en-GB"/>
        </a:p>
      </dgm:t>
    </dgm:pt>
    <dgm:pt modelId="{1A9EC9E4-2445-4738-8FC6-59523E387FB6}" type="sibTrans" cxnId="{AFDA2152-9A38-40BA-9E7C-1EE342074451}">
      <dgm:prSet/>
      <dgm:spPr/>
      <dgm:t>
        <a:bodyPr/>
        <a:lstStyle/>
        <a:p>
          <a:endParaRPr lang="en-GB"/>
        </a:p>
      </dgm:t>
    </dgm:pt>
    <dgm:pt modelId="{BD04155B-DE8A-4C9C-A76C-4B55156ACF42}" type="pres">
      <dgm:prSet presAssocID="{C31ACEB5-EE21-42FC-AB97-6524BC2E28AD}" presName="linearFlow" presStyleCnt="0">
        <dgm:presLayoutVars>
          <dgm:resizeHandles val="exact"/>
        </dgm:presLayoutVars>
      </dgm:prSet>
      <dgm:spPr/>
    </dgm:pt>
    <dgm:pt modelId="{B56A213B-5071-4362-8FCF-1C5B619BDE4A}" type="pres">
      <dgm:prSet presAssocID="{CACA89A5-AB49-4D41-872E-4A6F5832E85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13B316-54AD-4BC4-97E3-BD0F885A0024}" type="pres">
      <dgm:prSet presAssocID="{E447C809-7563-460D-A4BD-8CE2E3E660F8}" presName="sibTrans" presStyleLbl="sibTrans2D1" presStyleIdx="0" presStyleCnt="2"/>
      <dgm:spPr/>
      <dgm:t>
        <a:bodyPr/>
        <a:lstStyle/>
        <a:p>
          <a:endParaRPr lang="en-GB"/>
        </a:p>
      </dgm:t>
    </dgm:pt>
    <dgm:pt modelId="{F08D459E-4B91-428B-ACB7-78EB0295984D}" type="pres">
      <dgm:prSet presAssocID="{E447C809-7563-460D-A4BD-8CE2E3E660F8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7F6C2C79-A5DD-4F17-A378-63286037FB83}" type="pres">
      <dgm:prSet presAssocID="{A5499AC4-C2D2-48E3-A511-2F50C25A657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7CE804F-DCB6-49FC-A7D5-CF24D194980F}" type="pres">
      <dgm:prSet presAssocID="{BE797ACE-55E6-4D7F-AE1C-27C4E8167DE7}" presName="sibTrans" presStyleLbl="sibTrans2D1" presStyleIdx="1" presStyleCnt="2"/>
      <dgm:spPr/>
      <dgm:t>
        <a:bodyPr/>
        <a:lstStyle/>
        <a:p>
          <a:endParaRPr lang="en-GB"/>
        </a:p>
      </dgm:t>
    </dgm:pt>
    <dgm:pt modelId="{95D82712-F352-405C-B8D5-C42C25C762E3}" type="pres">
      <dgm:prSet presAssocID="{BE797ACE-55E6-4D7F-AE1C-27C4E8167DE7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9C91A6F4-3F08-45C3-96DB-0CCF9858AF70}" type="pres">
      <dgm:prSet presAssocID="{C75AF5A6-D156-4B69-AF35-D5C540D1A82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C53601B-09DF-46DC-A97D-01A48F9C028D}" type="presOf" srcId="{CACA89A5-AB49-4D41-872E-4A6F5832E855}" destId="{B56A213B-5071-4362-8FCF-1C5B619BDE4A}" srcOrd="0" destOrd="0" presId="urn:microsoft.com/office/officeart/2005/8/layout/process2"/>
    <dgm:cxn modelId="{58C1AFF0-0C5C-447D-814D-DEBD8C88C2FC}" type="presOf" srcId="{BE797ACE-55E6-4D7F-AE1C-27C4E8167DE7}" destId="{B7CE804F-DCB6-49FC-A7D5-CF24D194980F}" srcOrd="0" destOrd="0" presId="urn:microsoft.com/office/officeart/2005/8/layout/process2"/>
    <dgm:cxn modelId="{6D874314-0446-44F3-A2E2-D97ADBFE98D4}" srcId="{C31ACEB5-EE21-42FC-AB97-6524BC2E28AD}" destId="{A5499AC4-C2D2-48E3-A511-2F50C25A6573}" srcOrd="1" destOrd="0" parTransId="{53D0A9E8-F536-4F63-B8E8-D6B22107CA45}" sibTransId="{BE797ACE-55E6-4D7F-AE1C-27C4E8167DE7}"/>
    <dgm:cxn modelId="{FE7A097B-0F0C-4C5F-AE51-F486F367BDA2}" type="presOf" srcId="{E447C809-7563-460D-A4BD-8CE2E3E660F8}" destId="{F08D459E-4B91-428B-ACB7-78EB0295984D}" srcOrd="1" destOrd="0" presId="urn:microsoft.com/office/officeart/2005/8/layout/process2"/>
    <dgm:cxn modelId="{4885D829-B8CD-490C-B696-CF7AD9887A2B}" type="presOf" srcId="{A5499AC4-C2D2-48E3-A511-2F50C25A6573}" destId="{7F6C2C79-A5DD-4F17-A378-63286037FB83}" srcOrd="0" destOrd="0" presId="urn:microsoft.com/office/officeart/2005/8/layout/process2"/>
    <dgm:cxn modelId="{259BB935-59B3-49B8-B376-22403C3EE2DD}" type="presOf" srcId="{E447C809-7563-460D-A4BD-8CE2E3E660F8}" destId="{E813B316-54AD-4BC4-97E3-BD0F885A0024}" srcOrd="0" destOrd="0" presId="urn:microsoft.com/office/officeart/2005/8/layout/process2"/>
    <dgm:cxn modelId="{AFDA2152-9A38-40BA-9E7C-1EE342074451}" srcId="{C31ACEB5-EE21-42FC-AB97-6524BC2E28AD}" destId="{C75AF5A6-D156-4B69-AF35-D5C540D1A820}" srcOrd="2" destOrd="0" parTransId="{68369FF2-5452-4027-BC82-1C65AAC03617}" sibTransId="{1A9EC9E4-2445-4738-8FC6-59523E387FB6}"/>
    <dgm:cxn modelId="{13AABEFE-F348-4A46-A281-5F0B3F3E60F6}" srcId="{C31ACEB5-EE21-42FC-AB97-6524BC2E28AD}" destId="{CACA89A5-AB49-4D41-872E-4A6F5832E855}" srcOrd="0" destOrd="0" parTransId="{B561E176-F6BA-4DD6-925A-7EDE0BEEB1CD}" sibTransId="{E447C809-7563-460D-A4BD-8CE2E3E660F8}"/>
    <dgm:cxn modelId="{030FFD34-62B5-4CEF-9BDC-11246E7E774D}" type="presOf" srcId="{C75AF5A6-D156-4B69-AF35-D5C540D1A820}" destId="{9C91A6F4-3F08-45C3-96DB-0CCF9858AF70}" srcOrd="0" destOrd="0" presId="urn:microsoft.com/office/officeart/2005/8/layout/process2"/>
    <dgm:cxn modelId="{6DB90CE4-775E-448F-9B99-984FE1C15399}" type="presOf" srcId="{BE797ACE-55E6-4D7F-AE1C-27C4E8167DE7}" destId="{95D82712-F352-405C-B8D5-C42C25C762E3}" srcOrd="1" destOrd="0" presId="urn:microsoft.com/office/officeart/2005/8/layout/process2"/>
    <dgm:cxn modelId="{86BA0392-CA8B-4302-9249-35D4D3CC9CF8}" type="presOf" srcId="{C31ACEB5-EE21-42FC-AB97-6524BC2E28AD}" destId="{BD04155B-DE8A-4C9C-A76C-4B55156ACF42}" srcOrd="0" destOrd="0" presId="urn:microsoft.com/office/officeart/2005/8/layout/process2"/>
    <dgm:cxn modelId="{04E002FC-0B45-4292-B19C-4DD1F0C64375}" type="presParOf" srcId="{BD04155B-DE8A-4C9C-A76C-4B55156ACF42}" destId="{B56A213B-5071-4362-8FCF-1C5B619BDE4A}" srcOrd="0" destOrd="0" presId="urn:microsoft.com/office/officeart/2005/8/layout/process2"/>
    <dgm:cxn modelId="{7D5A5F4A-B7DA-4BC2-A2B0-82F93F83B2E3}" type="presParOf" srcId="{BD04155B-DE8A-4C9C-A76C-4B55156ACF42}" destId="{E813B316-54AD-4BC4-97E3-BD0F885A0024}" srcOrd="1" destOrd="0" presId="urn:microsoft.com/office/officeart/2005/8/layout/process2"/>
    <dgm:cxn modelId="{0972DB36-BA0D-4DB0-AC87-9963A63E596D}" type="presParOf" srcId="{E813B316-54AD-4BC4-97E3-BD0F885A0024}" destId="{F08D459E-4B91-428B-ACB7-78EB0295984D}" srcOrd="0" destOrd="0" presId="urn:microsoft.com/office/officeart/2005/8/layout/process2"/>
    <dgm:cxn modelId="{37AF7223-2909-45C1-934A-B4CC6A2A1EB7}" type="presParOf" srcId="{BD04155B-DE8A-4C9C-A76C-4B55156ACF42}" destId="{7F6C2C79-A5DD-4F17-A378-63286037FB83}" srcOrd="2" destOrd="0" presId="urn:microsoft.com/office/officeart/2005/8/layout/process2"/>
    <dgm:cxn modelId="{469946BE-98A3-4122-A468-41196735ADE0}" type="presParOf" srcId="{BD04155B-DE8A-4C9C-A76C-4B55156ACF42}" destId="{B7CE804F-DCB6-49FC-A7D5-CF24D194980F}" srcOrd="3" destOrd="0" presId="urn:microsoft.com/office/officeart/2005/8/layout/process2"/>
    <dgm:cxn modelId="{5B56EFED-2F8B-43AB-974C-C5388298D6AB}" type="presParOf" srcId="{B7CE804F-DCB6-49FC-A7D5-CF24D194980F}" destId="{95D82712-F352-405C-B8D5-C42C25C762E3}" srcOrd="0" destOrd="0" presId="urn:microsoft.com/office/officeart/2005/8/layout/process2"/>
    <dgm:cxn modelId="{A03642D5-1870-4659-85FE-BD34B7B67136}" type="presParOf" srcId="{BD04155B-DE8A-4C9C-A76C-4B55156ACF42}" destId="{9C91A6F4-3F08-45C3-96DB-0CCF9858AF70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56A213B-5071-4362-8FCF-1C5B619BDE4A}">
      <dsp:nvSpPr>
        <dsp:cNvPr id="0" name=""/>
        <dsp:cNvSpPr/>
      </dsp:nvSpPr>
      <dsp:spPr>
        <a:xfrm>
          <a:off x="715022" y="0"/>
          <a:ext cx="2036683" cy="1131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Muscle</a:t>
          </a:r>
          <a:endParaRPr lang="en-GB" sz="2900" kern="1200" dirty="0"/>
        </a:p>
      </dsp:txBody>
      <dsp:txXfrm>
        <a:off x="715022" y="0"/>
        <a:ext cx="2036683" cy="1131490"/>
      </dsp:txXfrm>
    </dsp:sp>
    <dsp:sp modelId="{E813B316-54AD-4BC4-97E3-BD0F885A0024}">
      <dsp:nvSpPr>
        <dsp:cNvPr id="0" name=""/>
        <dsp:cNvSpPr/>
      </dsp:nvSpPr>
      <dsp:spPr>
        <a:xfrm rot="5400000">
          <a:off x="1521209" y="1159778"/>
          <a:ext cx="424309" cy="509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kern="1200"/>
        </a:p>
      </dsp:txBody>
      <dsp:txXfrm rot="5400000">
        <a:off x="1521209" y="1159778"/>
        <a:ext cx="424309" cy="509170"/>
      </dsp:txXfrm>
    </dsp:sp>
    <dsp:sp modelId="{7F6C2C79-A5DD-4F17-A378-63286037FB83}">
      <dsp:nvSpPr>
        <dsp:cNvPr id="0" name=""/>
        <dsp:cNvSpPr/>
      </dsp:nvSpPr>
      <dsp:spPr>
        <a:xfrm>
          <a:off x="715022" y="1697236"/>
          <a:ext cx="2036683" cy="1131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Muscle bundle</a:t>
          </a:r>
          <a:endParaRPr lang="en-GB" sz="2900" kern="1200" dirty="0"/>
        </a:p>
      </dsp:txBody>
      <dsp:txXfrm>
        <a:off x="715022" y="1697236"/>
        <a:ext cx="2036683" cy="1131490"/>
      </dsp:txXfrm>
    </dsp:sp>
    <dsp:sp modelId="{B7CE804F-DCB6-49FC-A7D5-CF24D194980F}">
      <dsp:nvSpPr>
        <dsp:cNvPr id="0" name=""/>
        <dsp:cNvSpPr/>
      </dsp:nvSpPr>
      <dsp:spPr>
        <a:xfrm rot="5400000">
          <a:off x="1521209" y="2857014"/>
          <a:ext cx="424309" cy="5091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kern="1200"/>
        </a:p>
      </dsp:txBody>
      <dsp:txXfrm rot="5400000">
        <a:off x="1521209" y="2857014"/>
        <a:ext cx="424309" cy="509170"/>
      </dsp:txXfrm>
    </dsp:sp>
    <dsp:sp modelId="{9C91A6F4-3F08-45C3-96DB-0CCF9858AF70}">
      <dsp:nvSpPr>
        <dsp:cNvPr id="0" name=""/>
        <dsp:cNvSpPr/>
      </dsp:nvSpPr>
      <dsp:spPr>
        <a:xfrm>
          <a:off x="715022" y="3394472"/>
          <a:ext cx="2036683" cy="11314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900" kern="1200" dirty="0" smtClean="0"/>
            <a:t>Muscle fibre</a:t>
          </a:r>
          <a:endParaRPr lang="en-GB" sz="2900" kern="1200" dirty="0"/>
        </a:p>
      </dsp:txBody>
      <dsp:txXfrm>
        <a:off x="715022" y="3394472"/>
        <a:ext cx="2036683" cy="1131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97505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2114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9813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2874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6433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861915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60371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3481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92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74107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8681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1AE4C-89E7-4C90-91B1-1F29346DDD40}" type="datetimeFigureOut">
              <a:rPr lang="en-GB" smtClean="0"/>
              <a:pPr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B19E9-EA20-4F21-90CE-3A2E9F11F19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0328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gJ309LfHQ3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Muscle Contraction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Muscle structure</a:t>
            </a:r>
          </a:p>
          <a:p>
            <a:r>
              <a:rPr lang="en-GB" dirty="0" smtClean="0"/>
              <a:t>Proteins in muscle </a:t>
            </a:r>
          </a:p>
          <a:p>
            <a:r>
              <a:rPr lang="en-GB" dirty="0" smtClean="0"/>
              <a:t>Sliding filament theory of contraction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Cross Bridge Cycle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85925"/>
            <a:ext cx="8352928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74043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Muscle Contraction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  <a:hlinkClick r:id="rId2"/>
              </a:rPr>
              <a:t>http</a:t>
            </a:r>
            <a:r>
              <a:rPr lang="en-GB" dirty="0">
                <a:latin typeface="Comic Sans MS" pitchFamily="66" charset="0"/>
                <a:hlinkClick r:id="rId2"/>
              </a:rPr>
              <a:t>://www.youtube.com/watch?v=83yNoEJyP6g&amp;feature=related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10952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357188" y="785813"/>
            <a:ext cx="421481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 sz="6000"/>
              <a:t>Maintaining ATP supply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3571875"/>
            <a:ext cx="371475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buFontTx/>
              <a:buAutoNum type="arabicPeriod"/>
            </a:pPr>
            <a:r>
              <a:rPr lang="en-GB" altLang="en-US" sz="2400"/>
              <a:t>Aerobic respiration in muscle cells. </a:t>
            </a:r>
          </a:p>
          <a:p>
            <a:pPr marL="342900" indent="-342900" eaLnBrk="1" hangingPunct="1"/>
            <a:r>
              <a:rPr lang="en-GB" altLang="en-US" sz="2400"/>
              <a:t>     Needs a supply of respiratory substrate and oxygen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643563" y="857250"/>
            <a:ext cx="29289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 sz="2400"/>
              <a:t>2. Anaerobic respiration. </a:t>
            </a:r>
          </a:p>
          <a:p>
            <a:pPr eaLnBrk="1" hangingPunct="1"/>
            <a:endParaRPr lang="en-GB" altLang="en-US" sz="2400"/>
          </a:p>
          <a:p>
            <a:pPr eaLnBrk="1" hangingPunct="1"/>
            <a:r>
              <a:rPr lang="en-GB" altLang="en-US" sz="2400"/>
              <a:t>Produces lactate and can lead to fatigue/cramp.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072063" y="4357688"/>
            <a:ext cx="36433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GB" altLang="en-US" sz="2400" dirty="0"/>
              <a:t>3. </a:t>
            </a:r>
            <a:r>
              <a:rPr lang="en-GB" altLang="en-US" sz="2400" dirty="0" err="1" smtClean="0"/>
              <a:t>Creatine</a:t>
            </a:r>
            <a:r>
              <a:rPr lang="en-GB" altLang="en-US" sz="2400" dirty="0" smtClean="0"/>
              <a:t> </a:t>
            </a:r>
            <a:r>
              <a:rPr lang="en-GB" altLang="en-US" sz="2400" dirty="0"/>
              <a:t>phosphate – another chemical present in muscle cells can donate its phosphate to recharge ADP back to ATP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Regulation of contraction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In small groups, research and illustrate how the cross-bridge cycle is switched on and off.</a:t>
            </a:r>
          </a:p>
          <a:p>
            <a:pPr lvl="1"/>
            <a:r>
              <a:rPr lang="en-GB" dirty="0" smtClean="0"/>
              <a:t>What is troponin and tropomyosin, where are they located in the sarcomere and what is their purpose?</a:t>
            </a:r>
          </a:p>
          <a:p>
            <a:pPr lvl="1"/>
            <a:r>
              <a:rPr lang="en-GB" dirty="0" smtClean="0"/>
              <a:t>What is the role of calcium (Ca</a:t>
            </a:r>
            <a:r>
              <a:rPr lang="en-GB" baseline="30000" dirty="0" smtClean="0"/>
              <a:t>2+</a:t>
            </a:r>
            <a:r>
              <a:rPr lang="en-GB" dirty="0" smtClean="0"/>
              <a:t>) in muscle contraction and what releases it into the sarcomere?</a:t>
            </a:r>
          </a:p>
          <a:p>
            <a:pPr lvl="1"/>
            <a:r>
              <a:rPr lang="en-GB" dirty="0" smtClean="0"/>
              <a:t>Describe the sequence of events from calcium release to muscle contraction and its reversal.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Muscle Structure</a:t>
            </a:r>
            <a:endParaRPr lang="en-GB" dirty="0"/>
          </a:p>
        </p:txBody>
      </p:sp>
      <p:pic>
        <p:nvPicPr>
          <p:cNvPr id="1026" name="Picture 2" descr="http://classes.midlandstech.edu/carterp/Courses/bio210/chap09/210_figure_09_01_labele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8136904" cy="4797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Muscle Structure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3466728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63888" y="1700808"/>
            <a:ext cx="48245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Each level of organisation consists of  vast quantities of the level immediately below it.</a:t>
            </a:r>
          </a:p>
          <a:p>
            <a:endParaRPr lang="en-GB" sz="2400" dirty="0" smtClean="0"/>
          </a:p>
          <a:p>
            <a:r>
              <a:rPr lang="en-GB" sz="2400" dirty="0" smtClean="0"/>
              <a:t>Separating each component is a thin substance called fascia to ensure smooth contraction of each component  in the correct direction.</a:t>
            </a:r>
            <a:endParaRPr lang="en-GB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Going deeper</a:t>
            </a:r>
            <a:endParaRPr lang="en-GB" dirty="0"/>
          </a:p>
        </p:txBody>
      </p:sp>
      <p:pic>
        <p:nvPicPr>
          <p:cNvPr id="20482" name="Picture 2" descr="http://www.doereport.com/imagescooked/9269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7"/>
            <a:ext cx="7992888" cy="46207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Simplest level of contraction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Muscle fibres – multinuclear cells with large quantities of mitochondria.</a:t>
            </a:r>
          </a:p>
          <a:p>
            <a:r>
              <a:rPr lang="en-GB" dirty="0" smtClean="0"/>
              <a:t>Muscle fibres consist of bundles of myofibrils, which are arranged into smaller myofilaments, which give muscle its stripy appearance.</a:t>
            </a:r>
          </a:p>
          <a:p>
            <a:r>
              <a:rPr lang="en-GB" dirty="0" smtClean="0"/>
              <a:t>Sarcomere – repeating patterns of myofibrils</a:t>
            </a:r>
          </a:p>
          <a:p>
            <a:pPr lvl="1"/>
            <a:r>
              <a:rPr lang="en-GB" dirty="0" smtClean="0"/>
              <a:t>Light filaments (Actin)</a:t>
            </a:r>
          </a:p>
          <a:p>
            <a:pPr lvl="1"/>
            <a:r>
              <a:rPr lang="en-GB" dirty="0" smtClean="0"/>
              <a:t>Dark Filaments (Myosin)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Muscle Checkpoint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Arrange the following terms in order from the simplest to most complex muscle structure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3131840" y="3861048"/>
            <a:ext cx="158417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Muscle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467544" y="2996952"/>
            <a:ext cx="180020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Myofibril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1331640" y="4941168"/>
            <a:ext cx="1656184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Muscle fibre</a:t>
            </a:r>
            <a:endParaRPr lang="en-GB" dirty="0"/>
          </a:p>
        </p:txBody>
      </p:sp>
      <p:sp>
        <p:nvSpPr>
          <p:cNvPr id="7" name="Oval 6"/>
          <p:cNvSpPr/>
          <p:nvPr/>
        </p:nvSpPr>
        <p:spPr>
          <a:xfrm>
            <a:off x="5868144" y="2996952"/>
            <a:ext cx="2016224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Muscle bundle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5436096" y="5085184"/>
            <a:ext cx="172819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Sarcomere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5.08788E-6 L 3.33333E-6 -0.18895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022E-7 C -0.13802 0.02498 -0.27604 0.05018 -0.33125 0.0603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" y="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3.82054E-6 L 0.18907 -0.07354 " pathEditMode="relative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96947E-6 L 0.28351 0.31452 " pathEditMode="relative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8.51064E-7 L -0.2599 0.09436 " pathEditMode="relative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Sarcomere 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2530" name="Picture 2" descr="http://www.il.mahidol.ac.th/eng/images/stories/teaching-tools/model/muscle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556792"/>
            <a:ext cx="6048672" cy="4572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Say What You See!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455069"/>
            <a:ext cx="7488832" cy="966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00550"/>
            <a:ext cx="7488833" cy="97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3563888" y="172521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Relaxed Sarcomere</a:t>
            </a:r>
            <a:endParaRPr lang="en-GB" dirty="0"/>
          </a:p>
        </p:txBody>
      </p:sp>
      <p:cxnSp>
        <p:nvCxnSpPr>
          <p:cNvPr id="26" name="Elbow Connector 25"/>
          <p:cNvCxnSpPr/>
          <p:nvPr/>
        </p:nvCxnSpPr>
        <p:spPr>
          <a:xfrm rot="10800000">
            <a:off x="5436099" y="1909884"/>
            <a:ext cx="1535755" cy="27259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971853" y="2182476"/>
            <a:ext cx="1" cy="272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Elbow Connector 1023"/>
          <p:cNvCxnSpPr>
            <a:endCxn id="22" idx="1"/>
          </p:cNvCxnSpPr>
          <p:nvPr/>
        </p:nvCxnSpPr>
        <p:spPr>
          <a:xfrm flipV="1">
            <a:off x="2424361" y="1909882"/>
            <a:ext cx="1139527" cy="272594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8" name="Straight Connector 1027"/>
          <p:cNvCxnSpPr/>
          <p:nvPr/>
        </p:nvCxnSpPr>
        <p:spPr>
          <a:xfrm>
            <a:off x="2424361" y="2182476"/>
            <a:ext cx="0" cy="272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TextBox 1028"/>
          <p:cNvSpPr txBox="1"/>
          <p:nvPr/>
        </p:nvSpPr>
        <p:spPr>
          <a:xfrm>
            <a:off x="3491880" y="5589240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Contracted Sarcomere</a:t>
            </a:r>
            <a:endParaRPr lang="en-GB" dirty="0"/>
          </a:p>
        </p:txBody>
      </p:sp>
      <p:cxnSp>
        <p:nvCxnSpPr>
          <p:cNvPr id="1031" name="Elbow Connector 1030"/>
          <p:cNvCxnSpPr>
            <a:endCxn id="1029" idx="1"/>
          </p:cNvCxnSpPr>
          <p:nvPr/>
        </p:nvCxnSpPr>
        <p:spPr>
          <a:xfrm>
            <a:off x="2856409" y="5589240"/>
            <a:ext cx="635471" cy="18466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Straight Connector 1036"/>
          <p:cNvCxnSpPr/>
          <p:nvPr/>
        </p:nvCxnSpPr>
        <p:spPr>
          <a:xfrm>
            <a:off x="2856409" y="5372100"/>
            <a:ext cx="0" cy="217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9" name="Elbow Connector 1038"/>
          <p:cNvCxnSpPr>
            <a:endCxn id="1029" idx="3"/>
          </p:cNvCxnSpPr>
          <p:nvPr/>
        </p:nvCxnSpPr>
        <p:spPr>
          <a:xfrm rot="10800000" flipV="1">
            <a:off x="5868145" y="5589240"/>
            <a:ext cx="671679" cy="18466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2" name="Straight Connector 1041"/>
          <p:cNvCxnSpPr/>
          <p:nvPr/>
        </p:nvCxnSpPr>
        <p:spPr>
          <a:xfrm flipH="1" flipV="1">
            <a:off x="6539805" y="5372100"/>
            <a:ext cx="1" cy="217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32130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Sliding Filament Theory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Proposed by Hugh Huxley and Jean Hanson in 1954.</a:t>
            </a:r>
          </a:p>
          <a:p>
            <a:r>
              <a:rPr lang="en-GB" dirty="0" smtClean="0"/>
              <a:t>Protein filaments slide past one another rather than previous theory that filaments decreased in length.</a:t>
            </a:r>
          </a:p>
          <a:p>
            <a:endParaRPr lang="en-GB" dirty="0" smtClean="0"/>
          </a:p>
          <a:p>
            <a:r>
              <a:rPr lang="en-GB" dirty="0" smtClean="0"/>
              <a:t>Subsequent experiments revealed the mechanism of contraction.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318</Words>
  <Application>Microsoft Office PowerPoint</Application>
  <PresentationFormat>On-screen Show (4:3)</PresentationFormat>
  <Paragraphs>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Muscle Contraction</vt:lpstr>
      <vt:lpstr>Muscle Structure</vt:lpstr>
      <vt:lpstr>Muscle Structure</vt:lpstr>
      <vt:lpstr>Going deeper</vt:lpstr>
      <vt:lpstr>Simplest level of contraction</vt:lpstr>
      <vt:lpstr>Muscle Checkpoint</vt:lpstr>
      <vt:lpstr>Sarcomere Structure</vt:lpstr>
      <vt:lpstr>Say What You See!</vt:lpstr>
      <vt:lpstr>Sliding Filament Theory</vt:lpstr>
      <vt:lpstr>The Cross Bridge Cycle</vt:lpstr>
      <vt:lpstr>Muscle Contraction</vt:lpstr>
      <vt:lpstr>Slide 12</vt:lpstr>
      <vt:lpstr>Regulation of contraction</vt:lpstr>
    </vt:vector>
  </TitlesOfParts>
  <Company>RM plc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a.aitken</dc:creator>
  <cp:lastModifiedBy>Aitkens</cp:lastModifiedBy>
  <cp:revision>17</cp:revision>
  <dcterms:created xsi:type="dcterms:W3CDTF">2012-06-15T09:57:29Z</dcterms:created>
  <dcterms:modified xsi:type="dcterms:W3CDTF">2015-10-18T16:37:00Z</dcterms:modified>
</cp:coreProperties>
</file>