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32" r:id="rId2"/>
    <p:sldId id="333" r:id="rId3"/>
    <p:sldId id="334" r:id="rId4"/>
    <p:sldId id="279" r:id="rId5"/>
    <p:sldId id="282" r:id="rId6"/>
    <p:sldId id="311" r:id="rId7"/>
    <p:sldId id="310" r:id="rId8"/>
    <p:sldId id="331" r:id="rId9"/>
    <p:sldId id="329" r:id="rId10"/>
    <p:sldId id="308" r:id="rId11"/>
    <p:sldId id="309" r:id="rId12"/>
    <p:sldId id="330"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CC99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1023" autoAdjust="0"/>
  </p:normalViewPr>
  <p:slideViewPr>
    <p:cSldViewPr snapToGrid="0">
      <p:cViewPr varScale="1">
        <p:scale>
          <a:sx n="80" d="100"/>
          <a:sy n="80" d="100"/>
        </p:scale>
        <p:origin x="552"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A7030A7-CC34-489A-8E67-00E71378EDC8}" type="datetimeFigureOut">
              <a:rPr lang="en-GB" smtClean="0"/>
              <a:t>27/02/2024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36DE01A-FE34-461F-A54E-A50137A51786}" type="slidenum">
              <a:rPr lang="en-GB" smtClean="0"/>
              <a:t>‹#›</a:t>
            </a:fld>
            <a:endParaRPr lang="en-GB"/>
          </a:p>
        </p:txBody>
      </p:sp>
    </p:spTree>
    <p:extLst>
      <p:ext uri="{BB962C8B-B14F-4D97-AF65-F5344CB8AC3E}">
        <p14:creationId xmlns:p14="http://schemas.microsoft.com/office/powerpoint/2010/main" val="3361400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07D282-F6F4-4DF2-A57C-4165F60C129D}" type="slidenum">
              <a:rPr lang="en-GB" altLang="en-US" smtClean="0">
                <a:latin typeface="Arial" panose="020B0604020202020204" pitchFamily="34" charset="0"/>
                <a:cs typeface="Arial" panose="020B0604020202020204" pitchFamily="34" charset="0"/>
              </a:rPr>
              <a:pPr>
                <a:spcBef>
                  <a:spcPct val="0"/>
                </a:spcBef>
              </a:pPr>
              <a:t>4</a:t>
            </a:fld>
            <a:endParaRPr lang="en-GB"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7047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9DD29A-5A66-499B-A5E7-1910ECA7DCC4}" type="slidenum">
              <a:rPr lang="en-GB" smtClean="0"/>
              <a:t>8</a:t>
            </a:fld>
            <a:endParaRPr lang="en-GB"/>
          </a:p>
        </p:txBody>
      </p:sp>
    </p:spTree>
    <p:extLst>
      <p:ext uri="{BB962C8B-B14F-4D97-AF65-F5344CB8AC3E}">
        <p14:creationId xmlns:p14="http://schemas.microsoft.com/office/powerpoint/2010/main" val="2573607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9DD29A-5A66-499B-A5E7-1910ECA7DCC4}" type="slidenum">
              <a:rPr lang="en-GB" smtClean="0"/>
              <a:t>11</a:t>
            </a:fld>
            <a:endParaRPr lang="en-GB"/>
          </a:p>
        </p:txBody>
      </p:sp>
    </p:spTree>
    <p:extLst>
      <p:ext uri="{BB962C8B-B14F-4D97-AF65-F5344CB8AC3E}">
        <p14:creationId xmlns:p14="http://schemas.microsoft.com/office/powerpoint/2010/main" val="2917032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A946EE0-6DAF-4B40-8CEE-09A87C0C4734}"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661809304"/>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946EE0-6DAF-4B40-8CEE-09A87C0C4734}"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9954179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946EE0-6DAF-4B40-8CEE-09A87C0C4734}"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306911898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A946EE0-6DAF-4B40-8CEE-09A87C0C4734}"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564187097"/>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946EE0-6DAF-4B40-8CEE-09A87C0C4734}" type="datetimeFigureOut">
              <a:rPr lang="en-GB" smtClean="0"/>
              <a:t>27/02/2024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3530416894"/>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A946EE0-6DAF-4B40-8CEE-09A87C0C4734}"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913005663"/>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A946EE0-6DAF-4B40-8CEE-09A87C0C4734}" type="datetimeFigureOut">
              <a:rPr lang="en-GB" smtClean="0"/>
              <a:t>27/02/2024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3626658163"/>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A946EE0-6DAF-4B40-8CEE-09A87C0C4734}" type="datetimeFigureOut">
              <a:rPr lang="en-GB" smtClean="0"/>
              <a:t>27/02/2024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040039897"/>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46EE0-6DAF-4B40-8CEE-09A87C0C4734}" type="datetimeFigureOut">
              <a:rPr lang="en-GB" smtClean="0"/>
              <a:t>27/02/2024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869361078"/>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946EE0-6DAF-4B40-8CEE-09A87C0C4734}"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3378894969"/>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946EE0-6DAF-4B40-8CEE-09A87C0C4734}" type="datetimeFigureOut">
              <a:rPr lang="en-GB" smtClean="0"/>
              <a:t>27/02/2024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7CEEF9-82E6-4461-B3A3-FBA1B28FA1E6}" type="slidenum">
              <a:rPr lang="en-GB" smtClean="0"/>
              <a:t>‹#›</a:t>
            </a:fld>
            <a:endParaRPr lang="en-GB"/>
          </a:p>
        </p:txBody>
      </p:sp>
    </p:spTree>
    <p:extLst>
      <p:ext uri="{BB962C8B-B14F-4D97-AF65-F5344CB8AC3E}">
        <p14:creationId xmlns:p14="http://schemas.microsoft.com/office/powerpoint/2010/main" val="258701831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46EE0-6DAF-4B40-8CEE-09A87C0C4734}" type="datetimeFigureOut">
              <a:rPr lang="en-GB" smtClean="0"/>
              <a:t>27/02/2024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7CEEF9-82E6-4461-B3A3-FBA1B28FA1E6}" type="slidenum">
              <a:rPr lang="en-GB" smtClean="0"/>
              <a:t>‹#›</a:t>
            </a:fld>
            <a:endParaRPr lang="en-GB"/>
          </a:p>
        </p:txBody>
      </p:sp>
    </p:spTree>
    <p:extLst>
      <p:ext uri="{BB962C8B-B14F-4D97-AF65-F5344CB8AC3E}">
        <p14:creationId xmlns:p14="http://schemas.microsoft.com/office/powerpoint/2010/main" val="1952795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GswSg2ohqmA"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857362" y="2375205"/>
            <a:ext cx="4045604" cy="3046988"/>
          </a:xfrm>
          <a:prstGeom prst="rect">
            <a:avLst/>
          </a:prstGeom>
          <a:noFill/>
        </p:spPr>
        <p:txBody>
          <a:bodyPr wrap="square" rtlCol="0">
            <a:spAutoFit/>
          </a:bodyPr>
          <a:lstStyle/>
          <a:p>
            <a:r>
              <a:rPr lang="en-GB" sz="2400" dirty="0"/>
              <a:t>Step 1:Write the date and title into your books</a:t>
            </a:r>
          </a:p>
          <a:p>
            <a:endParaRPr lang="en-GB" sz="2400" dirty="0"/>
          </a:p>
          <a:p>
            <a:r>
              <a:rPr lang="en-GB" sz="2400" dirty="0"/>
              <a:t>Step 2: Stick the </a:t>
            </a:r>
            <a:r>
              <a:rPr lang="en-US" sz="2400" u="sng" dirty="0"/>
              <a:t>Iterative </a:t>
            </a:r>
            <a:r>
              <a:rPr lang="en-GB" sz="2400" dirty="0"/>
              <a:t>Questions into your books.</a:t>
            </a:r>
            <a:endParaRPr lang="en-GB" sz="2400" u="sng" dirty="0"/>
          </a:p>
          <a:p>
            <a:endParaRPr lang="en-GB" sz="2400" u="sng" dirty="0"/>
          </a:p>
          <a:p>
            <a:r>
              <a:rPr lang="en-GB" sz="2400" dirty="0"/>
              <a:t>Step 3: Answer the following 6 questions in BLACK pen. </a:t>
            </a:r>
          </a:p>
        </p:txBody>
      </p:sp>
      <p:sp>
        <p:nvSpPr>
          <p:cNvPr id="6" name="Rectangle 5"/>
          <p:cNvSpPr/>
          <p:nvPr/>
        </p:nvSpPr>
        <p:spPr>
          <a:xfrm>
            <a:off x="1829350" y="198439"/>
            <a:ext cx="10073616" cy="1825625"/>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GB" sz="2800" dirty="0">
                <a:solidFill>
                  <a:srgbClr val="002060"/>
                </a:solidFill>
                <a:latin typeface="Comic Sans MS" panose="030F0702030302020204" pitchFamily="66" charset="0"/>
              </a:rPr>
              <a:t>	</a:t>
            </a:r>
            <a:r>
              <a:rPr lang="en-GB" sz="2800" u="sng" dirty="0">
                <a:solidFill>
                  <a:schemeClr val="tx1"/>
                </a:solidFill>
                <a:latin typeface="Comic Sans MS" panose="030F0702030302020204" pitchFamily="66" charset="0"/>
              </a:rPr>
              <a:t>Classwork</a:t>
            </a:r>
            <a:r>
              <a:rPr lang="en-GB" sz="2800" dirty="0">
                <a:solidFill>
                  <a:schemeClr val="tx1"/>
                </a:solidFill>
                <a:latin typeface="Comic Sans MS" panose="030F0702030302020204" pitchFamily="66" charset="0"/>
              </a:rPr>
              <a:t>                                          </a:t>
            </a:r>
            <a:fld id="{CA369CE5-D8BF-43BC-AC46-44894224AEEE}" type="datetime1">
              <a:rPr lang="en-GB" sz="2800" u="sng" smtClean="0">
                <a:solidFill>
                  <a:schemeClr val="tx1"/>
                </a:solidFill>
                <a:latin typeface="Comic Sans MS" panose="030F0702030302020204" pitchFamily="66" charset="0"/>
              </a:rPr>
              <a:t>27/02/2024</a:t>
            </a:fld>
            <a:r>
              <a:rPr lang="en-GB" sz="2800" dirty="0">
                <a:solidFill>
                  <a:schemeClr val="tx1"/>
                </a:solidFill>
                <a:latin typeface="Comic Sans MS" panose="030F0702030302020204" pitchFamily="66" charset="0"/>
              </a:rPr>
              <a:t>	</a:t>
            </a:r>
            <a:r>
              <a:rPr lang="en-GB" sz="3200" b="1" u="sng" dirty="0">
                <a:solidFill>
                  <a:schemeClr val="tx1"/>
                </a:solidFill>
                <a:latin typeface="Comic Sans MS" panose="030F0702030302020204" pitchFamily="66" charset="0"/>
              </a:rPr>
              <a:t>Christian Beliefs – Solutions to POE</a:t>
            </a:r>
            <a:endParaRPr lang="en-GB" sz="2800" b="1" u="sng" dirty="0">
              <a:solidFill>
                <a:schemeClr val="tx1"/>
              </a:solidFill>
              <a:latin typeface="Comic Sans MS" panose="030F0702030302020204" pitchFamily="66" charset="0"/>
              <a:ea typeface="Calibri" pitchFamily="34" charset="0"/>
              <a:cs typeface="Times New Roman" pitchFamily="18" charset="0"/>
            </a:endParaRPr>
          </a:p>
        </p:txBody>
      </p:sp>
      <p:cxnSp>
        <p:nvCxnSpPr>
          <p:cNvPr id="7" name="Straight Connector 6"/>
          <p:cNvCxnSpPr>
            <a:cxnSpLocks/>
          </p:cNvCxnSpPr>
          <p:nvPr/>
        </p:nvCxnSpPr>
        <p:spPr>
          <a:xfrm>
            <a:off x="2743365" y="198439"/>
            <a:ext cx="0" cy="18256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08503" y="2252094"/>
            <a:ext cx="6431623" cy="4401205"/>
          </a:xfrm>
          <a:prstGeom prst="rect">
            <a:avLst/>
          </a:prstGeom>
          <a:noFill/>
        </p:spPr>
        <p:txBody>
          <a:bodyPr wrap="square" rtlCol="0">
            <a:spAutoFit/>
          </a:bodyPr>
          <a:lstStyle/>
          <a:p>
            <a:r>
              <a:rPr lang="en-US" sz="2800" u="sng" dirty="0"/>
              <a:t>Iterative Questions</a:t>
            </a:r>
          </a:p>
          <a:p>
            <a:pPr marL="342900" indent="-342900">
              <a:buAutoNum type="arabicPeriod"/>
            </a:pPr>
            <a:r>
              <a:rPr lang="en-US" sz="2800" dirty="0"/>
              <a:t>Where do Christians find the creation story?</a:t>
            </a:r>
          </a:p>
          <a:p>
            <a:pPr marL="342900" indent="-342900">
              <a:buAutoNum type="arabicPeriod"/>
            </a:pPr>
            <a:r>
              <a:rPr lang="en-US" sz="2800" dirty="0"/>
              <a:t>What does the term stewardship mean?</a:t>
            </a:r>
          </a:p>
          <a:p>
            <a:pPr marL="342900" indent="-342900">
              <a:buAutoNum type="arabicPeriod"/>
            </a:pPr>
            <a:r>
              <a:rPr lang="en-US" sz="2800" dirty="0"/>
              <a:t>What are the two ways Christians can interpret the creation story?</a:t>
            </a:r>
          </a:p>
          <a:p>
            <a:pPr marL="342900" indent="-342900">
              <a:buAutoNum type="arabicPeriod"/>
            </a:pPr>
            <a:r>
              <a:rPr lang="en-US" sz="2800" dirty="0"/>
              <a:t>What is situation ethics</a:t>
            </a:r>
          </a:p>
          <a:p>
            <a:pPr marL="342900" indent="-342900">
              <a:buAutoNum type="arabicPeriod"/>
            </a:pPr>
            <a:r>
              <a:rPr lang="en-US" sz="2800" dirty="0"/>
              <a:t>Where can Christians find a SOWA?</a:t>
            </a:r>
          </a:p>
          <a:p>
            <a:pPr marL="342900" indent="-342900">
              <a:buAutoNum type="arabicPeriod"/>
            </a:pPr>
            <a:r>
              <a:rPr lang="en-US" sz="2800" dirty="0"/>
              <a:t>Name 3 of God’s qualities</a:t>
            </a:r>
          </a:p>
          <a:p>
            <a:pPr marL="342900" indent="-342900">
              <a:buAutoNum type="arabicPeriod"/>
            </a:pPr>
            <a:endParaRPr lang="en-GB" sz="2800" dirty="0"/>
          </a:p>
        </p:txBody>
      </p:sp>
    </p:spTree>
    <p:extLst>
      <p:ext uri="{BB962C8B-B14F-4D97-AF65-F5344CB8AC3E}">
        <p14:creationId xmlns:p14="http://schemas.microsoft.com/office/powerpoint/2010/main" val="415757563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95007329"/>
              </p:ext>
            </p:extLst>
          </p:nvPr>
        </p:nvGraphicFramePr>
        <p:xfrm>
          <a:off x="113001" y="120477"/>
          <a:ext cx="5993331" cy="6554643"/>
        </p:xfrm>
        <a:graphic>
          <a:graphicData uri="http://schemas.openxmlformats.org/drawingml/2006/table">
            <a:tbl>
              <a:tblPr firstRow="1" bandRow="1">
                <a:tableStyleId>{5C22544A-7EE6-4342-B048-85BDC9FD1C3A}</a:tableStyleId>
              </a:tblPr>
              <a:tblGrid>
                <a:gridCol w="1498333">
                  <a:extLst>
                    <a:ext uri="{9D8B030D-6E8A-4147-A177-3AD203B41FA5}">
                      <a16:colId xmlns:a16="http://schemas.microsoft.com/office/drawing/2014/main" val="20000"/>
                    </a:ext>
                  </a:extLst>
                </a:gridCol>
                <a:gridCol w="1520863">
                  <a:extLst>
                    <a:ext uri="{9D8B030D-6E8A-4147-A177-3AD203B41FA5}">
                      <a16:colId xmlns:a16="http://schemas.microsoft.com/office/drawing/2014/main" val="20001"/>
                    </a:ext>
                  </a:extLst>
                </a:gridCol>
                <a:gridCol w="1475802">
                  <a:extLst>
                    <a:ext uri="{9D8B030D-6E8A-4147-A177-3AD203B41FA5}">
                      <a16:colId xmlns:a16="http://schemas.microsoft.com/office/drawing/2014/main" val="20002"/>
                    </a:ext>
                  </a:extLst>
                </a:gridCol>
                <a:gridCol w="1498333">
                  <a:extLst>
                    <a:ext uri="{9D8B030D-6E8A-4147-A177-3AD203B41FA5}">
                      <a16:colId xmlns:a16="http://schemas.microsoft.com/office/drawing/2014/main" val="20003"/>
                    </a:ext>
                  </a:extLst>
                </a:gridCol>
              </a:tblGrid>
              <a:tr h="2988483">
                <a:tc>
                  <a:txBody>
                    <a:bodyPr/>
                    <a:lstStyle/>
                    <a:p>
                      <a:r>
                        <a:rPr lang="en-GB" sz="1200" b="0" dirty="0">
                          <a:solidFill>
                            <a:schemeClr val="tx1"/>
                          </a:solidFill>
                          <a:latin typeface="Comic Sans MS" panose="030F0702030302020204" pitchFamily="66" charset="0"/>
                        </a:rPr>
                        <a:t>“I have started running a food bank for</a:t>
                      </a:r>
                      <a:r>
                        <a:rPr lang="en-GB" sz="1200" b="0" baseline="0" dirty="0">
                          <a:solidFill>
                            <a:schemeClr val="tx1"/>
                          </a:solidFill>
                          <a:latin typeface="Comic Sans MS" panose="030F0702030302020204" pitchFamily="66" charset="0"/>
                        </a:rPr>
                        <a:t> refugees and people who have very little of their own. This is making things a little easier for them”</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went to Church last week and prayed</a:t>
                      </a:r>
                      <a:r>
                        <a:rPr lang="en-GB" sz="1200" b="0" baseline="0" dirty="0">
                          <a:solidFill>
                            <a:schemeClr val="tx1"/>
                          </a:solidFill>
                          <a:latin typeface="Comic Sans MS" panose="030F0702030302020204" pitchFamily="66" charset="0"/>
                        </a:rPr>
                        <a:t> for the situation in Syria, where so many people are living in refugee camps. It is a horrible situation. I am hoping God will know the answer”</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“My best friend has been diagnosed with cancer. I find my self asking,</a:t>
                      </a:r>
                      <a:r>
                        <a:rPr lang="en-GB" sz="1200" b="0" baseline="0" dirty="0">
                          <a:solidFill>
                            <a:schemeClr val="tx1"/>
                          </a:solidFill>
                          <a:latin typeface="Comic Sans MS" panose="030F0702030302020204" pitchFamily="66" charset="0"/>
                        </a:rPr>
                        <a:t> why her… She said it is giving her hope that good things will come and it is making her positive. She has said God has the answer, even if humans don’t.”</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“My friend</a:t>
                      </a:r>
                      <a:r>
                        <a:rPr lang="en-GB" sz="1200" b="0" baseline="0" dirty="0">
                          <a:solidFill>
                            <a:schemeClr val="tx1"/>
                          </a:solidFill>
                          <a:latin typeface="Comic Sans MS" panose="030F0702030302020204" pitchFamily="66" charset="0"/>
                        </a:rPr>
                        <a:t> quite often reads the Psalms in the Bible, to give her hope that suffering will end and good will overcome evil”=. They provide a source of comfort for her.”</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345960">
                <a:tc>
                  <a:txBody>
                    <a:bodyPr/>
                    <a:lstStyle/>
                    <a:p>
                      <a:r>
                        <a:rPr lang="en-GB" sz="1200" b="0" dirty="0">
                          <a:solidFill>
                            <a:schemeClr val="tx1"/>
                          </a:solidFill>
                          <a:latin typeface="Comic Sans MS" panose="030F0702030302020204" pitchFamily="66" charset="0"/>
                        </a:rPr>
                        <a:t>“I read in the paper about a man who had been beaten and murdered. I wondered why God lets this happen, but then I realised</a:t>
                      </a:r>
                      <a:r>
                        <a:rPr lang="en-GB" sz="1200" b="0" baseline="0" dirty="0">
                          <a:solidFill>
                            <a:schemeClr val="tx1"/>
                          </a:solidFill>
                          <a:latin typeface="Comic Sans MS" panose="030F0702030302020204" pitchFamily="66" charset="0"/>
                        </a:rPr>
                        <a:t> it was a human who chose to do that – they chose to do the evil act”</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wonder why bad things happen to good people. But,</a:t>
                      </a:r>
                      <a:r>
                        <a:rPr lang="en-GB" sz="1200" b="0" baseline="0" dirty="0">
                          <a:solidFill>
                            <a:schemeClr val="tx1"/>
                          </a:solidFill>
                          <a:latin typeface="Comic Sans MS" panose="030F0702030302020204" pitchFamily="66" charset="0"/>
                        </a:rPr>
                        <a:t> I keep getting told that God has a plan for everyone, even if we don’t know what that is”</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“If</a:t>
                      </a:r>
                      <a:r>
                        <a:rPr lang="en-GB" sz="1200" b="0" baseline="0" dirty="0">
                          <a:solidFill>
                            <a:schemeClr val="tx1"/>
                          </a:solidFill>
                          <a:latin typeface="Comic Sans MS" panose="030F0702030302020204" pitchFamily="66" charset="0"/>
                        </a:rPr>
                        <a:t> some evil acts are caused by humans I am confused about the acts of nature that cause suffering, surely this is God’s fault. Then I realised that these natural disasters make people come together in times of need and make us better people and stronger people. They strengthen our soul”</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am going on a trip</a:t>
                      </a:r>
                      <a:r>
                        <a:rPr lang="en-GB" sz="1200" b="0" baseline="0" dirty="0">
                          <a:solidFill>
                            <a:schemeClr val="tx1"/>
                          </a:solidFill>
                          <a:latin typeface="Comic Sans MS" panose="030F0702030302020204" pitchFamily="66" charset="0"/>
                        </a:rPr>
                        <a:t> with a charity I support to build a school in a remote village in South America and help the children who are living in poverty there!”</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3" name="Table 2">
            <a:extLst>
              <a:ext uri="{FF2B5EF4-FFF2-40B4-BE49-F238E27FC236}">
                <a16:creationId xmlns:a16="http://schemas.microsoft.com/office/drawing/2014/main" id="{7600B682-FAAB-4023-9905-5F384D95934D}"/>
              </a:ext>
            </a:extLst>
          </p:cNvPr>
          <p:cNvGraphicFramePr>
            <a:graphicFrameLocks noGrp="1"/>
          </p:cNvGraphicFramePr>
          <p:nvPr>
            <p:extLst>
              <p:ext uri="{D42A27DB-BD31-4B8C-83A1-F6EECF244321}">
                <p14:modId xmlns:p14="http://schemas.microsoft.com/office/powerpoint/2010/main" val="1676512852"/>
              </p:ext>
            </p:extLst>
          </p:nvPr>
        </p:nvGraphicFramePr>
        <p:xfrm>
          <a:off x="6198669" y="120477"/>
          <a:ext cx="5993331" cy="6554643"/>
        </p:xfrm>
        <a:graphic>
          <a:graphicData uri="http://schemas.openxmlformats.org/drawingml/2006/table">
            <a:tbl>
              <a:tblPr firstRow="1" bandRow="1">
                <a:tableStyleId>{5C22544A-7EE6-4342-B048-85BDC9FD1C3A}</a:tableStyleId>
              </a:tblPr>
              <a:tblGrid>
                <a:gridCol w="1498333">
                  <a:extLst>
                    <a:ext uri="{9D8B030D-6E8A-4147-A177-3AD203B41FA5}">
                      <a16:colId xmlns:a16="http://schemas.microsoft.com/office/drawing/2014/main" val="20000"/>
                    </a:ext>
                  </a:extLst>
                </a:gridCol>
                <a:gridCol w="1520863">
                  <a:extLst>
                    <a:ext uri="{9D8B030D-6E8A-4147-A177-3AD203B41FA5}">
                      <a16:colId xmlns:a16="http://schemas.microsoft.com/office/drawing/2014/main" val="20001"/>
                    </a:ext>
                  </a:extLst>
                </a:gridCol>
                <a:gridCol w="1475802">
                  <a:extLst>
                    <a:ext uri="{9D8B030D-6E8A-4147-A177-3AD203B41FA5}">
                      <a16:colId xmlns:a16="http://schemas.microsoft.com/office/drawing/2014/main" val="20002"/>
                    </a:ext>
                  </a:extLst>
                </a:gridCol>
                <a:gridCol w="1498333">
                  <a:extLst>
                    <a:ext uri="{9D8B030D-6E8A-4147-A177-3AD203B41FA5}">
                      <a16:colId xmlns:a16="http://schemas.microsoft.com/office/drawing/2014/main" val="20003"/>
                    </a:ext>
                  </a:extLst>
                </a:gridCol>
              </a:tblGrid>
              <a:tr h="2988483">
                <a:tc>
                  <a:txBody>
                    <a:bodyPr/>
                    <a:lstStyle/>
                    <a:p>
                      <a:r>
                        <a:rPr lang="en-GB" sz="1200" b="0" dirty="0">
                          <a:solidFill>
                            <a:schemeClr val="tx1"/>
                          </a:solidFill>
                          <a:latin typeface="Comic Sans MS" panose="030F0702030302020204" pitchFamily="66" charset="0"/>
                        </a:rPr>
                        <a:t>“I have started running a food bank for</a:t>
                      </a:r>
                      <a:r>
                        <a:rPr lang="en-GB" sz="1200" b="0" baseline="0" dirty="0">
                          <a:solidFill>
                            <a:schemeClr val="tx1"/>
                          </a:solidFill>
                          <a:latin typeface="Comic Sans MS" panose="030F0702030302020204" pitchFamily="66" charset="0"/>
                        </a:rPr>
                        <a:t> refugees and people who have very little of their own. This is making things a little easier for them”</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went to Church last week and prayed</a:t>
                      </a:r>
                      <a:r>
                        <a:rPr lang="en-GB" sz="1200" b="0" baseline="0" dirty="0">
                          <a:solidFill>
                            <a:schemeClr val="tx1"/>
                          </a:solidFill>
                          <a:latin typeface="Comic Sans MS" panose="030F0702030302020204" pitchFamily="66" charset="0"/>
                        </a:rPr>
                        <a:t> for the situation in Syria, where so many people are living in refugee camps. It is a horrible situation. I am hoping God will know the answer”</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“My best friend has been diagnosed with cancer. I find my self asking,</a:t>
                      </a:r>
                      <a:r>
                        <a:rPr lang="en-GB" sz="1200" b="0" baseline="0" dirty="0">
                          <a:solidFill>
                            <a:schemeClr val="tx1"/>
                          </a:solidFill>
                          <a:latin typeface="Comic Sans MS" panose="030F0702030302020204" pitchFamily="66" charset="0"/>
                        </a:rPr>
                        <a:t> why her… She said it is giving her hope that good things will come and it is making her positive. She has said God has the answer, even if humans don’t.”</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“My friend</a:t>
                      </a:r>
                      <a:r>
                        <a:rPr lang="en-GB" sz="1200" b="0" baseline="0" dirty="0">
                          <a:solidFill>
                            <a:schemeClr val="tx1"/>
                          </a:solidFill>
                          <a:latin typeface="Comic Sans MS" panose="030F0702030302020204" pitchFamily="66" charset="0"/>
                        </a:rPr>
                        <a:t> quite often reads the Psalms in the Bible, to give her hope that suffering will end and good will overcome evil”=. They provide a source of comfort for her.”</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345960">
                <a:tc>
                  <a:txBody>
                    <a:bodyPr/>
                    <a:lstStyle/>
                    <a:p>
                      <a:r>
                        <a:rPr lang="en-GB" sz="1200" b="0" dirty="0">
                          <a:solidFill>
                            <a:schemeClr val="tx1"/>
                          </a:solidFill>
                          <a:latin typeface="Comic Sans MS" panose="030F0702030302020204" pitchFamily="66" charset="0"/>
                        </a:rPr>
                        <a:t>“I read in the paper about a man who had been beaten and murdered. I wondered why God lets this happen, but then I realised</a:t>
                      </a:r>
                      <a:r>
                        <a:rPr lang="en-GB" sz="1200" b="0" baseline="0" dirty="0">
                          <a:solidFill>
                            <a:schemeClr val="tx1"/>
                          </a:solidFill>
                          <a:latin typeface="Comic Sans MS" panose="030F0702030302020204" pitchFamily="66" charset="0"/>
                        </a:rPr>
                        <a:t> it was a human who chose to do that – they chose to do the evil act”</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wonder why bad things happen to good people. But,</a:t>
                      </a:r>
                      <a:r>
                        <a:rPr lang="en-GB" sz="1200" b="0" baseline="0" dirty="0">
                          <a:solidFill>
                            <a:schemeClr val="tx1"/>
                          </a:solidFill>
                          <a:latin typeface="Comic Sans MS" panose="030F0702030302020204" pitchFamily="66" charset="0"/>
                        </a:rPr>
                        <a:t> I keep getting told that God has a plan for everyone, even if we don’t know what that is”</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“If</a:t>
                      </a:r>
                      <a:r>
                        <a:rPr lang="en-GB" sz="1200" b="0" baseline="0" dirty="0">
                          <a:solidFill>
                            <a:schemeClr val="tx1"/>
                          </a:solidFill>
                          <a:latin typeface="Comic Sans MS" panose="030F0702030302020204" pitchFamily="66" charset="0"/>
                        </a:rPr>
                        <a:t> some evil acts are caused by humans I am confused about the acts of nature that cause suffering, surely this is God’s fault. Then I realised that these natural disasters make people come together in times of need and make us better people and stronger people. They strengthen our soul”</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0" dirty="0">
                          <a:solidFill>
                            <a:schemeClr val="tx1"/>
                          </a:solidFill>
                          <a:latin typeface="Comic Sans MS" panose="030F0702030302020204" pitchFamily="66" charset="0"/>
                        </a:rPr>
                        <a:t>“I am going on a trip</a:t>
                      </a:r>
                      <a:r>
                        <a:rPr lang="en-GB" sz="1200" b="0" baseline="0" dirty="0">
                          <a:solidFill>
                            <a:schemeClr val="tx1"/>
                          </a:solidFill>
                          <a:latin typeface="Comic Sans MS" panose="030F0702030302020204" pitchFamily="66" charset="0"/>
                        </a:rPr>
                        <a:t> with a charity I support to build a school in a remote village in South America and help the children who are living in poverty there!”</a:t>
                      </a:r>
                      <a:endParaRPr lang="en-GB" sz="12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6508936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62607" y="111125"/>
            <a:ext cx="11524593" cy="1143000"/>
          </a:xfrm>
          <a:prstGeom prst="rect">
            <a:avLst/>
          </a:prstGeom>
          <a:solidFill>
            <a:schemeClr val="bg1"/>
          </a:solidFill>
          <a:ln w="50800">
            <a:solidFill>
              <a:schemeClr val="tx1"/>
            </a:solidFill>
          </a:ln>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GB" b="1" dirty="0">
                <a:solidFill>
                  <a:srgbClr val="7030A0"/>
                </a:solidFill>
                <a:latin typeface="Comic Sans MS" panose="030F0702030302020204" pitchFamily="66" charset="0"/>
              </a:rPr>
              <a:t>	</a:t>
            </a:r>
            <a:r>
              <a:rPr lang="en-GB" b="1" u="sng" dirty="0">
                <a:latin typeface="Comic Sans MS" panose="030F0702030302020204" pitchFamily="66" charset="0"/>
              </a:rPr>
              <a:t>Christian Responses</a:t>
            </a:r>
            <a:br>
              <a:rPr lang="en-GB" sz="3100" b="1" u="sng" dirty="0">
                <a:latin typeface="Comic Sans MS" panose="030F0702030302020204" pitchFamily="66" charset="0"/>
              </a:rPr>
            </a:br>
            <a:endParaRPr lang="en-GB" sz="3100" b="1" u="sng" dirty="0">
              <a:latin typeface="Comic Sans MS" panose="030F0702030302020204" pitchFamily="66" charset="0"/>
            </a:endParaRPr>
          </a:p>
        </p:txBody>
      </p:sp>
      <p:cxnSp>
        <p:nvCxnSpPr>
          <p:cNvPr id="8" name="Straight Connector 7"/>
          <p:cNvCxnSpPr/>
          <p:nvPr/>
        </p:nvCxnSpPr>
        <p:spPr>
          <a:xfrm>
            <a:off x="1242685" y="136525"/>
            <a:ext cx="0" cy="11176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18C7E26E-54AB-41B7-8379-4172B051C224}"/>
              </a:ext>
            </a:extLst>
          </p:cNvPr>
          <p:cNvSpPr/>
          <p:nvPr/>
        </p:nvSpPr>
        <p:spPr>
          <a:xfrm>
            <a:off x="362606" y="1512901"/>
            <a:ext cx="11524593" cy="2862322"/>
          </a:xfrm>
          <a:prstGeom prst="rect">
            <a:avLst/>
          </a:prstGeom>
          <a:solidFill>
            <a:srgbClr val="99CCFF"/>
          </a:solidFill>
          <a:ln w="38100">
            <a:solidFill>
              <a:schemeClr val="tx1"/>
            </a:solidFill>
          </a:ln>
        </p:spPr>
        <p:txBody>
          <a:bodyPr wrap="square">
            <a:spAutoFit/>
          </a:bodyPr>
          <a:lstStyle/>
          <a:p>
            <a:r>
              <a:rPr lang="en-GB" b="1" dirty="0">
                <a:latin typeface="Comic Sans MS" panose="030F0702030302020204" pitchFamily="66" charset="0"/>
              </a:rPr>
              <a:t>Responses Christians give to the problem of evil and suffering:</a:t>
            </a:r>
          </a:p>
          <a:p>
            <a:pPr marL="342900" indent="-342900">
              <a:buFont typeface="Arial" panose="020B0604020202020204" pitchFamily="34" charset="0"/>
              <a:buChar char="•"/>
            </a:pPr>
            <a:r>
              <a:rPr lang="en-GB" dirty="0">
                <a:latin typeface="Comic Sans MS" panose="030F0702030302020204" pitchFamily="66" charset="0"/>
              </a:rPr>
              <a:t>God gave people free will and they choose to do right or wrong.  Otherwise people would be like robots.</a:t>
            </a:r>
          </a:p>
          <a:p>
            <a:pPr marL="342900" indent="-342900">
              <a:buFont typeface="Arial" panose="020B0604020202020204" pitchFamily="34" charset="0"/>
              <a:buChar char="•"/>
            </a:pPr>
            <a:r>
              <a:rPr lang="en-GB" dirty="0">
                <a:latin typeface="Comic Sans MS" panose="030F0702030302020204" pitchFamily="66" charset="0"/>
              </a:rPr>
              <a:t>Evil and suffering encourages people to pray meaning they are in communication with God.</a:t>
            </a:r>
          </a:p>
          <a:p>
            <a:pPr marL="342900" indent="-342900">
              <a:buFont typeface="Arial" panose="020B0604020202020204" pitchFamily="34" charset="0"/>
              <a:buChar char="•"/>
            </a:pPr>
            <a:r>
              <a:rPr lang="en-GB" dirty="0">
                <a:latin typeface="Comic Sans MS" panose="030F0702030302020204" pitchFamily="66" charset="0"/>
              </a:rPr>
              <a:t>The Devil tempts people into evil like he did with Eve in the Garden of Eden.</a:t>
            </a:r>
          </a:p>
          <a:p>
            <a:pPr marL="342900" indent="-342900">
              <a:buFont typeface="Arial" panose="020B0604020202020204" pitchFamily="34" charset="0"/>
              <a:buChar char="•"/>
            </a:pPr>
            <a:r>
              <a:rPr lang="en-GB" dirty="0">
                <a:latin typeface="Comic Sans MS" panose="030F0702030302020204" pitchFamily="66" charset="0"/>
              </a:rPr>
              <a:t>People can not know God’s reasons for allowing evil.  Which story does this relate to?</a:t>
            </a:r>
          </a:p>
          <a:p>
            <a:pPr marL="342900" indent="-342900">
              <a:buFont typeface="Arial" panose="020B0604020202020204" pitchFamily="34" charset="0"/>
              <a:buChar char="•"/>
            </a:pPr>
            <a:r>
              <a:rPr lang="en-GB" dirty="0">
                <a:latin typeface="Comic Sans MS" panose="030F0702030302020204" pitchFamily="66" charset="0"/>
              </a:rPr>
              <a:t>Christians should work hard for justice </a:t>
            </a:r>
            <a:r>
              <a:rPr lang="en-GB" i="1" dirty="0">
                <a:latin typeface="Comic Sans MS" panose="030F0702030302020204" pitchFamily="66" charset="0"/>
              </a:rPr>
              <a:t>following the example of Jesus.</a:t>
            </a:r>
          </a:p>
          <a:p>
            <a:pPr marL="342900" indent="-342900">
              <a:buFont typeface="Arial" panose="020B0604020202020204" pitchFamily="34" charset="0"/>
              <a:buChar char="•"/>
            </a:pPr>
            <a:r>
              <a:rPr lang="en-GB" dirty="0">
                <a:latin typeface="Comic Sans MS" panose="030F0702030302020204" pitchFamily="66" charset="0"/>
              </a:rPr>
              <a:t>The Vale of Soul Making: without bad we can not have good and people doing good deeds becoming better people for example giving to charity, running charities etc.</a:t>
            </a:r>
          </a:p>
          <a:p>
            <a:pPr marL="342900" indent="-342900">
              <a:buFont typeface="Arial" panose="020B0604020202020204" pitchFamily="34" charset="0"/>
              <a:buChar char="•"/>
            </a:pPr>
            <a:r>
              <a:rPr lang="en-GB" dirty="0">
                <a:latin typeface="Comic Sans MS" panose="030F0702030302020204" pitchFamily="66" charset="0"/>
              </a:rPr>
              <a:t>Natural evil might have a more positive effect that humans are not aware of, for example forest fires making the way for new trees. Psalm 119</a:t>
            </a:r>
          </a:p>
        </p:txBody>
      </p:sp>
      <p:pic>
        <p:nvPicPr>
          <p:cNvPr id="4" name="Picture 3">
            <a:hlinkClick r:id="rId3"/>
          </p:cNvPr>
          <p:cNvPicPr>
            <a:picLocks noChangeAspect="1"/>
          </p:cNvPicPr>
          <p:nvPr/>
        </p:nvPicPr>
        <p:blipFill>
          <a:blip r:embed="rId4"/>
          <a:stretch>
            <a:fillRect/>
          </a:stretch>
        </p:blipFill>
        <p:spPr>
          <a:xfrm>
            <a:off x="7948056" y="4375223"/>
            <a:ext cx="3709987" cy="2254332"/>
          </a:xfrm>
          <a:prstGeom prst="rect">
            <a:avLst/>
          </a:prstGeom>
        </p:spPr>
      </p:pic>
      <p:sp>
        <p:nvSpPr>
          <p:cNvPr id="5" name="Rounded Rectangle 4"/>
          <p:cNvSpPr/>
          <p:nvPr/>
        </p:nvSpPr>
        <p:spPr>
          <a:xfrm>
            <a:off x="600075" y="4814888"/>
            <a:ext cx="3100388" cy="1714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omic Sans MS" panose="030F0702030302020204" pitchFamily="66" charset="0"/>
              </a:rPr>
              <a:t>Stick in and read these solutions. Let’s see if we can figure out which ones are biblical, theoretical and practical solutions.</a:t>
            </a:r>
          </a:p>
        </p:txBody>
      </p:sp>
    </p:spTree>
    <p:extLst>
      <p:ext uri="{BB962C8B-B14F-4D97-AF65-F5344CB8AC3E}">
        <p14:creationId xmlns:p14="http://schemas.microsoft.com/office/powerpoint/2010/main" val="38234018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500"/>
                                        <p:tgtEl>
                                          <p:spTgt spid="2">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Effect transition="in" filter="fade">
                                      <p:cBhvr>
                                        <p:cTn id="23" dur="500"/>
                                        <p:tgtEl>
                                          <p:spTgt spid="2">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
                                            <p:txEl>
                                              <p:pRg st="7" end="7"/>
                                            </p:txEl>
                                          </p:spTgt>
                                        </p:tgtEl>
                                        <p:attrNameLst>
                                          <p:attrName>style.visibility</p:attrName>
                                        </p:attrNameLst>
                                      </p:cBhvr>
                                      <p:to>
                                        <p:strVal val="visible"/>
                                      </p:to>
                                    </p:set>
                                    <p:animEffect transition="in" filter="fade">
                                      <p:cBhvr>
                                        <p:cTn id="26"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ectangle 5"/>
          <p:cNvSpPr/>
          <p:nvPr/>
        </p:nvSpPr>
        <p:spPr>
          <a:xfrm>
            <a:off x="119865" y="109411"/>
            <a:ext cx="5068584" cy="3231654"/>
          </a:xfrm>
          <a:prstGeom prst="rect">
            <a:avLst/>
          </a:prstGeom>
        </p:spPr>
        <p:txBody>
          <a:bodyPr wrap="square">
            <a:spAutoFit/>
          </a:bodyPr>
          <a:lstStyle/>
          <a:p>
            <a:r>
              <a:rPr lang="en-GB" sz="1200" b="1" dirty="0">
                <a:latin typeface="Comic Sans MS" panose="030F0702030302020204" pitchFamily="66" charset="0"/>
              </a:rPr>
              <a:t>Solutions Christians give to the problem of evil and suffering:</a:t>
            </a:r>
          </a:p>
          <a:p>
            <a:pPr marL="342900" indent="-342900">
              <a:buFont typeface="Arial" panose="020B0604020202020204" pitchFamily="34" charset="0"/>
              <a:buChar char="•"/>
            </a:pPr>
            <a:r>
              <a:rPr lang="en-GB" sz="1200" dirty="0">
                <a:latin typeface="Comic Sans MS" panose="030F0702030302020204" pitchFamily="66" charset="0"/>
              </a:rPr>
              <a:t>God gave people free will and they choose to do right or wrong.  Otherwise people would be like robots.</a:t>
            </a:r>
          </a:p>
          <a:p>
            <a:pPr marL="342900" indent="-342900">
              <a:buFont typeface="Arial" panose="020B0604020202020204" pitchFamily="34" charset="0"/>
              <a:buChar char="•"/>
            </a:pPr>
            <a:r>
              <a:rPr lang="en-GB" sz="1200" dirty="0">
                <a:latin typeface="Comic Sans MS" panose="030F0702030302020204" pitchFamily="66" charset="0"/>
              </a:rPr>
              <a:t>Evil and suffering encourages people to pray meaning they are in communication with God.</a:t>
            </a:r>
          </a:p>
          <a:p>
            <a:pPr marL="342900" indent="-342900">
              <a:buFont typeface="Arial" panose="020B0604020202020204" pitchFamily="34" charset="0"/>
              <a:buChar char="•"/>
            </a:pPr>
            <a:r>
              <a:rPr lang="en-GB" sz="1200" dirty="0">
                <a:latin typeface="Comic Sans MS" panose="030F0702030302020204" pitchFamily="66" charset="0"/>
              </a:rPr>
              <a:t>The Devil tempts people into evil like he did with Eve in the Garden of Eden.</a:t>
            </a:r>
          </a:p>
          <a:p>
            <a:pPr marL="342900" indent="-342900">
              <a:buFont typeface="Arial" panose="020B0604020202020204" pitchFamily="34" charset="0"/>
              <a:buChar char="•"/>
            </a:pPr>
            <a:r>
              <a:rPr lang="en-GB" sz="1200" dirty="0">
                <a:latin typeface="Comic Sans MS" panose="030F0702030302020204" pitchFamily="66" charset="0"/>
              </a:rPr>
              <a:t>People can not know God’s reasons for allowing evil.  Which story does this relate to?</a:t>
            </a:r>
          </a:p>
          <a:p>
            <a:pPr marL="342900" indent="-342900">
              <a:buFont typeface="Arial" panose="020B0604020202020204" pitchFamily="34" charset="0"/>
              <a:buChar char="•"/>
            </a:pPr>
            <a:r>
              <a:rPr lang="en-GB" sz="1200" dirty="0">
                <a:latin typeface="Comic Sans MS" panose="030F0702030302020204" pitchFamily="66" charset="0"/>
              </a:rPr>
              <a:t>Christians should work hard for justice </a:t>
            </a:r>
            <a:r>
              <a:rPr lang="en-GB" sz="1200" i="1" dirty="0">
                <a:latin typeface="Comic Sans MS" panose="030F0702030302020204" pitchFamily="66" charset="0"/>
              </a:rPr>
              <a:t>following the example of Jesus.</a:t>
            </a:r>
          </a:p>
          <a:p>
            <a:pPr marL="342900" indent="-342900">
              <a:buFont typeface="Arial" panose="020B0604020202020204" pitchFamily="34" charset="0"/>
              <a:buChar char="•"/>
            </a:pPr>
            <a:r>
              <a:rPr lang="en-GB" sz="1200" dirty="0">
                <a:latin typeface="Comic Sans MS" panose="030F0702030302020204" pitchFamily="66" charset="0"/>
              </a:rPr>
              <a:t>The Vale of Soul Making: without bad we can not have good and people doing good deeds becoming better people for example giving to charity, running charities etc.</a:t>
            </a:r>
          </a:p>
          <a:p>
            <a:pPr marL="342900" indent="-342900">
              <a:buFont typeface="Arial" panose="020B0604020202020204" pitchFamily="34" charset="0"/>
              <a:buChar char="•"/>
            </a:pPr>
            <a:r>
              <a:rPr lang="en-GB" sz="1200" dirty="0">
                <a:latin typeface="Comic Sans MS" panose="030F0702030302020204" pitchFamily="66" charset="0"/>
              </a:rPr>
              <a:t>Natural evil might have a more positive effect that humans are not aware of, for example forest fires making the way for new trees. Psalm 119</a:t>
            </a:r>
          </a:p>
        </p:txBody>
      </p:sp>
      <p:sp>
        <p:nvSpPr>
          <p:cNvPr id="8" name="Rectangle 7"/>
          <p:cNvSpPr/>
          <p:nvPr/>
        </p:nvSpPr>
        <p:spPr>
          <a:xfrm>
            <a:off x="119864" y="3441680"/>
            <a:ext cx="5068584" cy="3231654"/>
          </a:xfrm>
          <a:prstGeom prst="rect">
            <a:avLst/>
          </a:prstGeom>
        </p:spPr>
        <p:txBody>
          <a:bodyPr wrap="square">
            <a:spAutoFit/>
          </a:bodyPr>
          <a:lstStyle/>
          <a:p>
            <a:r>
              <a:rPr lang="en-GB" sz="1200" b="1" dirty="0">
                <a:latin typeface="Comic Sans MS" panose="030F0702030302020204" pitchFamily="66" charset="0"/>
              </a:rPr>
              <a:t>Solutions Christians give to the problem of evil and suffering:</a:t>
            </a:r>
          </a:p>
          <a:p>
            <a:pPr marL="342900" indent="-342900">
              <a:buFont typeface="Arial" panose="020B0604020202020204" pitchFamily="34" charset="0"/>
              <a:buChar char="•"/>
            </a:pPr>
            <a:r>
              <a:rPr lang="en-GB" sz="1200" dirty="0">
                <a:latin typeface="Comic Sans MS" panose="030F0702030302020204" pitchFamily="66" charset="0"/>
              </a:rPr>
              <a:t>God gave people free will and they choose to do right or wrong.  Otherwise people would be like robots.</a:t>
            </a:r>
          </a:p>
          <a:p>
            <a:pPr marL="342900" indent="-342900">
              <a:buFont typeface="Arial" panose="020B0604020202020204" pitchFamily="34" charset="0"/>
              <a:buChar char="•"/>
            </a:pPr>
            <a:r>
              <a:rPr lang="en-GB" sz="1200" dirty="0">
                <a:latin typeface="Comic Sans MS" panose="030F0702030302020204" pitchFamily="66" charset="0"/>
              </a:rPr>
              <a:t>Evil and suffering encourages people to pray meaning they are in communication with God.</a:t>
            </a:r>
          </a:p>
          <a:p>
            <a:pPr marL="342900" indent="-342900">
              <a:buFont typeface="Arial" panose="020B0604020202020204" pitchFamily="34" charset="0"/>
              <a:buChar char="•"/>
            </a:pPr>
            <a:r>
              <a:rPr lang="en-GB" sz="1200" dirty="0">
                <a:latin typeface="Comic Sans MS" panose="030F0702030302020204" pitchFamily="66" charset="0"/>
              </a:rPr>
              <a:t>The Devil tempts people into evil like he did with Eve in the Garden of Eden.</a:t>
            </a:r>
          </a:p>
          <a:p>
            <a:pPr marL="342900" indent="-342900">
              <a:buFont typeface="Arial" panose="020B0604020202020204" pitchFamily="34" charset="0"/>
              <a:buChar char="•"/>
            </a:pPr>
            <a:r>
              <a:rPr lang="en-GB" sz="1200" dirty="0">
                <a:latin typeface="Comic Sans MS" panose="030F0702030302020204" pitchFamily="66" charset="0"/>
              </a:rPr>
              <a:t>People can not know God’s reasons for allowing evil.  Which story does this relate to?</a:t>
            </a:r>
          </a:p>
          <a:p>
            <a:pPr marL="342900" indent="-342900">
              <a:buFont typeface="Arial" panose="020B0604020202020204" pitchFamily="34" charset="0"/>
              <a:buChar char="•"/>
            </a:pPr>
            <a:r>
              <a:rPr lang="en-GB" sz="1200" dirty="0">
                <a:latin typeface="Comic Sans MS" panose="030F0702030302020204" pitchFamily="66" charset="0"/>
              </a:rPr>
              <a:t>Christians should work hard for justice </a:t>
            </a:r>
            <a:r>
              <a:rPr lang="en-GB" sz="1200" i="1" dirty="0">
                <a:latin typeface="Comic Sans MS" panose="030F0702030302020204" pitchFamily="66" charset="0"/>
              </a:rPr>
              <a:t>following the example of Jesus.</a:t>
            </a:r>
          </a:p>
          <a:p>
            <a:pPr marL="342900" indent="-342900">
              <a:buFont typeface="Arial" panose="020B0604020202020204" pitchFamily="34" charset="0"/>
              <a:buChar char="•"/>
            </a:pPr>
            <a:r>
              <a:rPr lang="en-GB" sz="1200" dirty="0">
                <a:latin typeface="Comic Sans MS" panose="030F0702030302020204" pitchFamily="66" charset="0"/>
              </a:rPr>
              <a:t>The Vale of Soul Making: without bad we can not have good and people doing good deeds becoming better people for example giving to charity, running charities etc.</a:t>
            </a:r>
          </a:p>
          <a:p>
            <a:pPr marL="342900" indent="-342900">
              <a:buFont typeface="Arial" panose="020B0604020202020204" pitchFamily="34" charset="0"/>
              <a:buChar char="•"/>
            </a:pPr>
            <a:r>
              <a:rPr lang="en-GB" sz="1200" dirty="0">
                <a:latin typeface="Comic Sans MS" panose="030F0702030302020204" pitchFamily="66" charset="0"/>
              </a:rPr>
              <a:t>Natural evil might have a more positive effect that humans are not aware of, for example forest fires making the way for new trees. Psalm 119</a:t>
            </a:r>
          </a:p>
        </p:txBody>
      </p:sp>
      <p:sp>
        <p:nvSpPr>
          <p:cNvPr id="9" name="Rectangle 8"/>
          <p:cNvSpPr/>
          <p:nvPr/>
        </p:nvSpPr>
        <p:spPr>
          <a:xfrm>
            <a:off x="5419617" y="109411"/>
            <a:ext cx="5068584" cy="3231654"/>
          </a:xfrm>
          <a:prstGeom prst="rect">
            <a:avLst/>
          </a:prstGeom>
        </p:spPr>
        <p:txBody>
          <a:bodyPr wrap="square">
            <a:spAutoFit/>
          </a:bodyPr>
          <a:lstStyle/>
          <a:p>
            <a:r>
              <a:rPr lang="en-GB" sz="1200" b="1" dirty="0">
                <a:latin typeface="Comic Sans MS" panose="030F0702030302020204" pitchFamily="66" charset="0"/>
              </a:rPr>
              <a:t>Solutions Christians give to the problem of evil and suffering:</a:t>
            </a:r>
          </a:p>
          <a:p>
            <a:pPr marL="342900" indent="-342900">
              <a:buFont typeface="Arial" panose="020B0604020202020204" pitchFamily="34" charset="0"/>
              <a:buChar char="•"/>
            </a:pPr>
            <a:r>
              <a:rPr lang="en-GB" sz="1200" dirty="0">
                <a:latin typeface="Comic Sans MS" panose="030F0702030302020204" pitchFamily="66" charset="0"/>
              </a:rPr>
              <a:t>God gave people free will and they choose to do right or wrong.  Otherwise people would be like robots.</a:t>
            </a:r>
          </a:p>
          <a:p>
            <a:pPr marL="342900" indent="-342900">
              <a:buFont typeface="Arial" panose="020B0604020202020204" pitchFamily="34" charset="0"/>
              <a:buChar char="•"/>
            </a:pPr>
            <a:r>
              <a:rPr lang="en-GB" sz="1200" dirty="0">
                <a:latin typeface="Comic Sans MS" panose="030F0702030302020204" pitchFamily="66" charset="0"/>
              </a:rPr>
              <a:t>Evil and suffering encourages people to pray meaning they are in communication with God.</a:t>
            </a:r>
          </a:p>
          <a:p>
            <a:pPr marL="342900" indent="-342900">
              <a:buFont typeface="Arial" panose="020B0604020202020204" pitchFamily="34" charset="0"/>
              <a:buChar char="•"/>
            </a:pPr>
            <a:r>
              <a:rPr lang="en-GB" sz="1200" dirty="0">
                <a:latin typeface="Comic Sans MS" panose="030F0702030302020204" pitchFamily="66" charset="0"/>
              </a:rPr>
              <a:t>The Devil tempts people into evil like he did with Eve in the Garden of Eden.</a:t>
            </a:r>
          </a:p>
          <a:p>
            <a:pPr marL="342900" indent="-342900">
              <a:buFont typeface="Arial" panose="020B0604020202020204" pitchFamily="34" charset="0"/>
              <a:buChar char="•"/>
            </a:pPr>
            <a:r>
              <a:rPr lang="en-GB" sz="1200" dirty="0">
                <a:latin typeface="Comic Sans MS" panose="030F0702030302020204" pitchFamily="66" charset="0"/>
              </a:rPr>
              <a:t>People can not know God’s reasons for allowing evil.  Which story does this relate to?</a:t>
            </a:r>
          </a:p>
          <a:p>
            <a:pPr marL="342900" indent="-342900">
              <a:buFont typeface="Arial" panose="020B0604020202020204" pitchFamily="34" charset="0"/>
              <a:buChar char="•"/>
            </a:pPr>
            <a:r>
              <a:rPr lang="en-GB" sz="1200" dirty="0">
                <a:latin typeface="Comic Sans MS" panose="030F0702030302020204" pitchFamily="66" charset="0"/>
              </a:rPr>
              <a:t>Christians should work hard for justice </a:t>
            </a:r>
            <a:r>
              <a:rPr lang="en-GB" sz="1200" i="1" dirty="0">
                <a:latin typeface="Comic Sans MS" panose="030F0702030302020204" pitchFamily="66" charset="0"/>
              </a:rPr>
              <a:t>following the example of Jesus.</a:t>
            </a:r>
          </a:p>
          <a:p>
            <a:pPr marL="342900" indent="-342900">
              <a:buFont typeface="Arial" panose="020B0604020202020204" pitchFamily="34" charset="0"/>
              <a:buChar char="•"/>
            </a:pPr>
            <a:r>
              <a:rPr lang="en-GB" sz="1200" dirty="0">
                <a:latin typeface="Comic Sans MS" panose="030F0702030302020204" pitchFamily="66" charset="0"/>
              </a:rPr>
              <a:t>The Vale of Soul Making: without bad we can not have good and people doing good deeds becoming better people for example giving to charity, running charities etc.</a:t>
            </a:r>
          </a:p>
          <a:p>
            <a:pPr marL="342900" indent="-342900">
              <a:buFont typeface="Arial" panose="020B0604020202020204" pitchFamily="34" charset="0"/>
              <a:buChar char="•"/>
            </a:pPr>
            <a:r>
              <a:rPr lang="en-GB" sz="1200" dirty="0">
                <a:latin typeface="Comic Sans MS" panose="030F0702030302020204" pitchFamily="66" charset="0"/>
              </a:rPr>
              <a:t>Natural evil might have a more positive effect that humans are not aware of, for example forest fires making the way for new trees. Psalm 119</a:t>
            </a:r>
          </a:p>
        </p:txBody>
      </p:sp>
      <p:sp>
        <p:nvSpPr>
          <p:cNvPr id="10" name="Rectangle 9"/>
          <p:cNvSpPr/>
          <p:nvPr/>
        </p:nvSpPr>
        <p:spPr>
          <a:xfrm>
            <a:off x="5419616" y="3441680"/>
            <a:ext cx="5068584" cy="3231654"/>
          </a:xfrm>
          <a:prstGeom prst="rect">
            <a:avLst/>
          </a:prstGeom>
        </p:spPr>
        <p:txBody>
          <a:bodyPr wrap="square">
            <a:spAutoFit/>
          </a:bodyPr>
          <a:lstStyle/>
          <a:p>
            <a:r>
              <a:rPr lang="en-GB" sz="1200" b="1" dirty="0">
                <a:latin typeface="Comic Sans MS" panose="030F0702030302020204" pitchFamily="66" charset="0"/>
              </a:rPr>
              <a:t>Solutions Christians give to the problem of evil and suffering:</a:t>
            </a:r>
          </a:p>
          <a:p>
            <a:pPr marL="342900" indent="-342900">
              <a:buFont typeface="Arial" panose="020B0604020202020204" pitchFamily="34" charset="0"/>
              <a:buChar char="•"/>
            </a:pPr>
            <a:r>
              <a:rPr lang="en-GB" sz="1200" dirty="0">
                <a:latin typeface="Comic Sans MS" panose="030F0702030302020204" pitchFamily="66" charset="0"/>
              </a:rPr>
              <a:t>God gave people free will and they choose to do right or wrong.  Otherwise people would be like robots.</a:t>
            </a:r>
          </a:p>
          <a:p>
            <a:pPr marL="342900" indent="-342900">
              <a:buFont typeface="Arial" panose="020B0604020202020204" pitchFamily="34" charset="0"/>
              <a:buChar char="•"/>
            </a:pPr>
            <a:r>
              <a:rPr lang="en-GB" sz="1200" dirty="0">
                <a:latin typeface="Comic Sans MS" panose="030F0702030302020204" pitchFamily="66" charset="0"/>
              </a:rPr>
              <a:t>Evil and suffering encourages people to pray meaning they are in communication with God.</a:t>
            </a:r>
          </a:p>
          <a:p>
            <a:pPr marL="342900" indent="-342900">
              <a:buFont typeface="Arial" panose="020B0604020202020204" pitchFamily="34" charset="0"/>
              <a:buChar char="•"/>
            </a:pPr>
            <a:r>
              <a:rPr lang="en-GB" sz="1200" dirty="0">
                <a:latin typeface="Comic Sans MS" panose="030F0702030302020204" pitchFamily="66" charset="0"/>
              </a:rPr>
              <a:t>The Devil tempts people into evil like he did with Eve in the Garden of Eden.</a:t>
            </a:r>
          </a:p>
          <a:p>
            <a:pPr marL="342900" indent="-342900">
              <a:buFont typeface="Arial" panose="020B0604020202020204" pitchFamily="34" charset="0"/>
              <a:buChar char="•"/>
            </a:pPr>
            <a:r>
              <a:rPr lang="en-GB" sz="1200" dirty="0">
                <a:latin typeface="Comic Sans MS" panose="030F0702030302020204" pitchFamily="66" charset="0"/>
              </a:rPr>
              <a:t>People can not know God’s reasons for allowing evil.  Which story does this relate to?</a:t>
            </a:r>
          </a:p>
          <a:p>
            <a:pPr marL="342900" indent="-342900">
              <a:buFont typeface="Arial" panose="020B0604020202020204" pitchFamily="34" charset="0"/>
              <a:buChar char="•"/>
            </a:pPr>
            <a:r>
              <a:rPr lang="en-GB" sz="1200" dirty="0">
                <a:latin typeface="Comic Sans MS" panose="030F0702030302020204" pitchFamily="66" charset="0"/>
              </a:rPr>
              <a:t>Christians should work hard for justice </a:t>
            </a:r>
            <a:r>
              <a:rPr lang="en-GB" sz="1200" i="1" dirty="0">
                <a:latin typeface="Comic Sans MS" panose="030F0702030302020204" pitchFamily="66" charset="0"/>
              </a:rPr>
              <a:t>following the example of Jesus.</a:t>
            </a:r>
          </a:p>
          <a:p>
            <a:pPr marL="342900" indent="-342900">
              <a:buFont typeface="Arial" panose="020B0604020202020204" pitchFamily="34" charset="0"/>
              <a:buChar char="•"/>
            </a:pPr>
            <a:r>
              <a:rPr lang="en-GB" sz="1200" dirty="0">
                <a:latin typeface="Comic Sans MS" panose="030F0702030302020204" pitchFamily="66" charset="0"/>
              </a:rPr>
              <a:t>The Vale of Soul Making: without bad we can not have good and people doing good deeds becoming better people for example giving to charity, running charities etc.</a:t>
            </a:r>
          </a:p>
          <a:p>
            <a:pPr marL="342900" indent="-342900">
              <a:buFont typeface="Arial" panose="020B0604020202020204" pitchFamily="34" charset="0"/>
              <a:buChar char="•"/>
            </a:pPr>
            <a:r>
              <a:rPr lang="en-GB" sz="1200" dirty="0">
                <a:latin typeface="Comic Sans MS" panose="030F0702030302020204" pitchFamily="66" charset="0"/>
              </a:rPr>
              <a:t>Natural evil might have a more positive effect that humans are not aware of, for example forest fires making the way for new trees. Psalm 119</a:t>
            </a:r>
          </a:p>
        </p:txBody>
      </p:sp>
    </p:spTree>
    <p:extLst>
      <p:ext uri="{BB962C8B-B14F-4D97-AF65-F5344CB8AC3E}">
        <p14:creationId xmlns:p14="http://schemas.microsoft.com/office/powerpoint/2010/main" val="188730608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160377" y="230788"/>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5" name="TextBox 4"/>
          <p:cNvSpPr txBox="1"/>
          <p:nvPr/>
        </p:nvSpPr>
        <p:spPr>
          <a:xfrm>
            <a:off x="5157493" y="230787"/>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6" name="TextBox 5"/>
          <p:cNvSpPr txBox="1"/>
          <p:nvPr/>
        </p:nvSpPr>
        <p:spPr>
          <a:xfrm>
            <a:off x="160377" y="1843019"/>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7" name="TextBox 6"/>
          <p:cNvSpPr txBox="1"/>
          <p:nvPr/>
        </p:nvSpPr>
        <p:spPr>
          <a:xfrm>
            <a:off x="5157493" y="1843018"/>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8" name="TextBox 7"/>
          <p:cNvSpPr txBox="1"/>
          <p:nvPr/>
        </p:nvSpPr>
        <p:spPr>
          <a:xfrm>
            <a:off x="160377" y="3445404"/>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9" name="TextBox 8"/>
          <p:cNvSpPr txBox="1"/>
          <p:nvPr/>
        </p:nvSpPr>
        <p:spPr>
          <a:xfrm>
            <a:off x="5157493" y="3445403"/>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10" name="TextBox 9"/>
          <p:cNvSpPr txBox="1"/>
          <p:nvPr/>
        </p:nvSpPr>
        <p:spPr>
          <a:xfrm>
            <a:off x="160377" y="5047788"/>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
        <p:nvSpPr>
          <p:cNvPr id="11" name="TextBox 10"/>
          <p:cNvSpPr txBox="1"/>
          <p:nvPr/>
        </p:nvSpPr>
        <p:spPr>
          <a:xfrm>
            <a:off x="5157493" y="5047787"/>
            <a:ext cx="4668298" cy="1384995"/>
          </a:xfrm>
          <a:prstGeom prst="rect">
            <a:avLst/>
          </a:prstGeom>
          <a:noFill/>
        </p:spPr>
        <p:txBody>
          <a:bodyPr wrap="square" rtlCol="0">
            <a:spAutoFit/>
          </a:bodyPr>
          <a:lstStyle/>
          <a:p>
            <a:r>
              <a:rPr lang="en-US" sz="1200" u="sng" dirty="0"/>
              <a:t>Iterative Questions</a:t>
            </a:r>
          </a:p>
          <a:p>
            <a:pPr marL="342900" indent="-342900">
              <a:buAutoNum type="arabicPeriod"/>
            </a:pPr>
            <a:r>
              <a:rPr lang="en-US" sz="1200" dirty="0"/>
              <a:t>Where do Christians find the creation story?</a:t>
            </a:r>
          </a:p>
          <a:p>
            <a:pPr marL="342900" indent="-342900">
              <a:buAutoNum type="arabicPeriod"/>
            </a:pPr>
            <a:r>
              <a:rPr lang="en-US" sz="1200" dirty="0"/>
              <a:t>What does the term stewardship mean?</a:t>
            </a:r>
          </a:p>
          <a:p>
            <a:pPr marL="342900" indent="-342900">
              <a:buAutoNum type="arabicPeriod"/>
            </a:pPr>
            <a:r>
              <a:rPr lang="en-US" sz="1200" dirty="0"/>
              <a:t>What are the two ways Christians can interpret the creation story?</a:t>
            </a:r>
          </a:p>
          <a:p>
            <a:pPr marL="342900" indent="-342900">
              <a:buAutoNum type="arabicPeriod"/>
            </a:pPr>
            <a:r>
              <a:rPr lang="en-US" sz="1200" dirty="0"/>
              <a:t>What is situation ethics</a:t>
            </a:r>
          </a:p>
          <a:p>
            <a:pPr marL="342900" indent="-342900">
              <a:buAutoNum type="arabicPeriod"/>
            </a:pPr>
            <a:r>
              <a:rPr lang="en-US" sz="1200" dirty="0"/>
              <a:t>Where can Christians find a SOWA?</a:t>
            </a:r>
          </a:p>
          <a:p>
            <a:pPr marL="342900" indent="-342900">
              <a:buAutoNum type="arabicPeriod"/>
            </a:pPr>
            <a:r>
              <a:rPr lang="en-US" sz="1200" dirty="0"/>
              <a:t>Name 3 of God’s qualities</a:t>
            </a:r>
          </a:p>
        </p:txBody>
      </p:sp>
    </p:spTree>
    <p:extLst>
      <p:ext uri="{BB962C8B-B14F-4D97-AF65-F5344CB8AC3E}">
        <p14:creationId xmlns:p14="http://schemas.microsoft.com/office/powerpoint/2010/main" val="2766806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29350" y="198439"/>
            <a:ext cx="10073616" cy="1825625"/>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GB" sz="2800" dirty="0">
                <a:solidFill>
                  <a:srgbClr val="002060"/>
                </a:solidFill>
                <a:latin typeface="Comic Sans MS" panose="030F0702030302020204" pitchFamily="66" charset="0"/>
              </a:rPr>
              <a:t>	</a:t>
            </a:r>
            <a:r>
              <a:rPr lang="en-GB" sz="2800" u="sng" dirty="0">
                <a:solidFill>
                  <a:schemeClr val="tx1"/>
                </a:solidFill>
                <a:latin typeface="Comic Sans MS" panose="030F0702030302020204" pitchFamily="66" charset="0"/>
              </a:rPr>
              <a:t>Classwork</a:t>
            </a:r>
            <a:r>
              <a:rPr lang="en-GB" sz="2800" dirty="0">
                <a:solidFill>
                  <a:schemeClr val="tx1"/>
                </a:solidFill>
                <a:latin typeface="Comic Sans MS" panose="030F0702030302020204" pitchFamily="66" charset="0"/>
              </a:rPr>
              <a:t>                                          </a:t>
            </a:r>
            <a:fld id="{CA369CE5-D8BF-43BC-AC46-44894224AEEE}" type="datetime1">
              <a:rPr lang="en-GB" sz="2800" u="sng" smtClean="0">
                <a:solidFill>
                  <a:schemeClr val="tx1"/>
                </a:solidFill>
                <a:latin typeface="Comic Sans MS" panose="030F0702030302020204" pitchFamily="66" charset="0"/>
              </a:rPr>
              <a:t>27/02/2024</a:t>
            </a:fld>
            <a:r>
              <a:rPr lang="en-GB" sz="2800" dirty="0">
                <a:solidFill>
                  <a:schemeClr val="tx1"/>
                </a:solidFill>
                <a:latin typeface="Comic Sans MS" panose="030F0702030302020204" pitchFamily="66" charset="0"/>
              </a:rPr>
              <a:t>	</a:t>
            </a:r>
            <a:r>
              <a:rPr lang="en-GB" sz="3200" b="1" u="sng" dirty="0">
                <a:solidFill>
                  <a:schemeClr val="tx1"/>
                </a:solidFill>
                <a:latin typeface="Comic Sans MS" panose="030F0702030302020204" pitchFamily="66" charset="0"/>
              </a:rPr>
              <a:t>Christian Beliefs – Solutions to POE</a:t>
            </a:r>
            <a:endParaRPr lang="en-GB" sz="2800" b="1" u="sng" dirty="0">
              <a:solidFill>
                <a:schemeClr val="tx1"/>
              </a:solidFill>
              <a:latin typeface="Comic Sans MS" panose="030F0702030302020204" pitchFamily="66" charset="0"/>
              <a:ea typeface="Calibri" pitchFamily="34" charset="0"/>
              <a:cs typeface="Times New Roman" pitchFamily="18" charset="0"/>
            </a:endParaRPr>
          </a:p>
        </p:txBody>
      </p:sp>
      <p:cxnSp>
        <p:nvCxnSpPr>
          <p:cNvPr id="7" name="Straight Connector 6"/>
          <p:cNvCxnSpPr>
            <a:cxnSpLocks/>
          </p:cNvCxnSpPr>
          <p:nvPr/>
        </p:nvCxnSpPr>
        <p:spPr>
          <a:xfrm>
            <a:off x="2743365" y="198439"/>
            <a:ext cx="0" cy="18256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49180" y="2252094"/>
            <a:ext cx="11566358" cy="4401205"/>
          </a:xfrm>
          <a:prstGeom prst="rect">
            <a:avLst/>
          </a:prstGeom>
          <a:noFill/>
        </p:spPr>
        <p:txBody>
          <a:bodyPr wrap="square" rtlCol="0">
            <a:spAutoFit/>
          </a:bodyPr>
          <a:lstStyle/>
          <a:p>
            <a:r>
              <a:rPr lang="en-US" sz="2000" u="sng" dirty="0"/>
              <a:t>Quick 6 Questions</a:t>
            </a:r>
          </a:p>
          <a:p>
            <a:pPr marL="342900" indent="-342900">
              <a:buAutoNum type="arabicPeriod"/>
            </a:pPr>
            <a:r>
              <a:rPr lang="en-US" sz="2000" dirty="0"/>
              <a:t>Where do Christians find the creation story?</a:t>
            </a:r>
            <a:br>
              <a:rPr lang="en-US" sz="2000" dirty="0"/>
            </a:br>
            <a:r>
              <a:rPr lang="en-US" sz="2000" b="1" dirty="0"/>
              <a:t>Genesis 1 and 2</a:t>
            </a:r>
            <a:endParaRPr lang="en-US" sz="2000" dirty="0"/>
          </a:p>
          <a:p>
            <a:pPr marL="342900" indent="-342900">
              <a:buAutoNum type="arabicPeriod"/>
            </a:pPr>
            <a:r>
              <a:rPr lang="en-US" sz="2000" dirty="0"/>
              <a:t>What does the term stewardship mean?</a:t>
            </a:r>
            <a:br>
              <a:rPr lang="en-US" sz="2000" dirty="0"/>
            </a:br>
            <a:r>
              <a:rPr lang="en-US" sz="2000" b="1" dirty="0"/>
              <a:t>Taking care and protecting the world</a:t>
            </a:r>
            <a:endParaRPr lang="en-US" sz="2000" dirty="0"/>
          </a:p>
          <a:p>
            <a:pPr marL="342900" indent="-342900">
              <a:buAutoNum type="arabicPeriod"/>
            </a:pPr>
            <a:r>
              <a:rPr lang="en-US" sz="2000" dirty="0"/>
              <a:t>What are the two ways Christians can interpret the creation story?</a:t>
            </a:r>
            <a:br>
              <a:rPr lang="en-US" sz="2000" dirty="0"/>
            </a:br>
            <a:r>
              <a:rPr lang="en-US" sz="2000" b="1" dirty="0"/>
              <a:t>Literally and metaphorically</a:t>
            </a:r>
            <a:endParaRPr lang="en-US" sz="2000" dirty="0"/>
          </a:p>
          <a:p>
            <a:pPr marL="342900" indent="-342900">
              <a:buAutoNum type="arabicPeriod"/>
            </a:pPr>
            <a:r>
              <a:rPr lang="en-US" sz="2000" dirty="0"/>
              <a:t>What is situation ethics</a:t>
            </a:r>
            <a:br>
              <a:rPr lang="en-US" sz="2000" dirty="0"/>
            </a:br>
            <a:r>
              <a:rPr lang="en-US" sz="2000" b="1" dirty="0"/>
              <a:t>Taking each situation as a unique one and doing the most loving thing</a:t>
            </a:r>
            <a:endParaRPr lang="en-US" sz="2000" dirty="0"/>
          </a:p>
          <a:p>
            <a:pPr marL="342900" indent="-342900">
              <a:buAutoNum type="arabicPeriod"/>
            </a:pPr>
            <a:r>
              <a:rPr lang="en-US" sz="2000" dirty="0"/>
              <a:t>Where can Christians find a SOWA?</a:t>
            </a:r>
            <a:br>
              <a:rPr lang="en-US" sz="2000" dirty="0"/>
            </a:br>
            <a:r>
              <a:rPr lang="en-US" sz="2000" b="1" dirty="0"/>
              <a:t>The Bible, in Church from a priest</a:t>
            </a:r>
            <a:endParaRPr lang="en-US" sz="2000" dirty="0"/>
          </a:p>
          <a:p>
            <a:pPr marL="342900" indent="-342900">
              <a:buAutoNum type="arabicPeriod"/>
            </a:pPr>
            <a:r>
              <a:rPr lang="en-US" sz="2000" dirty="0"/>
              <a:t>Name 3 of God’s qualities</a:t>
            </a:r>
            <a:br>
              <a:rPr lang="en-US" sz="2000" dirty="0"/>
            </a:br>
            <a:r>
              <a:rPr lang="en-US" sz="2000" b="1" dirty="0"/>
              <a:t>Omnipotent, omniscient, omnibenevolent, omnipresent.</a:t>
            </a:r>
            <a:endParaRPr lang="en-US" sz="2000" dirty="0"/>
          </a:p>
          <a:p>
            <a:pPr marL="342900" indent="-342900">
              <a:buAutoNum type="arabicPeriod"/>
            </a:pPr>
            <a:endParaRPr lang="en-GB" sz="2000" dirty="0"/>
          </a:p>
        </p:txBody>
      </p:sp>
    </p:spTree>
    <p:extLst>
      <p:ext uri="{BB962C8B-B14F-4D97-AF65-F5344CB8AC3E}">
        <p14:creationId xmlns:p14="http://schemas.microsoft.com/office/powerpoint/2010/main" val="84486440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6"/>
          <p:cNvSpPr txBox="1">
            <a:spLocks noChangeArrowheads="1"/>
          </p:cNvSpPr>
          <p:nvPr/>
        </p:nvSpPr>
        <p:spPr bwMode="auto">
          <a:xfrm>
            <a:off x="233913" y="1452563"/>
            <a:ext cx="14938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2000">
                <a:latin typeface="Comic Sans MS" panose="030F0702030302020204" pitchFamily="66" charset="0"/>
                <a:cs typeface="Arial" panose="020B0604020202020204" pitchFamily="34" charset="0"/>
              </a:rPr>
              <a:t>We are Learning to...</a:t>
            </a:r>
          </a:p>
        </p:txBody>
      </p:sp>
      <p:sp>
        <p:nvSpPr>
          <p:cNvPr id="2" name="Rectangle 1"/>
          <p:cNvSpPr/>
          <p:nvPr/>
        </p:nvSpPr>
        <p:spPr>
          <a:xfrm>
            <a:off x="1817689" y="4346575"/>
            <a:ext cx="2409825" cy="23749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buClr>
                <a:srgbClr val="FF0000"/>
              </a:buClr>
              <a:defRPr/>
            </a:pPr>
            <a:r>
              <a:rPr lang="en-GB" sz="2000" dirty="0">
                <a:solidFill>
                  <a:schemeClr val="tx1"/>
                </a:solidFill>
                <a:latin typeface="Comic Sans MS" panose="030F0702030302020204" pitchFamily="66" charset="0"/>
              </a:rPr>
              <a:t>You will be able to </a:t>
            </a:r>
            <a:r>
              <a:rPr lang="en-GB" sz="2000" b="1" dirty="0">
                <a:solidFill>
                  <a:schemeClr val="tx1"/>
                </a:solidFill>
                <a:latin typeface="Comic Sans MS" panose="030F0702030302020204" pitchFamily="66" charset="0"/>
              </a:rPr>
              <a:t>describe</a:t>
            </a:r>
            <a:r>
              <a:rPr lang="en-GB" sz="2000" b="1" dirty="0">
                <a:solidFill>
                  <a:schemeClr val="tx1"/>
                </a:solidFill>
              </a:rPr>
              <a:t>, </a:t>
            </a:r>
            <a:r>
              <a:rPr lang="en-GB" sz="2000" b="1" dirty="0">
                <a:solidFill>
                  <a:schemeClr val="tx1"/>
                </a:solidFill>
                <a:latin typeface="Comic Sans MS" panose="030F0702030302020204" pitchFamily="66" charset="0"/>
              </a:rPr>
              <a:t>compare and contrast </a:t>
            </a:r>
            <a:r>
              <a:rPr lang="en-GB" sz="2000" dirty="0">
                <a:solidFill>
                  <a:schemeClr val="tx1"/>
                </a:solidFill>
                <a:latin typeface="Comic Sans MS" panose="030F0702030302020204" pitchFamily="66" charset="0"/>
              </a:rPr>
              <a:t>evil and suffering in the world.</a:t>
            </a:r>
          </a:p>
        </p:txBody>
      </p:sp>
      <p:sp>
        <p:nvSpPr>
          <p:cNvPr id="4" name="Rectangle 3"/>
          <p:cNvSpPr/>
          <p:nvPr/>
        </p:nvSpPr>
        <p:spPr>
          <a:xfrm>
            <a:off x="4894262" y="4346575"/>
            <a:ext cx="2408238" cy="23749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buClr>
                <a:srgbClr val="E2AC00"/>
              </a:buClr>
              <a:defRPr/>
            </a:pPr>
            <a:r>
              <a:rPr lang="en-GB" sz="2000" dirty="0">
                <a:solidFill>
                  <a:schemeClr val="tx1"/>
                </a:solidFill>
                <a:latin typeface="Comic Sans MS" panose="030F0702030302020204" pitchFamily="66" charset="0"/>
              </a:rPr>
              <a:t>You will be able to </a:t>
            </a:r>
            <a:r>
              <a:rPr lang="en-GB" sz="2000" b="1" dirty="0">
                <a:solidFill>
                  <a:schemeClr val="tx1"/>
                </a:solidFill>
                <a:latin typeface="Comic Sans MS" panose="030F0702030302020204" pitchFamily="66" charset="0"/>
              </a:rPr>
              <a:t>explain</a:t>
            </a:r>
            <a:r>
              <a:rPr lang="en-GB" sz="2000" b="1" dirty="0">
                <a:solidFill>
                  <a:schemeClr val="tx1"/>
                </a:solidFill>
              </a:rPr>
              <a:t> </a:t>
            </a:r>
            <a:r>
              <a:rPr lang="en-GB" sz="2000" dirty="0">
                <a:solidFill>
                  <a:schemeClr val="tx1"/>
                </a:solidFill>
                <a:latin typeface="Comic Sans MS" panose="030F0702030302020204" pitchFamily="66" charset="0"/>
              </a:rPr>
              <a:t>the problem of evil and consider responses to this.</a:t>
            </a:r>
          </a:p>
        </p:txBody>
      </p:sp>
      <p:sp>
        <p:nvSpPr>
          <p:cNvPr id="5" name="Rectangle 4"/>
          <p:cNvSpPr/>
          <p:nvPr/>
        </p:nvSpPr>
        <p:spPr>
          <a:xfrm>
            <a:off x="7978776" y="4346575"/>
            <a:ext cx="2530475" cy="23749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GB" sz="2000" dirty="0">
                <a:solidFill>
                  <a:schemeClr val="tx1"/>
                </a:solidFill>
                <a:latin typeface="Comic Sans MS" panose="030F0702030302020204" pitchFamily="66" charset="0"/>
              </a:rPr>
              <a:t>You will be able to </a:t>
            </a:r>
            <a:r>
              <a:rPr lang="en-GB" sz="2000" b="1" dirty="0">
                <a:solidFill>
                  <a:schemeClr val="tx1"/>
                </a:solidFill>
                <a:latin typeface="Comic Sans MS" panose="030F0702030302020204" pitchFamily="66" charset="0"/>
              </a:rPr>
              <a:t>evaluate</a:t>
            </a:r>
            <a:r>
              <a:rPr lang="en-GB" sz="2000" dirty="0">
                <a:solidFill>
                  <a:schemeClr val="tx1"/>
                </a:solidFill>
                <a:latin typeface="Comic Sans MS" panose="030F0702030302020204" pitchFamily="66" charset="0"/>
              </a:rPr>
              <a:t> my belief in God and if there is logical reason for God</a:t>
            </a:r>
            <a:r>
              <a:rPr lang="en-GB" sz="2000" dirty="0">
                <a:latin typeface="Comic Sans MS" panose="030F0702030302020204" pitchFamily="66" charset="0"/>
              </a:rPr>
              <a:t>. </a:t>
            </a:r>
          </a:p>
        </p:txBody>
      </p:sp>
      <p:sp>
        <p:nvSpPr>
          <p:cNvPr id="21" name="Rectangle 20"/>
          <p:cNvSpPr/>
          <p:nvPr/>
        </p:nvSpPr>
        <p:spPr>
          <a:xfrm>
            <a:off x="1829350" y="198439"/>
            <a:ext cx="10073616" cy="1825625"/>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GB" sz="2800" dirty="0">
                <a:solidFill>
                  <a:srgbClr val="002060"/>
                </a:solidFill>
                <a:latin typeface="Comic Sans MS" panose="030F0702030302020204" pitchFamily="66" charset="0"/>
              </a:rPr>
              <a:t>	</a:t>
            </a:r>
            <a:r>
              <a:rPr lang="en-GB" sz="2800" u="sng" dirty="0">
                <a:solidFill>
                  <a:schemeClr val="tx1"/>
                </a:solidFill>
                <a:latin typeface="Comic Sans MS" panose="030F0702030302020204" pitchFamily="66" charset="0"/>
              </a:rPr>
              <a:t>Classwork</a:t>
            </a:r>
            <a:r>
              <a:rPr lang="en-GB" sz="2800" dirty="0">
                <a:solidFill>
                  <a:schemeClr val="tx1"/>
                </a:solidFill>
                <a:latin typeface="Comic Sans MS" panose="030F0702030302020204" pitchFamily="66" charset="0"/>
              </a:rPr>
              <a:t>                                          </a:t>
            </a:r>
            <a:fld id="{CA369CE5-D8BF-43BC-AC46-44894224AEEE}" type="datetime1">
              <a:rPr lang="en-GB" sz="2800" u="sng" smtClean="0">
                <a:solidFill>
                  <a:schemeClr val="tx1"/>
                </a:solidFill>
                <a:latin typeface="Comic Sans MS" panose="030F0702030302020204" pitchFamily="66" charset="0"/>
              </a:rPr>
              <a:t>27/02/2024</a:t>
            </a:fld>
            <a:r>
              <a:rPr lang="en-GB" sz="2800" dirty="0">
                <a:solidFill>
                  <a:schemeClr val="tx1"/>
                </a:solidFill>
                <a:latin typeface="Comic Sans MS" panose="030F0702030302020204" pitchFamily="66" charset="0"/>
              </a:rPr>
              <a:t>	</a:t>
            </a:r>
            <a:r>
              <a:rPr lang="en-GB" sz="3200" b="1" u="sng" dirty="0">
                <a:solidFill>
                  <a:schemeClr val="tx1"/>
                </a:solidFill>
                <a:latin typeface="Comic Sans MS" panose="030F0702030302020204" pitchFamily="66" charset="0"/>
              </a:rPr>
              <a:t>Christian Beliefs – Solutions to POE</a:t>
            </a:r>
            <a:endParaRPr lang="en-GB" sz="2800" b="1" u="sng" dirty="0">
              <a:solidFill>
                <a:schemeClr val="tx1"/>
              </a:solidFill>
              <a:latin typeface="Comic Sans MS" panose="030F0702030302020204" pitchFamily="66" charset="0"/>
              <a:ea typeface="Calibri" pitchFamily="34" charset="0"/>
              <a:cs typeface="Times New Roman" pitchFamily="18" charset="0"/>
            </a:endParaRPr>
          </a:p>
        </p:txBody>
      </p:sp>
      <p:pic>
        <p:nvPicPr>
          <p:cNvPr id="5127" name="Picture 2" descr="http://www.blue-inc-solutions.co.uk/software/images/jigsaw.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563" y="693739"/>
            <a:ext cx="738187"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26"/>
          <p:cNvSpPr txBox="1">
            <a:spLocks noChangeArrowheads="1"/>
          </p:cNvSpPr>
          <p:nvPr/>
        </p:nvSpPr>
        <p:spPr bwMode="auto">
          <a:xfrm>
            <a:off x="125963" y="0"/>
            <a:ext cx="14938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2000" dirty="0">
                <a:latin typeface="Comic Sans MS" panose="030F0702030302020204" pitchFamily="66" charset="0"/>
                <a:cs typeface="Arial" panose="020B0604020202020204" pitchFamily="34" charset="0"/>
              </a:rPr>
              <a:t>The BIG Idea</a:t>
            </a:r>
          </a:p>
        </p:txBody>
      </p:sp>
      <p:sp>
        <p:nvSpPr>
          <p:cNvPr id="28" name="Rectangle 27"/>
          <p:cNvSpPr/>
          <p:nvPr/>
        </p:nvSpPr>
        <p:spPr>
          <a:xfrm>
            <a:off x="1829350" y="2095500"/>
            <a:ext cx="10073616" cy="757240"/>
          </a:xfrm>
          <a:prstGeom prst="rect">
            <a:avLst/>
          </a:prstGeom>
        </p:spPr>
        <p:style>
          <a:lnRef idx="2">
            <a:schemeClr val="dk1"/>
          </a:lnRef>
          <a:fillRef idx="1">
            <a:schemeClr val="lt1"/>
          </a:fillRef>
          <a:effectRef idx="0">
            <a:schemeClr val="dk1"/>
          </a:effectRef>
          <a:fontRef idx="minor">
            <a:schemeClr val="dk1"/>
          </a:fontRef>
        </p:style>
        <p:txBody>
          <a:bodyPr anchor="ctr"/>
          <a:lstStyle/>
          <a:p>
            <a:r>
              <a:rPr lang="en-GB" sz="2400" dirty="0">
                <a:solidFill>
                  <a:srgbClr val="0070C0"/>
                </a:solidFill>
                <a:latin typeface="Comic Sans MS" panose="030F0702030302020204" pitchFamily="66" charset="0"/>
              </a:rPr>
              <a:t>Investigate how Christians respond to the problem of evil and suffering.</a:t>
            </a:r>
          </a:p>
        </p:txBody>
      </p:sp>
      <p:sp>
        <p:nvSpPr>
          <p:cNvPr id="29" name="Right Arrow 28"/>
          <p:cNvSpPr/>
          <p:nvPr/>
        </p:nvSpPr>
        <p:spPr>
          <a:xfrm>
            <a:off x="4248151" y="5310188"/>
            <a:ext cx="650875" cy="590550"/>
          </a:xfrm>
          <a:prstGeom prst="rightArrow">
            <a:avLst/>
          </a:prstGeom>
          <a:solidFill>
            <a:srgbClr val="002060"/>
          </a:solidFill>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en-GB" sz="1350"/>
          </a:p>
        </p:txBody>
      </p:sp>
      <p:sp>
        <p:nvSpPr>
          <p:cNvPr id="30" name="Right Arrow 29"/>
          <p:cNvSpPr/>
          <p:nvPr/>
        </p:nvSpPr>
        <p:spPr>
          <a:xfrm>
            <a:off x="7323138" y="5345113"/>
            <a:ext cx="635000" cy="588962"/>
          </a:xfrm>
          <a:prstGeom prst="rightArrow">
            <a:avLst/>
          </a:prstGeom>
          <a:solidFill>
            <a:srgbClr val="002060"/>
          </a:solidFill>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en-GB" sz="1350"/>
          </a:p>
        </p:txBody>
      </p:sp>
      <p:sp>
        <p:nvSpPr>
          <p:cNvPr id="5132" name="TextBox 6"/>
          <p:cNvSpPr txBox="1">
            <a:spLocks noChangeArrowheads="1"/>
          </p:cNvSpPr>
          <p:nvPr/>
        </p:nvSpPr>
        <p:spPr bwMode="auto">
          <a:xfrm>
            <a:off x="1752600" y="3813176"/>
            <a:ext cx="3767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2400" dirty="0">
                <a:latin typeface="Comic Sans MS" panose="030F0702030302020204" pitchFamily="66" charset="0"/>
                <a:cs typeface="Arial" panose="020B0604020202020204" pitchFamily="34" charset="0"/>
              </a:rPr>
              <a:t>In today’s lesson...</a:t>
            </a:r>
          </a:p>
        </p:txBody>
      </p:sp>
      <p:cxnSp>
        <p:nvCxnSpPr>
          <p:cNvPr id="7" name="Straight Connector 6"/>
          <p:cNvCxnSpPr>
            <a:cxnSpLocks/>
          </p:cNvCxnSpPr>
          <p:nvPr/>
        </p:nvCxnSpPr>
        <p:spPr>
          <a:xfrm>
            <a:off x="2743365" y="198439"/>
            <a:ext cx="0" cy="18256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7794765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0133" y="1794933"/>
            <a:ext cx="11797696" cy="4801314"/>
          </a:xfrm>
          <a:prstGeom prst="rect">
            <a:avLst/>
          </a:prstGeom>
          <a:noFill/>
        </p:spPr>
        <p:txBody>
          <a:bodyPr wrap="square" rtlCol="0">
            <a:spAutoFit/>
          </a:bodyPr>
          <a:lstStyle/>
          <a:p>
            <a:r>
              <a:rPr lang="en-US" b="1" u="sng" dirty="0"/>
              <a:t>Iterative knowledge Quiz</a:t>
            </a:r>
          </a:p>
          <a:p>
            <a:pPr marL="342900" indent="-342900">
              <a:buAutoNum type="arabicPeriod"/>
            </a:pPr>
            <a:r>
              <a:rPr lang="en-US" dirty="0"/>
              <a:t>Can you answer a 3 mark question in bullet points? </a:t>
            </a:r>
          </a:p>
          <a:p>
            <a:pPr marL="342900" indent="-342900">
              <a:buAutoNum type="arabicPeriod"/>
            </a:pPr>
            <a:r>
              <a:rPr lang="en-US" dirty="0"/>
              <a:t>What is the difference between a  4 and 5 mark question? </a:t>
            </a:r>
          </a:p>
          <a:p>
            <a:pPr marL="342900" indent="-342900">
              <a:buAutoNum type="arabicPeriod"/>
            </a:pPr>
            <a:r>
              <a:rPr lang="en-US" dirty="0"/>
              <a:t>In a 12 mark answer do you put your own personal opinion in your answer?</a:t>
            </a:r>
          </a:p>
          <a:p>
            <a:pPr marL="342900" indent="-342900">
              <a:buAutoNum type="arabicPeriod"/>
            </a:pPr>
            <a:r>
              <a:rPr lang="en-US" dirty="0"/>
              <a:t>What is the most famous Christianity quote? </a:t>
            </a:r>
          </a:p>
          <a:p>
            <a:pPr marL="342900" indent="-342900">
              <a:buAutoNum type="arabicPeriod"/>
            </a:pPr>
            <a:r>
              <a:rPr lang="en-US" dirty="0"/>
              <a:t>What is the role of the Father in the Trinity? </a:t>
            </a:r>
          </a:p>
          <a:p>
            <a:pPr marL="342900" indent="-342900">
              <a:buAutoNum type="arabicPeriod"/>
            </a:pPr>
            <a:r>
              <a:rPr lang="en-US" dirty="0"/>
              <a:t>What is the incarnation? </a:t>
            </a:r>
          </a:p>
          <a:p>
            <a:pPr marL="342900" indent="-342900">
              <a:buAutoNum type="arabicPeriod"/>
            </a:pPr>
            <a:r>
              <a:rPr lang="en-US" dirty="0"/>
              <a:t>What is the inconsistent triad?</a:t>
            </a:r>
          </a:p>
          <a:p>
            <a:pPr marL="342900" indent="-342900">
              <a:buAutoNum type="arabicPeriod"/>
            </a:pPr>
            <a:r>
              <a:rPr lang="en-US" dirty="0"/>
              <a:t>Name an example of moral evil</a:t>
            </a:r>
          </a:p>
          <a:p>
            <a:pPr marL="342900" indent="-342900">
              <a:buAutoNum type="arabicPeriod"/>
            </a:pPr>
            <a:r>
              <a:rPr lang="en-US" dirty="0"/>
              <a:t>Name an example of natural evil</a:t>
            </a:r>
          </a:p>
          <a:p>
            <a:pPr marL="342900" indent="-342900">
              <a:buAutoNum type="arabicPeriod"/>
            </a:pPr>
            <a:r>
              <a:rPr lang="en-US" dirty="0"/>
              <a:t>What does sanctity mean? </a:t>
            </a:r>
          </a:p>
          <a:p>
            <a:pPr marL="342900" indent="-342900">
              <a:buAutoNum type="arabicPeriod"/>
            </a:pPr>
            <a:r>
              <a:rPr lang="en-US" dirty="0"/>
              <a:t>How was man made in Genesis 2? </a:t>
            </a:r>
          </a:p>
          <a:p>
            <a:pPr marL="342900" indent="-342900">
              <a:buAutoNum type="arabicPeriod"/>
            </a:pPr>
            <a:r>
              <a:rPr lang="en-US" dirty="0"/>
              <a:t>How was woman made in Genesis 2? </a:t>
            </a:r>
          </a:p>
          <a:p>
            <a:pPr marL="342900" indent="-342900">
              <a:buAutoNum type="arabicPeriod"/>
            </a:pPr>
            <a:r>
              <a:rPr lang="en-US" dirty="0"/>
              <a:t> What two ways can you interpret the creation story? </a:t>
            </a:r>
          </a:p>
          <a:p>
            <a:pPr marL="342900" indent="-342900">
              <a:buAutoNum type="arabicPeriod"/>
            </a:pPr>
            <a:r>
              <a:rPr lang="en-US" dirty="0"/>
              <a:t>What is the Fall?</a:t>
            </a:r>
          </a:p>
          <a:p>
            <a:pPr marL="342900" indent="-342900">
              <a:buAutoNum type="arabicPeriod"/>
            </a:pPr>
            <a:r>
              <a:rPr lang="en-US" dirty="0"/>
              <a:t>What is Original Sin?</a:t>
            </a:r>
          </a:p>
          <a:p>
            <a:endParaRPr lang="en-GB" dirty="0"/>
          </a:p>
        </p:txBody>
      </p:sp>
      <p:sp>
        <p:nvSpPr>
          <p:cNvPr id="5" name="TextBox 4"/>
          <p:cNvSpPr txBox="1"/>
          <p:nvPr/>
        </p:nvSpPr>
        <p:spPr>
          <a:xfrm>
            <a:off x="6891866" y="3109576"/>
            <a:ext cx="5300134" cy="3631763"/>
          </a:xfrm>
          <a:prstGeom prst="rect">
            <a:avLst/>
          </a:prstGeom>
          <a:noFill/>
          <a:ln>
            <a:solidFill>
              <a:schemeClr val="tx1"/>
            </a:solidFill>
          </a:ln>
        </p:spPr>
        <p:txBody>
          <a:bodyPr wrap="square" rtlCol="0">
            <a:spAutoFit/>
          </a:bodyPr>
          <a:lstStyle/>
          <a:p>
            <a:r>
              <a:rPr lang="en-US" sz="1600" u="sng" dirty="0"/>
              <a:t>If you finish: </a:t>
            </a:r>
          </a:p>
          <a:p>
            <a:pPr marL="342900" indent="-342900">
              <a:buAutoNum type="alphaUcParenBoth"/>
            </a:pPr>
            <a:r>
              <a:rPr lang="en-US" sz="1600" b="1" dirty="0"/>
              <a:t>Outline three events in Jesus last days (3 marks)</a:t>
            </a:r>
          </a:p>
          <a:p>
            <a:r>
              <a:rPr lang="en-US" sz="1600" i="1" dirty="0"/>
              <a:t>One event was…</a:t>
            </a:r>
          </a:p>
          <a:p>
            <a:r>
              <a:rPr lang="en-US" sz="1600" i="1" dirty="0"/>
              <a:t>A Second event was…</a:t>
            </a:r>
          </a:p>
          <a:p>
            <a:r>
              <a:rPr lang="en-US" sz="1600" i="1" dirty="0"/>
              <a:t>A final event was….</a:t>
            </a:r>
          </a:p>
          <a:p>
            <a:pPr marL="342900" indent="-342900">
              <a:buAutoNum type="alphaUcParenBoth"/>
            </a:pPr>
            <a:r>
              <a:rPr lang="en-US" sz="1600" b="1" dirty="0"/>
              <a:t>Outline three of God’s qualities (3 marks)</a:t>
            </a:r>
          </a:p>
          <a:p>
            <a:r>
              <a:rPr lang="en-US" sz="1600" i="1" dirty="0"/>
              <a:t>One quality is…</a:t>
            </a:r>
          </a:p>
          <a:p>
            <a:r>
              <a:rPr lang="en-US" sz="1600" i="1" dirty="0"/>
              <a:t>A second quality is…</a:t>
            </a:r>
          </a:p>
          <a:p>
            <a:r>
              <a:rPr lang="en-US" sz="1600" i="1" dirty="0"/>
              <a:t>A third quality is…</a:t>
            </a:r>
            <a:br>
              <a:rPr lang="en-US" sz="1600" dirty="0"/>
            </a:br>
            <a:r>
              <a:rPr lang="en-US" sz="1600" b="1" dirty="0"/>
              <a:t>(A) Outline three reasons the incarnation is important (3 marks) </a:t>
            </a:r>
          </a:p>
          <a:p>
            <a:r>
              <a:rPr lang="en-US" sz="1600" i="1" dirty="0"/>
              <a:t>One reason is…</a:t>
            </a:r>
          </a:p>
          <a:p>
            <a:r>
              <a:rPr lang="en-US" sz="1600" i="1" dirty="0"/>
              <a:t>A second reason is… </a:t>
            </a:r>
          </a:p>
          <a:p>
            <a:r>
              <a:rPr lang="en-US" sz="1600" i="1" dirty="0"/>
              <a:t>A third reason is…</a:t>
            </a:r>
          </a:p>
        </p:txBody>
      </p:sp>
      <p:sp>
        <p:nvSpPr>
          <p:cNvPr id="6" name="TextBox 5">
            <a:extLst>
              <a:ext uri="{FF2B5EF4-FFF2-40B4-BE49-F238E27FC236}">
                <a16:creationId xmlns:a16="http://schemas.microsoft.com/office/drawing/2014/main" id="{EAF8C6BC-F6D4-89C2-241B-71DA426FA6DC}"/>
              </a:ext>
            </a:extLst>
          </p:cNvPr>
          <p:cNvSpPr txBox="1"/>
          <p:nvPr/>
        </p:nvSpPr>
        <p:spPr>
          <a:xfrm>
            <a:off x="286871" y="215153"/>
            <a:ext cx="11403105" cy="707886"/>
          </a:xfrm>
          <a:prstGeom prst="rect">
            <a:avLst/>
          </a:prstGeom>
          <a:noFill/>
        </p:spPr>
        <p:txBody>
          <a:bodyPr wrap="square" rtlCol="0">
            <a:spAutoFit/>
          </a:bodyPr>
          <a:lstStyle/>
          <a:p>
            <a:r>
              <a:rPr lang="en-GB" sz="4000" u="sng" dirty="0"/>
              <a:t>Independent Tasks</a:t>
            </a:r>
          </a:p>
        </p:txBody>
      </p:sp>
    </p:spTree>
    <p:custDataLst>
      <p:tags r:id="rId1"/>
    </p:custDataLst>
    <p:extLst>
      <p:ext uri="{BB962C8B-B14F-4D97-AF65-F5344CB8AC3E}">
        <p14:creationId xmlns:p14="http://schemas.microsoft.com/office/powerpoint/2010/main" val="21650824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0133" y="1524000"/>
            <a:ext cx="11797696" cy="5355312"/>
          </a:xfrm>
          <a:prstGeom prst="rect">
            <a:avLst/>
          </a:prstGeom>
          <a:noFill/>
        </p:spPr>
        <p:txBody>
          <a:bodyPr wrap="square" rtlCol="0">
            <a:spAutoFit/>
          </a:bodyPr>
          <a:lstStyle/>
          <a:p>
            <a:r>
              <a:rPr lang="en-US" b="1" u="sng" dirty="0"/>
              <a:t>Iterative knowledge Quiz</a:t>
            </a:r>
          </a:p>
          <a:p>
            <a:pPr marL="342900" indent="-342900">
              <a:buAutoNum type="arabicPeriod"/>
            </a:pPr>
            <a:r>
              <a:rPr lang="en-US" dirty="0"/>
              <a:t>Can you answer a 3 mark question in bullet points? </a:t>
            </a:r>
            <a:r>
              <a:rPr lang="en-US" b="1" dirty="0"/>
              <a:t>No. Must be in 3 full sentences</a:t>
            </a:r>
            <a:endParaRPr lang="en-US" dirty="0"/>
          </a:p>
          <a:p>
            <a:pPr marL="342900" indent="-342900">
              <a:buAutoNum type="arabicPeriod"/>
            </a:pPr>
            <a:r>
              <a:rPr lang="en-US" dirty="0"/>
              <a:t>What is the difference between a  4 and 5 mark question? </a:t>
            </a:r>
            <a:r>
              <a:rPr lang="en-US" b="1" dirty="0"/>
              <a:t>A SOWA</a:t>
            </a:r>
            <a:endParaRPr lang="en-US" dirty="0"/>
          </a:p>
          <a:p>
            <a:pPr marL="342900" indent="-342900">
              <a:buAutoNum type="arabicPeriod"/>
            </a:pPr>
            <a:r>
              <a:rPr lang="en-US" dirty="0"/>
              <a:t>In a 12 mark answer do you put your own personal opinion in your answer? </a:t>
            </a:r>
            <a:r>
              <a:rPr lang="en-US" b="1" dirty="0"/>
              <a:t>No, they want you to focus on Christian teachings</a:t>
            </a:r>
            <a:endParaRPr lang="en-US" dirty="0"/>
          </a:p>
          <a:p>
            <a:pPr marL="342900" indent="-342900">
              <a:buAutoNum type="arabicPeriod"/>
            </a:pPr>
            <a:r>
              <a:rPr lang="en-US" dirty="0"/>
              <a:t>What is the most famous Christianity quote? </a:t>
            </a:r>
            <a:r>
              <a:rPr lang="en-US" b="1" dirty="0"/>
              <a:t>Love thy </a:t>
            </a:r>
            <a:r>
              <a:rPr lang="en-US" b="1" dirty="0" err="1"/>
              <a:t>neighbour</a:t>
            </a:r>
            <a:endParaRPr lang="en-US" dirty="0"/>
          </a:p>
          <a:p>
            <a:pPr marL="342900" indent="-342900">
              <a:buAutoNum type="arabicPeriod"/>
            </a:pPr>
            <a:r>
              <a:rPr lang="en-US" dirty="0"/>
              <a:t>What is the role of the Father in the Trinity? </a:t>
            </a:r>
            <a:r>
              <a:rPr lang="en-US" b="1" dirty="0"/>
              <a:t>The Creator/Sustainer</a:t>
            </a:r>
            <a:endParaRPr lang="en-US" dirty="0"/>
          </a:p>
          <a:p>
            <a:pPr marL="342900" indent="-342900">
              <a:buAutoNum type="arabicPeriod"/>
            </a:pPr>
            <a:r>
              <a:rPr lang="en-US" dirty="0"/>
              <a:t>What is the incarnation? </a:t>
            </a:r>
            <a:r>
              <a:rPr lang="en-US" b="1" dirty="0"/>
              <a:t>God in human form</a:t>
            </a:r>
            <a:endParaRPr lang="en-US" dirty="0"/>
          </a:p>
          <a:p>
            <a:pPr marL="342900" indent="-342900">
              <a:buAutoNum type="arabicPeriod"/>
            </a:pPr>
            <a:r>
              <a:rPr lang="en-US" dirty="0"/>
              <a:t>What is The Inconsistent Triad? </a:t>
            </a:r>
            <a:r>
              <a:rPr lang="en-US" b="1" dirty="0"/>
              <a:t>Evil exists, God is Omnipotent and God is omnibenevolent. You cannot have a God that has all three parts.</a:t>
            </a:r>
            <a:endParaRPr lang="en-US" dirty="0"/>
          </a:p>
          <a:p>
            <a:pPr marL="342900" indent="-342900">
              <a:buAutoNum type="arabicPeriod"/>
            </a:pPr>
            <a:r>
              <a:rPr lang="en-US" dirty="0"/>
              <a:t>Name an example of moral evil </a:t>
            </a:r>
            <a:r>
              <a:rPr lang="en-US" b="1" dirty="0"/>
              <a:t>Murder, theft, ANYTHING THAT HUMANS DO TO OTHER HUMANS</a:t>
            </a:r>
            <a:endParaRPr lang="en-US" dirty="0"/>
          </a:p>
          <a:p>
            <a:pPr marL="342900" indent="-342900">
              <a:buAutoNum type="arabicPeriod"/>
            </a:pPr>
            <a:r>
              <a:rPr lang="en-US" dirty="0"/>
              <a:t>Name an example of natural evil </a:t>
            </a:r>
            <a:r>
              <a:rPr lang="en-US" b="1" dirty="0"/>
              <a:t>Volcanoes, earthquakes, floods ANYTHING THAT IS CAUSED BY NATURE</a:t>
            </a:r>
            <a:endParaRPr lang="en-US" dirty="0"/>
          </a:p>
          <a:p>
            <a:pPr marL="342900" indent="-342900">
              <a:buAutoNum type="arabicPeriod"/>
            </a:pPr>
            <a:r>
              <a:rPr lang="en-US" dirty="0"/>
              <a:t>What does sanctity mean? </a:t>
            </a:r>
            <a:r>
              <a:rPr lang="en-US" b="1" dirty="0"/>
              <a:t>Belief that life is sacred to God</a:t>
            </a:r>
            <a:endParaRPr lang="en-US" dirty="0"/>
          </a:p>
          <a:p>
            <a:pPr marL="342900" indent="-342900">
              <a:buAutoNum type="arabicPeriod"/>
            </a:pPr>
            <a:r>
              <a:rPr lang="en-US" dirty="0"/>
              <a:t>How was man made in Genesis 2? </a:t>
            </a:r>
            <a:r>
              <a:rPr lang="en-US" b="1" dirty="0"/>
              <a:t>From the dust of the ground and the breath of God (Holy Spirit)</a:t>
            </a:r>
            <a:endParaRPr lang="en-US" dirty="0"/>
          </a:p>
          <a:p>
            <a:pPr marL="342900" indent="-342900">
              <a:buAutoNum type="arabicPeriod"/>
            </a:pPr>
            <a:r>
              <a:rPr lang="en-US" dirty="0"/>
              <a:t>How was woman made in Genesis 2? </a:t>
            </a:r>
            <a:r>
              <a:rPr lang="en-US" b="1" dirty="0"/>
              <a:t>Man’s rib</a:t>
            </a:r>
            <a:endParaRPr lang="en-US" dirty="0"/>
          </a:p>
          <a:p>
            <a:pPr marL="342900" indent="-342900">
              <a:buAutoNum type="arabicPeriod"/>
            </a:pPr>
            <a:r>
              <a:rPr lang="en-US" dirty="0"/>
              <a:t> What two ways can you interpret the creation story? </a:t>
            </a:r>
            <a:r>
              <a:rPr lang="en-US" b="1" dirty="0"/>
              <a:t>Literal = word for word or metaphorical = a story</a:t>
            </a:r>
            <a:r>
              <a:rPr lang="en-US" dirty="0"/>
              <a:t> </a:t>
            </a:r>
          </a:p>
          <a:p>
            <a:pPr marL="342900" indent="-342900">
              <a:buAutoNum type="arabicPeriod"/>
            </a:pPr>
            <a:r>
              <a:rPr lang="en-US" dirty="0"/>
              <a:t>What is the Fall? </a:t>
            </a:r>
            <a:r>
              <a:rPr lang="en-US" b="1" dirty="0"/>
              <a:t>Adam and Eve committing the first sin and betraying God</a:t>
            </a:r>
            <a:endParaRPr lang="en-US" dirty="0"/>
          </a:p>
          <a:p>
            <a:pPr marL="342900" indent="-342900">
              <a:buAutoNum type="arabicPeriod"/>
            </a:pPr>
            <a:r>
              <a:rPr lang="en-US" dirty="0"/>
              <a:t>What is Original Sin? </a:t>
            </a:r>
            <a:r>
              <a:rPr lang="en-US" b="1" dirty="0"/>
              <a:t>Sin all humans are born with due to the actions in the Fall</a:t>
            </a:r>
            <a:endParaRPr lang="en-US" dirty="0"/>
          </a:p>
          <a:p>
            <a:endParaRPr lang="en-GB" dirty="0"/>
          </a:p>
        </p:txBody>
      </p:sp>
    </p:spTree>
    <p:custDataLst>
      <p:tags r:id="rId1"/>
    </p:custDataLst>
    <p:extLst>
      <p:ext uri="{BB962C8B-B14F-4D97-AF65-F5344CB8AC3E}">
        <p14:creationId xmlns:p14="http://schemas.microsoft.com/office/powerpoint/2010/main" val="2128356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fade">
                                      <p:cBhvr>
                                        <p:cTn id="67" dur="5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fade">
                                      <p:cBhvr>
                                        <p:cTn id="72" dur="500"/>
                                        <p:tgtEl>
                                          <p:spTgt spid="3">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
                                            <p:txEl>
                                              <p:pRg st="15" end="15"/>
                                            </p:txEl>
                                          </p:spTgt>
                                        </p:tgtEl>
                                        <p:attrNameLst>
                                          <p:attrName>style.visibility</p:attrName>
                                        </p:attrNameLst>
                                      </p:cBhvr>
                                      <p:to>
                                        <p:strVal val="visible"/>
                                      </p:to>
                                    </p:set>
                                    <p:animEffect transition="in" filter="fade">
                                      <p:cBhvr>
                                        <p:cTn id="77"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4134524" y="3449646"/>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
        <p:nvSpPr>
          <p:cNvPr id="12" name="TextBox 11"/>
          <p:cNvSpPr txBox="1"/>
          <p:nvPr/>
        </p:nvSpPr>
        <p:spPr>
          <a:xfrm>
            <a:off x="4098175" y="0"/>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
        <p:nvSpPr>
          <p:cNvPr id="13" name="TextBox 12"/>
          <p:cNvSpPr txBox="1"/>
          <p:nvPr/>
        </p:nvSpPr>
        <p:spPr>
          <a:xfrm>
            <a:off x="8057477" y="0"/>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
        <p:nvSpPr>
          <p:cNvPr id="14" name="TextBox 13"/>
          <p:cNvSpPr txBox="1"/>
          <p:nvPr/>
        </p:nvSpPr>
        <p:spPr>
          <a:xfrm>
            <a:off x="60959" y="3451955"/>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
        <p:nvSpPr>
          <p:cNvPr id="15" name="TextBox 14"/>
          <p:cNvSpPr txBox="1"/>
          <p:nvPr/>
        </p:nvSpPr>
        <p:spPr>
          <a:xfrm>
            <a:off x="174402" y="0"/>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
        <p:nvSpPr>
          <p:cNvPr id="16" name="TextBox 15"/>
          <p:cNvSpPr txBox="1"/>
          <p:nvPr/>
        </p:nvSpPr>
        <p:spPr>
          <a:xfrm>
            <a:off x="8057477" y="3429000"/>
            <a:ext cx="4037216" cy="3600986"/>
          </a:xfrm>
          <a:prstGeom prst="rect">
            <a:avLst/>
          </a:prstGeom>
          <a:noFill/>
        </p:spPr>
        <p:txBody>
          <a:bodyPr wrap="square" rtlCol="0">
            <a:spAutoFit/>
          </a:bodyPr>
          <a:lstStyle/>
          <a:p>
            <a:r>
              <a:rPr lang="en-US" sz="1200" b="1" u="sng" dirty="0"/>
              <a:t>Iterative knowledge Quiz</a:t>
            </a:r>
          </a:p>
          <a:p>
            <a:pPr marL="342900" indent="-342900">
              <a:buAutoNum type="arabicPeriod"/>
            </a:pPr>
            <a:r>
              <a:rPr lang="en-US" sz="1200" dirty="0"/>
              <a:t>Can you answer a 3 mark question in bullet points? </a:t>
            </a:r>
          </a:p>
          <a:p>
            <a:pPr marL="342900" indent="-342900">
              <a:buAutoNum type="arabicPeriod"/>
            </a:pPr>
            <a:r>
              <a:rPr lang="en-US" sz="1200" dirty="0"/>
              <a:t>What is the difference between a  4 and 5 mark question? </a:t>
            </a:r>
          </a:p>
          <a:p>
            <a:pPr marL="342900" indent="-342900">
              <a:buAutoNum type="arabicPeriod"/>
            </a:pPr>
            <a:r>
              <a:rPr lang="en-US" sz="1200" dirty="0"/>
              <a:t>In a 12 mark answer do you put your own personal opinion in your answer?</a:t>
            </a:r>
          </a:p>
          <a:p>
            <a:pPr marL="342900" indent="-342900">
              <a:buAutoNum type="arabicPeriod"/>
            </a:pPr>
            <a:r>
              <a:rPr lang="en-US" sz="1200" dirty="0"/>
              <a:t>What is the most famous Christianity quote? </a:t>
            </a:r>
          </a:p>
          <a:p>
            <a:pPr marL="342900" indent="-342900">
              <a:buAutoNum type="arabicPeriod"/>
            </a:pPr>
            <a:r>
              <a:rPr lang="en-US" sz="1200" dirty="0"/>
              <a:t>What is the role of the Father in the Trinity? </a:t>
            </a:r>
          </a:p>
          <a:p>
            <a:pPr marL="342900" indent="-342900">
              <a:buAutoNum type="arabicPeriod"/>
            </a:pPr>
            <a:r>
              <a:rPr lang="en-US" sz="1200" dirty="0"/>
              <a:t>What is the incarnation? </a:t>
            </a:r>
          </a:p>
          <a:p>
            <a:pPr marL="342900" indent="-342900">
              <a:buAutoNum type="arabicPeriod"/>
            </a:pPr>
            <a:r>
              <a:rPr lang="en-US" sz="1200" dirty="0"/>
              <a:t>What is The Inconsistent Triad? </a:t>
            </a:r>
          </a:p>
          <a:p>
            <a:pPr marL="342900" indent="-342900">
              <a:buAutoNum type="arabicPeriod"/>
            </a:pPr>
            <a:r>
              <a:rPr lang="en-US" sz="1200" dirty="0"/>
              <a:t>Name an example of moral evil</a:t>
            </a:r>
          </a:p>
          <a:p>
            <a:pPr marL="342900" indent="-342900">
              <a:buAutoNum type="arabicPeriod"/>
            </a:pPr>
            <a:r>
              <a:rPr lang="en-US" sz="1200" dirty="0"/>
              <a:t>Name an example of natural evil</a:t>
            </a:r>
          </a:p>
          <a:p>
            <a:pPr marL="342900" indent="-342900">
              <a:buAutoNum type="arabicPeriod"/>
            </a:pPr>
            <a:r>
              <a:rPr lang="en-US" sz="1200" dirty="0"/>
              <a:t>What does sanctity mean? </a:t>
            </a:r>
          </a:p>
          <a:p>
            <a:pPr marL="342900" indent="-342900">
              <a:buAutoNum type="arabicPeriod"/>
            </a:pPr>
            <a:r>
              <a:rPr lang="en-US" sz="1200" dirty="0"/>
              <a:t>How was man made in Genesis 2? </a:t>
            </a:r>
          </a:p>
          <a:p>
            <a:pPr marL="342900" indent="-342900">
              <a:buAutoNum type="arabicPeriod"/>
            </a:pPr>
            <a:r>
              <a:rPr lang="en-US" sz="1200" dirty="0"/>
              <a:t>How was woman made in Genesis 2? </a:t>
            </a:r>
          </a:p>
          <a:p>
            <a:pPr marL="342900" indent="-342900">
              <a:buAutoNum type="arabicPeriod"/>
            </a:pPr>
            <a:r>
              <a:rPr lang="en-US" sz="1200" dirty="0"/>
              <a:t> What two ways can you interpret the creation story? </a:t>
            </a:r>
          </a:p>
          <a:p>
            <a:pPr marL="342900" indent="-342900">
              <a:buAutoNum type="arabicPeriod"/>
            </a:pPr>
            <a:r>
              <a:rPr lang="en-US" sz="1200" dirty="0"/>
              <a:t>What is the Fall?</a:t>
            </a:r>
          </a:p>
          <a:p>
            <a:pPr marL="342900" indent="-342900">
              <a:buAutoNum type="arabicPeriod"/>
            </a:pPr>
            <a:r>
              <a:rPr lang="en-US" sz="1200" dirty="0"/>
              <a:t>What is Original Sin?</a:t>
            </a:r>
          </a:p>
          <a:p>
            <a:endParaRPr lang="en-GB" sz="1200" dirty="0"/>
          </a:p>
        </p:txBody>
      </p:sp>
    </p:spTree>
    <p:extLst>
      <p:ext uri="{BB962C8B-B14F-4D97-AF65-F5344CB8AC3E}">
        <p14:creationId xmlns:p14="http://schemas.microsoft.com/office/powerpoint/2010/main" val="195190516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62607" y="111125"/>
            <a:ext cx="11524593" cy="1143000"/>
          </a:xfrm>
          <a:prstGeom prst="rect">
            <a:avLst/>
          </a:prstGeom>
          <a:solidFill>
            <a:schemeClr val="bg1"/>
          </a:solidFill>
          <a:ln w="50800">
            <a:solidFill>
              <a:schemeClr val="tx1"/>
            </a:solidFill>
          </a:ln>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GB" b="1" dirty="0">
                <a:solidFill>
                  <a:srgbClr val="7030A0"/>
                </a:solidFill>
                <a:latin typeface="Comic Sans MS" panose="030F0702030302020204" pitchFamily="66" charset="0"/>
              </a:rPr>
              <a:t>	</a:t>
            </a:r>
            <a:r>
              <a:rPr lang="en-GB" b="1" u="sng" dirty="0">
                <a:latin typeface="Comic Sans MS" panose="030F0702030302020204" pitchFamily="66" charset="0"/>
              </a:rPr>
              <a:t>Christian Responses</a:t>
            </a:r>
            <a:br>
              <a:rPr lang="en-GB" sz="3100" b="1" u="sng" dirty="0">
                <a:latin typeface="Comic Sans MS" panose="030F0702030302020204" pitchFamily="66" charset="0"/>
              </a:rPr>
            </a:br>
            <a:endParaRPr lang="en-GB" sz="3100" b="1" u="sng" dirty="0">
              <a:latin typeface="Comic Sans MS" panose="030F0702030302020204" pitchFamily="66" charset="0"/>
            </a:endParaRPr>
          </a:p>
        </p:txBody>
      </p:sp>
      <p:cxnSp>
        <p:nvCxnSpPr>
          <p:cNvPr id="8" name="Straight Connector 7"/>
          <p:cNvCxnSpPr/>
          <p:nvPr/>
        </p:nvCxnSpPr>
        <p:spPr>
          <a:xfrm>
            <a:off x="1242685" y="136525"/>
            <a:ext cx="0" cy="111760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95479" y="1476815"/>
            <a:ext cx="7050388" cy="6186309"/>
          </a:xfrm>
          <a:prstGeom prst="rect">
            <a:avLst/>
          </a:prstGeom>
          <a:noFill/>
        </p:spPr>
        <p:txBody>
          <a:bodyPr wrap="square" rtlCol="0">
            <a:spAutoFit/>
          </a:bodyPr>
          <a:lstStyle/>
          <a:p>
            <a:r>
              <a:rPr lang="en-US" dirty="0">
                <a:latin typeface="Comic Sans MS" panose="030F0702030302020204" pitchFamily="66" charset="0"/>
              </a:rPr>
              <a:t>Over the next 3 lessons we will be looking at a series of different responses to evil and suffering.</a:t>
            </a:r>
          </a:p>
          <a:p>
            <a:endParaRPr lang="en-US" dirty="0">
              <a:latin typeface="Comic Sans MS" panose="030F0702030302020204" pitchFamily="66" charset="0"/>
            </a:endParaRPr>
          </a:p>
          <a:p>
            <a:r>
              <a:rPr lang="en-US" dirty="0">
                <a:latin typeface="Comic Sans MS" panose="030F0702030302020204" pitchFamily="66" charset="0"/>
              </a:rPr>
              <a:t>For non-religious people they claim evil and God cannot BOTH exist.</a:t>
            </a:r>
          </a:p>
          <a:p>
            <a:endParaRPr lang="en-US" dirty="0">
              <a:latin typeface="Comic Sans MS" panose="030F0702030302020204" pitchFamily="66" charset="0"/>
            </a:endParaRPr>
          </a:p>
          <a:p>
            <a:r>
              <a:rPr lang="en-US" dirty="0">
                <a:latin typeface="Comic Sans MS" panose="030F0702030302020204" pitchFamily="66" charset="0"/>
              </a:rPr>
              <a:t>But for Christians they think this is possible and we will be exploring HOW and WHY they think this. </a:t>
            </a:r>
          </a:p>
          <a:p>
            <a:endParaRPr lang="en-US" dirty="0">
              <a:latin typeface="Comic Sans MS" panose="030F0702030302020204" pitchFamily="66" charset="0"/>
            </a:endParaRPr>
          </a:p>
          <a:p>
            <a:r>
              <a:rPr lang="en-US" dirty="0">
                <a:latin typeface="Comic Sans MS" panose="030F0702030302020204" pitchFamily="66" charset="0"/>
              </a:rPr>
              <a:t>To do this we will look at Biblical, theoretical and practical explanations. </a:t>
            </a:r>
          </a:p>
          <a:p>
            <a:endParaRPr lang="en-US" dirty="0">
              <a:latin typeface="Comic Sans MS" panose="030F0702030302020204" pitchFamily="66" charset="0"/>
            </a:endParaRPr>
          </a:p>
          <a:p>
            <a:r>
              <a:rPr lang="en-US" dirty="0">
                <a:latin typeface="Comic Sans MS" panose="030F0702030302020204" pitchFamily="66" charset="0"/>
              </a:rPr>
              <a:t>So let’s have some practice and see what we can guess. </a:t>
            </a:r>
          </a:p>
          <a:p>
            <a:endParaRPr lang="en-US" dirty="0">
              <a:latin typeface="Comic Sans MS" panose="030F0702030302020204" pitchFamily="66" charset="0"/>
            </a:endParaRPr>
          </a:p>
          <a:p>
            <a:r>
              <a:rPr lang="en-GB" dirty="0">
                <a:latin typeface="Comic Sans MS" panose="030F0702030302020204" pitchFamily="66" charset="0"/>
              </a:rPr>
              <a:t>Read the cards and categorise them under the appropriate headings:</a:t>
            </a:r>
          </a:p>
          <a:p>
            <a:pPr marL="514350" indent="-514350">
              <a:buFont typeface="+mj-lt"/>
              <a:buAutoNum type="arabicPeriod"/>
            </a:pPr>
            <a:r>
              <a:rPr lang="en-GB" dirty="0">
                <a:latin typeface="Comic Sans MS" panose="030F0702030302020204" pitchFamily="66" charset="0"/>
              </a:rPr>
              <a:t>Theoretical responses</a:t>
            </a:r>
          </a:p>
          <a:p>
            <a:pPr marL="514350" indent="-514350">
              <a:buFont typeface="+mj-lt"/>
              <a:buAutoNum type="arabicPeriod"/>
            </a:pPr>
            <a:r>
              <a:rPr lang="en-GB" dirty="0">
                <a:latin typeface="Comic Sans MS" panose="030F0702030302020204" pitchFamily="66" charset="0"/>
              </a:rPr>
              <a:t>Practical responses</a:t>
            </a:r>
          </a:p>
          <a:p>
            <a:pPr marL="514350" indent="-514350">
              <a:buFont typeface="+mj-lt"/>
              <a:buAutoNum type="arabicPeriod"/>
            </a:pPr>
            <a:r>
              <a:rPr lang="en-GB" dirty="0">
                <a:latin typeface="Comic Sans MS" panose="030F0702030302020204" pitchFamily="66" charset="0"/>
              </a:rPr>
              <a:t>Biblical responses</a:t>
            </a:r>
          </a:p>
          <a:p>
            <a:endParaRPr lang="en-US" dirty="0">
              <a:latin typeface="Comic Sans MS" panose="030F0702030302020204" pitchFamily="66" charset="0"/>
            </a:endParaRPr>
          </a:p>
          <a:p>
            <a:endParaRPr lang="en-US" dirty="0">
              <a:latin typeface="Comic Sans MS" panose="030F0702030302020204" pitchFamily="66" charset="0"/>
            </a:endParaRPr>
          </a:p>
          <a:p>
            <a:endParaRPr lang="en-GB" dirty="0">
              <a:latin typeface="Comic Sans MS" panose="030F0702030302020204" pitchFamily="66" charset="0"/>
            </a:endParaRPr>
          </a:p>
        </p:txBody>
      </p:sp>
      <p:pic>
        <p:nvPicPr>
          <p:cNvPr id="6" name="Picture 5"/>
          <p:cNvPicPr>
            <a:picLocks noChangeAspect="1"/>
          </p:cNvPicPr>
          <p:nvPr/>
        </p:nvPicPr>
        <p:blipFill>
          <a:blip r:embed="rId3"/>
          <a:stretch>
            <a:fillRect/>
          </a:stretch>
        </p:blipFill>
        <p:spPr>
          <a:xfrm>
            <a:off x="7145867" y="1963591"/>
            <a:ext cx="4883589" cy="3171965"/>
          </a:xfrm>
          <a:prstGeom prst="rect">
            <a:avLst/>
          </a:prstGeom>
        </p:spPr>
      </p:pic>
    </p:spTree>
    <p:extLst>
      <p:ext uri="{BB962C8B-B14F-4D97-AF65-F5344CB8AC3E}">
        <p14:creationId xmlns:p14="http://schemas.microsoft.com/office/powerpoint/2010/main" val="38439923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animEffect transition="in" filter="fade">
                                      <p:cBhvr>
                                        <p:cTn id="13" dur="500"/>
                                        <p:tgtEl>
                                          <p:spTgt spid="3">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1" end="11"/>
                                            </p:txEl>
                                          </p:spTgt>
                                        </p:tgtEl>
                                        <p:attrNameLst>
                                          <p:attrName>style.visibility</p:attrName>
                                        </p:attrNameLst>
                                      </p:cBhvr>
                                      <p:to>
                                        <p:strVal val="visible"/>
                                      </p:to>
                                    </p:set>
                                    <p:animEffect transition="in" filter="fade">
                                      <p:cBhvr>
                                        <p:cTn id="16" dur="500"/>
                                        <p:tgtEl>
                                          <p:spTgt spid="3">
                                            <p:txEl>
                                              <p:pRg st="11" end="11"/>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animEffect transition="in" filter="fade">
                                      <p:cBhvr>
                                        <p:cTn id="19" dur="500"/>
                                        <p:tgtEl>
                                          <p:spTgt spid="3">
                                            <p:txEl>
                                              <p:pRg st="12" end="1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3" end="13"/>
                                            </p:txEl>
                                          </p:spTgt>
                                        </p:tgtEl>
                                        <p:attrNameLst>
                                          <p:attrName>style.visibility</p:attrName>
                                        </p:attrNameLst>
                                      </p:cBhvr>
                                      <p:to>
                                        <p:strVal val="visible"/>
                                      </p:to>
                                    </p:set>
                                    <p:animEffect transition="in" filter="fade">
                                      <p:cBhvr>
                                        <p:cTn id="2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graphicFrame>
        <p:nvGraphicFramePr>
          <p:cNvPr id="4" name="Table 3"/>
          <p:cNvGraphicFramePr>
            <a:graphicFrameLocks noGrp="1"/>
          </p:cNvGraphicFramePr>
          <p:nvPr>
            <p:extLst>
              <p:ext uri="{D42A27DB-BD31-4B8C-83A1-F6EECF244321}">
                <p14:modId xmlns:p14="http://schemas.microsoft.com/office/powerpoint/2010/main" val="2661794344"/>
              </p:ext>
            </p:extLst>
          </p:nvPr>
        </p:nvGraphicFramePr>
        <p:xfrm>
          <a:off x="1540933" y="723106"/>
          <a:ext cx="9110133" cy="5090160"/>
        </p:xfrm>
        <a:graphic>
          <a:graphicData uri="http://schemas.openxmlformats.org/drawingml/2006/table">
            <a:tbl>
              <a:tblPr firstRow="1" bandRow="1">
                <a:tableStyleId>{5C22544A-7EE6-4342-B048-85BDC9FD1C3A}</a:tableStyleId>
              </a:tblPr>
              <a:tblGrid>
                <a:gridCol w="2277534">
                  <a:extLst>
                    <a:ext uri="{9D8B030D-6E8A-4147-A177-3AD203B41FA5}">
                      <a16:colId xmlns:a16="http://schemas.microsoft.com/office/drawing/2014/main" val="20000"/>
                    </a:ext>
                  </a:extLst>
                </a:gridCol>
                <a:gridCol w="2311780">
                  <a:extLst>
                    <a:ext uri="{9D8B030D-6E8A-4147-A177-3AD203B41FA5}">
                      <a16:colId xmlns:a16="http://schemas.microsoft.com/office/drawing/2014/main" val="20001"/>
                    </a:ext>
                  </a:extLst>
                </a:gridCol>
                <a:gridCol w="2243285">
                  <a:extLst>
                    <a:ext uri="{9D8B030D-6E8A-4147-A177-3AD203B41FA5}">
                      <a16:colId xmlns:a16="http://schemas.microsoft.com/office/drawing/2014/main" val="20002"/>
                    </a:ext>
                  </a:extLst>
                </a:gridCol>
                <a:gridCol w="2277534">
                  <a:extLst>
                    <a:ext uri="{9D8B030D-6E8A-4147-A177-3AD203B41FA5}">
                      <a16:colId xmlns:a16="http://schemas.microsoft.com/office/drawing/2014/main" val="20003"/>
                    </a:ext>
                  </a:extLst>
                </a:gridCol>
              </a:tblGrid>
              <a:tr h="2045041">
                <a:tc>
                  <a:txBody>
                    <a:bodyPr/>
                    <a:lstStyle/>
                    <a:p>
                      <a:r>
                        <a:rPr lang="en-GB" sz="1400" b="0" dirty="0">
                          <a:solidFill>
                            <a:schemeClr val="tx1"/>
                          </a:solidFill>
                          <a:latin typeface="Comic Sans MS" panose="030F0702030302020204" pitchFamily="66" charset="0"/>
                        </a:rPr>
                        <a:t>“I have started running a food bank for</a:t>
                      </a:r>
                      <a:r>
                        <a:rPr lang="en-GB" sz="1400" b="0" baseline="0" dirty="0">
                          <a:solidFill>
                            <a:schemeClr val="tx1"/>
                          </a:solidFill>
                          <a:latin typeface="Comic Sans MS" panose="030F0702030302020204" pitchFamily="66" charset="0"/>
                        </a:rPr>
                        <a:t> refugees and people who have very little of their own. This is making things a little easier for them”</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“I went to Church last week and prayed</a:t>
                      </a:r>
                      <a:r>
                        <a:rPr lang="en-GB" sz="1400" b="0" baseline="0" dirty="0">
                          <a:solidFill>
                            <a:schemeClr val="tx1"/>
                          </a:solidFill>
                          <a:latin typeface="Comic Sans MS" panose="030F0702030302020204" pitchFamily="66" charset="0"/>
                        </a:rPr>
                        <a:t> for the situation in Syria, where so many people are living in refugee camps. It is a horrible situation. I am hoping God will know the answer”</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“My best friend has been diagnosed with cancer. I find my self asking,</a:t>
                      </a:r>
                      <a:r>
                        <a:rPr lang="en-GB" sz="1400" b="0" baseline="0" dirty="0">
                          <a:solidFill>
                            <a:schemeClr val="tx1"/>
                          </a:solidFill>
                          <a:latin typeface="Comic Sans MS" panose="030F0702030302020204" pitchFamily="66" charset="0"/>
                        </a:rPr>
                        <a:t> why her… She said it is giving her hope that good things will come and it is making her positive. She has said God has the answer, even if humans don’t.”</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“My friend</a:t>
                      </a:r>
                      <a:r>
                        <a:rPr lang="en-GB" sz="1400" b="0" baseline="0" dirty="0">
                          <a:solidFill>
                            <a:schemeClr val="tx1"/>
                          </a:solidFill>
                          <a:latin typeface="Comic Sans MS" panose="030F0702030302020204" pitchFamily="66" charset="0"/>
                        </a:rPr>
                        <a:t> quite often reads the Psalms in the Bible, to give her hope that suffering will end and good will overcome evil”=. They provide a source of comfort for her.”</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440349">
                <a:tc>
                  <a:txBody>
                    <a:bodyPr/>
                    <a:lstStyle/>
                    <a:p>
                      <a:r>
                        <a:rPr lang="en-GB" sz="1400" b="0" dirty="0">
                          <a:solidFill>
                            <a:schemeClr val="tx1"/>
                          </a:solidFill>
                          <a:latin typeface="Comic Sans MS" panose="030F0702030302020204" pitchFamily="66" charset="0"/>
                        </a:rPr>
                        <a:t>“I read in the paper about a man who had been beaten and murdered. I wondered why God lets this happen, but then I realised</a:t>
                      </a:r>
                      <a:r>
                        <a:rPr lang="en-GB" sz="1400" b="0" baseline="0" dirty="0">
                          <a:solidFill>
                            <a:schemeClr val="tx1"/>
                          </a:solidFill>
                          <a:latin typeface="Comic Sans MS" panose="030F0702030302020204" pitchFamily="66" charset="0"/>
                        </a:rPr>
                        <a:t> it was a human who chose to do that – they chose to do the evil act”</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“I wonder why bad things happen to good people. But,</a:t>
                      </a:r>
                      <a:r>
                        <a:rPr lang="en-GB" sz="1400" b="0" baseline="0" dirty="0">
                          <a:solidFill>
                            <a:schemeClr val="tx1"/>
                          </a:solidFill>
                          <a:latin typeface="Comic Sans MS" panose="030F0702030302020204" pitchFamily="66" charset="0"/>
                        </a:rPr>
                        <a:t> I keep getting told that God has a plan for everyone, even if we don’t know what that is”</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“If</a:t>
                      </a:r>
                      <a:r>
                        <a:rPr lang="en-GB" sz="1400" b="0" baseline="0" dirty="0">
                          <a:solidFill>
                            <a:schemeClr val="tx1"/>
                          </a:solidFill>
                          <a:latin typeface="Comic Sans MS" panose="030F0702030302020204" pitchFamily="66" charset="0"/>
                        </a:rPr>
                        <a:t> some evil acts are caused by humans I am confused about the acts of nature that cause suffering, surely this is God’s fault. Then I realised that these natural disasters make people come together in times of need and make us better people and stronger people. They strengthen our soul”</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b="0" dirty="0">
                          <a:solidFill>
                            <a:schemeClr val="tx1"/>
                          </a:solidFill>
                          <a:latin typeface="Comic Sans MS" panose="030F0702030302020204" pitchFamily="66" charset="0"/>
                        </a:rPr>
                        <a:t>“I am going on a trip</a:t>
                      </a:r>
                      <a:r>
                        <a:rPr lang="en-GB" sz="1400" b="0" baseline="0" dirty="0">
                          <a:solidFill>
                            <a:schemeClr val="tx1"/>
                          </a:solidFill>
                          <a:latin typeface="Comic Sans MS" panose="030F0702030302020204" pitchFamily="66" charset="0"/>
                        </a:rPr>
                        <a:t> with a charity I support to build a school in a remote village in South America and help the children who are living in poverty there!”</a:t>
                      </a:r>
                      <a:endParaRPr lang="en-GB" sz="1400" b="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2115561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3150</TotalTime>
  <Words>3730</Words>
  <Application>Microsoft Office PowerPoint</Application>
  <PresentationFormat>Widescreen</PresentationFormat>
  <Paragraphs>311</Paragraphs>
  <Slides>12</Slides>
  <Notes>3</Notes>
  <HiddenSlides>4</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Bruntcliffe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Hayley Ashe</dc:creator>
  <cp:lastModifiedBy>Megan Weaver</cp:lastModifiedBy>
  <cp:revision>124</cp:revision>
  <cp:lastPrinted>2021-11-19T07:28:05Z</cp:lastPrinted>
  <dcterms:created xsi:type="dcterms:W3CDTF">2017-06-05T15:07:18Z</dcterms:created>
  <dcterms:modified xsi:type="dcterms:W3CDTF">2024-02-27T20:31:40Z</dcterms:modified>
</cp:coreProperties>
</file>