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8"/>
  </p:notesMasterIdLst>
  <p:sldIdLst>
    <p:sldId id="256" r:id="rId2"/>
    <p:sldId id="263" r:id="rId3"/>
    <p:sldId id="258" r:id="rId4"/>
    <p:sldId id="260" r:id="rId5"/>
    <p:sldId id="261" r:id="rId6"/>
    <p:sldId id="262" r:id="rId7"/>
  </p:sldIdLst>
  <p:sldSz cx="9144000" cy="5143500" type="screen16x9"/>
  <p:notesSz cx="6858000" cy="9144000"/>
  <p:embeddedFontLst>
    <p:embeddedFont>
      <p:font typeface="Century Gothic" panose="020B0502020202020204" pitchFamily="34" charset="0"/>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E0D5F58-5C27-4288-8D46-1D8594A95C2D}">
  <a:tblStyle styleId="{CE0D5F58-5C27-4288-8D46-1D8594A95C2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74" y="7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s M Marway" userId="5f0977fd-7215-41a2-a909-c03c428f7f19" providerId="ADAL" clId="{0FB639A0-2238-48CF-AF6E-800D59036E08}"/>
    <pc:docChg chg="custSel addSld delSld modSld">
      <pc:chgData name="Mrs M Marway" userId="5f0977fd-7215-41a2-a909-c03c428f7f19" providerId="ADAL" clId="{0FB639A0-2238-48CF-AF6E-800D59036E08}" dt="2025-11-24T12:01:07.139" v="119" actId="20577"/>
      <pc:docMkLst>
        <pc:docMk/>
      </pc:docMkLst>
      <pc:sldChg chg="del">
        <pc:chgData name="Mrs M Marway" userId="5f0977fd-7215-41a2-a909-c03c428f7f19" providerId="ADAL" clId="{0FB639A0-2238-48CF-AF6E-800D59036E08}" dt="2025-11-24T12:00:42.037" v="112" actId="47"/>
        <pc:sldMkLst>
          <pc:docMk/>
          <pc:sldMk cId="0" sldId="257"/>
        </pc:sldMkLst>
      </pc:sldChg>
      <pc:sldChg chg="del">
        <pc:chgData name="Mrs M Marway" userId="5f0977fd-7215-41a2-a909-c03c428f7f19" providerId="ADAL" clId="{0FB639A0-2238-48CF-AF6E-800D59036E08}" dt="2025-11-24T12:00:48.290" v="113" actId="47"/>
        <pc:sldMkLst>
          <pc:docMk/>
          <pc:sldMk cId="0" sldId="259"/>
        </pc:sldMkLst>
      </pc:sldChg>
      <pc:sldChg chg="addSp modSp new mod">
        <pc:chgData name="Mrs M Marway" userId="5f0977fd-7215-41a2-a909-c03c428f7f19" providerId="ADAL" clId="{0FB639A0-2238-48CF-AF6E-800D59036E08}" dt="2025-11-24T12:01:07.139" v="119" actId="20577"/>
        <pc:sldMkLst>
          <pc:docMk/>
          <pc:sldMk cId="1567400655" sldId="263"/>
        </pc:sldMkLst>
        <pc:spChg chg="mod">
          <ac:chgData name="Mrs M Marway" userId="5f0977fd-7215-41a2-a909-c03c428f7f19" providerId="ADAL" clId="{0FB639A0-2238-48CF-AF6E-800D59036E08}" dt="2025-11-24T12:01:07.139" v="119" actId="20577"/>
          <ac:spMkLst>
            <pc:docMk/>
            <pc:sldMk cId="1567400655" sldId="263"/>
            <ac:spMk id="2" creationId="{4ACF6EA1-F400-B478-5AD3-3A9502B7FF08}"/>
          </ac:spMkLst>
        </pc:spChg>
        <pc:spChg chg="add mod">
          <ac:chgData name="Mrs M Marway" userId="5f0977fd-7215-41a2-a909-c03c428f7f19" providerId="ADAL" clId="{0FB639A0-2238-48CF-AF6E-800D59036E08}" dt="2025-11-24T12:01:00.912" v="117" actId="404"/>
          <ac:spMkLst>
            <pc:docMk/>
            <pc:sldMk cId="1567400655" sldId="263"/>
            <ac:spMk id="3" creationId="{2BB9BB2E-CF05-B757-A977-27748F79C65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bbc.com/bitesize/guides/zmj7tfr"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5486243808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5486243808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sz="2800" u="sng">
                <a:solidFill>
                  <a:schemeClr val="accent5"/>
                </a:solidFill>
                <a:hlinkClick r:id="rId3">
                  <a:extLst>
                    <a:ext uri="{A12FA001-AC4F-418D-AE19-62706E023703}">
                      <ahyp:hlinkClr xmlns:ahyp="http://schemas.microsoft.com/office/drawing/2018/hyperlinkcolor" val="tx"/>
                    </a:ext>
                  </a:extLst>
                </a:hlinkClick>
              </a:rPr>
              <a:t>https://www.bbc.com/bitesize/guides/zmj7tfr</a:t>
            </a:r>
            <a:r>
              <a:rPr lang="en-GB" sz="2800">
                <a:solidFill>
                  <a:schemeClr val="dk1"/>
                </a:solidFill>
              </a:rPr>
              <a:t> </a:t>
            </a:r>
            <a:endParaRPr sz="28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5486243808_0_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5486243808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5486243808_0_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5486243808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5486243808_0_3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5486243808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latin typeface="Century Gothic"/>
                <a:ea typeface="Century Gothic"/>
                <a:cs typeface="Century Gothic"/>
                <a:sym typeface="Century Gothic"/>
              </a:rPr>
              <a:t>Sources of finance</a:t>
            </a:r>
            <a:endParaRPr>
              <a:latin typeface="Century Gothic"/>
              <a:ea typeface="Century Gothic"/>
              <a:cs typeface="Century Gothic"/>
              <a:sym typeface="Century Gothic"/>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a:latin typeface="Century Gothic"/>
                <a:ea typeface="Century Gothic"/>
                <a:cs typeface="Century Gothic"/>
                <a:sym typeface="Century Gothic"/>
              </a:rPr>
              <a:t>Revision</a:t>
            </a:r>
            <a:endParaRPr>
              <a:latin typeface="Century Gothic"/>
              <a:ea typeface="Century Gothic"/>
              <a:cs typeface="Century Gothic"/>
              <a:sym typeface="Century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F6EA1-F400-B478-5AD3-3A9502B7FF08}"/>
              </a:ext>
            </a:extLst>
          </p:cNvPr>
          <p:cNvSpPr>
            <a:spLocks noGrp="1"/>
          </p:cNvSpPr>
          <p:nvPr>
            <p:ph type="title"/>
          </p:nvPr>
        </p:nvSpPr>
        <p:spPr>
          <a:xfrm>
            <a:off x="311700" y="664021"/>
            <a:ext cx="8520600" cy="841800"/>
          </a:xfrm>
        </p:spPr>
        <p:txBody>
          <a:bodyPr/>
          <a:lstStyle/>
          <a:p>
            <a:r>
              <a:rPr lang="en-GB" u="sng" dirty="0"/>
              <a:t>Why businesses need finance</a:t>
            </a:r>
          </a:p>
        </p:txBody>
      </p:sp>
      <p:sp>
        <p:nvSpPr>
          <p:cNvPr id="3" name="Rectangle 2">
            <a:extLst>
              <a:ext uri="{FF2B5EF4-FFF2-40B4-BE49-F238E27FC236}">
                <a16:creationId xmlns:a16="http://schemas.microsoft.com/office/drawing/2014/main" id="{2BB9BB2E-CF05-B757-A977-27748F79C659}"/>
              </a:ext>
            </a:extLst>
          </p:cNvPr>
          <p:cNvSpPr/>
          <p:nvPr/>
        </p:nvSpPr>
        <p:spPr>
          <a:xfrm>
            <a:off x="564995" y="1505821"/>
            <a:ext cx="7790985" cy="3066179"/>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571500" indent="-571500" algn="ctr">
              <a:buFont typeface="Arial" panose="020B0604020202020204" pitchFamily="34" charset="0"/>
              <a:buChar char="•"/>
            </a:pPr>
            <a:r>
              <a:rPr lang="en-GB" sz="2800" dirty="0">
                <a:solidFill>
                  <a:schemeClr val="accent2"/>
                </a:solidFill>
              </a:rPr>
              <a:t>To start up</a:t>
            </a:r>
          </a:p>
          <a:p>
            <a:pPr marL="571500" indent="-571500" algn="ctr">
              <a:buFont typeface="Arial" panose="020B0604020202020204" pitchFamily="34" charset="0"/>
              <a:buChar char="•"/>
            </a:pPr>
            <a:r>
              <a:rPr lang="en-GB" sz="2800" dirty="0">
                <a:solidFill>
                  <a:schemeClr val="accent2"/>
                </a:solidFill>
              </a:rPr>
              <a:t>To run the business</a:t>
            </a:r>
          </a:p>
          <a:p>
            <a:pPr marL="571500" indent="-571500" algn="ctr">
              <a:buFont typeface="Arial" panose="020B0604020202020204" pitchFamily="34" charset="0"/>
              <a:buChar char="•"/>
            </a:pPr>
            <a:r>
              <a:rPr lang="en-GB" sz="2800" dirty="0">
                <a:solidFill>
                  <a:schemeClr val="accent2"/>
                </a:solidFill>
              </a:rPr>
              <a:t>To grow</a:t>
            </a:r>
          </a:p>
          <a:p>
            <a:pPr algn="ctr"/>
            <a:endParaRPr lang="en-GB" dirty="0"/>
          </a:p>
        </p:txBody>
      </p:sp>
    </p:spTree>
    <p:extLst>
      <p:ext uri="{BB962C8B-B14F-4D97-AF65-F5344CB8AC3E}">
        <p14:creationId xmlns:p14="http://schemas.microsoft.com/office/powerpoint/2010/main" val="1567400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graphicFrame>
        <p:nvGraphicFramePr>
          <p:cNvPr id="65" name="Google Shape;65;p15"/>
          <p:cNvGraphicFramePr/>
          <p:nvPr/>
        </p:nvGraphicFramePr>
        <p:xfrm>
          <a:off x="225050" y="263835"/>
          <a:ext cx="8594950" cy="4615850"/>
        </p:xfrm>
        <a:graphic>
          <a:graphicData uri="http://schemas.openxmlformats.org/drawingml/2006/table">
            <a:tbl>
              <a:tblPr>
                <a:noFill/>
                <a:tableStyleId>{CE0D5F58-5C27-4288-8D46-1D8594A95C2D}</a:tableStyleId>
              </a:tblPr>
              <a:tblGrid>
                <a:gridCol w="4297475">
                  <a:extLst>
                    <a:ext uri="{9D8B030D-6E8A-4147-A177-3AD203B41FA5}">
                      <a16:colId xmlns:a16="http://schemas.microsoft.com/office/drawing/2014/main" val="20000"/>
                    </a:ext>
                  </a:extLst>
                </a:gridCol>
                <a:gridCol w="4297475">
                  <a:extLst>
                    <a:ext uri="{9D8B030D-6E8A-4147-A177-3AD203B41FA5}">
                      <a16:colId xmlns:a16="http://schemas.microsoft.com/office/drawing/2014/main" val="20001"/>
                    </a:ext>
                  </a:extLst>
                </a:gridCol>
              </a:tblGrid>
              <a:tr h="458900">
                <a:tc>
                  <a:txBody>
                    <a:bodyPr/>
                    <a:lstStyle/>
                    <a:p>
                      <a:pPr marL="0" lvl="0" indent="0" algn="l" rtl="0">
                        <a:spcBef>
                          <a:spcPts val="0"/>
                        </a:spcBef>
                        <a:spcAft>
                          <a:spcPts val="0"/>
                        </a:spcAft>
                        <a:buNone/>
                      </a:pPr>
                      <a:r>
                        <a:rPr lang="en-GB" b="1">
                          <a:latin typeface="Century Gothic"/>
                          <a:ea typeface="Century Gothic"/>
                          <a:cs typeface="Century Gothic"/>
                          <a:sym typeface="Century Gothic"/>
                        </a:rPr>
                        <a:t>Short-term sources of finance</a:t>
                      </a:r>
                      <a:endParaRPr b="1">
                        <a:latin typeface="Century Gothic"/>
                        <a:ea typeface="Century Gothic"/>
                        <a:cs typeface="Century Gothic"/>
                        <a:sym typeface="Century Gothic"/>
                      </a:endParaRPr>
                    </a:p>
                  </a:txBody>
                  <a:tcPr marL="91425" marR="91425" marT="91425" marB="91425"/>
                </a:tc>
                <a:tc>
                  <a:txBody>
                    <a:bodyPr/>
                    <a:lstStyle/>
                    <a:p>
                      <a:pPr marL="0" lvl="0" indent="0" algn="l" rtl="0">
                        <a:spcBef>
                          <a:spcPts val="0"/>
                        </a:spcBef>
                        <a:spcAft>
                          <a:spcPts val="0"/>
                        </a:spcAft>
                        <a:buNone/>
                      </a:pPr>
                      <a:r>
                        <a:rPr lang="en-GB" b="1">
                          <a:latin typeface="Century Gothic"/>
                          <a:ea typeface="Century Gothic"/>
                          <a:cs typeface="Century Gothic"/>
                          <a:sym typeface="Century Gothic"/>
                        </a:rPr>
                        <a:t>Long-term sources of finance</a:t>
                      </a:r>
                      <a:endParaRPr b="1">
                        <a:latin typeface="Century Gothic"/>
                        <a:ea typeface="Century Gothic"/>
                        <a:cs typeface="Century Gothic"/>
                        <a:sym typeface="Century Gothic"/>
                      </a:endParaRPr>
                    </a:p>
                  </a:txBody>
                  <a:tcPr marL="91425" marR="91425" marT="91425" marB="91425"/>
                </a:tc>
                <a:extLst>
                  <a:ext uri="{0D108BD9-81ED-4DB2-BD59-A6C34878D82A}">
                    <a16:rowId xmlns:a16="http://schemas.microsoft.com/office/drawing/2014/main" val="10000"/>
                  </a:ext>
                </a:extLst>
              </a:tr>
              <a:tr h="458900">
                <a:tc>
                  <a:txBody>
                    <a:bodyPr/>
                    <a:lstStyle/>
                    <a:p>
                      <a:pPr marL="0" lvl="0" indent="0" algn="l" rtl="0">
                        <a:spcBef>
                          <a:spcPts val="0"/>
                        </a:spcBef>
                        <a:spcAft>
                          <a:spcPts val="0"/>
                        </a:spcAft>
                        <a:buNone/>
                      </a:pPr>
                      <a:r>
                        <a:rPr lang="en-GB">
                          <a:latin typeface="Century Gothic"/>
                          <a:ea typeface="Century Gothic"/>
                          <a:cs typeface="Century Gothic"/>
                          <a:sym typeface="Century Gothic"/>
                        </a:rPr>
                        <a:t>Overdraft</a:t>
                      </a:r>
                      <a:endParaRPr>
                        <a:latin typeface="Century Gothic"/>
                        <a:ea typeface="Century Gothic"/>
                        <a:cs typeface="Century Gothic"/>
                        <a:sym typeface="Century Gothic"/>
                      </a:endParaRPr>
                    </a:p>
                  </a:txBody>
                  <a:tcPr marL="91425" marR="91425" marT="91425" marB="91425"/>
                </a:tc>
                <a:tc>
                  <a:txBody>
                    <a:bodyPr/>
                    <a:lstStyle/>
                    <a:p>
                      <a:pPr marL="0" lvl="0" indent="0" algn="l" rtl="0">
                        <a:spcBef>
                          <a:spcPts val="0"/>
                        </a:spcBef>
                        <a:spcAft>
                          <a:spcPts val="0"/>
                        </a:spcAft>
                        <a:buNone/>
                      </a:pPr>
                      <a:r>
                        <a:rPr lang="en-GB">
                          <a:latin typeface="Century Gothic"/>
                          <a:ea typeface="Century Gothic"/>
                          <a:cs typeface="Century Gothic"/>
                          <a:sym typeface="Century Gothic"/>
                        </a:rPr>
                        <a:t>Owners savings</a:t>
                      </a:r>
                      <a:endParaRPr>
                        <a:latin typeface="Century Gothic"/>
                        <a:ea typeface="Century Gothic"/>
                        <a:cs typeface="Century Gothic"/>
                        <a:sym typeface="Century Gothic"/>
                      </a:endParaRPr>
                    </a:p>
                  </a:txBody>
                  <a:tcPr marL="91425" marR="91425" marT="91425" marB="91425"/>
                </a:tc>
                <a:extLst>
                  <a:ext uri="{0D108BD9-81ED-4DB2-BD59-A6C34878D82A}">
                    <a16:rowId xmlns:a16="http://schemas.microsoft.com/office/drawing/2014/main" val="10001"/>
                  </a:ext>
                </a:extLst>
              </a:tr>
              <a:tr h="458900">
                <a:tc>
                  <a:txBody>
                    <a:bodyPr/>
                    <a:lstStyle/>
                    <a:p>
                      <a:pPr marL="0" lvl="0" indent="0" algn="l" rtl="0">
                        <a:spcBef>
                          <a:spcPts val="0"/>
                        </a:spcBef>
                        <a:spcAft>
                          <a:spcPts val="0"/>
                        </a:spcAft>
                        <a:buNone/>
                      </a:pPr>
                      <a:r>
                        <a:rPr lang="en-GB">
                          <a:latin typeface="Century Gothic"/>
                          <a:ea typeface="Century Gothic"/>
                          <a:cs typeface="Century Gothic"/>
                          <a:sym typeface="Century Gothic"/>
                        </a:rPr>
                        <a:t>Trade credit</a:t>
                      </a:r>
                      <a:endParaRPr>
                        <a:latin typeface="Century Gothic"/>
                        <a:ea typeface="Century Gothic"/>
                        <a:cs typeface="Century Gothic"/>
                        <a:sym typeface="Century Gothic"/>
                      </a:endParaRPr>
                    </a:p>
                  </a:txBody>
                  <a:tcPr marL="91425" marR="91425" marT="91425" marB="91425"/>
                </a:tc>
                <a:tc>
                  <a:txBody>
                    <a:bodyPr/>
                    <a:lstStyle/>
                    <a:p>
                      <a:pPr marL="0" lvl="0" indent="0" algn="l" rtl="0">
                        <a:spcBef>
                          <a:spcPts val="0"/>
                        </a:spcBef>
                        <a:spcAft>
                          <a:spcPts val="0"/>
                        </a:spcAft>
                        <a:buNone/>
                      </a:pPr>
                      <a:r>
                        <a:rPr lang="en-GB">
                          <a:latin typeface="Century Gothic"/>
                          <a:ea typeface="Century Gothic"/>
                          <a:cs typeface="Century Gothic"/>
                          <a:sym typeface="Century Gothic"/>
                        </a:rPr>
                        <a:t>Bank Loans</a:t>
                      </a:r>
                      <a:endParaRPr>
                        <a:latin typeface="Century Gothic"/>
                        <a:ea typeface="Century Gothic"/>
                        <a:cs typeface="Century Gothic"/>
                        <a:sym typeface="Century Gothic"/>
                      </a:endParaRPr>
                    </a:p>
                  </a:txBody>
                  <a:tcPr marL="91425" marR="91425" marT="91425" marB="91425"/>
                </a:tc>
                <a:extLst>
                  <a:ext uri="{0D108BD9-81ED-4DB2-BD59-A6C34878D82A}">
                    <a16:rowId xmlns:a16="http://schemas.microsoft.com/office/drawing/2014/main" val="10002"/>
                  </a:ext>
                </a:extLst>
              </a:tr>
              <a:tr h="458900">
                <a:tc>
                  <a:txBody>
                    <a:bodyPr/>
                    <a:lstStyle/>
                    <a:p>
                      <a:pPr marL="0" lvl="0" indent="0" algn="l" rtl="0">
                        <a:spcBef>
                          <a:spcPts val="0"/>
                        </a:spcBef>
                        <a:spcAft>
                          <a:spcPts val="0"/>
                        </a:spcAft>
                        <a:buNone/>
                      </a:pPr>
                      <a:r>
                        <a:rPr lang="en-GB">
                          <a:latin typeface="Century Gothic"/>
                          <a:ea typeface="Century Gothic"/>
                          <a:cs typeface="Century Gothic"/>
                          <a:sym typeface="Century Gothic"/>
                        </a:rPr>
                        <a:t>Factoring</a:t>
                      </a:r>
                      <a:endParaRPr>
                        <a:latin typeface="Century Gothic"/>
                        <a:ea typeface="Century Gothic"/>
                        <a:cs typeface="Century Gothic"/>
                        <a:sym typeface="Century Gothic"/>
                      </a:endParaRPr>
                    </a:p>
                  </a:txBody>
                  <a:tcPr marL="91425" marR="91425" marT="91425" marB="91425"/>
                </a:tc>
                <a:tc>
                  <a:txBody>
                    <a:bodyPr/>
                    <a:lstStyle/>
                    <a:p>
                      <a:pPr marL="0" lvl="0" indent="0" algn="l" rtl="0">
                        <a:spcBef>
                          <a:spcPts val="0"/>
                        </a:spcBef>
                        <a:spcAft>
                          <a:spcPts val="0"/>
                        </a:spcAft>
                        <a:buNone/>
                      </a:pPr>
                      <a:r>
                        <a:rPr lang="en-GB">
                          <a:latin typeface="Century Gothic"/>
                          <a:ea typeface="Century Gothic"/>
                          <a:cs typeface="Century Gothic"/>
                          <a:sym typeface="Century Gothic"/>
                        </a:rPr>
                        <a:t>Debentures</a:t>
                      </a:r>
                      <a:endParaRPr>
                        <a:latin typeface="Century Gothic"/>
                        <a:ea typeface="Century Gothic"/>
                        <a:cs typeface="Century Gothic"/>
                        <a:sym typeface="Century Gothic"/>
                      </a:endParaRPr>
                    </a:p>
                  </a:txBody>
                  <a:tcPr marL="91425" marR="91425" marT="91425" marB="91425"/>
                </a:tc>
                <a:extLst>
                  <a:ext uri="{0D108BD9-81ED-4DB2-BD59-A6C34878D82A}">
                    <a16:rowId xmlns:a16="http://schemas.microsoft.com/office/drawing/2014/main" val="10003"/>
                  </a:ext>
                </a:extLst>
              </a:tr>
              <a:tr h="463375">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tc>
                <a:tc>
                  <a:txBody>
                    <a:bodyPr/>
                    <a:lstStyle/>
                    <a:p>
                      <a:pPr marL="0" lvl="0" indent="0" algn="l" rtl="0">
                        <a:spcBef>
                          <a:spcPts val="0"/>
                        </a:spcBef>
                        <a:spcAft>
                          <a:spcPts val="0"/>
                        </a:spcAft>
                        <a:buNone/>
                      </a:pPr>
                      <a:r>
                        <a:rPr lang="en-GB">
                          <a:latin typeface="Century Gothic"/>
                          <a:ea typeface="Century Gothic"/>
                          <a:cs typeface="Century Gothic"/>
                          <a:sym typeface="Century Gothic"/>
                        </a:rPr>
                        <a:t>Mortgage</a:t>
                      </a:r>
                      <a:endParaRPr>
                        <a:latin typeface="Century Gothic"/>
                        <a:ea typeface="Century Gothic"/>
                        <a:cs typeface="Century Gothic"/>
                        <a:sym typeface="Century Gothic"/>
                      </a:endParaRPr>
                    </a:p>
                  </a:txBody>
                  <a:tcPr marL="91425" marR="91425" marT="91425" marB="91425"/>
                </a:tc>
                <a:extLst>
                  <a:ext uri="{0D108BD9-81ED-4DB2-BD59-A6C34878D82A}">
                    <a16:rowId xmlns:a16="http://schemas.microsoft.com/office/drawing/2014/main" val="10004"/>
                  </a:ext>
                </a:extLst>
              </a:tr>
              <a:tr h="463375">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tc>
                <a:tc>
                  <a:txBody>
                    <a:bodyPr/>
                    <a:lstStyle/>
                    <a:p>
                      <a:pPr marL="0" lvl="0" indent="0" algn="l" rtl="0">
                        <a:spcBef>
                          <a:spcPts val="0"/>
                        </a:spcBef>
                        <a:spcAft>
                          <a:spcPts val="0"/>
                        </a:spcAft>
                        <a:buNone/>
                      </a:pPr>
                      <a:r>
                        <a:rPr lang="en-GB">
                          <a:latin typeface="Century Gothic"/>
                          <a:ea typeface="Century Gothic"/>
                          <a:cs typeface="Century Gothic"/>
                          <a:sym typeface="Century Gothic"/>
                        </a:rPr>
                        <a:t>Hire Purchase</a:t>
                      </a:r>
                      <a:endParaRPr>
                        <a:latin typeface="Century Gothic"/>
                        <a:ea typeface="Century Gothic"/>
                        <a:cs typeface="Century Gothic"/>
                        <a:sym typeface="Century Gothic"/>
                      </a:endParaRPr>
                    </a:p>
                  </a:txBody>
                  <a:tcPr marL="91425" marR="91425" marT="91425" marB="91425"/>
                </a:tc>
                <a:extLst>
                  <a:ext uri="{0D108BD9-81ED-4DB2-BD59-A6C34878D82A}">
                    <a16:rowId xmlns:a16="http://schemas.microsoft.com/office/drawing/2014/main" val="10005"/>
                  </a:ext>
                </a:extLst>
              </a:tr>
              <a:tr h="463375">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tc>
                <a:tc>
                  <a:txBody>
                    <a:bodyPr/>
                    <a:lstStyle/>
                    <a:p>
                      <a:pPr marL="0" lvl="0" indent="0" algn="l" rtl="0">
                        <a:spcBef>
                          <a:spcPts val="0"/>
                        </a:spcBef>
                        <a:spcAft>
                          <a:spcPts val="0"/>
                        </a:spcAft>
                        <a:buNone/>
                      </a:pPr>
                      <a:r>
                        <a:rPr lang="en-GB">
                          <a:latin typeface="Century Gothic"/>
                          <a:ea typeface="Century Gothic"/>
                          <a:cs typeface="Century Gothic"/>
                          <a:sym typeface="Century Gothic"/>
                        </a:rPr>
                        <a:t>Retained profits</a:t>
                      </a:r>
                      <a:endParaRPr>
                        <a:latin typeface="Century Gothic"/>
                        <a:ea typeface="Century Gothic"/>
                        <a:cs typeface="Century Gothic"/>
                        <a:sym typeface="Century Gothic"/>
                      </a:endParaRPr>
                    </a:p>
                  </a:txBody>
                  <a:tcPr marL="91425" marR="91425" marT="91425" marB="91425"/>
                </a:tc>
                <a:extLst>
                  <a:ext uri="{0D108BD9-81ED-4DB2-BD59-A6C34878D82A}">
                    <a16:rowId xmlns:a16="http://schemas.microsoft.com/office/drawing/2014/main" val="10006"/>
                  </a:ext>
                </a:extLst>
              </a:tr>
              <a:tr h="463375">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tc>
                <a:tc>
                  <a:txBody>
                    <a:bodyPr/>
                    <a:lstStyle/>
                    <a:p>
                      <a:pPr marL="0" lvl="0" indent="0" algn="l" rtl="0">
                        <a:spcBef>
                          <a:spcPts val="0"/>
                        </a:spcBef>
                        <a:spcAft>
                          <a:spcPts val="0"/>
                        </a:spcAft>
                        <a:buNone/>
                      </a:pPr>
                      <a:r>
                        <a:rPr lang="en-GB">
                          <a:latin typeface="Century Gothic"/>
                          <a:ea typeface="Century Gothic"/>
                          <a:cs typeface="Century Gothic"/>
                          <a:sym typeface="Century Gothic"/>
                        </a:rPr>
                        <a:t>Crowdfunding</a:t>
                      </a:r>
                      <a:endParaRPr>
                        <a:latin typeface="Century Gothic"/>
                        <a:ea typeface="Century Gothic"/>
                        <a:cs typeface="Century Gothic"/>
                        <a:sym typeface="Century Gothic"/>
                      </a:endParaRPr>
                    </a:p>
                  </a:txBody>
                  <a:tcPr marL="91425" marR="91425" marT="91425" marB="91425"/>
                </a:tc>
                <a:extLst>
                  <a:ext uri="{0D108BD9-81ED-4DB2-BD59-A6C34878D82A}">
                    <a16:rowId xmlns:a16="http://schemas.microsoft.com/office/drawing/2014/main" val="10007"/>
                  </a:ext>
                </a:extLst>
              </a:tr>
              <a:tr h="463375">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tc>
                <a:tc>
                  <a:txBody>
                    <a:bodyPr/>
                    <a:lstStyle/>
                    <a:p>
                      <a:pPr marL="0" lvl="0" indent="0" algn="l" rtl="0">
                        <a:spcBef>
                          <a:spcPts val="0"/>
                        </a:spcBef>
                        <a:spcAft>
                          <a:spcPts val="0"/>
                        </a:spcAft>
                        <a:buNone/>
                      </a:pPr>
                      <a:r>
                        <a:rPr lang="en-GB">
                          <a:latin typeface="Century Gothic"/>
                          <a:ea typeface="Century Gothic"/>
                          <a:cs typeface="Century Gothic"/>
                          <a:sym typeface="Century Gothic"/>
                        </a:rPr>
                        <a:t>Sale of fixed assets</a:t>
                      </a:r>
                      <a:endParaRPr>
                        <a:latin typeface="Century Gothic"/>
                        <a:ea typeface="Century Gothic"/>
                        <a:cs typeface="Century Gothic"/>
                        <a:sym typeface="Century Gothic"/>
                      </a:endParaRPr>
                    </a:p>
                  </a:txBody>
                  <a:tcPr marL="91425" marR="91425" marT="91425" marB="91425"/>
                </a:tc>
                <a:extLst>
                  <a:ext uri="{0D108BD9-81ED-4DB2-BD59-A6C34878D82A}">
                    <a16:rowId xmlns:a16="http://schemas.microsoft.com/office/drawing/2014/main" val="10008"/>
                  </a:ext>
                </a:extLst>
              </a:tr>
              <a:tr h="463375">
                <a:tc>
                  <a:txBody>
                    <a:bodyPr/>
                    <a:lstStyle/>
                    <a:p>
                      <a:pPr marL="0" lvl="0" indent="0" algn="l" rtl="0">
                        <a:spcBef>
                          <a:spcPts val="0"/>
                        </a:spcBef>
                        <a:spcAft>
                          <a:spcPts val="0"/>
                        </a:spcAft>
                        <a:buNone/>
                      </a:pPr>
                      <a:endParaRPr>
                        <a:latin typeface="Century Gothic"/>
                        <a:ea typeface="Century Gothic"/>
                        <a:cs typeface="Century Gothic"/>
                        <a:sym typeface="Century Gothic"/>
                      </a:endParaRPr>
                    </a:p>
                  </a:txBody>
                  <a:tcPr marL="91425" marR="91425" marT="91425" marB="91425"/>
                </a:tc>
                <a:tc>
                  <a:txBody>
                    <a:bodyPr/>
                    <a:lstStyle/>
                    <a:p>
                      <a:pPr marL="0" lvl="0" indent="0" algn="l" rtl="0">
                        <a:spcBef>
                          <a:spcPts val="0"/>
                        </a:spcBef>
                        <a:spcAft>
                          <a:spcPts val="0"/>
                        </a:spcAft>
                        <a:buNone/>
                      </a:pPr>
                      <a:r>
                        <a:rPr lang="en-GB">
                          <a:latin typeface="Century Gothic"/>
                          <a:ea typeface="Century Gothic"/>
                          <a:cs typeface="Century Gothic"/>
                          <a:sym typeface="Century Gothic"/>
                        </a:rPr>
                        <a:t>Taking on a new partner</a:t>
                      </a:r>
                      <a:endParaRPr>
                        <a:latin typeface="Century Gothic"/>
                        <a:ea typeface="Century Gothic"/>
                        <a:cs typeface="Century Gothic"/>
                        <a:sym typeface="Century Gothic"/>
                      </a:endParaRPr>
                    </a:p>
                  </a:txBody>
                  <a:tcPr marL="91425" marR="91425" marT="91425" marB="91425"/>
                </a:tc>
                <a:extLst>
                  <a:ext uri="{0D108BD9-81ED-4DB2-BD59-A6C34878D82A}">
                    <a16:rowId xmlns:a16="http://schemas.microsoft.com/office/drawing/2014/main" val="10009"/>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7"/>
          <p:cNvSpPr txBox="1">
            <a:spLocks noGrp="1"/>
          </p:cNvSpPr>
          <p:nvPr>
            <p:ph type="body" idx="1"/>
          </p:nvPr>
        </p:nvSpPr>
        <p:spPr>
          <a:xfrm>
            <a:off x="311700" y="485275"/>
            <a:ext cx="8520600" cy="4447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400">
                <a:solidFill>
                  <a:srgbClr val="000000"/>
                </a:solidFill>
                <a:latin typeface="Century Gothic"/>
                <a:ea typeface="Century Gothic"/>
                <a:cs typeface="Century Gothic"/>
                <a:sym typeface="Century Gothic"/>
              </a:rPr>
              <a:t>Suitability of finance will also depend on whether the business is a </a:t>
            </a:r>
            <a:r>
              <a:rPr lang="en-GB" sz="2400" b="1">
                <a:solidFill>
                  <a:srgbClr val="000000"/>
                </a:solidFill>
                <a:latin typeface="Century Gothic"/>
                <a:ea typeface="Century Gothic"/>
                <a:cs typeface="Century Gothic"/>
                <a:sym typeface="Century Gothic"/>
              </a:rPr>
              <a:t>start-up </a:t>
            </a:r>
            <a:r>
              <a:rPr lang="en-GB" sz="2400">
                <a:solidFill>
                  <a:srgbClr val="000000"/>
                </a:solidFill>
                <a:latin typeface="Century Gothic"/>
                <a:ea typeface="Century Gothic"/>
                <a:cs typeface="Century Gothic"/>
                <a:sym typeface="Century Gothic"/>
              </a:rPr>
              <a:t>or a </a:t>
            </a:r>
            <a:r>
              <a:rPr lang="en-GB" sz="2400" b="1">
                <a:solidFill>
                  <a:srgbClr val="000000"/>
                </a:solidFill>
                <a:latin typeface="Century Gothic"/>
                <a:ea typeface="Century Gothic"/>
                <a:cs typeface="Century Gothic"/>
                <a:sym typeface="Century Gothic"/>
              </a:rPr>
              <a:t>established business.</a:t>
            </a:r>
            <a:endParaRPr sz="2400" b="1">
              <a:solidFill>
                <a:srgbClr val="000000"/>
              </a:solidFill>
              <a:latin typeface="Century Gothic"/>
              <a:ea typeface="Century Gothic"/>
              <a:cs typeface="Century Gothic"/>
              <a:sym typeface="Century Gothic"/>
            </a:endParaRPr>
          </a:p>
          <a:p>
            <a:pPr marL="0" lvl="0" indent="0" algn="l" rtl="0">
              <a:spcBef>
                <a:spcPts val="1600"/>
              </a:spcBef>
              <a:spcAft>
                <a:spcPts val="0"/>
              </a:spcAft>
              <a:buNone/>
            </a:pPr>
            <a:endParaRPr sz="2400" b="1">
              <a:solidFill>
                <a:srgbClr val="000000"/>
              </a:solidFill>
              <a:latin typeface="Century Gothic"/>
              <a:ea typeface="Century Gothic"/>
              <a:cs typeface="Century Gothic"/>
              <a:sym typeface="Century Gothic"/>
            </a:endParaRPr>
          </a:p>
          <a:p>
            <a:pPr marL="0" lvl="0" indent="0" algn="l" rtl="0">
              <a:spcBef>
                <a:spcPts val="1600"/>
              </a:spcBef>
              <a:spcAft>
                <a:spcPts val="0"/>
              </a:spcAft>
              <a:buNone/>
            </a:pPr>
            <a:r>
              <a:rPr lang="en-GB" sz="2400">
                <a:solidFill>
                  <a:srgbClr val="000000"/>
                </a:solidFill>
                <a:latin typeface="Century Gothic"/>
                <a:ea typeface="Century Gothic"/>
                <a:cs typeface="Century Gothic"/>
                <a:sym typeface="Century Gothic"/>
              </a:rPr>
              <a:t>E.g. Factoring and sale of assets would not be suitable for a start-up. </a:t>
            </a:r>
            <a:endParaRPr sz="2400">
              <a:solidFill>
                <a:srgbClr val="000000"/>
              </a:solidFill>
              <a:latin typeface="Century Gothic"/>
              <a:ea typeface="Century Gothic"/>
              <a:cs typeface="Century Gothic"/>
              <a:sym typeface="Century Gothic"/>
            </a:endParaRPr>
          </a:p>
          <a:p>
            <a:pPr marL="0" lvl="0" indent="0" algn="l" rtl="0">
              <a:spcBef>
                <a:spcPts val="1600"/>
              </a:spcBef>
              <a:spcAft>
                <a:spcPts val="1600"/>
              </a:spcAft>
              <a:buNone/>
            </a:pPr>
            <a:r>
              <a:rPr lang="en-GB" sz="2400">
                <a:solidFill>
                  <a:srgbClr val="000000"/>
                </a:solidFill>
                <a:latin typeface="Century Gothic"/>
                <a:ea typeface="Century Gothic"/>
                <a:cs typeface="Century Gothic"/>
                <a:sym typeface="Century Gothic"/>
              </a:rPr>
              <a:t>A bank loan and hire purchase would be suitable for a start-up.</a:t>
            </a:r>
            <a:endParaRPr sz="2400">
              <a:solidFill>
                <a:srgbClr val="000000"/>
              </a:solidFill>
              <a:latin typeface="Century Gothic"/>
              <a:ea typeface="Century Gothic"/>
              <a:cs typeface="Century Gothic"/>
              <a:sym typeface="Century Gothic"/>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5">
                                            <p:txEl>
                                              <p:pRg st="0" end="0"/>
                                            </p:txEl>
                                          </p:spTgt>
                                        </p:tgtEl>
                                        <p:attrNameLst>
                                          <p:attrName>style.visibility</p:attrName>
                                        </p:attrNameLst>
                                      </p:cBhvr>
                                      <p:to>
                                        <p:strVal val="visible"/>
                                      </p:to>
                                    </p:set>
                                    <p:animEffect transition="in" filter="fade">
                                      <p:cBhvr>
                                        <p:cTn id="7" dur="1000"/>
                                        <p:tgtEl>
                                          <p:spTgt spid="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5">
                                            <p:txEl>
                                              <p:pRg st="1" end="1"/>
                                            </p:txEl>
                                          </p:spTgt>
                                        </p:tgtEl>
                                        <p:attrNameLst>
                                          <p:attrName>style.visibility</p:attrName>
                                        </p:attrNameLst>
                                      </p:cBhvr>
                                      <p:to>
                                        <p:strVal val="visible"/>
                                      </p:to>
                                    </p:set>
                                    <p:animEffect transition="in" filter="fade">
                                      <p:cBhvr>
                                        <p:cTn id="12" dur="1000"/>
                                        <p:tgtEl>
                                          <p:spTgt spid="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5">
                                            <p:txEl>
                                              <p:pRg st="2" end="2"/>
                                            </p:txEl>
                                          </p:spTgt>
                                        </p:tgtEl>
                                        <p:attrNameLst>
                                          <p:attrName>style.visibility</p:attrName>
                                        </p:attrNameLst>
                                      </p:cBhvr>
                                      <p:to>
                                        <p:strVal val="visible"/>
                                      </p:to>
                                    </p:set>
                                    <p:animEffect transition="in" filter="fade">
                                      <p:cBhvr>
                                        <p:cTn id="17" dur="1000"/>
                                        <p:tgtEl>
                                          <p:spTgt spid="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5">
                                            <p:txEl>
                                              <p:pRg st="3" end="3"/>
                                            </p:txEl>
                                          </p:spTgt>
                                        </p:tgtEl>
                                        <p:attrNameLst>
                                          <p:attrName>style.visibility</p:attrName>
                                        </p:attrNameLst>
                                      </p:cBhvr>
                                      <p:to>
                                        <p:strVal val="visible"/>
                                      </p:to>
                                    </p:set>
                                    <p:animEffect transition="in" filter="fade">
                                      <p:cBhvr>
                                        <p:cTn id="22" dur="1000"/>
                                        <p:tgtEl>
                                          <p:spTgt spid="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u="sng"/>
              <a:t>Sources of finance - exam practice</a:t>
            </a:r>
            <a:endParaRPr u="sng"/>
          </a:p>
        </p:txBody>
      </p:sp>
      <p:sp>
        <p:nvSpPr>
          <p:cNvPr id="81" name="Google Shape;81;p18"/>
          <p:cNvSpPr txBox="1">
            <a:spLocks noGrp="1"/>
          </p:cNvSpPr>
          <p:nvPr>
            <p:ph type="body" idx="1"/>
          </p:nvPr>
        </p:nvSpPr>
        <p:spPr>
          <a:xfrm>
            <a:off x="311700" y="1152475"/>
            <a:ext cx="8520600" cy="3792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solidFill>
                  <a:srgbClr val="000000"/>
                </a:solidFill>
                <a:latin typeface="Century Gothic"/>
                <a:ea typeface="Century Gothic"/>
                <a:cs typeface="Century Gothic"/>
                <a:sym typeface="Century Gothic"/>
              </a:rPr>
              <a:t>Pleasurewear plc produces a range of casual clothing for men and women. It has been very successful since its start-up six years ago. Sales have increased significantly and the business has made good profits over the period. It cannot increase production further at its existing factory. Pleasurewear plc now intends to build a new and larger factory. The board of directors has to decide whether to finance a new factory using retained profits or to take out a bank loan.</a:t>
            </a:r>
            <a:endParaRPr>
              <a:solidFill>
                <a:srgbClr val="000000"/>
              </a:solidFill>
              <a:latin typeface="Century Gothic"/>
              <a:ea typeface="Century Gothic"/>
              <a:cs typeface="Century Gothic"/>
              <a:sym typeface="Century Gothic"/>
            </a:endParaRPr>
          </a:p>
          <a:p>
            <a:pPr marL="0" lvl="0" indent="0" algn="l" rtl="0">
              <a:spcBef>
                <a:spcPts val="1600"/>
              </a:spcBef>
              <a:spcAft>
                <a:spcPts val="0"/>
              </a:spcAft>
              <a:buNone/>
            </a:pPr>
            <a:endParaRPr>
              <a:solidFill>
                <a:srgbClr val="000000"/>
              </a:solidFill>
              <a:latin typeface="Century Gothic"/>
              <a:ea typeface="Century Gothic"/>
              <a:cs typeface="Century Gothic"/>
              <a:sym typeface="Century Gothic"/>
            </a:endParaRPr>
          </a:p>
          <a:p>
            <a:pPr marL="0" lvl="0" indent="0" algn="l" rtl="0">
              <a:spcBef>
                <a:spcPts val="1600"/>
              </a:spcBef>
              <a:spcAft>
                <a:spcPts val="1600"/>
              </a:spcAft>
              <a:buNone/>
            </a:pPr>
            <a:r>
              <a:rPr lang="en-GB" b="1" i="1">
                <a:solidFill>
                  <a:srgbClr val="000000"/>
                </a:solidFill>
                <a:latin typeface="Century Gothic"/>
                <a:ea typeface="Century Gothic"/>
                <a:cs typeface="Century Gothic"/>
                <a:sym typeface="Century Gothic"/>
              </a:rPr>
              <a:t>Discuss one source of finance that Pleasurewear plc should use to finance its new factory.   (9marks)</a:t>
            </a:r>
            <a:endParaRPr b="1" i="1">
              <a:solidFill>
                <a:srgbClr val="000000"/>
              </a:solidFill>
              <a:latin typeface="Century Gothic"/>
              <a:ea typeface="Century Gothic"/>
              <a:cs typeface="Century Gothic"/>
              <a:sym typeface="Century Gothic"/>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u="sng">
                <a:latin typeface="Century Gothic"/>
                <a:ea typeface="Century Gothic"/>
                <a:cs typeface="Century Gothic"/>
                <a:sym typeface="Century Gothic"/>
              </a:rPr>
              <a:t>How to answer the question</a:t>
            </a:r>
            <a:endParaRPr u="sng">
              <a:latin typeface="Century Gothic"/>
              <a:ea typeface="Century Gothic"/>
              <a:cs typeface="Century Gothic"/>
              <a:sym typeface="Century Gothic"/>
            </a:endParaRPr>
          </a:p>
        </p:txBody>
      </p:sp>
      <p:sp>
        <p:nvSpPr>
          <p:cNvPr id="87" name="Google Shape;87;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solidFill>
                  <a:srgbClr val="000000"/>
                </a:solidFill>
                <a:latin typeface="Century Gothic"/>
                <a:ea typeface="Century Gothic"/>
                <a:cs typeface="Century Gothic"/>
                <a:sym typeface="Century Gothic"/>
              </a:rPr>
              <a:t>Discuss one source of finance that you think will be suitable.</a:t>
            </a:r>
            <a:endParaRPr>
              <a:solidFill>
                <a:srgbClr val="000000"/>
              </a:solidFill>
              <a:latin typeface="Century Gothic"/>
              <a:ea typeface="Century Gothic"/>
              <a:cs typeface="Century Gothic"/>
              <a:sym typeface="Century Gothic"/>
            </a:endParaRPr>
          </a:p>
          <a:p>
            <a:pPr marL="0" lvl="0" indent="0" algn="l" rtl="0">
              <a:spcBef>
                <a:spcPts val="1600"/>
              </a:spcBef>
              <a:spcAft>
                <a:spcPts val="0"/>
              </a:spcAft>
              <a:buNone/>
            </a:pPr>
            <a:r>
              <a:rPr lang="en-GB">
                <a:solidFill>
                  <a:srgbClr val="000000"/>
                </a:solidFill>
                <a:latin typeface="Century Gothic"/>
                <a:ea typeface="Century Gothic"/>
                <a:cs typeface="Century Gothic"/>
                <a:sym typeface="Century Gothic"/>
              </a:rPr>
              <a:t>Analyse an advantage and a disadvantage - say what each leads to.</a:t>
            </a:r>
            <a:endParaRPr>
              <a:solidFill>
                <a:srgbClr val="000000"/>
              </a:solidFill>
              <a:latin typeface="Century Gothic"/>
              <a:ea typeface="Century Gothic"/>
              <a:cs typeface="Century Gothic"/>
              <a:sym typeface="Century Gothic"/>
            </a:endParaRPr>
          </a:p>
          <a:p>
            <a:pPr marL="0" lvl="0" indent="0" algn="l" rtl="0">
              <a:spcBef>
                <a:spcPts val="1600"/>
              </a:spcBef>
              <a:spcAft>
                <a:spcPts val="1600"/>
              </a:spcAft>
              <a:buNone/>
            </a:pPr>
            <a:r>
              <a:rPr lang="en-GB">
                <a:solidFill>
                  <a:srgbClr val="000000"/>
                </a:solidFill>
                <a:latin typeface="Century Gothic"/>
                <a:ea typeface="Century Gothic"/>
                <a:cs typeface="Century Gothic"/>
                <a:sym typeface="Century Gothic"/>
              </a:rPr>
              <a:t>Justify why the business should use this. </a:t>
            </a:r>
            <a:endParaRPr>
              <a:solidFill>
                <a:srgbClr val="000000"/>
              </a:solidFill>
              <a:latin typeface="Century Gothic"/>
              <a:ea typeface="Century Gothic"/>
              <a:cs typeface="Century Gothic"/>
              <a:sym typeface="Century Gothic"/>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259</Words>
  <Application>Microsoft Office PowerPoint</Application>
  <PresentationFormat>On-screen Show (16:9)</PresentationFormat>
  <Paragraphs>33</Paragraphs>
  <Slides>6</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Century Gothic</vt:lpstr>
      <vt:lpstr>Arial</vt:lpstr>
      <vt:lpstr>Simple Light</vt:lpstr>
      <vt:lpstr>Sources of finance</vt:lpstr>
      <vt:lpstr>Why businesses need finance</vt:lpstr>
      <vt:lpstr>PowerPoint Presentation</vt:lpstr>
      <vt:lpstr>PowerPoint Presentation</vt:lpstr>
      <vt:lpstr>Sources of finance - exam practice</vt:lpstr>
      <vt:lpstr>How to answer the question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Mrs M Marway</cp:lastModifiedBy>
  <cp:revision>1</cp:revision>
  <dcterms:modified xsi:type="dcterms:W3CDTF">2025-11-24T12:01:10Z</dcterms:modified>
</cp:coreProperties>
</file>