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0" r:id="rId3"/>
    <p:sldId id="257" r:id="rId4"/>
    <p:sldId id="263" r:id="rId5"/>
    <p:sldId id="262" r:id="rId6"/>
    <p:sldId id="272" r:id="rId7"/>
    <p:sldId id="284" r:id="rId8"/>
    <p:sldId id="285" r:id="rId9"/>
    <p:sldId id="286" r:id="rId10"/>
    <p:sldId id="287" r:id="rId11"/>
    <p:sldId id="288" r:id="rId12"/>
    <p:sldId id="289" r:id="rId13"/>
    <p:sldId id="290" r:id="rId14"/>
    <p:sldId id="264" r:id="rId15"/>
    <p:sldId id="273" r:id="rId16"/>
    <p:sldId id="265" r:id="rId17"/>
    <p:sldId id="274" r:id="rId18"/>
    <p:sldId id="275" r:id="rId19"/>
    <p:sldId id="276" r:id="rId20"/>
    <p:sldId id="277" r:id="rId21"/>
    <p:sldId id="278" r:id="rId22"/>
    <p:sldId id="279" r:id="rId23"/>
    <p:sldId id="280" r:id="rId24"/>
    <p:sldId id="281" r:id="rId25"/>
    <p:sldId id="283" r:id="rId26"/>
    <p:sldId id="266" r:id="rId27"/>
    <p:sldId id="256" r:id="rId28"/>
    <p:sldId id="258" r:id="rId29"/>
    <p:sldId id="259" r:id="rId30"/>
    <p:sldId id="293" r:id="rId31"/>
    <p:sldId id="267" r:id="rId32"/>
    <p:sldId id="268" r:id="rId33"/>
    <p:sldId id="294" r:id="rId34"/>
    <p:sldId id="29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68"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01A98B7-18C9-4416-BB02-826E8B0177B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76FC88-D7C1-4707-925B-9B39C8DF1EEE}">
      <dgm:prSet/>
      <dgm:spPr/>
      <dgm:t>
        <a:bodyPr/>
        <a:lstStyle/>
        <a:p>
          <a:r>
            <a:rPr lang="en-GB"/>
            <a:t>- Builds strong communication skills</a:t>
          </a:r>
          <a:endParaRPr lang="en-US"/>
        </a:p>
      </dgm:t>
    </dgm:pt>
    <dgm:pt modelId="{9355CEB4-E4FA-4D00-ACB1-8F6AE6119BF2}" type="parTrans" cxnId="{5C83F0E6-4900-407C-A699-C4B87EC9CEDF}">
      <dgm:prSet/>
      <dgm:spPr/>
      <dgm:t>
        <a:bodyPr/>
        <a:lstStyle/>
        <a:p>
          <a:endParaRPr lang="en-US"/>
        </a:p>
      </dgm:t>
    </dgm:pt>
    <dgm:pt modelId="{6D9BABE1-B82B-44DC-96F3-67C58675BBC9}" type="sibTrans" cxnId="{5C83F0E6-4900-407C-A699-C4B87EC9CEDF}">
      <dgm:prSet/>
      <dgm:spPr/>
      <dgm:t>
        <a:bodyPr/>
        <a:lstStyle/>
        <a:p>
          <a:endParaRPr lang="en-US"/>
        </a:p>
      </dgm:t>
    </dgm:pt>
    <dgm:pt modelId="{E4DFFFE2-E8F2-4D07-85CB-4E68C8EA1EFF}">
      <dgm:prSet/>
      <dgm:spPr/>
      <dgm:t>
        <a:bodyPr/>
        <a:lstStyle/>
        <a:p>
          <a:r>
            <a:rPr lang="en-GB"/>
            <a:t>- Improves reading, writing, and speaking</a:t>
          </a:r>
          <a:endParaRPr lang="en-US"/>
        </a:p>
      </dgm:t>
    </dgm:pt>
    <dgm:pt modelId="{5E25C483-4E7F-48E2-92D7-5BDABDF1DBD0}" type="parTrans" cxnId="{801D38B1-81EB-48C0-AC2F-2F80BAC3FED0}">
      <dgm:prSet/>
      <dgm:spPr/>
      <dgm:t>
        <a:bodyPr/>
        <a:lstStyle/>
        <a:p>
          <a:endParaRPr lang="en-US"/>
        </a:p>
      </dgm:t>
    </dgm:pt>
    <dgm:pt modelId="{EE5B5226-8CD2-42D6-98CA-958419D2DFEF}" type="sibTrans" cxnId="{801D38B1-81EB-48C0-AC2F-2F80BAC3FED0}">
      <dgm:prSet/>
      <dgm:spPr/>
      <dgm:t>
        <a:bodyPr/>
        <a:lstStyle/>
        <a:p>
          <a:endParaRPr lang="en-US"/>
        </a:p>
      </dgm:t>
    </dgm:pt>
    <dgm:pt modelId="{A1A7C68B-7A7E-41FE-9514-A5723C5C30E8}">
      <dgm:prSet/>
      <dgm:spPr/>
      <dgm:t>
        <a:bodyPr/>
        <a:lstStyle/>
        <a:p>
          <a:r>
            <a:rPr lang="en-GB"/>
            <a:t>- Helps with exams and further education</a:t>
          </a:r>
          <a:endParaRPr lang="en-US"/>
        </a:p>
      </dgm:t>
    </dgm:pt>
    <dgm:pt modelId="{E35B436A-2BE6-4F3C-965F-2145DAF9F1B6}" type="parTrans" cxnId="{098B24D0-7B0C-438D-A7CF-D96E478B90C9}">
      <dgm:prSet/>
      <dgm:spPr/>
      <dgm:t>
        <a:bodyPr/>
        <a:lstStyle/>
        <a:p>
          <a:endParaRPr lang="en-US"/>
        </a:p>
      </dgm:t>
    </dgm:pt>
    <dgm:pt modelId="{4B3A5BD5-E15A-44F1-97FB-BF45B322C477}" type="sibTrans" cxnId="{098B24D0-7B0C-438D-A7CF-D96E478B90C9}">
      <dgm:prSet/>
      <dgm:spPr/>
      <dgm:t>
        <a:bodyPr/>
        <a:lstStyle/>
        <a:p>
          <a:endParaRPr lang="en-US"/>
        </a:p>
      </dgm:t>
    </dgm:pt>
    <dgm:pt modelId="{78E28641-2241-4C62-8F7E-02FA41E9473A}">
      <dgm:prSet/>
      <dgm:spPr/>
      <dgm:t>
        <a:bodyPr/>
        <a:lstStyle/>
        <a:p>
          <a:r>
            <a:rPr lang="en-GB"/>
            <a:t>- Opens doors to many career paths</a:t>
          </a:r>
          <a:endParaRPr lang="en-US"/>
        </a:p>
      </dgm:t>
    </dgm:pt>
    <dgm:pt modelId="{6576BF02-6FE1-4D38-B929-8742095075AD}" type="parTrans" cxnId="{D2B9D7B9-1F7A-4066-82D3-0C22F144CE73}">
      <dgm:prSet/>
      <dgm:spPr/>
      <dgm:t>
        <a:bodyPr/>
        <a:lstStyle/>
        <a:p>
          <a:endParaRPr lang="en-US"/>
        </a:p>
      </dgm:t>
    </dgm:pt>
    <dgm:pt modelId="{11B93674-E3F8-47D4-9A2D-B67249504992}" type="sibTrans" cxnId="{D2B9D7B9-1F7A-4066-82D3-0C22F144CE73}">
      <dgm:prSet/>
      <dgm:spPr/>
      <dgm:t>
        <a:bodyPr/>
        <a:lstStyle/>
        <a:p>
          <a:endParaRPr lang="en-US"/>
        </a:p>
      </dgm:t>
    </dgm:pt>
    <dgm:pt modelId="{9BF10A44-9532-4BAE-93B8-297B031E3615}">
      <dgm:prSet/>
      <dgm:spPr/>
      <dgm:t>
        <a:bodyPr/>
        <a:lstStyle/>
        <a:p>
          <a:r>
            <a:rPr lang="en-GB"/>
            <a:t>- Develops critical thinking and creativity</a:t>
          </a:r>
          <a:endParaRPr lang="en-US"/>
        </a:p>
      </dgm:t>
    </dgm:pt>
    <dgm:pt modelId="{1491EE1E-143B-4379-9B27-5F034E40C794}" type="parTrans" cxnId="{FDAC1838-60DD-460A-8C9D-C8D990E74138}">
      <dgm:prSet/>
      <dgm:spPr/>
      <dgm:t>
        <a:bodyPr/>
        <a:lstStyle/>
        <a:p>
          <a:endParaRPr lang="en-US"/>
        </a:p>
      </dgm:t>
    </dgm:pt>
    <dgm:pt modelId="{A31739FF-B774-4909-8A48-491AE35BD7F8}" type="sibTrans" cxnId="{FDAC1838-60DD-460A-8C9D-C8D990E74138}">
      <dgm:prSet/>
      <dgm:spPr/>
      <dgm:t>
        <a:bodyPr/>
        <a:lstStyle/>
        <a:p>
          <a:endParaRPr lang="en-US"/>
        </a:p>
      </dgm:t>
    </dgm:pt>
    <dgm:pt modelId="{97B095DF-6C27-4E2B-A085-677B5504A8BD}" type="pres">
      <dgm:prSet presAssocID="{201A98B7-18C9-4416-BB02-826E8B0177B0}" presName="root" presStyleCnt="0">
        <dgm:presLayoutVars>
          <dgm:dir/>
          <dgm:resizeHandles val="exact"/>
        </dgm:presLayoutVars>
      </dgm:prSet>
      <dgm:spPr/>
    </dgm:pt>
    <dgm:pt modelId="{C06558DD-5C2C-4075-B901-E2139F8E1DD6}" type="pres">
      <dgm:prSet presAssocID="{3676FC88-D7C1-4707-925B-9B39C8DF1EEE}" presName="compNode" presStyleCnt="0"/>
      <dgm:spPr/>
    </dgm:pt>
    <dgm:pt modelId="{6A7AC4F9-9D44-4874-97CA-052A4F9A2805}" type="pres">
      <dgm:prSet presAssocID="{3676FC88-D7C1-4707-925B-9B39C8DF1EEE}" presName="bgRect" presStyleLbl="bgShp" presStyleIdx="0" presStyleCnt="5"/>
      <dgm:spPr/>
    </dgm:pt>
    <dgm:pt modelId="{91B75748-E379-4BB7-9B99-8205D23F3E21}" type="pres">
      <dgm:prSet presAssocID="{3676FC88-D7C1-4707-925B-9B39C8DF1E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68DDD75-33CC-4B60-A29E-B9733C054CA6}" type="pres">
      <dgm:prSet presAssocID="{3676FC88-D7C1-4707-925B-9B39C8DF1EEE}" presName="spaceRect" presStyleCnt="0"/>
      <dgm:spPr/>
    </dgm:pt>
    <dgm:pt modelId="{399F7CA2-33E1-4277-AAA3-A867BA7ED319}" type="pres">
      <dgm:prSet presAssocID="{3676FC88-D7C1-4707-925B-9B39C8DF1EEE}" presName="parTx" presStyleLbl="revTx" presStyleIdx="0" presStyleCnt="5">
        <dgm:presLayoutVars>
          <dgm:chMax val="0"/>
          <dgm:chPref val="0"/>
        </dgm:presLayoutVars>
      </dgm:prSet>
      <dgm:spPr/>
    </dgm:pt>
    <dgm:pt modelId="{26B371D3-D802-4A52-B2D5-901049F8AB87}" type="pres">
      <dgm:prSet presAssocID="{6D9BABE1-B82B-44DC-96F3-67C58675BBC9}" presName="sibTrans" presStyleCnt="0"/>
      <dgm:spPr/>
    </dgm:pt>
    <dgm:pt modelId="{192D3F55-290E-4A16-9839-9C68046CC53B}" type="pres">
      <dgm:prSet presAssocID="{E4DFFFE2-E8F2-4D07-85CB-4E68C8EA1EFF}" presName="compNode" presStyleCnt="0"/>
      <dgm:spPr/>
    </dgm:pt>
    <dgm:pt modelId="{BA6319B3-0E53-42A7-8C19-3E536CE315ED}" type="pres">
      <dgm:prSet presAssocID="{E4DFFFE2-E8F2-4D07-85CB-4E68C8EA1EFF}" presName="bgRect" presStyleLbl="bgShp" presStyleIdx="1" presStyleCnt="5"/>
      <dgm:spPr/>
    </dgm:pt>
    <dgm:pt modelId="{684B51C9-502E-44E7-A0DE-3DF33364A4B7}" type="pres">
      <dgm:prSet presAssocID="{E4DFFFE2-E8F2-4D07-85CB-4E68C8EA1E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4E1B159-4EB1-4A02-BF48-D325D216299D}" type="pres">
      <dgm:prSet presAssocID="{E4DFFFE2-E8F2-4D07-85CB-4E68C8EA1EFF}" presName="spaceRect" presStyleCnt="0"/>
      <dgm:spPr/>
    </dgm:pt>
    <dgm:pt modelId="{84720C36-C953-4557-9E47-B765F96FCE95}" type="pres">
      <dgm:prSet presAssocID="{E4DFFFE2-E8F2-4D07-85CB-4E68C8EA1EFF}" presName="parTx" presStyleLbl="revTx" presStyleIdx="1" presStyleCnt="5">
        <dgm:presLayoutVars>
          <dgm:chMax val="0"/>
          <dgm:chPref val="0"/>
        </dgm:presLayoutVars>
      </dgm:prSet>
      <dgm:spPr/>
    </dgm:pt>
    <dgm:pt modelId="{272A1A2E-744D-489D-8B9C-45A37B930D96}" type="pres">
      <dgm:prSet presAssocID="{EE5B5226-8CD2-42D6-98CA-958419D2DFEF}" presName="sibTrans" presStyleCnt="0"/>
      <dgm:spPr/>
    </dgm:pt>
    <dgm:pt modelId="{269A8C33-F30B-498E-BA73-BE484F7AE392}" type="pres">
      <dgm:prSet presAssocID="{A1A7C68B-7A7E-41FE-9514-A5723C5C30E8}" presName="compNode" presStyleCnt="0"/>
      <dgm:spPr/>
    </dgm:pt>
    <dgm:pt modelId="{EE14E483-2B39-48B0-BA05-EC9E4D7A1166}" type="pres">
      <dgm:prSet presAssocID="{A1A7C68B-7A7E-41FE-9514-A5723C5C30E8}" presName="bgRect" presStyleLbl="bgShp" presStyleIdx="2" presStyleCnt="5"/>
      <dgm:spPr/>
    </dgm:pt>
    <dgm:pt modelId="{682F7C17-C7F7-4B28-A914-67F28CC9EB5B}" type="pres">
      <dgm:prSet presAssocID="{A1A7C68B-7A7E-41FE-9514-A5723C5C30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CF3A7EE3-5452-4E9D-A67A-3F04386805E1}" type="pres">
      <dgm:prSet presAssocID="{A1A7C68B-7A7E-41FE-9514-A5723C5C30E8}" presName="spaceRect" presStyleCnt="0"/>
      <dgm:spPr/>
    </dgm:pt>
    <dgm:pt modelId="{8DA4664A-A40C-4E5E-B914-92121074322D}" type="pres">
      <dgm:prSet presAssocID="{A1A7C68B-7A7E-41FE-9514-A5723C5C30E8}" presName="parTx" presStyleLbl="revTx" presStyleIdx="2" presStyleCnt="5">
        <dgm:presLayoutVars>
          <dgm:chMax val="0"/>
          <dgm:chPref val="0"/>
        </dgm:presLayoutVars>
      </dgm:prSet>
      <dgm:spPr/>
    </dgm:pt>
    <dgm:pt modelId="{4765BB86-1AC0-4252-9C06-92E25EFCD497}" type="pres">
      <dgm:prSet presAssocID="{4B3A5BD5-E15A-44F1-97FB-BF45B322C477}" presName="sibTrans" presStyleCnt="0"/>
      <dgm:spPr/>
    </dgm:pt>
    <dgm:pt modelId="{0149B279-B8D5-46C6-807B-37E9299D1A09}" type="pres">
      <dgm:prSet presAssocID="{78E28641-2241-4C62-8F7E-02FA41E9473A}" presName="compNode" presStyleCnt="0"/>
      <dgm:spPr/>
    </dgm:pt>
    <dgm:pt modelId="{4689E650-485C-492E-A9CB-28A5104FE19A}" type="pres">
      <dgm:prSet presAssocID="{78E28641-2241-4C62-8F7E-02FA41E9473A}" presName="bgRect" presStyleLbl="bgShp" presStyleIdx="3" presStyleCnt="5"/>
      <dgm:spPr/>
    </dgm:pt>
    <dgm:pt modelId="{A4C44167-F79D-4033-A455-CC39ACFCC52F}" type="pres">
      <dgm:prSet presAssocID="{78E28641-2241-4C62-8F7E-02FA41E947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7B5E9F84-9DC3-4BCC-95F1-4B6B8DC3A7A2}" type="pres">
      <dgm:prSet presAssocID="{78E28641-2241-4C62-8F7E-02FA41E9473A}" presName="spaceRect" presStyleCnt="0"/>
      <dgm:spPr/>
    </dgm:pt>
    <dgm:pt modelId="{2E34EF4B-5236-40C1-B21E-67F9DFB708BD}" type="pres">
      <dgm:prSet presAssocID="{78E28641-2241-4C62-8F7E-02FA41E9473A}" presName="parTx" presStyleLbl="revTx" presStyleIdx="3" presStyleCnt="5">
        <dgm:presLayoutVars>
          <dgm:chMax val="0"/>
          <dgm:chPref val="0"/>
        </dgm:presLayoutVars>
      </dgm:prSet>
      <dgm:spPr/>
    </dgm:pt>
    <dgm:pt modelId="{48A1AE83-CBE1-44AD-8033-BCD98189565B}" type="pres">
      <dgm:prSet presAssocID="{11B93674-E3F8-47D4-9A2D-B67249504992}" presName="sibTrans" presStyleCnt="0"/>
      <dgm:spPr/>
    </dgm:pt>
    <dgm:pt modelId="{4980B1C9-768E-4B8B-9F24-AFD3E26CED86}" type="pres">
      <dgm:prSet presAssocID="{9BF10A44-9532-4BAE-93B8-297B031E3615}" presName="compNode" presStyleCnt="0"/>
      <dgm:spPr/>
    </dgm:pt>
    <dgm:pt modelId="{1DDE3CB6-0E53-4C40-A002-A0EA15848183}" type="pres">
      <dgm:prSet presAssocID="{9BF10A44-9532-4BAE-93B8-297B031E3615}" presName="bgRect" presStyleLbl="bgShp" presStyleIdx="4" presStyleCnt="5"/>
      <dgm:spPr/>
    </dgm:pt>
    <dgm:pt modelId="{8E946662-B3E5-475F-97E4-EEF191C59C8D}" type="pres">
      <dgm:prSet presAssocID="{9BF10A44-9532-4BAE-93B8-297B031E36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A32917FD-7896-4671-966B-8FE3E1B9B00A}" type="pres">
      <dgm:prSet presAssocID="{9BF10A44-9532-4BAE-93B8-297B031E3615}" presName="spaceRect" presStyleCnt="0"/>
      <dgm:spPr/>
    </dgm:pt>
    <dgm:pt modelId="{79A5DC44-B09B-45D7-8F67-E1358EB042FA}" type="pres">
      <dgm:prSet presAssocID="{9BF10A44-9532-4BAE-93B8-297B031E3615}" presName="parTx" presStyleLbl="revTx" presStyleIdx="4" presStyleCnt="5">
        <dgm:presLayoutVars>
          <dgm:chMax val="0"/>
          <dgm:chPref val="0"/>
        </dgm:presLayoutVars>
      </dgm:prSet>
      <dgm:spPr/>
    </dgm:pt>
  </dgm:ptLst>
  <dgm:cxnLst>
    <dgm:cxn modelId="{1DE6C31E-0AA1-47D8-AEAC-0D9CBC55B5F7}" type="presOf" srcId="{78E28641-2241-4C62-8F7E-02FA41E9473A}" destId="{2E34EF4B-5236-40C1-B21E-67F9DFB708BD}" srcOrd="0" destOrd="0" presId="urn:microsoft.com/office/officeart/2018/2/layout/IconVerticalSolidList"/>
    <dgm:cxn modelId="{FDAC1838-60DD-460A-8C9D-C8D990E74138}" srcId="{201A98B7-18C9-4416-BB02-826E8B0177B0}" destId="{9BF10A44-9532-4BAE-93B8-297B031E3615}" srcOrd="4" destOrd="0" parTransId="{1491EE1E-143B-4379-9B27-5F034E40C794}" sibTransId="{A31739FF-B774-4909-8A48-491AE35BD7F8}"/>
    <dgm:cxn modelId="{BEF37347-BD5E-4321-91E5-724A6991BD70}" type="presOf" srcId="{3676FC88-D7C1-4707-925B-9B39C8DF1EEE}" destId="{399F7CA2-33E1-4277-AAA3-A867BA7ED319}" srcOrd="0" destOrd="0" presId="urn:microsoft.com/office/officeart/2018/2/layout/IconVerticalSolidList"/>
    <dgm:cxn modelId="{1BB5DD6A-4352-4CDD-A5B6-BDBA95DE7CA8}" type="presOf" srcId="{9BF10A44-9532-4BAE-93B8-297B031E3615}" destId="{79A5DC44-B09B-45D7-8F67-E1358EB042FA}" srcOrd="0" destOrd="0" presId="urn:microsoft.com/office/officeart/2018/2/layout/IconVerticalSolidList"/>
    <dgm:cxn modelId="{DD3CE68D-F119-43C5-BD54-8A3AA09E830E}" type="presOf" srcId="{A1A7C68B-7A7E-41FE-9514-A5723C5C30E8}" destId="{8DA4664A-A40C-4E5E-B914-92121074322D}" srcOrd="0" destOrd="0" presId="urn:microsoft.com/office/officeart/2018/2/layout/IconVerticalSolidList"/>
    <dgm:cxn modelId="{3181EAA1-3479-41A2-BE53-27670FCFF57C}" type="presOf" srcId="{201A98B7-18C9-4416-BB02-826E8B0177B0}" destId="{97B095DF-6C27-4E2B-A085-677B5504A8BD}" srcOrd="0" destOrd="0" presId="urn:microsoft.com/office/officeart/2018/2/layout/IconVerticalSolidList"/>
    <dgm:cxn modelId="{801D38B1-81EB-48C0-AC2F-2F80BAC3FED0}" srcId="{201A98B7-18C9-4416-BB02-826E8B0177B0}" destId="{E4DFFFE2-E8F2-4D07-85CB-4E68C8EA1EFF}" srcOrd="1" destOrd="0" parTransId="{5E25C483-4E7F-48E2-92D7-5BDABDF1DBD0}" sibTransId="{EE5B5226-8CD2-42D6-98CA-958419D2DFEF}"/>
    <dgm:cxn modelId="{D2B9D7B9-1F7A-4066-82D3-0C22F144CE73}" srcId="{201A98B7-18C9-4416-BB02-826E8B0177B0}" destId="{78E28641-2241-4C62-8F7E-02FA41E9473A}" srcOrd="3" destOrd="0" parTransId="{6576BF02-6FE1-4D38-B929-8742095075AD}" sibTransId="{11B93674-E3F8-47D4-9A2D-B67249504992}"/>
    <dgm:cxn modelId="{098B24D0-7B0C-438D-A7CF-D96E478B90C9}" srcId="{201A98B7-18C9-4416-BB02-826E8B0177B0}" destId="{A1A7C68B-7A7E-41FE-9514-A5723C5C30E8}" srcOrd="2" destOrd="0" parTransId="{E35B436A-2BE6-4F3C-965F-2145DAF9F1B6}" sibTransId="{4B3A5BD5-E15A-44F1-97FB-BF45B322C477}"/>
    <dgm:cxn modelId="{5C83F0E6-4900-407C-A699-C4B87EC9CEDF}" srcId="{201A98B7-18C9-4416-BB02-826E8B0177B0}" destId="{3676FC88-D7C1-4707-925B-9B39C8DF1EEE}" srcOrd="0" destOrd="0" parTransId="{9355CEB4-E4FA-4D00-ACB1-8F6AE6119BF2}" sibTransId="{6D9BABE1-B82B-44DC-96F3-67C58675BBC9}"/>
    <dgm:cxn modelId="{BA9879FE-5658-46E7-B99B-6C93CD9B22A6}" type="presOf" srcId="{E4DFFFE2-E8F2-4D07-85CB-4E68C8EA1EFF}" destId="{84720C36-C953-4557-9E47-B765F96FCE95}" srcOrd="0" destOrd="0" presId="urn:microsoft.com/office/officeart/2018/2/layout/IconVerticalSolidList"/>
    <dgm:cxn modelId="{90ED3540-61E0-4859-A401-425A91A3CB3B}" type="presParOf" srcId="{97B095DF-6C27-4E2B-A085-677B5504A8BD}" destId="{C06558DD-5C2C-4075-B901-E2139F8E1DD6}" srcOrd="0" destOrd="0" presId="urn:microsoft.com/office/officeart/2018/2/layout/IconVerticalSolidList"/>
    <dgm:cxn modelId="{71D9B4B1-6BF8-4925-9D6A-33B2D1217274}" type="presParOf" srcId="{C06558DD-5C2C-4075-B901-E2139F8E1DD6}" destId="{6A7AC4F9-9D44-4874-97CA-052A4F9A2805}" srcOrd="0" destOrd="0" presId="urn:microsoft.com/office/officeart/2018/2/layout/IconVerticalSolidList"/>
    <dgm:cxn modelId="{B5505033-1560-4E7B-A4B2-920A04766A82}" type="presParOf" srcId="{C06558DD-5C2C-4075-B901-E2139F8E1DD6}" destId="{91B75748-E379-4BB7-9B99-8205D23F3E21}" srcOrd="1" destOrd="0" presId="urn:microsoft.com/office/officeart/2018/2/layout/IconVerticalSolidList"/>
    <dgm:cxn modelId="{29A0E8FD-AED6-4E47-94B9-FC05523315C5}" type="presParOf" srcId="{C06558DD-5C2C-4075-B901-E2139F8E1DD6}" destId="{568DDD75-33CC-4B60-A29E-B9733C054CA6}" srcOrd="2" destOrd="0" presId="urn:microsoft.com/office/officeart/2018/2/layout/IconVerticalSolidList"/>
    <dgm:cxn modelId="{C4A6254F-0A56-4F7A-939C-75C8A73185F6}" type="presParOf" srcId="{C06558DD-5C2C-4075-B901-E2139F8E1DD6}" destId="{399F7CA2-33E1-4277-AAA3-A867BA7ED319}" srcOrd="3" destOrd="0" presId="urn:microsoft.com/office/officeart/2018/2/layout/IconVerticalSolidList"/>
    <dgm:cxn modelId="{B158179D-3CEC-471C-A159-BCCAB6CED5D2}" type="presParOf" srcId="{97B095DF-6C27-4E2B-A085-677B5504A8BD}" destId="{26B371D3-D802-4A52-B2D5-901049F8AB87}" srcOrd="1" destOrd="0" presId="urn:microsoft.com/office/officeart/2018/2/layout/IconVerticalSolidList"/>
    <dgm:cxn modelId="{98548492-53AD-4B89-9D03-B94B6682F212}" type="presParOf" srcId="{97B095DF-6C27-4E2B-A085-677B5504A8BD}" destId="{192D3F55-290E-4A16-9839-9C68046CC53B}" srcOrd="2" destOrd="0" presId="urn:microsoft.com/office/officeart/2018/2/layout/IconVerticalSolidList"/>
    <dgm:cxn modelId="{4133D227-FA37-4C60-822F-35A29225D132}" type="presParOf" srcId="{192D3F55-290E-4A16-9839-9C68046CC53B}" destId="{BA6319B3-0E53-42A7-8C19-3E536CE315ED}" srcOrd="0" destOrd="0" presId="urn:microsoft.com/office/officeart/2018/2/layout/IconVerticalSolidList"/>
    <dgm:cxn modelId="{7A1D51A0-48ED-4ADF-BE4A-909EDDBB4208}" type="presParOf" srcId="{192D3F55-290E-4A16-9839-9C68046CC53B}" destId="{684B51C9-502E-44E7-A0DE-3DF33364A4B7}" srcOrd="1" destOrd="0" presId="urn:microsoft.com/office/officeart/2018/2/layout/IconVerticalSolidList"/>
    <dgm:cxn modelId="{3FA4B437-9712-4208-ACC1-CA4399DBE25E}" type="presParOf" srcId="{192D3F55-290E-4A16-9839-9C68046CC53B}" destId="{D4E1B159-4EB1-4A02-BF48-D325D216299D}" srcOrd="2" destOrd="0" presId="urn:microsoft.com/office/officeart/2018/2/layout/IconVerticalSolidList"/>
    <dgm:cxn modelId="{D80ADD99-1FF3-46F4-BE3A-7E81003717FA}" type="presParOf" srcId="{192D3F55-290E-4A16-9839-9C68046CC53B}" destId="{84720C36-C953-4557-9E47-B765F96FCE95}" srcOrd="3" destOrd="0" presId="urn:microsoft.com/office/officeart/2018/2/layout/IconVerticalSolidList"/>
    <dgm:cxn modelId="{5688D2FE-3935-4701-A4EE-6BC8845BF2E2}" type="presParOf" srcId="{97B095DF-6C27-4E2B-A085-677B5504A8BD}" destId="{272A1A2E-744D-489D-8B9C-45A37B930D96}" srcOrd="3" destOrd="0" presId="urn:microsoft.com/office/officeart/2018/2/layout/IconVerticalSolidList"/>
    <dgm:cxn modelId="{9C608EC2-9CA9-4693-8F7E-F42DB2CD5E2D}" type="presParOf" srcId="{97B095DF-6C27-4E2B-A085-677B5504A8BD}" destId="{269A8C33-F30B-498E-BA73-BE484F7AE392}" srcOrd="4" destOrd="0" presId="urn:microsoft.com/office/officeart/2018/2/layout/IconVerticalSolidList"/>
    <dgm:cxn modelId="{133B56F8-629B-4AA1-B835-B4CBF2D7F9E9}" type="presParOf" srcId="{269A8C33-F30B-498E-BA73-BE484F7AE392}" destId="{EE14E483-2B39-48B0-BA05-EC9E4D7A1166}" srcOrd="0" destOrd="0" presId="urn:microsoft.com/office/officeart/2018/2/layout/IconVerticalSolidList"/>
    <dgm:cxn modelId="{C79EB283-2EFC-4C63-B5B0-6B64DA41A736}" type="presParOf" srcId="{269A8C33-F30B-498E-BA73-BE484F7AE392}" destId="{682F7C17-C7F7-4B28-A914-67F28CC9EB5B}" srcOrd="1" destOrd="0" presId="urn:microsoft.com/office/officeart/2018/2/layout/IconVerticalSolidList"/>
    <dgm:cxn modelId="{8F76C5EA-E6D5-4AD9-A0B7-5CC3A976C305}" type="presParOf" srcId="{269A8C33-F30B-498E-BA73-BE484F7AE392}" destId="{CF3A7EE3-5452-4E9D-A67A-3F04386805E1}" srcOrd="2" destOrd="0" presId="urn:microsoft.com/office/officeart/2018/2/layout/IconVerticalSolidList"/>
    <dgm:cxn modelId="{8BF24B33-82D1-46BD-B024-2C3BD3633FC1}" type="presParOf" srcId="{269A8C33-F30B-498E-BA73-BE484F7AE392}" destId="{8DA4664A-A40C-4E5E-B914-92121074322D}" srcOrd="3" destOrd="0" presId="urn:microsoft.com/office/officeart/2018/2/layout/IconVerticalSolidList"/>
    <dgm:cxn modelId="{5F03DDB3-1F51-4767-8005-1DE2BA3F0824}" type="presParOf" srcId="{97B095DF-6C27-4E2B-A085-677B5504A8BD}" destId="{4765BB86-1AC0-4252-9C06-92E25EFCD497}" srcOrd="5" destOrd="0" presId="urn:microsoft.com/office/officeart/2018/2/layout/IconVerticalSolidList"/>
    <dgm:cxn modelId="{BF0B595F-0BAF-4271-9B91-E8DF0A53A483}" type="presParOf" srcId="{97B095DF-6C27-4E2B-A085-677B5504A8BD}" destId="{0149B279-B8D5-46C6-807B-37E9299D1A09}" srcOrd="6" destOrd="0" presId="urn:microsoft.com/office/officeart/2018/2/layout/IconVerticalSolidList"/>
    <dgm:cxn modelId="{606DF9E9-A3A5-4FB3-9C42-31BD7FB021F1}" type="presParOf" srcId="{0149B279-B8D5-46C6-807B-37E9299D1A09}" destId="{4689E650-485C-492E-A9CB-28A5104FE19A}" srcOrd="0" destOrd="0" presId="urn:microsoft.com/office/officeart/2018/2/layout/IconVerticalSolidList"/>
    <dgm:cxn modelId="{07548BFA-2220-424C-A797-67E39AFE9B2D}" type="presParOf" srcId="{0149B279-B8D5-46C6-807B-37E9299D1A09}" destId="{A4C44167-F79D-4033-A455-CC39ACFCC52F}" srcOrd="1" destOrd="0" presId="urn:microsoft.com/office/officeart/2018/2/layout/IconVerticalSolidList"/>
    <dgm:cxn modelId="{34A7CFF4-2880-452C-A561-50B4AD6188A1}" type="presParOf" srcId="{0149B279-B8D5-46C6-807B-37E9299D1A09}" destId="{7B5E9F84-9DC3-4BCC-95F1-4B6B8DC3A7A2}" srcOrd="2" destOrd="0" presId="urn:microsoft.com/office/officeart/2018/2/layout/IconVerticalSolidList"/>
    <dgm:cxn modelId="{58230649-37AB-4A26-A3B5-FFBB0B3F1090}" type="presParOf" srcId="{0149B279-B8D5-46C6-807B-37E9299D1A09}" destId="{2E34EF4B-5236-40C1-B21E-67F9DFB708BD}" srcOrd="3" destOrd="0" presId="urn:microsoft.com/office/officeart/2018/2/layout/IconVerticalSolidList"/>
    <dgm:cxn modelId="{6E2856BE-DA61-40D7-A706-4A6524032DA1}" type="presParOf" srcId="{97B095DF-6C27-4E2B-A085-677B5504A8BD}" destId="{48A1AE83-CBE1-44AD-8033-BCD98189565B}" srcOrd="7" destOrd="0" presId="urn:microsoft.com/office/officeart/2018/2/layout/IconVerticalSolidList"/>
    <dgm:cxn modelId="{50B4034E-FC1E-498A-9531-66BAA7740608}" type="presParOf" srcId="{97B095DF-6C27-4E2B-A085-677B5504A8BD}" destId="{4980B1C9-768E-4B8B-9F24-AFD3E26CED86}" srcOrd="8" destOrd="0" presId="urn:microsoft.com/office/officeart/2018/2/layout/IconVerticalSolidList"/>
    <dgm:cxn modelId="{0E358339-83D1-40F5-BEDB-9DA1ED070A71}" type="presParOf" srcId="{4980B1C9-768E-4B8B-9F24-AFD3E26CED86}" destId="{1DDE3CB6-0E53-4C40-A002-A0EA15848183}" srcOrd="0" destOrd="0" presId="urn:microsoft.com/office/officeart/2018/2/layout/IconVerticalSolidList"/>
    <dgm:cxn modelId="{3A3CD68C-4974-4386-86D3-D6159E1FD782}" type="presParOf" srcId="{4980B1C9-768E-4B8B-9F24-AFD3E26CED86}" destId="{8E946662-B3E5-475F-97E4-EEF191C59C8D}" srcOrd="1" destOrd="0" presId="urn:microsoft.com/office/officeart/2018/2/layout/IconVerticalSolidList"/>
    <dgm:cxn modelId="{E279CBB0-E27A-46E7-B0A5-708E5B814F2B}" type="presParOf" srcId="{4980B1C9-768E-4B8B-9F24-AFD3E26CED86}" destId="{A32917FD-7896-4671-966B-8FE3E1B9B00A}" srcOrd="2" destOrd="0" presId="urn:microsoft.com/office/officeart/2018/2/layout/IconVerticalSolidList"/>
    <dgm:cxn modelId="{68C83CBD-459B-4B29-9E63-E53FD20932E9}" type="presParOf" srcId="{4980B1C9-768E-4B8B-9F24-AFD3E26CED86}" destId="{79A5DC44-B09B-45D7-8F67-E1358EB042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4541A-1E2B-4050-9822-84CDDB122D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A902B6-6F01-45EE-A8C2-F13FA529D97A}">
      <dgm:prSet/>
      <dgm:spPr/>
      <dgm:t>
        <a:bodyPr/>
        <a:lstStyle/>
        <a:p>
          <a:r>
            <a:rPr lang="en-US" b="1" i="0" baseline="0" dirty="0"/>
            <a:t>Law:</a:t>
          </a:r>
          <a:r>
            <a:rPr lang="en-US" b="0" i="0" baseline="0" dirty="0"/>
            <a:t> The legal profession is all about interpretation and argumentation. An English degree is great preparation for </a:t>
          </a:r>
          <a:r>
            <a:rPr lang="en-US" b="1" i="0" baseline="0" dirty="0"/>
            <a:t>law school</a:t>
          </a:r>
          <a:r>
            <a:rPr lang="en-US" b="0" i="0" baseline="0" dirty="0"/>
            <a:t>, as it trains you to read dense texts and construct persuasive arguments.</a:t>
          </a:r>
          <a:endParaRPr lang="en-US" dirty="0"/>
        </a:p>
      </dgm:t>
    </dgm:pt>
    <dgm:pt modelId="{9FBC2EAA-BF91-4793-A88D-C31636B0536B}" type="parTrans" cxnId="{2337E91F-57C0-4F4B-942E-394761CD4CEE}">
      <dgm:prSet/>
      <dgm:spPr/>
      <dgm:t>
        <a:bodyPr/>
        <a:lstStyle/>
        <a:p>
          <a:endParaRPr lang="en-US"/>
        </a:p>
      </dgm:t>
    </dgm:pt>
    <dgm:pt modelId="{E0EF11C3-F0F8-4E99-BF4A-D0627C57CA63}" type="sibTrans" cxnId="{2337E91F-57C0-4F4B-942E-394761CD4CEE}">
      <dgm:prSet/>
      <dgm:spPr/>
      <dgm:t>
        <a:bodyPr/>
        <a:lstStyle/>
        <a:p>
          <a:endParaRPr lang="en-US"/>
        </a:p>
      </dgm:t>
    </dgm:pt>
    <dgm:pt modelId="{A310EB8E-BC24-45BE-88BC-F4F47271E109}">
      <dgm:prSet/>
      <dgm:spPr/>
      <dgm:t>
        <a:bodyPr/>
        <a:lstStyle/>
        <a:p>
          <a:r>
            <a:rPr lang="en-US" b="1" i="0" baseline="0" dirty="0"/>
            <a:t>Technological world: UX (User Experience) Writer:</a:t>
          </a:r>
          <a:r>
            <a:rPr lang="en-US" b="0" i="0" baseline="0" dirty="0"/>
            <a:t> In the tech world, this role involves writing the text you see on apps and websites, like buttons and menu options, to make them easy to use.</a:t>
          </a:r>
          <a:endParaRPr lang="en-US" dirty="0"/>
        </a:p>
      </dgm:t>
    </dgm:pt>
    <dgm:pt modelId="{AF248A93-C2D4-4F09-9486-3589E4DF6C3E}" type="parTrans" cxnId="{99D8BB57-2715-4784-9CE7-EEA6A48C6F10}">
      <dgm:prSet/>
      <dgm:spPr/>
      <dgm:t>
        <a:bodyPr/>
        <a:lstStyle/>
        <a:p>
          <a:endParaRPr lang="en-US"/>
        </a:p>
      </dgm:t>
    </dgm:pt>
    <dgm:pt modelId="{A8127D51-84E2-4A29-9984-6EF0DDAA8ACB}" type="sibTrans" cxnId="{99D8BB57-2715-4784-9CE7-EEA6A48C6F10}">
      <dgm:prSet/>
      <dgm:spPr/>
      <dgm:t>
        <a:bodyPr/>
        <a:lstStyle/>
        <a:p>
          <a:endParaRPr lang="en-US"/>
        </a:p>
      </dgm:t>
    </dgm:pt>
    <dgm:pt modelId="{C8BA80F4-DDD7-4BF0-9410-BBDB16D3E016}">
      <dgm:prSet/>
      <dgm:spPr/>
      <dgm:t>
        <a:bodyPr/>
        <a:lstStyle/>
        <a:p>
          <a:r>
            <a:rPr lang="en-US" b="1" i="0" baseline="0"/>
            <a:t>Corporate Communications:</a:t>
          </a:r>
          <a:r>
            <a:rPr lang="en-US" b="0" i="0" baseline="0"/>
            <a:t> Large companies need writers for internal newsletters, press releases, and speeches for executives.</a:t>
          </a:r>
          <a:endParaRPr lang="en-US"/>
        </a:p>
      </dgm:t>
    </dgm:pt>
    <dgm:pt modelId="{C05203ED-89A4-4078-A494-2B02A0307236}" type="parTrans" cxnId="{D29EE763-1714-418D-8DAB-462930CCB0D8}">
      <dgm:prSet/>
      <dgm:spPr/>
      <dgm:t>
        <a:bodyPr/>
        <a:lstStyle/>
        <a:p>
          <a:endParaRPr lang="en-US"/>
        </a:p>
      </dgm:t>
    </dgm:pt>
    <dgm:pt modelId="{8195C8E1-E135-4C57-BB70-FB2FB3A39A49}" type="sibTrans" cxnId="{D29EE763-1714-418D-8DAB-462930CCB0D8}">
      <dgm:prSet/>
      <dgm:spPr/>
      <dgm:t>
        <a:bodyPr/>
        <a:lstStyle/>
        <a:p>
          <a:endParaRPr lang="en-US"/>
        </a:p>
      </dgm:t>
    </dgm:pt>
    <dgm:pt modelId="{9CC55DE8-8C62-492D-87E9-23F2E02EFA3B}">
      <dgm:prSet/>
      <dgm:spPr/>
      <dgm:t>
        <a:bodyPr/>
        <a:lstStyle/>
        <a:p>
          <a:r>
            <a:rPr lang="en-US" b="1" i="0" baseline="0"/>
            <a:t>Game Designer/Narrative Designer:</a:t>
          </a:r>
          <a:r>
            <a:rPr lang="en-US" b="0" i="0" baseline="0"/>
            <a:t> If you love storytelling, you can create the plots and characters for video games</a:t>
          </a:r>
          <a:endParaRPr lang="en-US"/>
        </a:p>
      </dgm:t>
    </dgm:pt>
    <dgm:pt modelId="{614AFF55-FD2C-4195-8B35-1385AE729363}" type="parTrans" cxnId="{A8037BFD-834A-4BA0-9F65-8F0729214025}">
      <dgm:prSet/>
      <dgm:spPr/>
      <dgm:t>
        <a:bodyPr/>
        <a:lstStyle/>
        <a:p>
          <a:endParaRPr lang="en-US"/>
        </a:p>
      </dgm:t>
    </dgm:pt>
    <dgm:pt modelId="{F5CA51BA-DA9C-4CAD-B195-82DD8E201CCF}" type="sibTrans" cxnId="{A8037BFD-834A-4BA0-9F65-8F0729214025}">
      <dgm:prSet/>
      <dgm:spPr/>
      <dgm:t>
        <a:bodyPr/>
        <a:lstStyle/>
        <a:p>
          <a:endParaRPr lang="en-US"/>
        </a:p>
      </dgm:t>
    </dgm:pt>
    <dgm:pt modelId="{F9E5A02F-C53A-42B3-86A8-B339501D57B5}" type="pres">
      <dgm:prSet presAssocID="{03D4541A-1E2B-4050-9822-84CDDB122DB9}" presName="root" presStyleCnt="0">
        <dgm:presLayoutVars>
          <dgm:dir/>
          <dgm:resizeHandles val="exact"/>
        </dgm:presLayoutVars>
      </dgm:prSet>
      <dgm:spPr/>
    </dgm:pt>
    <dgm:pt modelId="{FC350D18-B545-4F8D-B57F-88CB1494F0B2}" type="pres">
      <dgm:prSet presAssocID="{A5A902B6-6F01-45EE-A8C2-F13FA529D97A}" presName="compNode" presStyleCnt="0"/>
      <dgm:spPr/>
    </dgm:pt>
    <dgm:pt modelId="{E699C3E2-CA85-40BF-9E7A-7A163650A603}" type="pres">
      <dgm:prSet presAssocID="{A5A902B6-6F01-45EE-A8C2-F13FA529D97A}" presName="bgRect" presStyleLbl="bgShp" presStyleIdx="0" presStyleCnt="4"/>
      <dgm:spPr/>
    </dgm:pt>
    <dgm:pt modelId="{5E038A56-822A-421B-A3BA-216F5CE47B38}" type="pres">
      <dgm:prSet presAssocID="{A5A902B6-6F01-45EE-A8C2-F13FA529D9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5C12929A-2480-46EF-8F05-074F34494F05}" type="pres">
      <dgm:prSet presAssocID="{A5A902B6-6F01-45EE-A8C2-F13FA529D97A}" presName="spaceRect" presStyleCnt="0"/>
      <dgm:spPr/>
    </dgm:pt>
    <dgm:pt modelId="{EA76156A-BD9B-43FA-933E-34988C90A5FB}" type="pres">
      <dgm:prSet presAssocID="{A5A902B6-6F01-45EE-A8C2-F13FA529D97A}" presName="parTx" presStyleLbl="revTx" presStyleIdx="0" presStyleCnt="4">
        <dgm:presLayoutVars>
          <dgm:chMax val="0"/>
          <dgm:chPref val="0"/>
        </dgm:presLayoutVars>
      </dgm:prSet>
      <dgm:spPr/>
    </dgm:pt>
    <dgm:pt modelId="{3B4B4A35-8698-4E15-A6F3-2B7DF8B7E00E}" type="pres">
      <dgm:prSet presAssocID="{E0EF11C3-F0F8-4E99-BF4A-D0627C57CA63}" presName="sibTrans" presStyleCnt="0"/>
      <dgm:spPr/>
    </dgm:pt>
    <dgm:pt modelId="{295748F5-F182-4FD2-9E38-04791D774F3F}" type="pres">
      <dgm:prSet presAssocID="{A310EB8E-BC24-45BE-88BC-F4F47271E109}" presName="compNode" presStyleCnt="0"/>
      <dgm:spPr/>
    </dgm:pt>
    <dgm:pt modelId="{C18EB500-B4CD-4F49-B170-BF537A3366D9}" type="pres">
      <dgm:prSet presAssocID="{A310EB8E-BC24-45BE-88BC-F4F47271E109}" presName="bgRect" presStyleLbl="bgShp" presStyleIdx="1" presStyleCnt="4"/>
      <dgm:spPr/>
    </dgm:pt>
    <dgm:pt modelId="{96B99B7F-7AC7-41D0-B09E-7555B318386F}" type="pres">
      <dgm:prSet presAssocID="{A310EB8E-BC24-45BE-88BC-F4F47271E1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FC7BA4B8-9426-49A5-9D6E-08D96A36C984}" type="pres">
      <dgm:prSet presAssocID="{A310EB8E-BC24-45BE-88BC-F4F47271E109}" presName="spaceRect" presStyleCnt="0"/>
      <dgm:spPr/>
    </dgm:pt>
    <dgm:pt modelId="{06D4B691-9E59-4E16-8B77-F79FA99DE56D}" type="pres">
      <dgm:prSet presAssocID="{A310EB8E-BC24-45BE-88BC-F4F47271E109}" presName="parTx" presStyleLbl="revTx" presStyleIdx="1" presStyleCnt="4">
        <dgm:presLayoutVars>
          <dgm:chMax val="0"/>
          <dgm:chPref val="0"/>
        </dgm:presLayoutVars>
      </dgm:prSet>
      <dgm:spPr/>
    </dgm:pt>
    <dgm:pt modelId="{37C4ACB9-CBAC-4E13-9810-2287577AE214}" type="pres">
      <dgm:prSet presAssocID="{A8127D51-84E2-4A29-9984-6EF0DDAA8ACB}" presName="sibTrans" presStyleCnt="0"/>
      <dgm:spPr/>
    </dgm:pt>
    <dgm:pt modelId="{BE1E5F88-7F69-4394-860A-661C00194D22}" type="pres">
      <dgm:prSet presAssocID="{C8BA80F4-DDD7-4BF0-9410-BBDB16D3E016}" presName="compNode" presStyleCnt="0"/>
      <dgm:spPr/>
    </dgm:pt>
    <dgm:pt modelId="{FEABC2BF-3437-46B2-8CE1-63DC51F1CE47}" type="pres">
      <dgm:prSet presAssocID="{C8BA80F4-DDD7-4BF0-9410-BBDB16D3E016}" presName="bgRect" presStyleLbl="bgShp" presStyleIdx="2" presStyleCnt="4"/>
      <dgm:spPr/>
    </dgm:pt>
    <dgm:pt modelId="{1B4D18EE-7D62-4C69-8C22-AC6375D2B04D}" type="pres">
      <dgm:prSet presAssocID="{C8BA80F4-DDD7-4BF0-9410-BBDB16D3E0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AC43C597-D944-4B0F-9458-5513FAAFA1F0}" type="pres">
      <dgm:prSet presAssocID="{C8BA80F4-DDD7-4BF0-9410-BBDB16D3E016}" presName="spaceRect" presStyleCnt="0"/>
      <dgm:spPr/>
    </dgm:pt>
    <dgm:pt modelId="{ECD63A01-FA14-43CC-ACD7-B364E0C8924C}" type="pres">
      <dgm:prSet presAssocID="{C8BA80F4-DDD7-4BF0-9410-BBDB16D3E016}" presName="parTx" presStyleLbl="revTx" presStyleIdx="2" presStyleCnt="4">
        <dgm:presLayoutVars>
          <dgm:chMax val="0"/>
          <dgm:chPref val="0"/>
        </dgm:presLayoutVars>
      </dgm:prSet>
      <dgm:spPr/>
    </dgm:pt>
    <dgm:pt modelId="{EF6B0C8F-B39C-4B0A-A7DB-512AC2DCDEB5}" type="pres">
      <dgm:prSet presAssocID="{8195C8E1-E135-4C57-BB70-FB2FB3A39A49}" presName="sibTrans" presStyleCnt="0"/>
      <dgm:spPr/>
    </dgm:pt>
    <dgm:pt modelId="{7C31A8B0-8407-4A5E-BBE1-90278C56D40C}" type="pres">
      <dgm:prSet presAssocID="{9CC55DE8-8C62-492D-87E9-23F2E02EFA3B}" presName="compNode" presStyleCnt="0"/>
      <dgm:spPr/>
    </dgm:pt>
    <dgm:pt modelId="{566768DE-08AC-45B0-9057-399C73AB69F3}" type="pres">
      <dgm:prSet presAssocID="{9CC55DE8-8C62-492D-87E9-23F2E02EFA3B}" presName="bgRect" presStyleLbl="bgShp" presStyleIdx="3" presStyleCnt="4"/>
      <dgm:spPr/>
    </dgm:pt>
    <dgm:pt modelId="{24AFE508-8716-48C5-A5D1-466CC069A87B}" type="pres">
      <dgm:prSet presAssocID="{9CC55DE8-8C62-492D-87E9-23F2E02EFA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oker Hat"/>
        </a:ext>
      </dgm:extLst>
    </dgm:pt>
    <dgm:pt modelId="{86D4FF26-B1B9-4577-8AF0-25C7ED92FEBB}" type="pres">
      <dgm:prSet presAssocID="{9CC55DE8-8C62-492D-87E9-23F2E02EFA3B}" presName="spaceRect" presStyleCnt="0"/>
      <dgm:spPr/>
    </dgm:pt>
    <dgm:pt modelId="{DDF6F8A8-8268-42DD-A1DC-2BB8BAAB1F6F}" type="pres">
      <dgm:prSet presAssocID="{9CC55DE8-8C62-492D-87E9-23F2E02EFA3B}" presName="parTx" presStyleLbl="revTx" presStyleIdx="3" presStyleCnt="4">
        <dgm:presLayoutVars>
          <dgm:chMax val="0"/>
          <dgm:chPref val="0"/>
        </dgm:presLayoutVars>
      </dgm:prSet>
      <dgm:spPr/>
    </dgm:pt>
  </dgm:ptLst>
  <dgm:cxnLst>
    <dgm:cxn modelId="{2337E91F-57C0-4F4B-942E-394761CD4CEE}" srcId="{03D4541A-1E2B-4050-9822-84CDDB122DB9}" destId="{A5A902B6-6F01-45EE-A8C2-F13FA529D97A}" srcOrd="0" destOrd="0" parTransId="{9FBC2EAA-BF91-4793-A88D-C31636B0536B}" sibTransId="{E0EF11C3-F0F8-4E99-BF4A-D0627C57CA63}"/>
    <dgm:cxn modelId="{E5E3BB3D-4D7F-48E6-A546-060F22BEDA2D}" type="presOf" srcId="{A310EB8E-BC24-45BE-88BC-F4F47271E109}" destId="{06D4B691-9E59-4E16-8B77-F79FA99DE56D}" srcOrd="0" destOrd="0" presId="urn:microsoft.com/office/officeart/2018/2/layout/IconVerticalSolidList"/>
    <dgm:cxn modelId="{8DCB2F41-39B8-4CC9-8128-E85F39DD2BEA}" type="presOf" srcId="{03D4541A-1E2B-4050-9822-84CDDB122DB9}" destId="{F9E5A02F-C53A-42B3-86A8-B339501D57B5}" srcOrd="0" destOrd="0" presId="urn:microsoft.com/office/officeart/2018/2/layout/IconVerticalSolidList"/>
    <dgm:cxn modelId="{A1DC0542-73A1-40F4-8BDB-9F6E90F75E6C}" type="presOf" srcId="{A5A902B6-6F01-45EE-A8C2-F13FA529D97A}" destId="{EA76156A-BD9B-43FA-933E-34988C90A5FB}" srcOrd="0" destOrd="0" presId="urn:microsoft.com/office/officeart/2018/2/layout/IconVerticalSolidList"/>
    <dgm:cxn modelId="{D29EE763-1714-418D-8DAB-462930CCB0D8}" srcId="{03D4541A-1E2B-4050-9822-84CDDB122DB9}" destId="{C8BA80F4-DDD7-4BF0-9410-BBDB16D3E016}" srcOrd="2" destOrd="0" parTransId="{C05203ED-89A4-4078-A494-2B02A0307236}" sibTransId="{8195C8E1-E135-4C57-BB70-FB2FB3A39A49}"/>
    <dgm:cxn modelId="{99D8BB57-2715-4784-9CE7-EEA6A48C6F10}" srcId="{03D4541A-1E2B-4050-9822-84CDDB122DB9}" destId="{A310EB8E-BC24-45BE-88BC-F4F47271E109}" srcOrd="1" destOrd="0" parTransId="{AF248A93-C2D4-4F09-9486-3589E4DF6C3E}" sibTransId="{A8127D51-84E2-4A29-9984-6EF0DDAA8ACB}"/>
    <dgm:cxn modelId="{C5FF4FA8-8A47-4F25-A21D-C9FE312F98AE}" type="presOf" srcId="{9CC55DE8-8C62-492D-87E9-23F2E02EFA3B}" destId="{DDF6F8A8-8268-42DD-A1DC-2BB8BAAB1F6F}" srcOrd="0" destOrd="0" presId="urn:microsoft.com/office/officeart/2018/2/layout/IconVerticalSolidList"/>
    <dgm:cxn modelId="{608973BF-ADFF-42C2-8F63-082A6A98C506}" type="presOf" srcId="{C8BA80F4-DDD7-4BF0-9410-BBDB16D3E016}" destId="{ECD63A01-FA14-43CC-ACD7-B364E0C8924C}" srcOrd="0" destOrd="0" presId="urn:microsoft.com/office/officeart/2018/2/layout/IconVerticalSolidList"/>
    <dgm:cxn modelId="{A8037BFD-834A-4BA0-9F65-8F0729214025}" srcId="{03D4541A-1E2B-4050-9822-84CDDB122DB9}" destId="{9CC55DE8-8C62-492D-87E9-23F2E02EFA3B}" srcOrd="3" destOrd="0" parTransId="{614AFF55-FD2C-4195-8B35-1385AE729363}" sibTransId="{F5CA51BA-DA9C-4CAD-B195-82DD8E201CCF}"/>
    <dgm:cxn modelId="{B37CC5F6-E7BC-4794-894C-146D4E1B468C}" type="presParOf" srcId="{F9E5A02F-C53A-42B3-86A8-B339501D57B5}" destId="{FC350D18-B545-4F8D-B57F-88CB1494F0B2}" srcOrd="0" destOrd="0" presId="urn:microsoft.com/office/officeart/2018/2/layout/IconVerticalSolidList"/>
    <dgm:cxn modelId="{36BE827A-409C-46C6-ACC0-B6313C87222E}" type="presParOf" srcId="{FC350D18-B545-4F8D-B57F-88CB1494F0B2}" destId="{E699C3E2-CA85-40BF-9E7A-7A163650A603}" srcOrd="0" destOrd="0" presId="urn:microsoft.com/office/officeart/2018/2/layout/IconVerticalSolidList"/>
    <dgm:cxn modelId="{48408F3A-93FE-487E-9503-87FC1538A808}" type="presParOf" srcId="{FC350D18-B545-4F8D-B57F-88CB1494F0B2}" destId="{5E038A56-822A-421B-A3BA-216F5CE47B38}" srcOrd="1" destOrd="0" presId="urn:microsoft.com/office/officeart/2018/2/layout/IconVerticalSolidList"/>
    <dgm:cxn modelId="{C65E4C5F-08CA-477F-B261-EF9B4FC8818F}" type="presParOf" srcId="{FC350D18-B545-4F8D-B57F-88CB1494F0B2}" destId="{5C12929A-2480-46EF-8F05-074F34494F05}" srcOrd="2" destOrd="0" presId="urn:microsoft.com/office/officeart/2018/2/layout/IconVerticalSolidList"/>
    <dgm:cxn modelId="{4C11E4AE-964B-4F31-9D4F-08C69324C874}" type="presParOf" srcId="{FC350D18-B545-4F8D-B57F-88CB1494F0B2}" destId="{EA76156A-BD9B-43FA-933E-34988C90A5FB}" srcOrd="3" destOrd="0" presId="urn:microsoft.com/office/officeart/2018/2/layout/IconVerticalSolidList"/>
    <dgm:cxn modelId="{69D56739-C6BA-480D-9C7D-08B525FFE064}" type="presParOf" srcId="{F9E5A02F-C53A-42B3-86A8-B339501D57B5}" destId="{3B4B4A35-8698-4E15-A6F3-2B7DF8B7E00E}" srcOrd="1" destOrd="0" presId="urn:microsoft.com/office/officeart/2018/2/layout/IconVerticalSolidList"/>
    <dgm:cxn modelId="{7AA99AAB-464F-44B0-BF60-9E1E69726CD8}" type="presParOf" srcId="{F9E5A02F-C53A-42B3-86A8-B339501D57B5}" destId="{295748F5-F182-4FD2-9E38-04791D774F3F}" srcOrd="2" destOrd="0" presId="urn:microsoft.com/office/officeart/2018/2/layout/IconVerticalSolidList"/>
    <dgm:cxn modelId="{39E73EC6-BA74-4B33-8C65-BBF3D8E77327}" type="presParOf" srcId="{295748F5-F182-4FD2-9E38-04791D774F3F}" destId="{C18EB500-B4CD-4F49-B170-BF537A3366D9}" srcOrd="0" destOrd="0" presId="urn:microsoft.com/office/officeart/2018/2/layout/IconVerticalSolidList"/>
    <dgm:cxn modelId="{15768693-5208-430C-B9A5-19B8CDBEE0DC}" type="presParOf" srcId="{295748F5-F182-4FD2-9E38-04791D774F3F}" destId="{96B99B7F-7AC7-41D0-B09E-7555B318386F}" srcOrd="1" destOrd="0" presId="urn:microsoft.com/office/officeart/2018/2/layout/IconVerticalSolidList"/>
    <dgm:cxn modelId="{9436619D-7239-4087-BED9-27276A3F6057}" type="presParOf" srcId="{295748F5-F182-4FD2-9E38-04791D774F3F}" destId="{FC7BA4B8-9426-49A5-9D6E-08D96A36C984}" srcOrd="2" destOrd="0" presId="urn:microsoft.com/office/officeart/2018/2/layout/IconVerticalSolidList"/>
    <dgm:cxn modelId="{6F7A0EB6-B721-4B89-B54C-6F210D8B69FC}" type="presParOf" srcId="{295748F5-F182-4FD2-9E38-04791D774F3F}" destId="{06D4B691-9E59-4E16-8B77-F79FA99DE56D}" srcOrd="3" destOrd="0" presId="urn:microsoft.com/office/officeart/2018/2/layout/IconVerticalSolidList"/>
    <dgm:cxn modelId="{04C001BF-8A31-418B-9023-16F92D63A7CE}" type="presParOf" srcId="{F9E5A02F-C53A-42B3-86A8-B339501D57B5}" destId="{37C4ACB9-CBAC-4E13-9810-2287577AE214}" srcOrd="3" destOrd="0" presId="urn:microsoft.com/office/officeart/2018/2/layout/IconVerticalSolidList"/>
    <dgm:cxn modelId="{743272D8-1B19-4A43-AD63-1051EF1B3973}" type="presParOf" srcId="{F9E5A02F-C53A-42B3-86A8-B339501D57B5}" destId="{BE1E5F88-7F69-4394-860A-661C00194D22}" srcOrd="4" destOrd="0" presId="urn:microsoft.com/office/officeart/2018/2/layout/IconVerticalSolidList"/>
    <dgm:cxn modelId="{9D51B7CE-EB2F-4B3F-B57F-7855CDB902CA}" type="presParOf" srcId="{BE1E5F88-7F69-4394-860A-661C00194D22}" destId="{FEABC2BF-3437-46B2-8CE1-63DC51F1CE47}" srcOrd="0" destOrd="0" presId="urn:microsoft.com/office/officeart/2018/2/layout/IconVerticalSolidList"/>
    <dgm:cxn modelId="{F9260A3A-7C7E-4BFF-9DE0-F70B675CDCC6}" type="presParOf" srcId="{BE1E5F88-7F69-4394-860A-661C00194D22}" destId="{1B4D18EE-7D62-4C69-8C22-AC6375D2B04D}" srcOrd="1" destOrd="0" presId="urn:microsoft.com/office/officeart/2018/2/layout/IconVerticalSolidList"/>
    <dgm:cxn modelId="{4DA59D2D-EF7D-46C0-A64E-7DBEFF29C337}" type="presParOf" srcId="{BE1E5F88-7F69-4394-860A-661C00194D22}" destId="{AC43C597-D944-4B0F-9458-5513FAAFA1F0}" srcOrd="2" destOrd="0" presId="urn:microsoft.com/office/officeart/2018/2/layout/IconVerticalSolidList"/>
    <dgm:cxn modelId="{80815132-3550-49E3-825B-A73A2DE47B12}" type="presParOf" srcId="{BE1E5F88-7F69-4394-860A-661C00194D22}" destId="{ECD63A01-FA14-43CC-ACD7-B364E0C8924C}" srcOrd="3" destOrd="0" presId="urn:microsoft.com/office/officeart/2018/2/layout/IconVerticalSolidList"/>
    <dgm:cxn modelId="{357FE9A0-9D26-4C3B-A072-572D2C674C2B}" type="presParOf" srcId="{F9E5A02F-C53A-42B3-86A8-B339501D57B5}" destId="{EF6B0C8F-B39C-4B0A-A7DB-512AC2DCDEB5}" srcOrd="5" destOrd="0" presId="urn:microsoft.com/office/officeart/2018/2/layout/IconVerticalSolidList"/>
    <dgm:cxn modelId="{4308C379-7AF3-42DA-B488-7C129DBF10CE}" type="presParOf" srcId="{F9E5A02F-C53A-42B3-86A8-B339501D57B5}" destId="{7C31A8B0-8407-4A5E-BBE1-90278C56D40C}" srcOrd="6" destOrd="0" presId="urn:microsoft.com/office/officeart/2018/2/layout/IconVerticalSolidList"/>
    <dgm:cxn modelId="{4A3EA2A8-AF26-4019-8AB5-F570C8607B91}" type="presParOf" srcId="{7C31A8B0-8407-4A5E-BBE1-90278C56D40C}" destId="{566768DE-08AC-45B0-9057-399C73AB69F3}" srcOrd="0" destOrd="0" presId="urn:microsoft.com/office/officeart/2018/2/layout/IconVerticalSolidList"/>
    <dgm:cxn modelId="{1B7945B9-5F93-41B0-B355-46BBA5787DB5}" type="presParOf" srcId="{7C31A8B0-8407-4A5E-BBE1-90278C56D40C}" destId="{24AFE508-8716-48C5-A5D1-466CC069A87B}" srcOrd="1" destOrd="0" presId="urn:microsoft.com/office/officeart/2018/2/layout/IconVerticalSolidList"/>
    <dgm:cxn modelId="{A1EEE6D5-D592-4E94-A4C9-14E4A61E68E7}" type="presParOf" srcId="{7C31A8B0-8407-4A5E-BBE1-90278C56D40C}" destId="{86D4FF26-B1B9-4577-8AF0-25C7ED92FEBB}" srcOrd="2" destOrd="0" presId="urn:microsoft.com/office/officeart/2018/2/layout/IconVerticalSolidList"/>
    <dgm:cxn modelId="{B74160E8-85EC-4C10-A590-85B7B8D12292}" type="presParOf" srcId="{7C31A8B0-8407-4A5E-BBE1-90278C56D40C}" destId="{DDF6F8A8-8268-42DD-A1DC-2BB8BAAB1F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AC4F9-9D44-4874-97CA-052A4F9A2805}">
      <dsp:nvSpPr>
        <dsp:cNvPr id="0" name=""/>
        <dsp:cNvSpPr/>
      </dsp:nvSpPr>
      <dsp:spPr>
        <a:xfrm>
          <a:off x="0" y="430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75748-E379-4BB7-9B99-8205D23F3E21}">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9F7CA2-33E1-4277-AAA3-A867BA7ED319}">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 Builds strong communication skills</a:t>
          </a:r>
          <a:endParaRPr lang="en-US" sz="1900" kern="1200"/>
        </a:p>
      </dsp:txBody>
      <dsp:txXfrm>
        <a:off x="1059754" y="4307"/>
        <a:ext cx="5304469" cy="917536"/>
      </dsp:txXfrm>
    </dsp:sp>
    <dsp:sp modelId="{BA6319B3-0E53-42A7-8C19-3E536CE315ED}">
      <dsp:nvSpPr>
        <dsp:cNvPr id="0" name=""/>
        <dsp:cNvSpPr/>
      </dsp:nvSpPr>
      <dsp:spPr>
        <a:xfrm>
          <a:off x="0" y="115122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B51C9-502E-44E7-A0DE-3DF33364A4B7}">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720C36-C953-4557-9E47-B765F96FCE95}">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 Improves reading, writing, and speaking</a:t>
          </a:r>
          <a:endParaRPr lang="en-US" sz="1900" kern="1200"/>
        </a:p>
      </dsp:txBody>
      <dsp:txXfrm>
        <a:off x="1059754" y="1151227"/>
        <a:ext cx="5304469" cy="917536"/>
      </dsp:txXfrm>
    </dsp:sp>
    <dsp:sp modelId="{EE14E483-2B39-48B0-BA05-EC9E4D7A1166}">
      <dsp:nvSpPr>
        <dsp:cNvPr id="0" name=""/>
        <dsp:cNvSpPr/>
      </dsp:nvSpPr>
      <dsp:spPr>
        <a:xfrm>
          <a:off x="0" y="229814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F7C17-C7F7-4B28-A914-67F28CC9EB5B}">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A4664A-A40C-4E5E-B914-92121074322D}">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 Helps with exams and further education</a:t>
          </a:r>
          <a:endParaRPr lang="en-US" sz="1900" kern="1200"/>
        </a:p>
      </dsp:txBody>
      <dsp:txXfrm>
        <a:off x="1059754" y="2298147"/>
        <a:ext cx="5304469" cy="917536"/>
      </dsp:txXfrm>
    </dsp:sp>
    <dsp:sp modelId="{4689E650-485C-492E-A9CB-28A5104FE19A}">
      <dsp:nvSpPr>
        <dsp:cNvPr id="0" name=""/>
        <dsp:cNvSpPr/>
      </dsp:nvSpPr>
      <dsp:spPr>
        <a:xfrm>
          <a:off x="0" y="344506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44167-F79D-4033-A455-CC39ACFCC52F}">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34EF4B-5236-40C1-B21E-67F9DFB708BD}">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 Opens doors to many career paths</a:t>
          </a:r>
          <a:endParaRPr lang="en-US" sz="1900" kern="1200"/>
        </a:p>
      </dsp:txBody>
      <dsp:txXfrm>
        <a:off x="1059754" y="3445068"/>
        <a:ext cx="5304469" cy="917536"/>
      </dsp:txXfrm>
    </dsp:sp>
    <dsp:sp modelId="{1DDE3CB6-0E53-4C40-A002-A0EA15848183}">
      <dsp:nvSpPr>
        <dsp:cNvPr id="0" name=""/>
        <dsp:cNvSpPr/>
      </dsp:nvSpPr>
      <dsp:spPr>
        <a:xfrm>
          <a:off x="0" y="459198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46662-B3E5-475F-97E4-EEF191C59C8D}">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A5DC44-B09B-45D7-8F67-E1358EB042FA}">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 Develops critical thinking and creativity</a:t>
          </a:r>
          <a:endParaRPr lang="en-US" sz="1900" kern="1200"/>
        </a:p>
      </dsp:txBody>
      <dsp:txXfrm>
        <a:off x="1059754" y="4591988"/>
        <a:ext cx="5304469" cy="917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9C3E2-CA85-40BF-9E7A-7A163650A603}">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38A56-822A-421B-A3BA-216F5CE47B38}">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76156A-BD9B-43FA-933E-34988C90A5F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Law:</a:t>
          </a:r>
          <a:r>
            <a:rPr lang="en-US" sz="1800" b="0" i="0" kern="1200" baseline="0" dirty="0"/>
            <a:t> The legal profession is all about interpretation and argumentation. An English degree is great preparation for </a:t>
          </a:r>
          <a:r>
            <a:rPr lang="en-US" sz="1800" b="1" i="0" kern="1200" baseline="0" dirty="0"/>
            <a:t>law school</a:t>
          </a:r>
          <a:r>
            <a:rPr lang="en-US" sz="1800" b="0" i="0" kern="1200" baseline="0" dirty="0"/>
            <a:t>, as it trains you to read dense texts and construct persuasive arguments.</a:t>
          </a:r>
          <a:endParaRPr lang="en-US" sz="1800" kern="1200" dirty="0"/>
        </a:p>
      </dsp:txBody>
      <dsp:txXfrm>
        <a:off x="1057183" y="1805"/>
        <a:ext cx="9458416" cy="915310"/>
      </dsp:txXfrm>
    </dsp:sp>
    <dsp:sp modelId="{C18EB500-B4CD-4F49-B170-BF537A3366D9}">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99B7F-7AC7-41D0-B09E-7555B318386F}">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D4B691-9E59-4E16-8B77-F79FA99DE56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Technological world: UX (User Experience) Writer:</a:t>
          </a:r>
          <a:r>
            <a:rPr lang="en-US" sz="1800" b="0" i="0" kern="1200" baseline="0" dirty="0"/>
            <a:t> In the tech world, this role involves writing the text you see on apps and websites, like buttons and menu options, to make them easy to use.</a:t>
          </a:r>
          <a:endParaRPr lang="en-US" sz="1800" kern="1200" dirty="0"/>
        </a:p>
      </dsp:txBody>
      <dsp:txXfrm>
        <a:off x="1057183" y="1145944"/>
        <a:ext cx="9458416" cy="915310"/>
      </dsp:txXfrm>
    </dsp:sp>
    <dsp:sp modelId="{FEABC2BF-3437-46B2-8CE1-63DC51F1CE47}">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D18EE-7D62-4C69-8C22-AC6375D2B04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D63A01-FA14-43CC-ACD7-B364E0C8924C}">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i="0" kern="1200" baseline="0"/>
            <a:t>Corporate Communications:</a:t>
          </a:r>
          <a:r>
            <a:rPr lang="en-US" sz="1800" b="0" i="0" kern="1200" baseline="0"/>
            <a:t> Large companies need writers for internal newsletters, press releases, and speeches for executives.</a:t>
          </a:r>
          <a:endParaRPr lang="en-US" sz="1800" kern="1200"/>
        </a:p>
      </dsp:txBody>
      <dsp:txXfrm>
        <a:off x="1057183" y="2290082"/>
        <a:ext cx="9458416" cy="915310"/>
      </dsp:txXfrm>
    </dsp:sp>
    <dsp:sp modelId="{566768DE-08AC-45B0-9057-399C73AB69F3}">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FE508-8716-48C5-A5D1-466CC069A87B}">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F6F8A8-8268-42DD-A1DC-2BB8BAAB1F6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i="0" kern="1200" baseline="0"/>
            <a:t>Game Designer/Narrative Designer:</a:t>
          </a:r>
          <a:r>
            <a:rPr lang="en-US" sz="1800" b="0" i="0" kern="1200" baseline="0"/>
            <a:t> If you love storytelling, you can create the plots and characters for video games</a:t>
          </a:r>
          <a:endParaRPr lang="en-US" sz="18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Triangle 7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B04E0-02E8-E708-4B74-5B9ECEC5706B}"/>
              </a:ext>
            </a:extLst>
          </p:cNvPr>
          <p:cNvSpPr>
            <a:spLocks noGrp="1"/>
          </p:cNvSpPr>
          <p:nvPr>
            <p:ph type="ctrTitle"/>
          </p:nvPr>
        </p:nvSpPr>
        <p:spPr>
          <a:xfrm>
            <a:off x="965200" y="1383528"/>
            <a:ext cx="5925989" cy="3167510"/>
          </a:xfrm>
        </p:spPr>
        <p:txBody>
          <a:bodyPr anchor="b">
            <a:normAutofit/>
          </a:bodyPr>
          <a:lstStyle/>
          <a:p>
            <a:pPr algn="r">
              <a:lnSpc>
                <a:spcPct val="90000"/>
              </a:lnSpc>
            </a:pPr>
            <a:r>
              <a:rPr lang="en-US" sz="4600" b="1"/>
              <a:t>How can studying English and a variety of texts help me in a future career?</a:t>
            </a:r>
            <a:endParaRPr lang="en-GB" sz="4600" b="1"/>
          </a:p>
        </p:txBody>
      </p:sp>
      <p:sp>
        <p:nvSpPr>
          <p:cNvPr id="38" name="Subtitle 37">
            <a:extLst>
              <a:ext uri="{FF2B5EF4-FFF2-40B4-BE49-F238E27FC236}">
                <a16:creationId xmlns:a16="http://schemas.microsoft.com/office/drawing/2014/main" id="{6515A26A-0DAA-FEAA-2482-9BDF5DF9ED55}"/>
              </a:ext>
            </a:extLst>
          </p:cNvPr>
          <p:cNvSpPr>
            <a:spLocks noGrp="1"/>
          </p:cNvSpPr>
          <p:nvPr>
            <p:ph type="subTitle" idx="1"/>
          </p:nvPr>
        </p:nvSpPr>
        <p:spPr>
          <a:xfrm>
            <a:off x="965201" y="4582814"/>
            <a:ext cx="5925987" cy="1312657"/>
          </a:xfrm>
        </p:spPr>
        <p:txBody>
          <a:bodyPr anchor="t">
            <a:normAutofit/>
          </a:bodyPr>
          <a:lstStyle/>
          <a:p>
            <a:pPr algn="r"/>
            <a:r>
              <a:rPr lang="en-US"/>
              <a:t>Year 7 English Careers</a:t>
            </a:r>
            <a:endParaRPr lang="en-GB"/>
          </a:p>
        </p:txBody>
      </p:sp>
      <p:pic>
        <p:nvPicPr>
          <p:cNvPr id="6" name="Graphic 5" descr="Books">
            <a:extLst>
              <a:ext uri="{FF2B5EF4-FFF2-40B4-BE49-F238E27FC236}">
                <a16:creationId xmlns:a16="http://schemas.microsoft.com/office/drawing/2014/main" id="{3E9FECBA-80BF-5770-BCEF-D9E3788DC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4471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C8657F-69E2-FE9C-7DC1-D585AA653D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297332-DE61-98C7-893F-48FA43320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2" name="Freeform: Shape 11">
            <a:extLst>
              <a:ext uri="{FF2B5EF4-FFF2-40B4-BE49-F238E27FC236}">
                <a16:creationId xmlns:a16="http://schemas.microsoft.com/office/drawing/2014/main" id="{1F86EAA2-F869-16A6-7682-885D154AC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12753C78-CF29-A58F-9589-2DDB8595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4C4A2DA-DB09-F137-A0C1-571CEEB41BA4}"/>
              </a:ext>
            </a:extLst>
          </p:cNvPr>
          <p:cNvSpPr>
            <a:spLocks noGrp="1"/>
          </p:cNvSpPr>
          <p:nvPr>
            <p:ph type="ctrTitle"/>
          </p:nvPr>
        </p:nvSpPr>
        <p:spPr>
          <a:xfrm>
            <a:off x="1524003" y="1999615"/>
            <a:ext cx="9144000" cy="2764028"/>
          </a:xfrm>
        </p:spPr>
        <p:txBody>
          <a:bodyPr anchor="ctr">
            <a:normAutofit/>
          </a:bodyPr>
          <a:lstStyle/>
          <a:p>
            <a:pPr>
              <a:lnSpc>
                <a:spcPct val="90000"/>
              </a:lnSpc>
            </a:pPr>
            <a:r>
              <a:rPr lang="en-GB" sz="3600" dirty="0"/>
              <a:t>A solid foundation in English is crucial for a career in journalism. You could be a </a:t>
            </a:r>
            <a:r>
              <a:rPr lang="en-GB" sz="3600" b="1" dirty="0"/>
              <a:t>reporter</a:t>
            </a:r>
            <a:r>
              <a:rPr lang="en-GB" sz="3600" dirty="0"/>
              <a:t>, </a:t>
            </a:r>
            <a:r>
              <a:rPr lang="en-GB" sz="3600" b="1" dirty="0"/>
              <a:t>columnist</a:t>
            </a:r>
            <a:r>
              <a:rPr lang="en-GB" sz="3600" dirty="0"/>
              <a:t>, or </a:t>
            </a:r>
            <a:r>
              <a:rPr lang="en-GB" sz="3600" b="1" dirty="0"/>
              <a:t>editor</a:t>
            </a:r>
            <a:r>
              <a:rPr lang="en-GB" sz="3600" dirty="0"/>
              <a:t> for a newspaper, magazine, or online publication.</a:t>
            </a:r>
          </a:p>
        </p:txBody>
      </p:sp>
      <p:sp>
        <p:nvSpPr>
          <p:cNvPr id="16" name="Rectangle 15">
            <a:extLst>
              <a:ext uri="{FF2B5EF4-FFF2-40B4-BE49-F238E27FC236}">
                <a16:creationId xmlns:a16="http://schemas.microsoft.com/office/drawing/2014/main" id="{9FA2C501-74DF-9F36-24DB-0621DE49A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8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55B165-3C7A-5559-61E5-C0A43D163F0A}"/>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D066A6D-1938-BFE1-2AAC-EEB9B7EFF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Freeform: Shape 22">
            <a:extLst>
              <a:ext uri="{FF2B5EF4-FFF2-40B4-BE49-F238E27FC236}">
                <a16:creationId xmlns:a16="http://schemas.microsoft.com/office/drawing/2014/main" id="{890D9386-BA78-04D5-4B8D-DE6FAED57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3A53FA8B-BAE0-EAA7-E223-080B65C16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DF85D85-EAA2-2AB7-CD0D-EFB37BC8C94F}"/>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Journalism</a:t>
            </a:r>
            <a:endParaRPr lang="en-GB" sz="7200" b="1" dirty="0"/>
          </a:p>
        </p:txBody>
      </p:sp>
      <p:sp>
        <p:nvSpPr>
          <p:cNvPr id="27" name="Rectangle 26">
            <a:extLst>
              <a:ext uri="{FF2B5EF4-FFF2-40B4-BE49-F238E27FC236}">
                <a16:creationId xmlns:a16="http://schemas.microsoft.com/office/drawing/2014/main" id="{51D9C54C-D2BC-761B-AB2E-EFF6AEDA2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4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E89652-7573-D65F-1767-B2DAF82682F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21FB07-23C0-FE36-1F6D-BD77B124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2" name="Freeform: Shape 11">
            <a:extLst>
              <a:ext uri="{FF2B5EF4-FFF2-40B4-BE49-F238E27FC236}">
                <a16:creationId xmlns:a16="http://schemas.microsoft.com/office/drawing/2014/main" id="{713C18FF-96F4-B92D-9173-9728D9509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BAB84C3C-43F4-941B-5DF4-DB4F4F392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9972920-278E-7EBE-7DA8-458E45BF3EC1}"/>
              </a:ext>
            </a:extLst>
          </p:cNvPr>
          <p:cNvSpPr>
            <a:spLocks noGrp="1"/>
          </p:cNvSpPr>
          <p:nvPr>
            <p:ph type="ctrTitle"/>
          </p:nvPr>
        </p:nvSpPr>
        <p:spPr>
          <a:xfrm>
            <a:off x="1524003" y="1999615"/>
            <a:ext cx="9144000" cy="2764028"/>
          </a:xfrm>
        </p:spPr>
        <p:txBody>
          <a:bodyPr anchor="ctr">
            <a:normAutofit/>
          </a:bodyPr>
          <a:lstStyle/>
          <a:p>
            <a:pPr>
              <a:lnSpc>
                <a:spcPct val="90000"/>
              </a:lnSpc>
            </a:pPr>
            <a:r>
              <a:rPr lang="en-GB" sz="3600" dirty="0"/>
              <a:t>Companies need people who can craft compelling messages. Roles like </a:t>
            </a:r>
            <a:r>
              <a:rPr lang="en-GB" sz="3600" b="1" dirty="0"/>
              <a:t>copywriter</a:t>
            </a:r>
            <a:r>
              <a:rPr lang="en-GB" sz="3600" dirty="0"/>
              <a:t>, </a:t>
            </a:r>
            <a:r>
              <a:rPr lang="en-GB" sz="3600" b="1" dirty="0"/>
              <a:t>content creator</a:t>
            </a:r>
            <a:r>
              <a:rPr lang="en-GB" sz="3600" dirty="0"/>
              <a:t>, and </a:t>
            </a:r>
            <a:r>
              <a:rPr lang="en-GB" sz="3600" b="1" dirty="0"/>
              <a:t>public relations specialist</a:t>
            </a:r>
            <a:r>
              <a:rPr lang="en-GB" sz="3600" dirty="0"/>
              <a:t> are a great fit.</a:t>
            </a:r>
          </a:p>
        </p:txBody>
      </p:sp>
      <p:sp>
        <p:nvSpPr>
          <p:cNvPr id="16" name="Rectangle 15">
            <a:extLst>
              <a:ext uri="{FF2B5EF4-FFF2-40B4-BE49-F238E27FC236}">
                <a16:creationId xmlns:a16="http://schemas.microsoft.com/office/drawing/2014/main" id="{81A3FD7C-1EF7-E33E-A577-2479106D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3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75FCAC-8472-3F75-86EE-3BB46118A34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A5FEC24-3FD0-FB24-7914-2172D1A46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Freeform: Shape 22">
            <a:extLst>
              <a:ext uri="{FF2B5EF4-FFF2-40B4-BE49-F238E27FC236}">
                <a16:creationId xmlns:a16="http://schemas.microsoft.com/office/drawing/2014/main" id="{A739E0A3-DA2E-CE0E-DB62-3AAB021DF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DB0FCC1A-E499-868C-D686-38F1A505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BD74D8A-062B-84E5-B5D2-60BB3A907B0D}"/>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Marketing</a:t>
            </a:r>
            <a:endParaRPr lang="en-GB" sz="7200" b="1" dirty="0"/>
          </a:p>
        </p:txBody>
      </p:sp>
      <p:sp>
        <p:nvSpPr>
          <p:cNvPr id="27" name="Rectangle 26">
            <a:extLst>
              <a:ext uri="{FF2B5EF4-FFF2-40B4-BE49-F238E27FC236}">
                <a16:creationId xmlns:a16="http://schemas.microsoft.com/office/drawing/2014/main" id="{F3F05A73-E5CA-AF25-1521-25938F2D9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36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BB2CD-B0AC-80BF-E124-2AA567F3FFEF}"/>
            </a:ext>
          </a:extLst>
        </p:cNvPr>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5E230-A0D6-E874-2B98-0E12C9B0DD76}"/>
              </a:ext>
            </a:extLst>
          </p:cNvPr>
          <p:cNvSpPr>
            <a:spLocks noGrp="1"/>
          </p:cNvSpPr>
          <p:nvPr>
            <p:ph type="title"/>
          </p:nvPr>
        </p:nvSpPr>
        <p:spPr>
          <a:xfrm>
            <a:off x="761803" y="350196"/>
            <a:ext cx="4646904" cy="1624520"/>
          </a:xfrm>
        </p:spPr>
        <p:txBody>
          <a:bodyPr anchor="ctr">
            <a:normAutofit/>
          </a:bodyPr>
          <a:lstStyle/>
          <a:p>
            <a:r>
              <a:rPr lang="en-GB" sz="4000"/>
              <a:t>Core English Careers</a:t>
            </a:r>
            <a:endParaRPr lang="en-GB" sz="4000" dirty="0"/>
          </a:p>
        </p:txBody>
      </p:sp>
      <p:sp>
        <p:nvSpPr>
          <p:cNvPr id="6" name="Rectangle 3">
            <a:extLst>
              <a:ext uri="{FF2B5EF4-FFF2-40B4-BE49-F238E27FC236}">
                <a16:creationId xmlns:a16="http://schemas.microsoft.com/office/drawing/2014/main" id="{E53301AE-F47C-D8A9-C5E4-32F471546A1A}"/>
              </a:ext>
            </a:extLst>
          </p:cNvPr>
          <p:cNvSpPr>
            <a:spLocks noGrp="1" noChangeArrowheads="1"/>
          </p:cNvSpPr>
          <p:nvPr>
            <p:ph idx="1"/>
          </p:nvPr>
        </p:nvSpPr>
        <p:spPr bwMode="auto">
          <a:xfrm>
            <a:off x="359229" y="1974716"/>
            <a:ext cx="5486399" cy="48832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a:lnSpc>
                <a:spcPct val="90000"/>
              </a:lnSpc>
            </a:pPr>
            <a:r>
              <a:rPr lang="en-GB" sz="2000" b="1" dirty="0"/>
              <a:t>Teaching/Education:</a:t>
            </a:r>
            <a:r>
              <a:rPr lang="en-GB" sz="2000" dirty="0"/>
              <a:t> From primary school to university, an English degree is a direct path to teaching literature, grammar, and writing.</a:t>
            </a:r>
          </a:p>
          <a:p>
            <a:pPr>
              <a:lnSpc>
                <a:spcPct val="90000"/>
              </a:lnSpc>
            </a:pPr>
            <a:r>
              <a:rPr lang="en-GB" sz="2000" b="1" dirty="0"/>
              <a:t>Publishing:</a:t>
            </a:r>
            <a:r>
              <a:rPr lang="en-GB" sz="2000" dirty="0"/>
              <a:t> This industry is perfect for those who love books. Roles include </a:t>
            </a:r>
            <a:r>
              <a:rPr lang="en-GB" sz="2000" b="1" dirty="0"/>
              <a:t>editor</a:t>
            </a:r>
            <a:r>
              <a:rPr lang="en-GB" sz="2000" dirty="0"/>
              <a:t>, </a:t>
            </a:r>
            <a:r>
              <a:rPr lang="en-GB" sz="2000" b="1" dirty="0"/>
              <a:t>proofreader</a:t>
            </a:r>
            <a:r>
              <a:rPr lang="en-GB" sz="2000" dirty="0"/>
              <a:t>, </a:t>
            </a:r>
            <a:r>
              <a:rPr lang="en-GB" sz="2000" b="1" dirty="0"/>
              <a:t>literary agent</a:t>
            </a:r>
            <a:r>
              <a:rPr lang="en-GB" sz="2000" dirty="0"/>
              <a:t>, and </a:t>
            </a:r>
            <a:r>
              <a:rPr lang="en-GB" sz="2000" b="1" dirty="0"/>
              <a:t>marketing manager</a:t>
            </a:r>
            <a:r>
              <a:rPr lang="en-GB" sz="2000" dirty="0"/>
              <a:t> for a publishing house.</a:t>
            </a:r>
          </a:p>
          <a:p>
            <a:pPr>
              <a:lnSpc>
                <a:spcPct val="90000"/>
              </a:lnSpc>
            </a:pPr>
            <a:r>
              <a:rPr lang="en-GB" sz="2000" b="1" dirty="0"/>
              <a:t>Journalism:</a:t>
            </a:r>
            <a:r>
              <a:rPr lang="en-GB" sz="2000" dirty="0"/>
              <a:t> A solid foundation in English is crucial for a career in journalism. You could be a </a:t>
            </a:r>
            <a:r>
              <a:rPr lang="en-GB" sz="2000" b="1" dirty="0"/>
              <a:t>reporter</a:t>
            </a:r>
            <a:r>
              <a:rPr lang="en-GB" sz="2000" dirty="0"/>
              <a:t>, </a:t>
            </a:r>
            <a:r>
              <a:rPr lang="en-GB" sz="2000" b="1" dirty="0"/>
              <a:t>columnist</a:t>
            </a:r>
            <a:r>
              <a:rPr lang="en-GB" sz="2000" dirty="0"/>
              <a:t>, or </a:t>
            </a:r>
            <a:r>
              <a:rPr lang="en-GB" sz="2000" b="1" dirty="0"/>
              <a:t>editor</a:t>
            </a:r>
            <a:r>
              <a:rPr lang="en-GB" sz="2000" dirty="0"/>
              <a:t> for a newspaper, magazine, or online publication.</a:t>
            </a:r>
          </a:p>
          <a:p>
            <a:pPr>
              <a:lnSpc>
                <a:spcPct val="90000"/>
              </a:lnSpc>
            </a:pPr>
            <a:r>
              <a:rPr lang="en-GB" sz="2000" b="1" dirty="0"/>
              <a:t>Marketing &amp; Communications:</a:t>
            </a:r>
            <a:r>
              <a:rPr lang="en-GB" sz="2000" dirty="0"/>
              <a:t> Companies need people who can craft compelling messages. Roles like </a:t>
            </a:r>
            <a:r>
              <a:rPr lang="en-GB" sz="2000" b="1" dirty="0"/>
              <a:t>copywriter</a:t>
            </a:r>
            <a:r>
              <a:rPr lang="en-GB" sz="2000" dirty="0"/>
              <a:t>, </a:t>
            </a:r>
            <a:r>
              <a:rPr lang="en-GB" sz="2000" b="1" dirty="0"/>
              <a:t>content creator</a:t>
            </a:r>
            <a:r>
              <a:rPr lang="en-GB" sz="2000" dirty="0"/>
              <a:t>, and </a:t>
            </a:r>
            <a:r>
              <a:rPr lang="en-GB" sz="2000" b="1" dirty="0"/>
              <a:t>public relations specialist</a:t>
            </a:r>
            <a:r>
              <a:rPr lang="en-GB" sz="2000" dirty="0"/>
              <a:t> are a great fit.</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2000" b="0" i="0" u="none" strike="noStrike" cap="none" normalizeH="0" baseline="0" dirty="0">
              <a:ln>
                <a:noFill/>
              </a:ln>
              <a:effectLst/>
              <a:latin typeface="Arial" panose="020B0604020202020204" pitchFamily="34" charset="0"/>
            </a:endParaRPr>
          </a:p>
        </p:txBody>
      </p:sp>
      <p:pic>
        <p:nvPicPr>
          <p:cNvPr id="18" name="Picture 17" descr="Close-up of open book against blurred bookshelf background">
            <a:extLst>
              <a:ext uri="{FF2B5EF4-FFF2-40B4-BE49-F238E27FC236}">
                <a16:creationId xmlns:a16="http://schemas.microsoft.com/office/drawing/2014/main" id="{C9A9FF8C-6735-6598-B98B-32BBFCB0BF7A}"/>
              </a:ext>
            </a:extLst>
          </p:cNvPr>
          <p:cNvPicPr>
            <a:picLocks noChangeAspect="1"/>
          </p:cNvPicPr>
          <p:nvPr/>
        </p:nvPicPr>
        <p:blipFill>
          <a:blip r:embed="rId2"/>
          <a:srcRect l="27021" r="13578" b="-2"/>
          <a:stretch>
            <a:fillRect/>
          </a:stretch>
        </p:blipFill>
        <p:spPr>
          <a:xfrm>
            <a:off x="6096000" y="1"/>
            <a:ext cx="6102825" cy="6858000"/>
          </a:xfrm>
          <a:prstGeom prst="rect">
            <a:avLst/>
          </a:prstGeom>
        </p:spPr>
      </p:pic>
      <p:sp>
        <p:nvSpPr>
          <p:cNvPr id="3" name="Rectangle: Rounded Corners 2">
            <a:extLst>
              <a:ext uri="{FF2B5EF4-FFF2-40B4-BE49-F238E27FC236}">
                <a16:creationId xmlns:a16="http://schemas.microsoft.com/office/drawing/2014/main" id="{47143C99-D659-BEA0-A843-D27DCA6C25E2}"/>
              </a:ext>
            </a:extLst>
          </p:cNvPr>
          <p:cNvSpPr/>
          <p:nvPr/>
        </p:nvSpPr>
        <p:spPr>
          <a:xfrm>
            <a:off x="6683829" y="729343"/>
            <a:ext cx="4746368" cy="480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rPr>
              <a:t>Are there any careers on here that we haven’t come across before?</a:t>
            </a:r>
          </a:p>
          <a:p>
            <a:pPr algn="ctr"/>
            <a:r>
              <a:rPr lang="en-GB" sz="2800" dirty="0">
                <a:solidFill>
                  <a:schemeClr val="tx1"/>
                </a:solidFill>
              </a:rPr>
              <a:t>If so, which ones? Let’s discuss as a class! </a:t>
            </a:r>
          </a:p>
        </p:txBody>
      </p:sp>
    </p:spTree>
    <p:extLst>
      <p:ext uri="{BB962C8B-B14F-4D97-AF65-F5344CB8AC3E}">
        <p14:creationId xmlns:p14="http://schemas.microsoft.com/office/powerpoint/2010/main" val="40568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BC3918-310D-A8F6-8600-A67B362BD61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EF7DE-0F4F-8376-0811-7FF260427213}"/>
              </a:ext>
            </a:extLst>
          </p:cNvPr>
          <p:cNvSpPr>
            <a:spLocks noGrp="1"/>
          </p:cNvSpPr>
          <p:nvPr>
            <p:ph type="title"/>
          </p:nvPr>
        </p:nvSpPr>
        <p:spPr>
          <a:xfrm>
            <a:off x="558210" y="1365472"/>
            <a:ext cx="10978470" cy="3564636"/>
          </a:xfrm>
        </p:spPr>
        <p:txBody>
          <a:bodyPr vert="horz" lIns="91440" tIns="45720" rIns="91440" bIns="45720" rtlCol="0" anchor="ctr">
            <a:normAutofit/>
          </a:bodyPr>
          <a:lstStyle/>
          <a:p>
            <a:pPr algn="l" defTabSz="914400">
              <a:lnSpc>
                <a:spcPct val="90000"/>
              </a:lnSpc>
            </a:pPr>
            <a:r>
              <a:rPr lang="en-US" sz="4800" kern="1200" dirty="0">
                <a:solidFill>
                  <a:schemeClr val="tx1"/>
                </a:solidFill>
                <a:latin typeface="+mj-lt"/>
                <a:ea typeface="+mj-ea"/>
                <a:cs typeface="+mj-cs"/>
              </a:rPr>
              <a:t>So, why do you think we studied Old English and Middle English?</a:t>
            </a:r>
            <a:br>
              <a:rPr lang="en-US" sz="4800" kern="1200" dirty="0">
                <a:solidFill>
                  <a:schemeClr val="tx1"/>
                </a:solidFill>
                <a:latin typeface="+mj-lt"/>
                <a:ea typeface="+mj-ea"/>
                <a:cs typeface="+mj-cs"/>
              </a:rPr>
            </a:br>
            <a:r>
              <a:rPr lang="en-US" sz="3600" kern="1200" dirty="0">
                <a:solidFill>
                  <a:schemeClr val="tx1"/>
                </a:solidFill>
                <a:latin typeface="+mj-lt"/>
                <a:ea typeface="+mj-ea"/>
                <a:cs typeface="+mj-cs"/>
              </a:rPr>
              <a:t>Discuss with your partner and note down on your sheet</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Be prepared to share your ideas</a:t>
            </a:r>
            <a:endParaRPr lang="en-US" sz="4800" kern="1200" dirty="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30634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68E0F-6D59-039C-42AC-983B9160A88E}"/>
            </a:ext>
          </a:extLst>
        </p:cNvPr>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60AB1-755F-D409-04E1-06A84C7D735B}"/>
              </a:ext>
            </a:extLst>
          </p:cNvPr>
          <p:cNvSpPr>
            <a:spLocks noGrp="1"/>
          </p:cNvSpPr>
          <p:nvPr>
            <p:ph type="title"/>
          </p:nvPr>
        </p:nvSpPr>
        <p:spPr>
          <a:xfrm>
            <a:off x="838201" y="365125"/>
            <a:ext cx="5251316" cy="1807305"/>
          </a:xfrm>
        </p:spPr>
        <p:txBody>
          <a:bodyPr>
            <a:normAutofit/>
          </a:bodyPr>
          <a:lstStyle/>
          <a:p>
            <a:r>
              <a:rPr lang="en-GB" sz="4100" b="1"/>
              <a:t>The Value of Studying Early &amp; Middle English</a:t>
            </a:r>
          </a:p>
        </p:txBody>
      </p:sp>
      <p:sp>
        <p:nvSpPr>
          <p:cNvPr id="5" name="Rectangle 2">
            <a:extLst>
              <a:ext uri="{FF2B5EF4-FFF2-40B4-BE49-F238E27FC236}">
                <a16:creationId xmlns:a16="http://schemas.microsoft.com/office/drawing/2014/main" id="{EA41BA11-E4E1-98CA-C93B-20B5167E92C7}"/>
              </a:ext>
            </a:extLst>
          </p:cNvPr>
          <p:cNvSpPr>
            <a:spLocks noGrp="1" noChangeArrowheads="1"/>
          </p:cNvSpPr>
          <p:nvPr>
            <p:ph idx="1"/>
          </p:nvPr>
        </p:nvSpPr>
        <p:spPr bwMode="auto">
          <a:xfrm>
            <a:off x="669472" y="2333296"/>
            <a:ext cx="5556696" cy="43450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A Window into Language Evolution:</a:t>
            </a:r>
            <a:r>
              <a:rPr kumimoji="0" lang="en-US" altLang="en-US" sz="2400" b="0" i="0" u="none" strike="noStrike" cap="none" normalizeH="0" baseline="0" dirty="0">
                <a:ln>
                  <a:noFill/>
                </a:ln>
                <a:effectLst/>
                <a:latin typeface="Arial" panose="020B0604020202020204" pitchFamily="34" charset="0"/>
              </a:rPr>
              <a:t> Studying texts like </a:t>
            </a:r>
            <a:r>
              <a:rPr kumimoji="0" lang="en-US" altLang="en-US" sz="2400" b="1" i="1" u="none" strike="noStrike" cap="none" normalizeH="0" baseline="0" dirty="0">
                <a:ln>
                  <a:noFill/>
                </a:ln>
                <a:effectLst/>
                <a:latin typeface="Arial" panose="020B0604020202020204" pitchFamily="34" charset="0"/>
              </a:rPr>
              <a:t>Beowulf</a:t>
            </a:r>
            <a:r>
              <a:rPr kumimoji="0" lang="en-US" altLang="en-US" sz="2400" b="0" i="0" u="none" strike="noStrike" cap="none" normalizeH="0" baseline="0" dirty="0">
                <a:ln>
                  <a:noFill/>
                </a:ln>
                <a:effectLst/>
                <a:latin typeface="Arial" panose="020B0604020202020204" pitchFamily="34" charset="0"/>
              </a:rPr>
              <a:t> and </a:t>
            </a:r>
            <a:r>
              <a:rPr kumimoji="0" lang="en-US" altLang="en-US" sz="2400" b="1" i="1" u="none" strike="noStrike" cap="none" normalizeH="0" baseline="0" dirty="0">
                <a:ln>
                  <a:noFill/>
                </a:ln>
                <a:effectLst/>
                <a:latin typeface="Arial" panose="020B0604020202020204" pitchFamily="34" charset="0"/>
              </a:rPr>
              <a:t>The Canterbury Tales</a:t>
            </a:r>
            <a:r>
              <a:rPr kumimoji="0" lang="en-US" altLang="en-US" sz="2400" b="0" i="0" u="none" strike="noStrike" cap="none" normalizeH="0" baseline="0" dirty="0">
                <a:ln>
                  <a:noFill/>
                </a:ln>
                <a:effectLst/>
                <a:latin typeface="Arial" panose="020B0604020202020204" pitchFamily="34" charset="0"/>
              </a:rPr>
              <a:t> provides a deep understanding of how the English language has changed over centuries. It's like being a language detective! </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Analytical Mastery:</a:t>
            </a:r>
            <a:r>
              <a:rPr kumimoji="0" lang="en-US" altLang="en-US" sz="2400" b="0" i="0" u="none" strike="noStrike" cap="none" normalizeH="0" baseline="0" dirty="0">
                <a:ln>
                  <a:noFill/>
                </a:ln>
                <a:effectLst/>
                <a:latin typeface="Arial" panose="020B0604020202020204" pitchFamily="34" charset="0"/>
              </a:rPr>
              <a:t> Deciphering complex, archaic texts hones your </a:t>
            </a:r>
            <a:r>
              <a:rPr kumimoji="0" lang="en-US" altLang="en-US" sz="2400" b="1" i="0" u="none" strike="noStrike" cap="none" normalizeH="0" baseline="0" dirty="0">
                <a:ln>
                  <a:noFill/>
                </a:ln>
                <a:effectLst/>
                <a:latin typeface="Arial" panose="020B0604020202020204" pitchFamily="34" charset="0"/>
              </a:rPr>
              <a:t>close reading</a:t>
            </a:r>
            <a:r>
              <a:rPr kumimoji="0" lang="en-US" altLang="en-US" sz="2400" b="0" i="0" u="none" strike="noStrike" cap="none" normalizeH="0" baseline="0" dirty="0">
                <a:ln>
                  <a:noFill/>
                </a:ln>
                <a:effectLst/>
                <a:latin typeface="Arial" panose="020B0604020202020204" pitchFamily="34" charset="0"/>
              </a:rPr>
              <a:t> and </a:t>
            </a:r>
            <a:r>
              <a:rPr kumimoji="0" lang="en-US" altLang="en-US" sz="2400" b="1" i="0" u="none" strike="noStrike" cap="none" normalizeH="0" baseline="0" dirty="0">
                <a:ln>
                  <a:noFill/>
                </a:ln>
                <a:effectLst/>
                <a:latin typeface="Arial" panose="020B0604020202020204" pitchFamily="34" charset="0"/>
              </a:rPr>
              <a:t>analytical skills</a:t>
            </a:r>
            <a:r>
              <a:rPr kumimoji="0" lang="en-US" altLang="en-US" sz="2400" b="0" i="0" u="none" strike="noStrike" cap="none" normalizeH="0" baseline="0" dirty="0">
                <a:ln>
                  <a:noFill/>
                </a:ln>
                <a:effectLst/>
                <a:latin typeface="Arial" panose="020B0604020202020204" pitchFamily="34" charset="0"/>
              </a:rPr>
              <a:t> to an expert level.</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Historical &amp; Cultural Context:</a:t>
            </a:r>
            <a:r>
              <a:rPr kumimoji="0" lang="en-US" altLang="en-US" sz="2400" b="0" i="0" u="none" strike="noStrike" cap="none" normalizeH="0" baseline="0" dirty="0">
                <a:ln>
                  <a:noFill/>
                </a:ln>
                <a:effectLst/>
                <a:latin typeface="Arial" panose="020B0604020202020204" pitchFamily="34" charset="0"/>
              </a:rPr>
              <a:t> These texts aren't just stories; they're historical documents that reveal the values, beliefs, and social structures of their time.</a:t>
            </a:r>
          </a:p>
        </p:txBody>
      </p:sp>
      <p:pic>
        <p:nvPicPr>
          <p:cNvPr id="7172" name="Picture 4" descr="Image of Text from the Lansdowne manuscript">
            <a:extLst>
              <a:ext uri="{FF2B5EF4-FFF2-40B4-BE49-F238E27FC236}">
                <a16:creationId xmlns:a16="http://schemas.microsoft.com/office/drawing/2014/main" id="{E41FD629-07C0-06B4-10C9-F48A5DCD8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109" r="-1" b="18020"/>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5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2D542-B950-4F9B-721D-6BE11A4DA69B}"/>
              </a:ext>
            </a:extLst>
          </p:cNvPr>
          <p:cNvSpPr>
            <a:spLocks noGrp="1"/>
          </p:cNvSpPr>
          <p:nvPr>
            <p:ph type="title"/>
          </p:nvPr>
        </p:nvSpPr>
        <p:spPr>
          <a:xfrm>
            <a:off x="558210" y="1365472"/>
            <a:ext cx="10978470" cy="3564636"/>
          </a:xfrm>
        </p:spPr>
        <p:txBody>
          <a:bodyPr vert="horz" lIns="91440" tIns="45720" rIns="91440" bIns="45720" rtlCol="0" anchor="ctr">
            <a:normAutofit/>
          </a:bodyPr>
          <a:lstStyle/>
          <a:p>
            <a:pPr algn="l" defTabSz="914400">
              <a:lnSpc>
                <a:spcPct val="90000"/>
              </a:lnSpc>
            </a:pPr>
            <a:r>
              <a:rPr lang="en-US" sz="8800" kern="1200" dirty="0">
                <a:solidFill>
                  <a:schemeClr val="tx1"/>
                </a:solidFill>
                <a:latin typeface="+mj-lt"/>
                <a:ea typeface="+mj-ea"/>
                <a:cs typeface="+mj-cs"/>
              </a:rPr>
              <a:t>Guess the career…</a:t>
            </a:r>
          </a:p>
        </p:txBody>
      </p:sp>
      <p:sp>
        <p:nvSpPr>
          <p:cNvPr id="10" name="Rectangle 9">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00195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E459781-5217-0087-024F-E8659DC3BB24}"/>
              </a:ext>
            </a:extLst>
          </p:cNvPr>
          <p:cNvSpPr>
            <a:spLocks noGrp="1"/>
          </p:cNvSpPr>
          <p:nvPr>
            <p:ph type="ctrTitle"/>
          </p:nvPr>
        </p:nvSpPr>
        <p:spPr>
          <a:xfrm>
            <a:off x="1524003" y="1999615"/>
            <a:ext cx="9144000" cy="2764028"/>
          </a:xfrm>
        </p:spPr>
        <p:txBody>
          <a:bodyPr anchor="ctr">
            <a:normAutofit/>
          </a:bodyPr>
          <a:lstStyle/>
          <a:p>
            <a:pPr>
              <a:lnSpc>
                <a:spcPct val="90000"/>
              </a:lnSpc>
            </a:pPr>
            <a:r>
              <a:rPr lang="en-US" altLang="en-US" sz="3400" dirty="0">
                <a:latin typeface="Arial" panose="020B0604020202020204" pitchFamily="34" charset="0"/>
              </a:rPr>
              <a:t>A love for this period can lead to a career as a </a:t>
            </a:r>
            <a:r>
              <a:rPr lang="en-US" altLang="en-US" sz="3400" b="1" dirty="0">
                <a:latin typeface="Arial" panose="020B0604020202020204" pitchFamily="34" charset="0"/>
              </a:rPr>
              <a:t>…………………</a:t>
            </a:r>
            <a:r>
              <a:rPr lang="en-US" altLang="en-US" sz="3400" dirty="0">
                <a:latin typeface="Arial" panose="020B0604020202020204" pitchFamily="34" charset="0"/>
              </a:rPr>
              <a:t> specializing in medieval literature, history, or linguistics.</a:t>
            </a:r>
            <a:br>
              <a:rPr lang="en-US" altLang="en-US" sz="3400" dirty="0">
                <a:latin typeface="Arial" panose="020B0604020202020204" pitchFamily="34" charset="0"/>
              </a:rPr>
            </a:br>
            <a:br>
              <a:rPr lang="en-GB" sz="3400" dirty="0"/>
            </a:br>
            <a:endParaRPr lang="en-GB" sz="3400" b="1" dirty="0"/>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4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D3727C-82DF-24F7-B69D-D38197E88599}"/>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6833693-F395-479C-D010-2AADFC9DF97E}"/>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University Professor or Researcher </a:t>
            </a:r>
            <a:endParaRPr lang="en-GB" sz="7200" b="1" dirty="0"/>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44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D9162E-7BD2-F18D-F724-7A33E334E5F8}"/>
            </a:ext>
          </a:extLst>
        </p:cNvPr>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6" name="Freeform: Shape 513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38" name="Freeform: Shape 513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F5134D-20DB-5CF2-FEB7-0BDDC65547BC}"/>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defTabSz="914400">
              <a:lnSpc>
                <a:spcPct val="90000"/>
              </a:lnSpc>
            </a:pPr>
            <a:r>
              <a:rPr lang="en-US" sz="6100" kern="1200" dirty="0">
                <a:solidFill>
                  <a:schemeClr val="tx1"/>
                </a:solidFill>
                <a:latin typeface="+mj-lt"/>
                <a:ea typeface="+mj-ea"/>
                <a:cs typeface="+mj-cs"/>
              </a:rPr>
              <a:t>Why do you think we study English at school?</a:t>
            </a:r>
            <a:br>
              <a:rPr lang="en-US" sz="6100" kern="1200" dirty="0">
                <a:solidFill>
                  <a:schemeClr val="tx1"/>
                </a:solidFill>
                <a:latin typeface="+mj-lt"/>
                <a:ea typeface="+mj-ea"/>
                <a:cs typeface="+mj-cs"/>
              </a:rPr>
            </a:br>
            <a:r>
              <a:rPr lang="en-US" kern="1200" dirty="0">
                <a:solidFill>
                  <a:schemeClr val="tx1"/>
                </a:solidFill>
                <a:latin typeface="+mj-lt"/>
                <a:ea typeface="+mj-ea"/>
                <a:cs typeface="+mj-cs"/>
              </a:rPr>
              <a:t>Discuss with your partner and note down on your sheet</a:t>
            </a:r>
            <a:br>
              <a:rPr lang="en-US" kern="1200" dirty="0">
                <a:solidFill>
                  <a:schemeClr val="tx1"/>
                </a:solidFill>
                <a:latin typeface="+mj-lt"/>
                <a:ea typeface="+mj-ea"/>
                <a:cs typeface="+mj-cs"/>
              </a:rPr>
            </a:br>
            <a:r>
              <a:rPr lang="en-US" kern="1200" dirty="0">
                <a:solidFill>
                  <a:schemeClr val="tx1"/>
                </a:solidFill>
                <a:latin typeface="+mj-lt"/>
                <a:ea typeface="+mj-ea"/>
                <a:cs typeface="+mj-cs"/>
              </a:rPr>
              <a:t>Be prepared to share your ideas</a:t>
            </a:r>
            <a:endParaRPr lang="en-US" sz="6100" kern="1200" dirty="0">
              <a:solidFill>
                <a:schemeClr val="tx1"/>
              </a:solidFill>
              <a:latin typeface="+mj-lt"/>
              <a:ea typeface="+mj-ea"/>
              <a:cs typeface="+mj-cs"/>
            </a:endParaRPr>
          </a:p>
        </p:txBody>
      </p:sp>
      <p:sp>
        <p:nvSpPr>
          <p:cNvPr id="5140" name="Rectangle 513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4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C1D9-F39A-0764-63E0-5726EC2053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3F7D26-402D-8DBD-1901-3BED683830AB}"/>
              </a:ext>
            </a:extLst>
          </p:cNvPr>
          <p:cNvSpPr>
            <a:spLocks noGrp="1"/>
          </p:cNvSpPr>
          <p:nvPr>
            <p:ph type="ctrTitle"/>
          </p:nvPr>
        </p:nvSpPr>
        <p:spPr>
          <a:xfrm>
            <a:off x="1524003" y="1999615"/>
            <a:ext cx="9144000" cy="2764028"/>
          </a:xfrm>
        </p:spPr>
        <p:txBody>
          <a:bodyPr anchor="ctr">
            <a:normAutofit/>
          </a:bodyPr>
          <a:lstStyle/>
          <a:p>
            <a:pPr>
              <a:lnSpc>
                <a:spcPct val="90000"/>
              </a:lnSpc>
            </a:pPr>
            <a:r>
              <a:rPr lang="en-US" altLang="en-US" sz="3600" dirty="0">
                <a:latin typeface="Arial" panose="020B0604020202020204" pitchFamily="34" charset="0"/>
              </a:rPr>
              <a:t>Special collections libraries and archives often need experts who can catalog, preserve, and interpret rare and historical documents.</a:t>
            </a:r>
            <a:endParaRPr lang="en-GB" sz="3400" b="1" dirty="0"/>
          </a:p>
        </p:txBody>
      </p:sp>
    </p:spTree>
    <p:extLst>
      <p:ext uri="{BB962C8B-B14F-4D97-AF65-F5344CB8AC3E}">
        <p14:creationId xmlns:p14="http://schemas.microsoft.com/office/powerpoint/2010/main" val="346376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C17194-84C4-2187-045D-593EE2D2C11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D13D6AF-56FB-4C44-7951-6A71FF086B9B}"/>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Archivist / Librarian</a:t>
            </a:r>
            <a:endParaRPr lang="en-GB" sz="7200" b="1" dirty="0"/>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3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F988-72A6-67A8-200F-0ED290AF4B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DD47B4-CA8D-9908-589F-F6022D97CE3B}"/>
              </a:ext>
            </a:extLst>
          </p:cNvPr>
          <p:cNvSpPr>
            <a:spLocks noGrp="1"/>
          </p:cNvSpPr>
          <p:nvPr>
            <p:ph type="ctrTitle"/>
          </p:nvPr>
        </p:nvSpPr>
        <p:spPr>
          <a:xfrm>
            <a:off x="1524003" y="1999615"/>
            <a:ext cx="9144000" cy="2764028"/>
          </a:xfrm>
        </p:spPr>
        <p:txBody>
          <a:bodyPr anchor="ctr">
            <a:normAutofit/>
          </a:bodyPr>
          <a:lstStyle/>
          <a:p>
            <a:pPr lvl="0" defTabSz="914400" eaLnBrk="0" fontAlgn="base" hangingPunct="0">
              <a:lnSpc>
                <a:spcPct val="90000"/>
              </a:lnSpc>
              <a:spcAft>
                <a:spcPts val="600"/>
              </a:spcAft>
            </a:pPr>
            <a:r>
              <a:rPr lang="en-US" altLang="en-US" sz="3600" dirty="0">
                <a:latin typeface="Arial" panose="020B0604020202020204" pitchFamily="34" charset="0"/>
              </a:rPr>
              <a:t>You could work in a place of history, helping to design exhibits and write educational materials about medieval artifacts and history.</a:t>
            </a:r>
          </a:p>
        </p:txBody>
      </p:sp>
    </p:spTree>
    <p:extLst>
      <p:ext uri="{BB962C8B-B14F-4D97-AF65-F5344CB8AC3E}">
        <p14:creationId xmlns:p14="http://schemas.microsoft.com/office/powerpoint/2010/main" val="126109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886029-3534-7B94-FFAF-AA0D89AAA4E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D819432-F7BE-9FBE-B609-6A3A15FE9E32}"/>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Museum Curator</a:t>
            </a:r>
            <a:endParaRPr lang="en-GB" sz="7200" b="1" dirty="0"/>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5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014DA-0905-F115-0BE1-EA447AF720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D7154-29C9-D904-5D47-8DF397D59042}"/>
              </a:ext>
            </a:extLst>
          </p:cNvPr>
          <p:cNvSpPr>
            <a:spLocks noGrp="1"/>
          </p:cNvSpPr>
          <p:nvPr>
            <p:ph type="ctrTitle"/>
          </p:nvPr>
        </p:nvSpPr>
        <p:spPr>
          <a:xfrm>
            <a:off x="1524003" y="1999615"/>
            <a:ext cx="9144000" cy="2764028"/>
          </a:xfrm>
        </p:spPr>
        <p:txBody>
          <a:bodyPr anchor="ctr">
            <a:normAutofit/>
          </a:bodyPr>
          <a:lstStyle/>
          <a:p>
            <a:pPr lvl="0" defTabSz="914400" eaLnBrk="0" fontAlgn="base" hangingPunct="0">
              <a:lnSpc>
                <a:spcPct val="90000"/>
              </a:lnSpc>
              <a:spcAft>
                <a:spcPts val="600"/>
              </a:spcAft>
            </a:pPr>
            <a:r>
              <a:rPr lang="en-US" altLang="en-US" sz="3600" dirty="0">
                <a:latin typeface="Arial" panose="020B0604020202020204" pitchFamily="34" charset="0"/>
              </a:rPr>
              <a:t>This </a:t>
            </a:r>
            <a:r>
              <a:rPr lang="en-US" altLang="en-US" sz="3600" dirty="0" err="1">
                <a:latin typeface="Arial" panose="020B0604020202020204" pitchFamily="34" charset="0"/>
              </a:rPr>
              <a:t>specialised</a:t>
            </a:r>
            <a:r>
              <a:rPr lang="en-US" altLang="en-US" sz="3600" dirty="0">
                <a:latin typeface="Arial" panose="020B0604020202020204" pitchFamily="34" charset="0"/>
              </a:rPr>
              <a:t> role involves translating or transcribing old manuscripts for modern readers.</a:t>
            </a:r>
          </a:p>
        </p:txBody>
      </p:sp>
    </p:spTree>
    <p:extLst>
      <p:ext uri="{BB962C8B-B14F-4D97-AF65-F5344CB8AC3E}">
        <p14:creationId xmlns:p14="http://schemas.microsoft.com/office/powerpoint/2010/main" val="96186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CF1297-D691-CD77-5E17-0E9D51CB7D4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F52DC9-DB5A-ADAE-BF2B-A7CF7CAE1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2" name="Freeform: Shape 11">
            <a:extLst>
              <a:ext uri="{FF2B5EF4-FFF2-40B4-BE49-F238E27FC236}">
                <a16:creationId xmlns:a16="http://schemas.microsoft.com/office/drawing/2014/main" id="{ED089010-466C-88FE-2762-27E48B2B8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30FA2CB7-78C1-9DE7-5902-81794781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FC64972-DD5E-FEEB-F516-999A6BA85D72}"/>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Translator / Editor of Historical Texts</a:t>
            </a:r>
            <a:endParaRPr lang="en-GB" sz="7200" b="1" dirty="0"/>
          </a:p>
        </p:txBody>
      </p:sp>
      <p:sp>
        <p:nvSpPr>
          <p:cNvPr id="16" name="Rectangle 15">
            <a:extLst>
              <a:ext uri="{FF2B5EF4-FFF2-40B4-BE49-F238E27FC236}">
                <a16:creationId xmlns:a16="http://schemas.microsoft.com/office/drawing/2014/main" id="{60576A13-2616-4B5D-0F28-4F346FF1C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3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B4FE6-F996-FEDB-38D7-F45476A465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62A6A-D3FC-2E1E-5388-622D5946AA2C}"/>
              </a:ext>
            </a:extLst>
          </p:cNvPr>
          <p:cNvSpPr>
            <a:spLocks noGrp="1"/>
          </p:cNvSpPr>
          <p:nvPr>
            <p:ph type="title"/>
          </p:nvPr>
        </p:nvSpPr>
        <p:spPr>
          <a:xfrm>
            <a:off x="838201" y="365125"/>
            <a:ext cx="5251316" cy="1807305"/>
          </a:xfrm>
        </p:spPr>
        <p:txBody>
          <a:bodyPr>
            <a:normAutofit/>
          </a:bodyPr>
          <a:lstStyle/>
          <a:p>
            <a:pPr>
              <a:lnSpc>
                <a:spcPct val="90000"/>
              </a:lnSpc>
            </a:pPr>
            <a:r>
              <a:rPr lang="en-GB" sz="4100" b="1"/>
              <a:t>Niche Careers with an Early &amp; Middle English Specialism</a:t>
            </a:r>
          </a:p>
        </p:txBody>
      </p:sp>
      <p:sp>
        <p:nvSpPr>
          <p:cNvPr id="4" name="Rectangle 2">
            <a:extLst>
              <a:ext uri="{FF2B5EF4-FFF2-40B4-BE49-F238E27FC236}">
                <a16:creationId xmlns:a16="http://schemas.microsoft.com/office/drawing/2014/main" id="{0B5849A4-3512-21B3-5112-E48C97CB3BC3}"/>
              </a:ext>
            </a:extLst>
          </p:cNvPr>
          <p:cNvSpPr>
            <a:spLocks noGrp="1" noChangeArrowheads="1"/>
          </p:cNvSpPr>
          <p:nvPr>
            <p:ph idx="1"/>
          </p:nvPr>
        </p:nvSpPr>
        <p:spPr bwMode="auto">
          <a:xfrm>
            <a:off x="244930" y="2333296"/>
            <a:ext cx="6286500" cy="43450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Academic Research:</a:t>
            </a:r>
            <a:r>
              <a:rPr kumimoji="0" lang="en-US" altLang="en-US" sz="2400" b="0" i="0" u="none" strike="noStrike" cap="none" normalizeH="0" baseline="0" dirty="0">
                <a:ln>
                  <a:noFill/>
                </a:ln>
                <a:effectLst/>
                <a:latin typeface="Arial" panose="020B0604020202020204" pitchFamily="34" charset="0"/>
              </a:rPr>
              <a:t> A love for this period can lead to a career as a </a:t>
            </a:r>
            <a:r>
              <a:rPr kumimoji="0" lang="en-US" altLang="en-US" sz="2400" b="1" i="0" u="none" strike="noStrike" cap="none" normalizeH="0" baseline="0" dirty="0">
                <a:ln>
                  <a:noFill/>
                </a:ln>
                <a:effectLst/>
                <a:latin typeface="Arial" panose="020B0604020202020204" pitchFamily="34" charset="0"/>
              </a:rPr>
              <a:t>university professor</a:t>
            </a:r>
            <a:r>
              <a:rPr kumimoji="0" lang="en-US" altLang="en-US" sz="2400" b="0" i="0" u="none" strike="noStrike" cap="none" normalizeH="0" baseline="0" dirty="0">
                <a:ln>
                  <a:noFill/>
                </a:ln>
                <a:effectLst/>
                <a:latin typeface="Arial" panose="020B0604020202020204" pitchFamily="34" charset="0"/>
              </a:rPr>
              <a:t> or </a:t>
            </a:r>
            <a:r>
              <a:rPr kumimoji="0" lang="en-US" altLang="en-US" sz="2400" b="1" i="0" u="none" strike="noStrike" cap="none" normalizeH="0" baseline="0" dirty="0">
                <a:ln>
                  <a:noFill/>
                </a:ln>
                <a:effectLst/>
                <a:latin typeface="Arial" panose="020B0604020202020204" pitchFamily="34" charset="0"/>
              </a:rPr>
              <a:t>researcher</a:t>
            </a:r>
            <a:r>
              <a:rPr kumimoji="0" lang="en-US" altLang="en-US" sz="2400" b="0" i="0" u="none" strike="noStrike" cap="none" normalizeH="0" baseline="0" dirty="0">
                <a:ln>
                  <a:noFill/>
                </a:ln>
                <a:effectLst/>
                <a:latin typeface="Arial" panose="020B0604020202020204" pitchFamily="34" charset="0"/>
              </a:rPr>
              <a:t>, specializing in medieval literature, history, or linguistics.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Archivist/Librarian:</a:t>
            </a:r>
            <a:r>
              <a:rPr kumimoji="0" lang="en-US" altLang="en-US" sz="2400" b="0" i="0" u="none" strike="noStrike" cap="none" normalizeH="0" baseline="0" dirty="0">
                <a:ln>
                  <a:noFill/>
                </a:ln>
                <a:effectLst/>
                <a:latin typeface="Arial" panose="020B0604020202020204" pitchFamily="34" charset="0"/>
              </a:rPr>
              <a:t> Special collections libraries and archives often need experts who can catalog, preserve, and interpret rare and historical documents.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Museum Curator:</a:t>
            </a:r>
            <a:r>
              <a:rPr kumimoji="0" lang="en-US" altLang="en-US" sz="2400" b="0" i="0" u="none" strike="noStrike" cap="none" normalizeH="0" baseline="0" dirty="0">
                <a:ln>
                  <a:noFill/>
                </a:ln>
                <a:effectLst/>
                <a:latin typeface="Arial" panose="020B0604020202020204" pitchFamily="34" charset="0"/>
              </a:rPr>
              <a:t> You could work in a museum, helping to design exhibits and write educational materials about medieval artifacts and history.</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Translator/Editor of Historical Texts:</a:t>
            </a:r>
            <a:r>
              <a:rPr kumimoji="0" lang="en-US" altLang="en-US" sz="2400" b="0" i="0" u="none" strike="noStrike" cap="none" normalizeH="0" baseline="0" dirty="0">
                <a:ln>
                  <a:noFill/>
                </a:ln>
                <a:effectLst/>
                <a:latin typeface="Arial" panose="020B0604020202020204" pitchFamily="34" charset="0"/>
              </a:rPr>
              <a:t> This </a:t>
            </a:r>
            <a:r>
              <a:rPr kumimoji="0" lang="en-US" altLang="en-US" sz="2400" b="0" i="0" u="none" strike="noStrike" cap="none" normalizeH="0" baseline="0" dirty="0" err="1">
                <a:ln>
                  <a:noFill/>
                </a:ln>
                <a:effectLst/>
                <a:latin typeface="Arial" panose="020B0604020202020204" pitchFamily="34" charset="0"/>
              </a:rPr>
              <a:t>specialised</a:t>
            </a:r>
            <a:r>
              <a:rPr kumimoji="0" lang="en-US" altLang="en-US" sz="2400" b="0" i="0" u="none" strike="noStrike" cap="none" normalizeH="0" baseline="0" dirty="0">
                <a:ln>
                  <a:noFill/>
                </a:ln>
                <a:effectLst/>
                <a:latin typeface="Arial" panose="020B0604020202020204" pitchFamily="34" charset="0"/>
              </a:rPr>
              <a:t> role involves translating or transcribing old manuscripts for modern readers.</a:t>
            </a:r>
          </a:p>
        </p:txBody>
      </p:sp>
      <p:pic>
        <p:nvPicPr>
          <p:cNvPr id="6" name="Picture 5" descr="Books on a shelf">
            <a:extLst>
              <a:ext uri="{FF2B5EF4-FFF2-40B4-BE49-F238E27FC236}">
                <a16:creationId xmlns:a16="http://schemas.microsoft.com/office/drawing/2014/main" id="{BD4C2430-35E2-3594-3AFD-4FA95A975F50}"/>
              </a:ext>
            </a:extLst>
          </p:cNvPr>
          <p:cNvPicPr>
            <a:picLocks noChangeAspect="1"/>
          </p:cNvPicPr>
          <p:nvPr/>
        </p:nvPicPr>
        <p:blipFill>
          <a:blip r:embed="rId2"/>
          <a:srcRect l="23925" r="18038"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Rounded Corners 2">
            <a:extLst>
              <a:ext uri="{FF2B5EF4-FFF2-40B4-BE49-F238E27FC236}">
                <a16:creationId xmlns:a16="http://schemas.microsoft.com/office/drawing/2014/main" id="{5C362D5D-8378-1214-90DF-8B1049AA519E}"/>
              </a:ext>
            </a:extLst>
          </p:cNvPr>
          <p:cNvSpPr/>
          <p:nvPr/>
        </p:nvSpPr>
        <p:spPr>
          <a:xfrm>
            <a:off x="2489117" y="712185"/>
            <a:ext cx="6947338" cy="57806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rPr>
              <a:t>How well did you do? </a:t>
            </a:r>
          </a:p>
          <a:p>
            <a:pPr algn="ctr"/>
            <a:r>
              <a:rPr lang="en-GB" sz="2800" dirty="0">
                <a:solidFill>
                  <a:schemeClr val="tx1"/>
                </a:solidFill>
              </a:rPr>
              <a:t>How many of these jobs had you heard of before today?</a:t>
            </a:r>
          </a:p>
          <a:p>
            <a:pPr algn="ctr"/>
            <a:endParaRPr lang="en-GB" sz="2800" dirty="0">
              <a:solidFill>
                <a:schemeClr val="tx1"/>
              </a:solidFill>
            </a:endParaRPr>
          </a:p>
          <a:p>
            <a:pPr algn="ctr"/>
            <a:r>
              <a:rPr lang="en-GB" sz="2800" dirty="0">
                <a:solidFill>
                  <a:schemeClr val="tx1"/>
                </a:solidFill>
              </a:rPr>
              <a:t>Do any of these jobs interest you? If so, why / why not?</a:t>
            </a:r>
          </a:p>
          <a:p>
            <a:pPr algn="ctr"/>
            <a:endParaRPr lang="en-GB" sz="2800" dirty="0">
              <a:solidFill>
                <a:schemeClr val="tx1"/>
              </a:solidFill>
            </a:endParaRPr>
          </a:p>
          <a:p>
            <a:pPr algn="ctr"/>
            <a:r>
              <a:rPr lang="en-GB" sz="2800" dirty="0">
                <a:solidFill>
                  <a:schemeClr val="tx1"/>
                </a:solidFill>
              </a:rPr>
              <a:t>Discuss with your partners and then be ready to feedback to the class</a:t>
            </a:r>
          </a:p>
        </p:txBody>
      </p:sp>
    </p:spTree>
    <p:extLst>
      <p:ext uri="{BB962C8B-B14F-4D97-AF65-F5344CB8AC3E}">
        <p14:creationId xmlns:p14="http://schemas.microsoft.com/office/powerpoint/2010/main" val="2143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atre Stock Illustrations – 97,069 Theatre Stock Illustrations, Vectors &amp;  Clipart - Dreamstime">
            <a:extLst>
              <a:ext uri="{FF2B5EF4-FFF2-40B4-BE49-F238E27FC236}">
                <a16:creationId xmlns:a16="http://schemas.microsoft.com/office/drawing/2014/main" id="{6DD1983D-2FBC-B513-E3B2-37FAFF5A8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079" b="15166"/>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p:cNvSpPr>
            <a:spLocks noGrp="1"/>
          </p:cNvSpPr>
          <p:nvPr>
            <p:ph type="ctrTitle"/>
          </p:nvPr>
        </p:nvSpPr>
        <p:spPr>
          <a:xfrm>
            <a:off x="1676400" y="1924619"/>
            <a:ext cx="9416143" cy="1655378"/>
          </a:xfrm>
        </p:spPr>
        <p:txBody>
          <a:bodyPr>
            <a:normAutofit/>
          </a:bodyPr>
          <a:lstStyle/>
          <a:p>
            <a:pPr>
              <a:lnSpc>
                <a:spcPct val="90000"/>
              </a:lnSpc>
            </a:pPr>
            <a:r>
              <a:rPr lang="en-GB" sz="3700" b="1" dirty="0"/>
              <a:t>Why does English and Studying Romeo &amp; Juliet Matter?</a:t>
            </a:r>
          </a:p>
        </p:txBody>
      </p:sp>
      <p:sp>
        <p:nvSpPr>
          <p:cNvPr id="3" name="Subtitle 2"/>
          <p:cNvSpPr>
            <a:spLocks noGrp="1"/>
          </p:cNvSpPr>
          <p:nvPr>
            <p:ph type="subTitle" idx="1"/>
          </p:nvPr>
        </p:nvSpPr>
        <p:spPr>
          <a:xfrm>
            <a:off x="3880419" y="3668285"/>
            <a:ext cx="4431162" cy="1337967"/>
          </a:xfrm>
        </p:spPr>
        <p:txBody>
          <a:bodyPr>
            <a:normAutofit/>
          </a:bodyPr>
          <a:lstStyle/>
          <a:p>
            <a:pPr>
              <a:lnSpc>
                <a:spcPct val="90000"/>
              </a:lnSpc>
            </a:pPr>
            <a:r>
              <a:rPr lang="en-GB" sz="3000" dirty="0">
                <a:solidFill>
                  <a:srgbClr val="FF0000"/>
                </a:solidFill>
              </a:rPr>
              <a:t>Exploring Language, Literature, and Careers in Theatre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GB" sz="4000" b="1" dirty="0"/>
              <a:t>Why Study Romeo &amp; Juliet?</a:t>
            </a:r>
          </a:p>
        </p:txBody>
      </p:sp>
      <p:sp>
        <p:nvSpPr>
          <p:cNvPr id="3" name="Content Placeholder 2"/>
          <p:cNvSpPr>
            <a:spLocks noGrp="1"/>
          </p:cNvSpPr>
          <p:nvPr>
            <p:ph idx="1"/>
          </p:nvPr>
        </p:nvSpPr>
        <p:spPr>
          <a:xfrm>
            <a:off x="761802" y="2743201"/>
            <a:ext cx="5932912" cy="3363686"/>
          </a:xfrm>
          <a:solidFill>
            <a:schemeClr val="accent1">
              <a:lumMod val="40000"/>
              <a:lumOff val="60000"/>
            </a:schemeClr>
          </a:solidFill>
        </p:spPr>
        <p:txBody>
          <a:bodyPr anchor="ctr">
            <a:normAutofit/>
          </a:bodyPr>
          <a:lstStyle/>
          <a:p>
            <a:r>
              <a:rPr lang="en-GB" sz="2400" dirty="0"/>
              <a:t>- One of Shakespeare’s most famous plays</a:t>
            </a:r>
          </a:p>
          <a:p>
            <a:r>
              <a:rPr lang="en-GB" sz="2400" dirty="0"/>
              <a:t>- Explores themes like love, conflict, and family</a:t>
            </a:r>
          </a:p>
          <a:p>
            <a:r>
              <a:rPr lang="en-GB" sz="2400" dirty="0"/>
              <a:t>- Teaches us about human emotions and choices</a:t>
            </a:r>
          </a:p>
          <a:p>
            <a:r>
              <a:rPr lang="en-GB" sz="2400" dirty="0"/>
              <a:t>- Helps us understand history and culture</a:t>
            </a:r>
          </a:p>
          <a:p>
            <a:r>
              <a:rPr lang="en-GB" sz="2400" dirty="0"/>
              <a:t>- Encourages empathy and deeper thinking</a:t>
            </a:r>
          </a:p>
        </p:txBody>
      </p:sp>
      <p:pic>
        <p:nvPicPr>
          <p:cNvPr id="3074" name="Picture 2" descr="Romeo &amp; Juliet: Shakespeare Stories PB – The RSC shop">
            <a:extLst>
              <a:ext uri="{FF2B5EF4-FFF2-40B4-BE49-F238E27FC236}">
                <a16:creationId xmlns:a16="http://schemas.microsoft.com/office/drawing/2014/main" id="{8CA4BD21-789D-7871-5FD4-BCB04C6DF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23" r="7937" b="-2"/>
          <a:stretch>
            <a:fillRect/>
          </a:stretch>
        </p:blipFill>
        <p:spPr bwMode="auto">
          <a:xfrm>
            <a:off x="6694714" y="0"/>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62759"/>
            <a:ext cx="5477848" cy="1994247"/>
          </a:xfrm>
        </p:spPr>
        <p:txBody>
          <a:bodyPr>
            <a:normAutofit/>
          </a:bodyPr>
          <a:lstStyle/>
          <a:p>
            <a:pPr>
              <a:lnSpc>
                <a:spcPct val="90000"/>
              </a:lnSpc>
            </a:pPr>
            <a:r>
              <a:rPr lang="en-GB" sz="3300" b="1" dirty="0"/>
              <a:t>How English and Shakespeare Connect to Theatre Careers</a:t>
            </a:r>
          </a:p>
        </p:txBody>
      </p:sp>
      <p:sp>
        <p:nvSpPr>
          <p:cNvPr id="3" name="Content Placeholder 2"/>
          <p:cNvSpPr>
            <a:spLocks noGrp="1"/>
          </p:cNvSpPr>
          <p:nvPr>
            <p:ph idx="1"/>
          </p:nvPr>
        </p:nvSpPr>
        <p:spPr>
          <a:xfrm>
            <a:off x="94593" y="1912883"/>
            <a:ext cx="7024663" cy="4501229"/>
          </a:xfrm>
          <a:solidFill>
            <a:schemeClr val="accent1">
              <a:lumMod val="40000"/>
              <a:lumOff val="60000"/>
            </a:schemeClr>
          </a:solidFill>
        </p:spPr>
        <p:txBody>
          <a:bodyPr anchor="ctr">
            <a:normAutofit fontScale="77500" lnSpcReduction="20000"/>
          </a:bodyPr>
          <a:lstStyle/>
          <a:p>
            <a:r>
              <a:rPr lang="en-GB" dirty="0"/>
              <a:t>- Actors bring Shakespeare’s words to life</a:t>
            </a:r>
          </a:p>
          <a:p>
            <a:r>
              <a:rPr lang="en-GB" dirty="0"/>
              <a:t>- Directors shape performances and themes</a:t>
            </a:r>
          </a:p>
          <a:p>
            <a:r>
              <a:rPr lang="en-GB" dirty="0"/>
              <a:t>- Playwrights and writers are inspired by classics</a:t>
            </a:r>
          </a:p>
          <a:p>
            <a:r>
              <a:rPr lang="en-GB" dirty="0"/>
              <a:t>- Stage designers create sets and costumes</a:t>
            </a:r>
          </a:p>
          <a:p>
            <a:r>
              <a:rPr lang="en-GB" dirty="0"/>
              <a:t>- Theatre critics use strong English skills to review shows</a:t>
            </a:r>
          </a:p>
          <a:p>
            <a:r>
              <a:rPr lang="en-GB" dirty="0"/>
              <a:t>Studying plays builds teamwork and presentation skills</a:t>
            </a:r>
          </a:p>
          <a:p>
            <a:r>
              <a:rPr lang="en-GB" dirty="0"/>
              <a:t>Understanding Shakespeare gives an edge in arts and culture</a:t>
            </a:r>
          </a:p>
          <a:p>
            <a:r>
              <a:rPr lang="en-GB" dirty="0"/>
              <a:t>- Strong English = confidence in any career path</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rama">
            <a:extLst>
              <a:ext uri="{FF2B5EF4-FFF2-40B4-BE49-F238E27FC236}">
                <a16:creationId xmlns:a16="http://schemas.microsoft.com/office/drawing/2014/main" id="{8A14B7DA-8399-A289-997E-235A457BC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79" y="993123"/>
            <a:ext cx="3602736" cy="4526280"/>
          </a:xfrm>
        </p:spPr>
        <p:txBody>
          <a:bodyPr>
            <a:normAutofit/>
          </a:bodyPr>
          <a:lstStyle/>
          <a:p>
            <a:r>
              <a:rPr lang="en-GB" b="1" dirty="0"/>
              <a:t>Why Learning English at School is Important</a:t>
            </a:r>
          </a:p>
        </p:txBody>
      </p:sp>
      <p:graphicFrame>
        <p:nvGraphicFramePr>
          <p:cNvPr id="5" name="Content Placeholder 2">
            <a:extLst>
              <a:ext uri="{FF2B5EF4-FFF2-40B4-BE49-F238E27FC236}">
                <a16:creationId xmlns:a16="http://schemas.microsoft.com/office/drawing/2014/main" id="{5EDB0813-2688-6165-ED67-A52E84CA6BAD}"/>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012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F9CFDE-A835-6E24-BB4E-F91E1D59E3A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8AE7B3F-3353-4516-8845-3C641572157D}"/>
              </a:ext>
            </a:extLst>
          </p:cNvPr>
          <p:cNvSpPr>
            <a:spLocks noGrp="1"/>
          </p:cNvSpPr>
          <p:nvPr>
            <p:ph type="title"/>
          </p:nvPr>
        </p:nvSpPr>
        <p:spPr>
          <a:xfrm>
            <a:off x="804672" y="802955"/>
            <a:ext cx="4977976" cy="1454051"/>
          </a:xfrm>
        </p:spPr>
        <p:txBody>
          <a:bodyPr>
            <a:normAutofit fontScale="90000"/>
          </a:bodyPr>
          <a:lstStyle/>
          <a:p>
            <a:pPr>
              <a:lnSpc>
                <a:spcPct val="90000"/>
              </a:lnSpc>
            </a:pPr>
            <a:r>
              <a:rPr lang="en-US" sz="3300" b="1" dirty="0">
                <a:latin typeface="Arial" panose="020B0604020202020204" pitchFamily="34" charset="0"/>
              </a:rPr>
              <a:t>How might an English qualification help you in the following career industries?</a:t>
            </a:r>
            <a:endParaRPr lang="en-GB" sz="3300" b="1" dirty="0"/>
          </a:p>
        </p:txBody>
      </p:sp>
      <p:sp>
        <p:nvSpPr>
          <p:cNvPr id="2" name="Content Placeholder 1">
            <a:extLst>
              <a:ext uri="{FF2B5EF4-FFF2-40B4-BE49-F238E27FC236}">
                <a16:creationId xmlns:a16="http://schemas.microsoft.com/office/drawing/2014/main" id="{624421AD-76F9-C1B7-4976-D44050744549}"/>
              </a:ext>
            </a:extLst>
          </p:cNvPr>
          <p:cNvSpPr>
            <a:spLocks noGrp="1"/>
          </p:cNvSpPr>
          <p:nvPr>
            <p:ph idx="1"/>
          </p:nvPr>
        </p:nvSpPr>
        <p:spPr>
          <a:xfrm>
            <a:off x="804672" y="2421682"/>
            <a:ext cx="4977578" cy="3639289"/>
          </a:xfrm>
        </p:spPr>
        <p:txBody>
          <a:bodyPr anchor="ctr">
            <a:normAutofit/>
          </a:bodyPr>
          <a:lstStyle/>
          <a:p>
            <a:pPr marL="0" indent="0">
              <a:buNone/>
            </a:pPr>
            <a:r>
              <a:rPr lang="en-GB" sz="2800" dirty="0"/>
              <a:t>Complete the grid on your sheet</a:t>
            </a:r>
          </a:p>
          <a:p>
            <a:r>
              <a:rPr lang="en-GB" sz="2800" dirty="0"/>
              <a:t>Law</a:t>
            </a:r>
          </a:p>
          <a:p>
            <a:r>
              <a:rPr lang="en-GB" sz="2800" dirty="0"/>
              <a:t>Technological World</a:t>
            </a:r>
          </a:p>
          <a:p>
            <a:r>
              <a:rPr lang="en-GB" sz="2800" dirty="0"/>
              <a:t>Corporate communications</a:t>
            </a:r>
          </a:p>
          <a:p>
            <a:r>
              <a:rPr lang="en-GB" sz="2800" dirty="0"/>
              <a:t>Game Designer  </a:t>
            </a:r>
          </a:p>
          <a:p>
            <a:endParaRPr lang="en-GB" sz="2800" dirty="0">
              <a:solidFill>
                <a:schemeClr val="tx2"/>
              </a:solidFill>
            </a:endParaRPr>
          </a:p>
          <a:p>
            <a:endParaRPr lang="en-GB" sz="2800" dirty="0">
              <a:solidFill>
                <a:schemeClr val="tx2"/>
              </a:solidFill>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Diploma Roll">
            <a:extLst>
              <a:ext uri="{FF2B5EF4-FFF2-40B4-BE49-F238E27FC236}">
                <a16:creationId xmlns:a16="http://schemas.microsoft.com/office/drawing/2014/main" id="{8983B48D-BB10-5A2A-EBAD-8067B15CE8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9096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E02D7-0BD1-652F-F519-42D1BBDF48A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188CF-3A3B-AEFD-19AA-9C860C1BE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c 12">
            <a:extLst>
              <a:ext uri="{FF2B5EF4-FFF2-40B4-BE49-F238E27FC236}">
                <a16:creationId xmlns:a16="http://schemas.microsoft.com/office/drawing/2014/main" id="{2A89CE0A-E7A4-AC5D-E2F5-B64319CD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1742E8-0FAB-F72F-107B-DB624B5EFC07}"/>
              </a:ext>
            </a:extLst>
          </p:cNvPr>
          <p:cNvSpPr>
            <a:spLocks noGrp="1"/>
          </p:cNvSpPr>
          <p:nvPr>
            <p:ph type="title"/>
          </p:nvPr>
        </p:nvSpPr>
        <p:spPr>
          <a:xfrm>
            <a:off x="-107730" y="798485"/>
            <a:ext cx="8516006" cy="820108"/>
          </a:xfrm>
        </p:spPr>
        <p:txBody>
          <a:bodyPr>
            <a:normAutofit fontScale="90000"/>
          </a:bodyPr>
          <a:lstStyle/>
          <a:p>
            <a:pPr>
              <a:lnSpc>
                <a:spcPct val="90000"/>
              </a:lnSpc>
            </a:pPr>
            <a:r>
              <a:rPr lang="en-GB" b="1" dirty="0"/>
              <a:t>Beyond the Obvious: Unexpected English Careers</a:t>
            </a:r>
          </a:p>
        </p:txBody>
      </p:sp>
      <p:graphicFrame>
        <p:nvGraphicFramePr>
          <p:cNvPr id="7" name="Rectangle 2">
            <a:extLst>
              <a:ext uri="{FF2B5EF4-FFF2-40B4-BE49-F238E27FC236}">
                <a16:creationId xmlns:a16="http://schemas.microsoft.com/office/drawing/2014/main" id="{8F9A27E7-D63A-ACAA-260F-C3105B245BB8}"/>
              </a:ext>
            </a:extLst>
          </p:cNvPr>
          <p:cNvGraphicFramePr>
            <a:graphicFrameLocks noGrp="1"/>
          </p:cNvGraphicFramePr>
          <p:nvPr>
            <p:ph idx="1"/>
            <p:extLst>
              <p:ext uri="{D42A27DB-BD31-4B8C-83A1-F6EECF244321}">
                <p14:modId xmlns:p14="http://schemas.microsoft.com/office/powerpoint/2010/main" val="34237492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51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92928-C79E-A8F5-FD6E-175B21B37584}"/>
            </a:ext>
          </a:extLst>
        </p:cNvPr>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4AE74C4-5553-39D7-1A96-4286B1D66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FCB12C-714F-1D4E-D7DA-723C871B582B}"/>
              </a:ext>
            </a:extLst>
          </p:cNvPr>
          <p:cNvSpPr>
            <a:spLocks noGrp="1"/>
          </p:cNvSpPr>
          <p:nvPr>
            <p:ph type="title"/>
          </p:nvPr>
        </p:nvSpPr>
        <p:spPr>
          <a:xfrm>
            <a:off x="761800" y="294729"/>
            <a:ext cx="5334197" cy="1708242"/>
          </a:xfrm>
        </p:spPr>
        <p:txBody>
          <a:bodyPr anchor="ctr">
            <a:normAutofit/>
          </a:bodyPr>
          <a:lstStyle/>
          <a:p>
            <a:r>
              <a:rPr lang="en-GB" sz="4000" b="1" dirty="0"/>
              <a:t>Career Action Plan</a:t>
            </a:r>
          </a:p>
        </p:txBody>
      </p:sp>
      <p:sp>
        <p:nvSpPr>
          <p:cNvPr id="5" name="Rectangle 2">
            <a:extLst>
              <a:ext uri="{FF2B5EF4-FFF2-40B4-BE49-F238E27FC236}">
                <a16:creationId xmlns:a16="http://schemas.microsoft.com/office/drawing/2014/main" id="{F332FB41-2C62-6C06-C5CC-F25B669C027D}"/>
              </a:ext>
            </a:extLst>
          </p:cNvPr>
          <p:cNvSpPr>
            <a:spLocks noGrp="1" noChangeArrowheads="1"/>
          </p:cNvSpPr>
          <p:nvPr>
            <p:ph idx="1"/>
          </p:nvPr>
        </p:nvSpPr>
        <p:spPr bwMode="auto">
          <a:xfrm>
            <a:off x="114198" y="1713685"/>
            <a:ext cx="6629399" cy="48495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Gain Experience:</a:t>
            </a:r>
            <a:r>
              <a:rPr kumimoji="0" lang="en-US" altLang="en-US" sz="2400" b="0" i="0" u="none" strike="noStrike" cap="none" normalizeH="0" baseline="0" dirty="0">
                <a:ln>
                  <a:noFill/>
                </a:ln>
                <a:effectLst/>
                <a:latin typeface="Arial" panose="020B0604020202020204" pitchFamily="34" charset="0"/>
              </a:rPr>
              <a:t> Volunteer for the school newspaper, start a blog, or get an internship with a local publisher or marketing company.</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Network:</a:t>
            </a:r>
            <a:r>
              <a:rPr kumimoji="0" lang="en-US" altLang="en-US" sz="2400" b="0" i="0" u="none" strike="noStrike" cap="none" normalizeH="0" baseline="0" dirty="0">
                <a:ln>
                  <a:noFill/>
                </a:ln>
                <a:effectLst/>
                <a:latin typeface="Arial" panose="020B0604020202020204" pitchFamily="34" charset="0"/>
              </a:rPr>
              <a:t> Talk to professionals in fields you're interested in. Ask them about their career paths and for advice.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Build a Portfolio:</a:t>
            </a:r>
            <a:r>
              <a:rPr kumimoji="0" lang="en-US" altLang="en-US" sz="2400" b="0" i="0" u="none" strike="noStrike" cap="none" normalizeH="0" baseline="0" dirty="0">
                <a:ln>
                  <a:noFill/>
                </a:ln>
                <a:effectLst/>
                <a:latin typeface="Arial" panose="020B0604020202020204" pitchFamily="34" charset="0"/>
              </a:rPr>
              <a:t> Create a collection of your best writing samples, whether they're academic essays, creative pieces, or blog posts.</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Leverage your Skills:</a:t>
            </a:r>
            <a:r>
              <a:rPr kumimoji="0" lang="en-US" altLang="en-US" sz="2400" b="0" i="0" u="none" strike="noStrike" cap="none" normalizeH="0" baseline="0" dirty="0">
                <a:ln>
                  <a:noFill/>
                </a:ln>
                <a:effectLst/>
                <a:latin typeface="Arial" panose="020B0604020202020204" pitchFamily="34" charset="0"/>
              </a:rPr>
              <a:t> In interviews, don't just talk about the books you read. Emphasize your </a:t>
            </a:r>
            <a:r>
              <a:rPr kumimoji="0" lang="en-US" altLang="en-US" sz="2400" b="1" i="0" u="none" strike="noStrike" cap="none" normalizeH="0" baseline="0" dirty="0">
                <a:ln>
                  <a:noFill/>
                </a:ln>
                <a:effectLst/>
                <a:latin typeface="Arial" panose="020B0604020202020204" pitchFamily="34" charset="0"/>
              </a:rPr>
              <a:t>analytical skills</a:t>
            </a:r>
            <a:r>
              <a:rPr kumimoji="0" lang="en-US" altLang="en-US" sz="2400" b="0" i="0" u="none" strike="noStrike" cap="none" normalizeH="0" baseline="0" dirty="0">
                <a:ln>
                  <a:noFill/>
                </a:ln>
                <a:effectLst/>
                <a:latin typeface="Arial" panose="020B0604020202020204" pitchFamily="34" charset="0"/>
              </a:rPr>
              <a:t>, </a:t>
            </a:r>
            <a:r>
              <a:rPr kumimoji="0" lang="en-US" altLang="en-US" sz="2400" b="1" i="0" u="none" strike="noStrike" cap="none" normalizeH="0" baseline="0" dirty="0">
                <a:ln>
                  <a:noFill/>
                </a:ln>
                <a:effectLst/>
                <a:latin typeface="Arial" panose="020B0604020202020204" pitchFamily="34" charset="0"/>
              </a:rPr>
              <a:t>communication abilities</a:t>
            </a:r>
            <a:r>
              <a:rPr kumimoji="0" lang="en-US" altLang="en-US" sz="2400" b="0" i="0" u="none" strike="noStrike" cap="none" normalizeH="0" baseline="0" dirty="0">
                <a:ln>
                  <a:noFill/>
                </a:ln>
                <a:effectLst/>
                <a:latin typeface="Arial" panose="020B0604020202020204" pitchFamily="34" charset="0"/>
              </a:rPr>
              <a:t>, and capacity for </a:t>
            </a:r>
            <a:r>
              <a:rPr kumimoji="0" lang="en-US" altLang="en-US" sz="2400" b="1" i="0" u="none" strike="noStrike" cap="none" normalizeH="0" baseline="0" dirty="0">
                <a:ln>
                  <a:noFill/>
                </a:ln>
                <a:effectLst/>
                <a:latin typeface="Arial" panose="020B0604020202020204" pitchFamily="34" charset="0"/>
              </a:rPr>
              <a:t>critical thinking</a:t>
            </a:r>
            <a:r>
              <a:rPr kumimoji="0" lang="en-US" altLang="en-US" sz="2400" b="0" i="0" u="none" strike="noStrike" cap="none" normalizeH="0" baseline="0" dirty="0">
                <a:ln>
                  <a:noFill/>
                </a:ln>
                <a:effectLst/>
                <a:latin typeface="Arial" panose="020B0604020202020204" pitchFamily="34" charset="0"/>
              </a:rPr>
              <a:t>.</a:t>
            </a:r>
          </a:p>
        </p:txBody>
      </p:sp>
      <p:pic>
        <p:nvPicPr>
          <p:cNvPr id="7" name="Picture 6" descr="Office items on a table">
            <a:extLst>
              <a:ext uri="{FF2B5EF4-FFF2-40B4-BE49-F238E27FC236}">
                <a16:creationId xmlns:a16="http://schemas.microsoft.com/office/drawing/2014/main" id="{831B7D13-AFCA-6BFA-25AD-A8DC019DE66D}"/>
              </a:ext>
            </a:extLst>
          </p:cNvPr>
          <p:cNvPicPr>
            <a:picLocks noChangeAspect="1"/>
          </p:cNvPicPr>
          <p:nvPr/>
        </p:nvPicPr>
        <p:blipFill>
          <a:blip r:embed="rId2"/>
          <a:srcRect l="25314" r="16056"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45268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5430E-2C6E-3AF3-F471-166E5AA5BB5B}"/>
              </a:ext>
            </a:extLst>
          </p:cNvPr>
          <p:cNvSpPr>
            <a:spLocks noGrp="1"/>
          </p:cNvSpPr>
          <p:nvPr>
            <p:ph type="title"/>
          </p:nvPr>
        </p:nvSpPr>
        <p:spPr>
          <a:xfrm>
            <a:off x="6094105" y="802955"/>
            <a:ext cx="4977976" cy="1454051"/>
          </a:xfrm>
        </p:spPr>
        <p:txBody>
          <a:bodyPr>
            <a:normAutofit fontScale="90000"/>
          </a:bodyPr>
          <a:lstStyle/>
          <a:p>
            <a:pPr>
              <a:lnSpc>
                <a:spcPct val="90000"/>
              </a:lnSpc>
            </a:pPr>
            <a:r>
              <a:rPr lang="en-GB" sz="3600" b="1" dirty="0"/>
              <a:t>Which of the careers that you’ve learnt about, might you be interested in?</a:t>
            </a:r>
          </a:p>
        </p:txBody>
      </p:sp>
      <p:pic>
        <p:nvPicPr>
          <p:cNvPr id="7" name="Graphic 6" descr="History">
            <a:extLst>
              <a:ext uri="{FF2B5EF4-FFF2-40B4-BE49-F238E27FC236}">
                <a16:creationId xmlns:a16="http://schemas.microsoft.com/office/drawing/2014/main" id="{E590B9D3-7FEA-626F-5A39-0DEFD3ED45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5D81C108-53DD-9189-6CE0-D1C09D7E957C}"/>
              </a:ext>
            </a:extLst>
          </p:cNvPr>
          <p:cNvSpPr>
            <a:spLocks noGrp="1"/>
          </p:cNvSpPr>
          <p:nvPr>
            <p:ph idx="1"/>
          </p:nvPr>
        </p:nvSpPr>
        <p:spPr>
          <a:xfrm>
            <a:off x="6090574" y="2421682"/>
            <a:ext cx="4977578" cy="3639289"/>
          </a:xfrm>
        </p:spPr>
        <p:txBody>
          <a:bodyPr anchor="ctr">
            <a:normAutofit/>
          </a:bodyPr>
          <a:lstStyle/>
          <a:p>
            <a:pPr marL="0" indent="0">
              <a:buNone/>
            </a:pPr>
            <a:r>
              <a:rPr lang="en-GB" dirty="0"/>
              <a:t>Explain why on your sheet and how you might work towards that in the near future and long-term goals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812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31FE5-2AAE-FEA3-FE13-B2B3C593CB0F}"/>
              </a:ext>
            </a:extLst>
          </p:cNvPr>
          <p:cNvSpPr>
            <a:spLocks noGrp="1"/>
          </p:cNvSpPr>
          <p:nvPr>
            <p:ph type="title"/>
          </p:nvPr>
        </p:nvSpPr>
        <p:spPr>
          <a:xfrm>
            <a:off x="1285241" y="1008993"/>
            <a:ext cx="9231410" cy="3542045"/>
          </a:xfrm>
        </p:spPr>
        <p:txBody>
          <a:bodyPr vert="horz" lIns="91440" tIns="45720" rIns="91440" bIns="45720" rtlCol="0" anchor="b">
            <a:normAutofit/>
          </a:bodyPr>
          <a:lstStyle/>
          <a:p>
            <a:pPr algn="l" defTabSz="914400">
              <a:lnSpc>
                <a:spcPct val="90000"/>
              </a:lnSpc>
            </a:pPr>
            <a:r>
              <a:rPr lang="en-US" sz="5500" b="1" kern="1200">
                <a:solidFill>
                  <a:schemeClr val="tx1"/>
                </a:solidFill>
                <a:latin typeface="+mj-lt"/>
                <a:ea typeface="+mj-ea"/>
                <a:cs typeface="+mj-cs"/>
              </a:rPr>
              <a:t>What did you like about this session? What new things did you learn about?</a:t>
            </a:r>
            <a:endParaRPr lang="en-US" sz="5500" kern="1200">
              <a:solidFill>
                <a:schemeClr val="tx1"/>
              </a:solidFill>
              <a:latin typeface="+mj-lt"/>
              <a:ea typeface="+mj-ea"/>
              <a:cs typeface="+mj-cs"/>
            </a:endParaRPr>
          </a:p>
        </p:txBody>
      </p:sp>
    </p:spTree>
    <p:extLst>
      <p:ext uri="{BB962C8B-B14F-4D97-AF65-F5344CB8AC3E}">
        <p14:creationId xmlns:p14="http://schemas.microsoft.com/office/powerpoint/2010/main" val="385714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758E-219A-7300-630C-0E5BB49DA61E}"/>
            </a:ext>
          </a:extLst>
        </p:cNvPr>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of collection of children's literature on the shelf in the library, selective focus">
            <a:extLst>
              <a:ext uri="{FF2B5EF4-FFF2-40B4-BE49-F238E27FC236}">
                <a16:creationId xmlns:a16="http://schemas.microsoft.com/office/drawing/2014/main" id="{B4C91B31-EC98-94B4-A850-89AE7738B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78" r="37263" b="-2"/>
          <a:stretch>
            <a:fill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5129" name="Rectangle 512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CD79F3-83A8-D063-4E3D-5A73858FB386}"/>
              </a:ext>
            </a:extLst>
          </p:cNvPr>
          <p:cNvSpPr>
            <a:spLocks noGrp="1"/>
          </p:cNvSpPr>
          <p:nvPr>
            <p:ph type="title"/>
          </p:nvPr>
        </p:nvSpPr>
        <p:spPr>
          <a:xfrm>
            <a:off x="6115317" y="405685"/>
            <a:ext cx="5464968" cy="1559301"/>
          </a:xfrm>
        </p:spPr>
        <p:txBody>
          <a:bodyPr>
            <a:normAutofit/>
          </a:bodyPr>
          <a:lstStyle/>
          <a:p>
            <a:r>
              <a:rPr lang="en-GB" sz="4000"/>
              <a:t>Why Study English?</a:t>
            </a:r>
          </a:p>
        </p:txBody>
      </p:sp>
      <p:sp>
        <p:nvSpPr>
          <p:cNvPr id="6" name="Rectangle 3">
            <a:extLst>
              <a:ext uri="{FF2B5EF4-FFF2-40B4-BE49-F238E27FC236}">
                <a16:creationId xmlns:a16="http://schemas.microsoft.com/office/drawing/2014/main" id="{F24B5451-8537-94DC-2A3A-3518E9F890C1}"/>
              </a:ext>
            </a:extLst>
          </p:cNvPr>
          <p:cNvSpPr>
            <a:spLocks noGrp="1" noChangeArrowheads="1"/>
          </p:cNvSpPr>
          <p:nvPr>
            <p:ph idx="1"/>
          </p:nvPr>
        </p:nvSpPr>
        <p:spPr bwMode="auto">
          <a:xfrm>
            <a:off x="5666014" y="2285998"/>
            <a:ext cx="6525985" cy="4572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000" b="1" i="0" u="none" strike="noStrike" cap="none" normalizeH="0" baseline="0" dirty="0">
                <a:ln>
                  <a:noFill/>
                </a:ln>
                <a:effectLst/>
                <a:latin typeface="Arial" panose="020B0604020202020204" pitchFamily="34" charset="0"/>
              </a:rPr>
              <a:t>Develop essential skills:</a:t>
            </a:r>
            <a:r>
              <a:rPr kumimoji="0" lang="en-US" altLang="en-US" sz="2000" b="0" i="0" u="none" strike="noStrike" cap="none" normalizeH="0" baseline="0" dirty="0">
                <a:ln>
                  <a:noFill/>
                </a:ln>
                <a:effectLst/>
                <a:latin typeface="Arial" panose="020B0604020202020204" pitchFamily="34" charset="0"/>
              </a:rPr>
              <a:t> English isn't just about reading books. It's about learning to </a:t>
            </a:r>
            <a:r>
              <a:rPr kumimoji="0" lang="en-US" altLang="en-US" sz="2000" b="1" i="0" u="none" strike="noStrike" cap="none" normalizeH="0" baseline="0" dirty="0">
                <a:ln>
                  <a:noFill/>
                </a:ln>
                <a:effectLst/>
                <a:latin typeface="Arial" panose="020B0604020202020204" pitchFamily="34" charset="0"/>
              </a:rPr>
              <a:t>think critically</a:t>
            </a:r>
            <a:r>
              <a:rPr kumimoji="0" lang="en-US" altLang="en-US" sz="2000" b="0" i="0" u="none" strike="noStrike" cap="none" normalizeH="0" baseline="0" dirty="0">
                <a:ln>
                  <a:noFill/>
                </a:ln>
                <a:effectLst/>
                <a:latin typeface="Arial" panose="020B0604020202020204" pitchFamily="34" charset="0"/>
              </a:rPr>
              <a:t>, </a:t>
            </a:r>
            <a:r>
              <a:rPr kumimoji="0" lang="en-US" altLang="en-US" sz="2000" b="1" i="0" u="none" strike="noStrike" cap="none" normalizeH="0" baseline="0" dirty="0" err="1">
                <a:ln>
                  <a:noFill/>
                </a:ln>
                <a:effectLst/>
                <a:latin typeface="Arial" panose="020B0604020202020204" pitchFamily="34" charset="0"/>
              </a:rPr>
              <a:t>analyse</a:t>
            </a:r>
            <a:r>
              <a:rPr kumimoji="0" lang="en-US" altLang="en-US" sz="2000" b="1" i="0" u="none" strike="noStrike" cap="none" normalizeH="0" baseline="0" dirty="0">
                <a:ln>
                  <a:noFill/>
                </a:ln>
                <a:effectLst/>
                <a:latin typeface="Arial" panose="020B0604020202020204" pitchFamily="34" charset="0"/>
              </a:rPr>
              <a:t> information</a:t>
            </a:r>
            <a:r>
              <a:rPr kumimoji="0" lang="en-US" altLang="en-US" sz="2000" b="0" i="0" u="none" strike="noStrike" cap="none" normalizeH="0" baseline="0" dirty="0">
                <a:ln>
                  <a:noFill/>
                </a:ln>
                <a:effectLst/>
                <a:latin typeface="Arial" panose="020B0604020202020204" pitchFamily="34" charset="0"/>
              </a:rPr>
              <a:t>, and </a:t>
            </a:r>
            <a:r>
              <a:rPr kumimoji="0" lang="en-US" altLang="en-US" sz="2000" b="1" i="0" u="none" strike="noStrike" cap="none" normalizeH="0" baseline="0" dirty="0">
                <a:ln>
                  <a:noFill/>
                </a:ln>
                <a:effectLst/>
                <a:latin typeface="Arial" panose="020B0604020202020204" pitchFamily="34" charset="0"/>
              </a:rPr>
              <a:t>communicate effectively</a:t>
            </a:r>
            <a:r>
              <a:rPr kumimoji="0" lang="en-US" altLang="en-US" sz="2000" b="0" i="0" u="none" strike="noStrike" cap="none" normalizeH="0" baseline="0" dirty="0">
                <a:ln>
                  <a:noFill/>
                </a:ln>
                <a:effectLst/>
                <a:latin typeface="Arial" panose="020B0604020202020204" pitchFamily="34" charset="0"/>
              </a:rPr>
              <a:t>. These are transferable skills valuable in almost any career.</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000" b="1" i="0" u="none" strike="noStrike" cap="none" normalizeH="0" baseline="0" dirty="0">
                <a:ln>
                  <a:noFill/>
                </a:ln>
                <a:effectLst/>
                <a:latin typeface="Arial" panose="020B0604020202020204" pitchFamily="34" charset="0"/>
              </a:rPr>
              <a:t>Explore human experience:</a:t>
            </a:r>
            <a:r>
              <a:rPr kumimoji="0" lang="en-US" altLang="en-US" sz="2000" b="0" i="0" u="none" strike="noStrike" cap="none" normalizeH="0" baseline="0" dirty="0">
                <a:ln>
                  <a:noFill/>
                </a:ln>
                <a:effectLst/>
                <a:latin typeface="Arial" panose="020B0604020202020204" pitchFamily="34" charset="0"/>
              </a:rPr>
              <a:t> Studying literature allows you to understand different cultures, historical periods, and human motivations.</a:t>
            </a:r>
          </a:p>
          <a:p>
            <a:pPr marL="0" lvl="0" indent="0" defTabSz="914400" eaLnBrk="0" fontAlgn="base" hangingPunct="0">
              <a:lnSpc>
                <a:spcPct val="90000"/>
              </a:lnSpc>
              <a:spcBef>
                <a:spcPct val="0"/>
              </a:spcBef>
              <a:spcAft>
                <a:spcPts val="600"/>
              </a:spcAft>
              <a:buFontTx/>
              <a:buChar char="•"/>
            </a:pPr>
            <a:r>
              <a:rPr lang="en-US" altLang="en-US" sz="2000" b="1" dirty="0">
                <a:latin typeface="Arial" panose="020B0604020202020204" pitchFamily="34" charset="0"/>
              </a:rPr>
              <a:t>Master communication:</a:t>
            </a:r>
            <a:r>
              <a:rPr lang="en-US" altLang="en-US" sz="2000" dirty="0">
                <a:latin typeface="Arial" panose="020B0604020202020204" pitchFamily="34" charset="0"/>
              </a:rPr>
              <a:t> You'll learn to write clearly, persuasively, and concisely—a skill that is always in demand. </a:t>
            </a:r>
          </a:p>
          <a:p>
            <a:pPr marL="0" lvl="0" indent="0" defTabSz="914400" eaLnBrk="0" fontAlgn="base" hangingPunct="0">
              <a:lnSpc>
                <a:spcPct val="90000"/>
              </a:lnSpc>
              <a:spcBef>
                <a:spcPct val="0"/>
              </a:spcBef>
              <a:spcAft>
                <a:spcPts val="600"/>
              </a:spcAft>
              <a:buFontTx/>
              <a:buChar char="•"/>
            </a:pPr>
            <a:r>
              <a:rPr lang="en-US" altLang="en-US" sz="2000" b="1" dirty="0">
                <a:latin typeface="Arial" panose="020B0604020202020204" pitchFamily="34" charset="0"/>
              </a:rPr>
              <a:t>Become a lifelong learner:</a:t>
            </a:r>
            <a:r>
              <a:rPr lang="en-US" altLang="en-US" sz="2000" dirty="0">
                <a:latin typeface="Arial" panose="020B0604020202020204" pitchFamily="34" charset="0"/>
              </a:rPr>
              <a:t> The field is constantly evolving, encouraging a curiosity that extends beyond the classroom.</a:t>
            </a: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Oval 2">
            <a:extLst>
              <a:ext uri="{FF2B5EF4-FFF2-40B4-BE49-F238E27FC236}">
                <a16:creationId xmlns:a16="http://schemas.microsoft.com/office/drawing/2014/main" id="{DA8920F6-93C7-3CAB-1921-74FE2F03B9E1}"/>
              </a:ext>
            </a:extLst>
          </p:cNvPr>
          <p:cNvSpPr/>
          <p:nvPr/>
        </p:nvSpPr>
        <p:spPr>
          <a:xfrm>
            <a:off x="2322786" y="809297"/>
            <a:ext cx="7273159" cy="51500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a:solidFill>
                  <a:schemeClr val="tx1"/>
                </a:solidFill>
              </a:rPr>
              <a:t>Why is it important that we can communicate effectively?</a:t>
            </a:r>
          </a:p>
        </p:txBody>
      </p:sp>
    </p:spTree>
    <p:extLst>
      <p:ext uri="{BB962C8B-B14F-4D97-AF65-F5344CB8AC3E}">
        <p14:creationId xmlns:p14="http://schemas.microsoft.com/office/powerpoint/2010/main" val="40623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04FC3-E40F-DCB0-915B-44B41D782AED}"/>
              </a:ext>
            </a:extLst>
          </p:cNvPr>
          <p:cNvSpPr>
            <a:spLocks noGrp="1"/>
          </p:cNvSpPr>
          <p:nvPr>
            <p:ph type="ctrTitle"/>
          </p:nvPr>
        </p:nvSpPr>
        <p:spPr>
          <a:xfrm>
            <a:off x="6194716" y="739978"/>
            <a:ext cx="5334930" cy="3004145"/>
          </a:xfrm>
        </p:spPr>
        <p:txBody>
          <a:bodyPr>
            <a:normAutofit/>
          </a:bodyPr>
          <a:lstStyle/>
          <a:p>
            <a:r>
              <a:rPr lang="en-GB" dirty="0"/>
              <a:t>Careers in English, from Chaucer to the Digital Age</a:t>
            </a:r>
          </a:p>
        </p:txBody>
      </p:sp>
      <p:sp>
        <p:nvSpPr>
          <p:cNvPr id="3" name="Subtitle 2">
            <a:extLst>
              <a:ext uri="{FF2B5EF4-FFF2-40B4-BE49-F238E27FC236}">
                <a16:creationId xmlns:a16="http://schemas.microsoft.com/office/drawing/2014/main" id="{DC4E6F57-C2E7-9E8E-6E0E-2C7C2C92F3E4}"/>
              </a:ext>
            </a:extLst>
          </p:cNvPr>
          <p:cNvSpPr>
            <a:spLocks noGrp="1"/>
          </p:cNvSpPr>
          <p:nvPr>
            <p:ph type="subTitle" idx="1"/>
          </p:nvPr>
        </p:nvSpPr>
        <p:spPr>
          <a:xfrm>
            <a:off x="6194715" y="3836197"/>
            <a:ext cx="5334931" cy="2189214"/>
          </a:xfrm>
        </p:spPr>
        <p:txBody>
          <a:bodyPr>
            <a:normAutofit/>
          </a:bodyPr>
          <a:lstStyle/>
          <a:p>
            <a:endParaRPr lang="en-GB"/>
          </a:p>
        </p:txBody>
      </p:sp>
      <p:sp>
        <p:nvSpPr>
          <p:cNvPr id="2057" name="Freeform: Shape 205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050" name="Picture 2" descr="Beowulf in Old English - Signum University">
            <a:extLst>
              <a:ext uri="{FF2B5EF4-FFF2-40B4-BE49-F238E27FC236}">
                <a16:creationId xmlns:a16="http://schemas.microsoft.com/office/drawing/2014/main" id="{4461AAEC-FB57-6B4E-5F23-41DE76458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a:fill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2067" name="Freeform: Shape 206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1962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808E2-D659-3814-8C54-97EB29D8202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02319-B5F3-2A9C-B620-041B46F853B1}"/>
              </a:ext>
            </a:extLst>
          </p:cNvPr>
          <p:cNvSpPr>
            <a:spLocks noGrp="1"/>
          </p:cNvSpPr>
          <p:nvPr>
            <p:ph type="title"/>
          </p:nvPr>
        </p:nvSpPr>
        <p:spPr>
          <a:xfrm>
            <a:off x="578651" y="1122363"/>
            <a:ext cx="11034695" cy="3174690"/>
          </a:xfrm>
        </p:spPr>
        <p:txBody>
          <a:bodyPr vert="horz" lIns="91440" tIns="45720" rIns="91440" bIns="45720" rtlCol="0" anchor="b">
            <a:normAutofit/>
          </a:bodyPr>
          <a:lstStyle/>
          <a:p>
            <a:pPr algn="l" defTabSz="914400">
              <a:lnSpc>
                <a:spcPct val="90000"/>
              </a:lnSpc>
            </a:pPr>
            <a:r>
              <a:rPr lang="en-US" kern="1200" dirty="0">
                <a:solidFill>
                  <a:schemeClr val="tx1"/>
                </a:solidFill>
                <a:latin typeface="+mj-lt"/>
                <a:ea typeface="+mj-ea"/>
                <a:cs typeface="+mj-cs"/>
              </a:rPr>
              <a:t>What careers do you think you could go into with English?</a:t>
            </a:r>
            <a:r>
              <a:rPr lang="en-US" dirty="0"/>
              <a:t> Which English skills can you use in these careers?</a:t>
            </a:r>
            <a:br>
              <a:rPr lang="en-US" kern="1200" dirty="0">
                <a:solidFill>
                  <a:schemeClr val="tx1"/>
                </a:solidFill>
                <a:latin typeface="+mj-lt"/>
                <a:ea typeface="+mj-ea"/>
                <a:cs typeface="+mj-cs"/>
              </a:rPr>
            </a:br>
            <a:r>
              <a:rPr lang="en-US" sz="2800" kern="1200" dirty="0">
                <a:solidFill>
                  <a:schemeClr val="tx1"/>
                </a:solidFill>
                <a:latin typeface="+mj-lt"/>
                <a:ea typeface="+mj-ea"/>
                <a:cs typeface="+mj-cs"/>
              </a:rPr>
              <a:t>Discuss with your partner and note down on your sheet</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Be prepared to share your ideas</a:t>
            </a:r>
            <a:endParaRPr lang="en-US" kern="1200" dirty="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5886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9664B-6159-5CFA-2E40-C03639D2E94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369189-7330-6569-FC28-4AA04C418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A212570-20C3-08DC-EA19-81EDBB71EFCE}"/>
              </a:ext>
            </a:extLst>
          </p:cNvPr>
          <p:cNvSpPr>
            <a:spLocks noGrp="1"/>
          </p:cNvSpPr>
          <p:nvPr>
            <p:ph type="title"/>
          </p:nvPr>
        </p:nvSpPr>
        <p:spPr>
          <a:xfrm>
            <a:off x="558210" y="1365472"/>
            <a:ext cx="10978470" cy="3564636"/>
          </a:xfrm>
        </p:spPr>
        <p:txBody>
          <a:bodyPr vert="horz" lIns="91440" tIns="45720" rIns="91440" bIns="45720" rtlCol="0" anchor="ctr">
            <a:normAutofit/>
          </a:bodyPr>
          <a:lstStyle/>
          <a:p>
            <a:pPr algn="l" defTabSz="914400">
              <a:lnSpc>
                <a:spcPct val="90000"/>
              </a:lnSpc>
            </a:pPr>
            <a:r>
              <a:rPr lang="en-US" sz="8800" kern="1200" dirty="0">
                <a:solidFill>
                  <a:schemeClr val="tx1"/>
                </a:solidFill>
                <a:latin typeface="+mj-lt"/>
                <a:ea typeface="+mj-ea"/>
                <a:cs typeface="+mj-cs"/>
              </a:rPr>
              <a:t>Guess the career…</a:t>
            </a:r>
          </a:p>
        </p:txBody>
      </p:sp>
      <p:sp>
        <p:nvSpPr>
          <p:cNvPr id="10" name="Rectangle 9">
            <a:extLst>
              <a:ext uri="{FF2B5EF4-FFF2-40B4-BE49-F238E27FC236}">
                <a16:creationId xmlns:a16="http://schemas.microsoft.com/office/drawing/2014/main" id="{9E6A1917-0966-0FF6-19FB-2458C8EE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45CC93-F94C-E3B4-465A-712A7DCD9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16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F568B8-FD64-9C28-9748-E3A8D5A5898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D9F663-8A60-6972-91C1-747591CA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2" name="Freeform: Shape 11">
            <a:extLst>
              <a:ext uri="{FF2B5EF4-FFF2-40B4-BE49-F238E27FC236}">
                <a16:creationId xmlns:a16="http://schemas.microsoft.com/office/drawing/2014/main" id="{43D60877-CF10-677B-4C3D-5E25A7A10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BA013426-DB21-B151-78F6-BD49607CA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8A698B5-5999-C525-9F1F-10B379E71B3A}"/>
              </a:ext>
            </a:extLst>
          </p:cNvPr>
          <p:cNvSpPr>
            <a:spLocks noGrp="1"/>
          </p:cNvSpPr>
          <p:nvPr>
            <p:ph type="ctrTitle"/>
          </p:nvPr>
        </p:nvSpPr>
        <p:spPr>
          <a:xfrm>
            <a:off x="1524003" y="1999615"/>
            <a:ext cx="9144000" cy="2764028"/>
          </a:xfrm>
        </p:spPr>
        <p:txBody>
          <a:bodyPr anchor="ctr">
            <a:normAutofit/>
          </a:bodyPr>
          <a:lstStyle/>
          <a:p>
            <a:pPr>
              <a:lnSpc>
                <a:spcPct val="90000"/>
              </a:lnSpc>
            </a:pPr>
            <a:r>
              <a:rPr lang="en-GB" sz="3600" dirty="0"/>
              <a:t>This industry is perfect for those who love books. Roles include </a:t>
            </a:r>
            <a:r>
              <a:rPr lang="en-GB" sz="3600" b="1" dirty="0"/>
              <a:t>editor</a:t>
            </a:r>
            <a:r>
              <a:rPr lang="en-GB" sz="3600" dirty="0"/>
              <a:t>, </a:t>
            </a:r>
            <a:r>
              <a:rPr lang="en-GB" sz="3600" b="1" dirty="0"/>
              <a:t>proofreader</a:t>
            </a:r>
            <a:r>
              <a:rPr lang="en-GB" sz="3600" dirty="0"/>
              <a:t>, </a:t>
            </a:r>
            <a:r>
              <a:rPr lang="en-GB" sz="3600" b="1" dirty="0"/>
              <a:t>literary agent</a:t>
            </a:r>
            <a:r>
              <a:rPr lang="en-GB" sz="3600" dirty="0"/>
              <a:t>, and </a:t>
            </a:r>
            <a:r>
              <a:rPr lang="en-GB" sz="3600" b="1" dirty="0"/>
              <a:t>marketing manager</a:t>
            </a:r>
            <a:r>
              <a:rPr lang="en-GB" sz="3600" dirty="0"/>
              <a:t> for a publishing house.</a:t>
            </a:r>
          </a:p>
        </p:txBody>
      </p:sp>
      <p:sp>
        <p:nvSpPr>
          <p:cNvPr id="16" name="Rectangle 15">
            <a:extLst>
              <a:ext uri="{FF2B5EF4-FFF2-40B4-BE49-F238E27FC236}">
                <a16:creationId xmlns:a16="http://schemas.microsoft.com/office/drawing/2014/main" id="{AA2733B6-A045-083D-BFB7-C21E4B6B1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93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F444A-E705-952B-D147-A9EAF4400F2C}"/>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069A18-AF1A-5274-E086-898146EB6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Freeform: Shape 22">
            <a:extLst>
              <a:ext uri="{FF2B5EF4-FFF2-40B4-BE49-F238E27FC236}">
                <a16:creationId xmlns:a16="http://schemas.microsoft.com/office/drawing/2014/main" id="{D5F5CE39-8FED-1F80-883F-6839258B5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BFB0B57-0704-13BF-A6B0-D75ACF10D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861B974-3D30-5FB1-216E-2303DAB9E24F}"/>
              </a:ext>
            </a:extLst>
          </p:cNvPr>
          <p:cNvSpPr>
            <a:spLocks noGrp="1"/>
          </p:cNvSpPr>
          <p:nvPr>
            <p:ph type="ctrTitle"/>
          </p:nvPr>
        </p:nvSpPr>
        <p:spPr>
          <a:xfrm>
            <a:off x="1524003" y="1999615"/>
            <a:ext cx="9144000" cy="2764028"/>
          </a:xfrm>
        </p:spPr>
        <p:txBody>
          <a:bodyPr anchor="ctr">
            <a:normAutofit/>
          </a:bodyPr>
          <a:lstStyle/>
          <a:p>
            <a:r>
              <a:rPr lang="en-US" sz="7200" b="1" dirty="0">
                <a:latin typeface="Arial" panose="020B0604020202020204" pitchFamily="34" charset="0"/>
              </a:rPr>
              <a:t>Publishing</a:t>
            </a:r>
            <a:endParaRPr lang="en-GB" sz="7200" b="1" dirty="0"/>
          </a:p>
        </p:txBody>
      </p:sp>
      <p:sp>
        <p:nvSpPr>
          <p:cNvPr id="27" name="Rectangle 26">
            <a:extLst>
              <a:ext uri="{FF2B5EF4-FFF2-40B4-BE49-F238E27FC236}">
                <a16:creationId xmlns:a16="http://schemas.microsoft.com/office/drawing/2014/main" id="{3F6639DE-1E89-D318-1540-631933585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6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TotalTime>
  <Words>1304</Words>
  <Application>Microsoft Office PowerPoint</Application>
  <PresentationFormat>Widescreen</PresentationFormat>
  <Paragraphs>92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How can studying English and a variety of texts help me in a future career?</vt:lpstr>
      <vt:lpstr>Why do you think we study English at school? Discuss with your partner and note down on your sheet Be prepared to share your ideas</vt:lpstr>
      <vt:lpstr>Why Learning English at School is Important</vt:lpstr>
      <vt:lpstr>Why Study English?</vt:lpstr>
      <vt:lpstr>Careers in English, from Chaucer to the Digital Age</vt:lpstr>
      <vt:lpstr>What careers do you think you could go into with English? Which English skills can you use in these careers? Discuss with your partner and note down on your sheet Be prepared to share your ideas</vt:lpstr>
      <vt:lpstr>Guess the career…</vt:lpstr>
      <vt:lpstr>This industry is perfect for those who love books. Roles include editor, proofreader, literary agent, and marketing manager for a publishing house.</vt:lpstr>
      <vt:lpstr>Publishing</vt:lpstr>
      <vt:lpstr>A solid foundation in English is crucial for a career in journalism. You could be a reporter, columnist, or editor for a newspaper, magazine, or online publication.</vt:lpstr>
      <vt:lpstr>Journalism</vt:lpstr>
      <vt:lpstr>Companies need people who can craft compelling messages. Roles like copywriter, content creator, and public relations specialist are a great fit.</vt:lpstr>
      <vt:lpstr>Marketing</vt:lpstr>
      <vt:lpstr>Core English Careers</vt:lpstr>
      <vt:lpstr>So, why do you think we studied Old English and Middle English? Discuss with your partner and note down on your sheet Be prepared to share your ideas</vt:lpstr>
      <vt:lpstr>The Value of Studying Early &amp; Middle English</vt:lpstr>
      <vt:lpstr>Guess the career…</vt:lpstr>
      <vt:lpstr>A love for this period can lead to a career as a ………………… specializing in medieval literature, history, or linguistics.  </vt:lpstr>
      <vt:lpstr>University Professor or Researcher </vt:lpstr>
      <vt:lpstr>Special collections libraries and archives often need experts who can catalog, preserve, and interpret rare and historical documents.</vt:lpstr>
      <vt:lpstr>Archivist / Librarian</vt:lpstr>
      <vt:lpstr>You could work in a place of history, helping to design exhibits and write educational materials about medieval artifacts and history.</vt:lpstr>
      <vt:lpstr>Museum Curator</vt:lpstr>
      <vt:lpstr>This specialised role involves translating or transcribing old manuscripts for modern readers.</vt:lpstr>
      <vt:lpstr>Translator / Editor of Historical Texts</vt:lpstr>
      <vt:lpstr>Niche Careers with an Early &amp; Middle English Specialism</vt:lpstr>
      <vt:lpstr>Why does English and Studying Romeo &amp; Juliet Matter?</vt:lpstr>
      <vt:lpstr>Why Study Romeo &amp; Juliet?</vt:lpstr>
      <vt:lpstr>How English and Shakespeare Connect to Theatre Careers</vt:lpstr>
      <vt:lpstr>How might an English qualification help you in the following career industries?</vt:lpstr>
      <vt:lpstr>Beyond the Obvious: Unexpected English Careers</vt:lpstr>
      <vt:lpstr>Career Action Plan</vt:lpstr>
      <vt:lpstr>Which of the careers that you’ve learnt about, might you be interested in?</vt:lpstr>
      <vt:lpstr>What did you like about this session? What new things did you learn about?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 Smedley</dc:creator>
  <cp:keywords/>
  <dc:description>generated using python-pptx</dc:description>
  <cp:lastModifiedBy>L Smedley</cp:lastModifiedBy>
  <cp:revision>12</cp:revision>
  <dcterms:created xsi:type="dcterms:W3CDTF">2013-01-27T09:14:16Z</dcterms:created>
  <dcterms:modified xsi:type="dcterms:W3CDTF">2025-09-26T11:24:20Z</dcterms:modified>
  <cp:category/>
</cp:coreProperties>
</file>