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3" r:id="rId6"/>
    <p:sldId id="266" r:id="rId7"/>
    <p:sldId id="264" r:id="rId8"/>
    <p:sldId id="273" r:id="rId9"/>
    <p:sldId id="275" r:id="rId10"/>
    <p:sldId id="277" r:id="rId11"/>
    <p:sldId id="278" r:id="rId12"/>
    <p:sldId id="283" r:id="rId13"/>
    <p:sldId id="284" r:id="rId14"/>
    <p:sldId id="272" r:id="rId15"/>
    <p:sldId id="281" r:id="rId16"/>
    <p:sldId id="282" r:id="rId17"/>
    <p:sldId id="261" r:id="rId18"/>
    <p:sldId id="262" r:id="rId19"/>
    <p:sldId id="268" r:id="rId20"/>
    <p:sldId id="270" r:id="rId21"/>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FF158A"/>
    <a:srgbClr val="FFC1E0"/>
    <a:srgbClr val="0CB2B2"/>
    <a:srgbClr val="B84FE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60" d="100"/>
          <a:sy n="60" d="100"/>
        </p:scale>
        <p:origin x="2424"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0C4083-BE04-4A09-9DCA-792FFB518068}" type="datetimeFigureOut">
              <a:rPr lang="en-GB" smtClean="0"/>
              <a:t>15/11/2023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404989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0C4083-BE04-4A09-9DCA-792FFB518068}" type="datetimeFigureOut">
              <a:rPr lang="en-GB" smtClean="0"/>
              <a:t>15/11/2023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133119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0C4083-BE04-4A09-9DCA-792FFB518068}" type="datetimeFigureOut">
              <a:rPr lang="en-GB" smtClean="0"/>
              <a:t>15/11/2023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826977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0C4083-BE04-4A09-9DCA-792FFB518068}" type="datetimeFigureOut">
              <a:rPr lang="en-GB" smtClean="0"/>
              <a:t>15/11/2023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3818836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0C4083-BE04-4A09-9DCA-792FFB518068}" type="datetimeFigureOut">
              <a:rPr lang="en-GB" smtClean="0"/>
              <a:t>15/11/2023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3489206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0C4083-BE04-4A09-9DCA-792FFB518068}" type="datetimeFigureOut">
              <a:rPr lang="en-GB" smtClean="0"/>
              <a:t>15/11/2023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410738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0C4083-BE04-4A09-9DCA-792FFB518068}" type="datetimeFigureOut">
              <a:rPr lang="en-GB" smtClean="0"/>
              <a:t>15/11/2023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163568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0C4083-BE04-4A09-9DCA-792FFB518068}" type="datetimeFigureOut">
              <a:rPr lang="en-GB" smtClean="0"/>
              <a:t>15/11/2023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398382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C4083-BE04-4A09-9DCA-792FFB518068}" type="datetimeFigureOut">
              <a:rPr lang="en-GB" smtClean="0"/>
              <a:t>15/11/2023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2947910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00C4083-BE04-4A09-9DCA-792FFB518068}" type="datetimeFigureOut">
              <a:rPr lang="en-GB" smtClean="0"/>
              <a:t>15/11/2023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2438565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00C4083-BE04-4A09-9DCA-792FFB518068}" type="datetimeFigureOut">
              <a:rPr lang="en-GB" smtClean="0"/>
              <a:t>15/11/2023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76516F-3DF8-44FA-885D-5F58C0E77015}" type="slidenum">
              <a:rPr lang="en-GB" smtClean="0"/>
              <a:t>‹#›</a:t>
            </a:fld>
            <a:endParaRPr lang="en-GB"/>
          </a:p>
        </p:txBody>
      </p:sp>
    </p:spTree>
    <p:extLst>
      <p:ext uri="{BB962C8B-B14F-4D97-AF65-F5344CB8AC3E}">
        <p14:creationId xmlns:p14="http://schemas.microsoft.com/office/powerpoint/2010/main" val="883392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00C4083-BE04-4A09-9DCA-792FFB518068}" type="datetimeFigureOut">
              <a:rPr lang="en-GB" smtClean="0"/>
              <a:t>15/11/2023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D76516F-3DF8-44FA-885D-5F58C0E77015}" type="slidenum">
              <a:rPr lang="en-GB" smtClean="0"/>
              <a:t>‹#›</a:t>
            </a:fld>
            <a:endParaRPr lang="en-GB"/>
          </a:p>
        </p:txBody>
      </p:sp>
    </p:spTree>
    <p:extLst>
      <p:ext uri="{BB962C8B-B14F-4D97-AF65-F5344CB8AC3E}">
        <p14:creationId xmlns:p14="http://schemas.microsoft.com/office/powerpoint/2010/main" val="3878491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DE0473C-71F0-41AC-AA24-B52749F664DE}"/>
              </a:ext>
            </a:extLst>
          </p:cNvPr>
          <p:cNvSpPr>
            <a:spLocks noChangeArrowheads="1"/>
          </p:cNvSpPr>
          <p:nvPr/>
        </p:nvSpPr>
        <p:spPr bwMode="auto">
          <a:xfrm>
            <a:off x="0" y="1866022"/>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80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GCSE Drama</a:t>
            </a:r>
            <a:r>
              <a:rPr kumimoji="0" lang="en-GB"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4" descr="Image result for drama pictures">
            <a:extLst>
              <a:ext uri="{FF2B5EF4-FFF2-40B4-BE49-F238E27FC236}">
                <a16:creationId xmlns:a16="http://schemas.microsoft.com/office/drawing/2014/main" id="{B48942DC-6E0D-4A2C-AED5-B78AE8CA4523}"/>
              </a:ext>
            </a:extLst>
          </p:cNvPr>
          <p:cNvSpPr/>
          <p:nvPr/>
        </p:nvSpPr>
        <p:spPr>
          <a:xfrm>
            <a:off x="165100" y="2527300"/>
            <a:ext cx="323850" cy="323850"/>
          </a:xfrm>
          <a:prstGeom prst="rect">
            <a:avLst/>
          </a:prstGeom>
          <a:noFill/>
          <a:ln>
            <a:noFill/>
          </a:ln>
        </p:spPr>
        <p:txBody>
          <a:bodyPr spcFirstLastPara="1" wrap="square" lIns="91425" tIns="91425" rIns="91425" bIns="91425" anchor="ctr" anchorCtr="0">
            <a:noAutofit/>
          </a:bodyPr>
          <a:lstStyle/>
          <a:p>
            <a:pPr>
              <a:lnSpc>
                <a:spcPct val="115000"/>
              </a:lnSpc>
              <a:spcAft>
                <a:spcPts val="0"/>
              </a:spcAft>
            </a:pPr>
            <a:r>
              <a:rPr lang="en-GB" sz="1100">
                <a:effectLst/>
                <a:latin typeface="Calibri" panose="020F0502020204030204" pitchFamily="34" charset="0"/>
                <a:ea typeface="Calibri" panose="020F0502020204030204" pitchFamily="34" charset="0"/>
              </a:rPr>
              <a:t> </a:t>
            </a:r>
          </a:p>
        </p:txBody>
      </p:sp>
      <p:sp>
        <p:nvSpPr>
          <p:cNvPr id="6" name="Rectangle 4">
            <a:extLst>
              <a:ext uri="{FF2B5EF4-FFF2-40B4-BE49-F238E27FC236}">
                <a16:creationId xmlns:a16="http://schemas.microsoft.com/office/drawing/2014/main" id="{9F13C221-8F9A-4B27-B918-DA13E6B10AC5}"/>
              </a:ext>
            </a:extLst>
          </p:cNvPr>
          <p:cNvSpPr>
            <a:spLocks noChangeArrowheads="1"/>
          </p:cNvSpPr>
          <p:nvPr/>
        </p:nvSpPr>
        <p:spPr bwMode="auto">
          <a:xfrm>
            <a:off x="165100" y="3706327"/>
            <a:ext cx="62992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48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Component 2 Booklet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4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Name: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4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Candidate Number:</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1026" name="Picture 2" descr="Pearson Edexcel International toolkit | Pearson qualifications">
            <a:extLst>
              <a:ext uri="{FF2B5EF4-FFF2-40B4-BE49-F238E27FC236}">
                <a16:creationId xmlns:a16="http://schemas.microsoft.com/office/drawing/2014/main" id="{D0F89DB0-1766-4933-8FD1-3A95946B6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275" y="9753"/>
            <a:ext cx="2679700" cy="5899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older Academy - Bolder From the Sky!">
            <a:extLst>
              <a:ext uri="{FF2B5EF4-FFF2-40B4-BE49-F238E27FC236}">
                <a16:creationId xmlns:a16="http://schemas.microsoft.com/office/drawing/2014/main" id="{6A53472D-DD77-4A69-AA08-37D2EA6FDC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 y="117498"/>
            <a:ext cx="1292350" cy="96432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23F5B423-E845-4E52-9B54-A47B0D27FBD1}"/>
              </a:ext>
            </a:extLst>
          </p:cNvPr>
          <p:cNvGraphicFramePr>
            <a:graphicFrameLocks noGrp="1"/>
          </p:cNvGraphicFramePr>
          <p:nvPr>
            <p:extLst>
              <p:ext uri="{D42A27DB-BD31-4B8C-83A1-F6EECF244321}">
                <p14:modId xmlns:p14="http://schemas.microsoft.com/office/powerpoint/2010/main" val="3629519183"/>
              </p:ext>
            </p:extLst>
          </p:nvPr>
        </p:nvGraphicFramePr>
        <p:xfrm>
          <a:off x="190026" y="7302500"/>
          <a:ext cx="6477948" cy="2410086"/>
        </p:xfrm>
        <a:graphic>
          <a:graphicData uri="http://schemas.openxmlformats.org/drawingml/2006/table">
            <a:tbl>
              <a:tblPr firstRow="1" bandRow="1">
                <a:tableStyleId>{5C22544A-7EE6-4342-B048-85BDC9FD1C3A}</a:tableStyleId>
              </a:tblPr>
              <a:tblGrid>
                <a:gridCol w="3238974">
                  <a:extLst>
                    <a:ext uri="{9D8B030D-6E8A-4147-A177-3AD203B41FA5}">
                      <a16:colId xmlns:a16="http://schemas.microsoft.com/office/drawing/2014/main" val="1574500018"/>
                    </a:ext>
                  </a:extLst>
                </a:gridCol>
                <a:gridCol w="3238974">
                  <a:extLst>
                    <a:ext uri="{9D8B030D-6E8A-4147-A177-3AD203B41FA5}">
                      <a16:colId xmlns:a16="http://schemas.microsoft.com/office/drawing/2014/main" val="3590542563"/>
                    </a:ext>
                  </a:extLst>
                </a:gridCol>
              </a:tblGrid>
              <a:tr h="2410086">
                <a:tc>
                  <a:txBody>
                    <a:bodyPr/>
                    <a:lstStyle/>
                    <a:p>
                      <a:pPr algn="ctr"/>
                      <a:r>
                        <a:rPr lang="en-GB" sz="1600" dirty="0">
                          <a:solidFill>
                            <a:srgbClr val="FF66CC"/>
                          </a:solidFill>
                        </a:rPr>
                        <a:t>Performance 1</a:t>
                      </a:r>
                    </a:p>
                    <a:p>
                      <a:endParaRPr lang="en-GB" dirty="0">
                        <a:solidFill>
                          <a:schemeClr val="tx1"/>
                        </a:solidFill>
                      </a:endParaRPr>
                    </a:p>
                    <a:p>
                      <a:pPr>
                        <a:lnSpc>
                          <a:spcPct val="200000"/>
                        </a:lnSpc>
                      </a:pPr>
                      <a:r>
                        <a:rPr lang="en-GB" dirty="0">
                          <a:solidFill>
                            <a:schemeClr val="tx1"/>
                          </a:solidFill>
                        </a:rPr>
                        <a:t>Character:</a:t>
                      </a:r>
                    </a:p>
                    <a:p>
                      <a:pPr>
                        <a:lnSpc>
                          <a:spcPct val="200000"/>
                        </a:lnSpc>
                      </a:pPr>
                      <a:r>
                        <a:rPr lang="en-GB" dirty="0">
                          <a:solidFill>
                            <a:schemeClr val="tx1"/>
                          </a:solidFill>
                        </a:rPr>
                        <a:t>Group type: </a:t>
                      </a:r>
                    </a:p>
                    <a:p>
                      <a:pPr>
                        <a:lnSpc>
                          <a:spcPct val="200000"/>
                        </a:lnSpc>
                      </a:pPr>
                      <a:r>
                        <a:rPr lang="en-GB" dirty="0">
                          <a:solidFill>
                            <a:schemeClr val="tx1"/>
                          </a:solidFill>
                        </a:rPr>
                        <a:t>Pages: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600" dirty="0">
                          <a:solidFill>
                            <a:srgbClr val="0070C0"/>
                          </a:solidFill>
                        </a:rPr>
                        <a:t>Performance 2</a:t>
                      </a:r>
                    </a:p>
                    <a:p>
                      <a:endParaRPr lang="en-GB" dirty="0">
                        <a:solidFill>
                          <a:schemeClr val="tx1"/>
                        </a:solidFill>
                      </a:endParaRPr>
                    </a:p>
                    <a:p>
                      <a:pPr>
                        <a:lnSpc>
                          <a:spcPct val="200000"/>
                        </a:lnSpc>
                      </a:pPr>
                      <a:r>
                        <a:rPr lang="en-GB" dirty="0">
                          <a:solidFill>
                            <a:schemeClr val="tx1"/>
                          </a:solidFill>
                        </a:rPr>
                        <a:t>Character: </a:t>
                      </a:r>
                    </a:p>
                    <a:p>
                      <a:pPr>
                        <a:lnSpc>
                          <a:spcPct val="200000"/>
                        </a:lnSpc>
                      </a:pPr>
                      <a:r>
                        <a:rPr lang="en-GB" dirty="0">
                          <a:solidFill>
                            <a:schemeClr val="tx1"/>
                          </a:solidFill>
                        </a:rPr>
                        <a:t>Group type: </a:t>
                      </a:r>
                    </a:p>
                    <a:p>
                      <a:pPr>
                        <a:lnSpc>
                          <a:spcPct val="200000"/>
                        </a:lnSpc>
                      </a:pPr>
                      <a:r>
                        <a:rPr lang="en-GB" dirty="0">
                          <a:solidFill>
                            <a:schemeClr val="tx1"/>
                          </a:solidFill>
                        </a:rPr>
                        <a:t>Pages: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3216975"/>
                  </a:ext>
                </a:extLst>
              </a:tr>
            </a:tbl>
          </a:graphicData>
        </a:graphic>
      </p:graphicFrame>
    </p:spTree>
    <p:extLst>
      <p:ext uri="{BB962C8B-B14F-4D97-AF65-F5344CB8AC3E}">
        <p14:creationId xmlns:p14="http://schemas.microsoft.com/office/powerpoint/2010/main" val="946752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9AD68F6-2930-4850-A668-40869D0696FF}"/>
              </a:ext>
            </a:extLst>
          </p:cNvPr>
          <p:cNvSpPr/>
          <p:nvPr/>
        </p:nvSpPr>
        <p:spPr>
          <a:xfrm>
            <a:off x="111211" y="701049"/>
            <a:ext cx="6598508" cy="307777"/>
          </a:xfrm>
          <a:prstGeom prst="rect">
            <a:avLst/>
          </a:prstGeom>
        </p:spPr>
        <p:txBody>
          <a:bodyPr wrap="square">
            <a:spAutoFit/>
          </a:bodyPr>
          <a:lstStyle/>
          <a:p>
            <a:r>
              <a:rPr lang="en-GB" sz="1400" dirty="0"/>
              <a:t>Name: 			Age: 			Occupation: </a:t>
            </a:r>
          </a:p>
        </p:txBody>
      </p:sp>
      <p:sp>
        <p:nvSpPr>
          <p:cNvPr id="20" name="Speech Bubble: Rectangle 19">
            <a:extLst>
              <a:ext uri="{FF2B5EF4-FFF2-40B4-BE49-F238E27FC236}">
                <a16:creationId xmlns:a16="http://schemas.microsoft.com/office/drawing/2014/main" id="{BD20B1D0-7E5E-4E0D-8F10-1351B7859964}"/>
              </a:ext>
            </a:extLst>
          </p:cNvPr>
          <p:cNvSpPr/>
          <p:nvPr/>
        </p:nvSpPr>
        <p:spPr>
          <a:xfrm>
            <a:off x="53332" y="5501583"/>
            <a:ext cx="3375668" cy="1813617"/>
          </a:xfrm>
          <a:prstGeom prst="wedgeRectCallout">
            <a:avLst>
              <a:gd name="adj1" fmla="val -37235"/>
              <a:gd name="adj2" fmla="val 67310"/>
            </a:avLst>
          </a:prstGeom>
          <a:noFill/>
          <a:ln>
            <a:solidFill>
              <a:srgbClr val="FFC1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gn="ctr">
              <a:lnSpc>
                <a:spcPct val="107000"/>
              </a:lnSpc>
              <a:spcAft>
                <a:spcPts val="0"/>
              </a:spcAft>
              <a:buSzPts val="1000"/>
              <a:tabLst>
                <a:tab pos="457200" algn="l"/>
              </a:tabLst>
            </a:pPr>
            <a:r>
              <a:rPr lang="en-GB" sz="1050" dirty="0">
                <a:solidFill>
                  <a:schemeClr val="tx1"/>
                </a:solidFill>
                <a:latin typeface="Calibri" panose="020F0502020204030204" pitchFamily="34" charset="0"/>
                <a:ea typeface="Times New Roman" panose="02020603050405020304" pitchFamily="18" charset="0"/>
                <a:cs typeface="Calibri" panose="020F0502020204030204" pitchFamily="34" charset="0"/>
              </a:rPr>
              <a:t>What is your dream job? And why?</a:t>
            </a:r>
          </a:p>
          <a:p>
            <a:pPr marR="381000" lvl="0" algn="ctr">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Speech Bubble: Rectangle 20">
            <a:extLst>
              <a:ext uri="{FF2B5EF4-FFF2-40B4-BE49-F238E27FC236}">
                <a16:creationId xmlns:a16="http://schemas.microsoft.com/office/drawing/2014/main" id="{7A745668-0DFF-4AA2-8D48-403696287873}"/>
              </a:ext>
            </a:extLst>
          </p:cNvPr>
          <p:cNvSpPr/>
          <p:nvPr/>
        </p:nvSpPr>
        <p:spPr>
          <a:xfrm>
            <a:off x="129746" y="2568630"/>
            <a:ext cx="2383610" cy="2587569"/>
          </a:xfrm>
          <a:prstGeom prst="wedgeRectCallout">
            <a:avLst>
              <a:gd name="adj1" fmla="val -39481"/>
              <a:gd name="adj2" fmla="val 61021"/>
            </a:avLst>
          </a:prstGeom>
          <a:noFill/>
          <a:ln>
            <a:solidFill>
              <a:srgbClr val="FF15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algn="ctr">
              <a:lnSpc>
                <a:spcPct val="107000"/>
              </a:lnSpc>
              <a:buSzPts val="1000"/>
              <a:tabLst>
                <a:tab pos="457200" algn="l"/>
              </a:tabLst>
            </a:pPr>
            <a:r>
              <a:rPr lang="en-GB" sz="1100" i="1" dirty="0">
                <a:solidFill>
                  <a:schemeClr val="tx1"/>
                </a:solidFill>
                <a:latin typeface="Calibri" panose="020F0502020204030204" pitchFamily="34" charset="0"/>
                <a:ea typeface="Calibri" panose="020F0502020204030204" pitchFamily="34" charset="0"/>
                <a:cs typeface="Calibri" panose="020F0502020204030204" pitchFamily="34" charset="0"/>
              </a:rPr>
              <a:t>You get three wishes: What do you wish for?</a:t>
            </a:r>
            <a:endParaRPr lang="en-GB" sz="11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R="381000" algn="r">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Speech Bubble: Rectangle 22">
            <a:extLst>
              <a:ext uri="{FF2B5EF4-FFF2-40B4-BE49-F238E27FC236}">
                <a16:creationId xmlns:a16="http://schemas.microsoft.com/office/drawing/2014/main" id="{FCEB3429-E0EF-494A-81E6-D3FE3184C72D}"/>
              </a:ext>
            </a:extLst>
          </p:cNvPr>
          <p:cNvSpPr/>
          <p:nvPr/>
        </p:nvSpPr>
        <p:spPr>
          <a:xfrm>
            <a:off x="5041899" y="2458918"/>
            <a:ext cx="1727962" cy="2587569"/>
          </a:xfrm>
          <a:prstGeom prst="wedgeRectCallout">
            <a:avLst>
              <a:gd name="adj1" fmla="val -48595"/>
              <a:gd name="adj2" fmla="val 55729"/>
            </a:avLst>
          </a:prstGeom>
          <a:noFill/>
          <a:ln>
            <a:solidFill>
              <a:srgbClr val="FFC1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Times New Roman" panose="02020603050405020304" pitchFamily="18" charset="0"/>
                <a:cs typeface="Calibri" panose="020F0502020204030204" pitchFamily="34" charset="0"/>
              </a:rPr>
              <a:t>What three words would you use to describe yourself?</a:t>
            </a:r>
          </a:p>
          <a:p>
            <a:pPr marR="381000">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Speech Bubble: Rectangle 24">
            <a:extLst>
              <a:ext uri="{FF2B5EF4-FFF2-40B4-BE49-F238E27FC236}">
                <a16:creationId xmlns:a16="http://schemas.microsoft.com/office/drawing/2014/main" id="{F533EBF1-2750-4758-9AA8-FA5DA27365C4}"/>
              </a:ext>
            </a:extLst>
          </p:cNvPr>
          <p:cNvSpPr/>
          <p:nvPr/>
        </p:nvSpPr>
        <p:spPr>
          <a:xfrm>
            <a:off x="3508370" y="5414225"/>
            <a:ext cx="3261491" cy="1719994"/>
          </a:xfrm>
          <a:prstGeom prst="wedgeRectCallout">
            <a:avLst>
              <a:gd name="adj1" fmla="val -21610"/>
              <a:gd name="adj2" fmla="val 69355"/>
            </a:avLst>
          </a:prstGeom>
          <a:noFill/>
          <a:ln>
            <a:solidFill>
              <a:srgbClr val="FF15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one of your strengths?</a:t>
            </a:r>
          </a:p>
          <a:p>
            <a:pPr marR="381000">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R="381000" lvl="0">
              <a:lnSpc>
                <a:spcPct val="107000"/>
              </a:lnSpc>
              <a:spcAft>
                <a:spcPts val="0"/>
              </a:spcAft>
              <a:buSzPts val="1000"/>
              <a:tabLst>
                <a:tab pos="457200" algn="l"/>
              </a:tabLst>
            </a:pPr>
            <a:endParaRPr lang="en-GB" sz="1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Speech Bubble: Rectangle 26">
            <a:extLst>
              <a:ext uri="{FF2B5EF4-FFF2-40B4-BE49-F238E27FC236}">
                <a16:creationId xmlns:a16="http://schemas.microsoft.com/office/drawing/2014/main" id="{3A0BDC5B-6E02-4E29-8345-E6FB7EB2706A}"/>
              </a:ext>
            </a:extLst>
          </p:cNvPr>
          <p:cNvSpPr/>
          <p:nvPr/>
        </p:nvSpPr>
        <p:spPr>
          <a:xfrm>
            <a:off x="2671147" y="2415670"/>
            <a:ext cx="2212960" cy="2407145"/>
          </a:xfrm>
          <a:prstGeom prst="wedgeRectCallout">
            <a:avLst>
              <a:gd name="adj1" fmla="val -2468"/>
              <a:gd name="adj2" fmla="val 59677"/>
            </a:avLst>
          </a:prstGeom>
          <a:no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the nicest thing that someone has done for you?</a:t>
            </a:r>
          </a:p>
          <a:p>
            <a:pPr marR="381000" lvl="0">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a:t>
            </a:r>
            <a:endParaRPr lang="en-GB" sz="1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Speech Bubble: Rectangle 2">
            <a:extLst>
              <a:ext uri="{FF2B5EF4-FFF2-40B4-BE49-F238E27FC236}">
                <a16:creationId xmlns:a16="http://schemas.microsoft.com/office/drawing/2014/main" id="{1E3FB495-B831-4C43-88E0-4552BEABC004}"/>
              </a:ext>
            </a:extLst>
          </p:cNvPr>
          <p:cNvSpPr/>
          <p:nvPr/>
        </p:nvSpPr>
        <p:spPr>
          <a:xfrm>
            <a:off x="3186940" y="7725629"/>
            <a:ext cx="3522780" cy="1813616"/>
          </a:xfrm>
          <a:prstGeom prst="wedgeRectCallout">
            <a:avLst>
              <a:gd name="adj1" fmla="val 39204"/>
              <a:gd name="adj2" fmla="val 69431"/>
            </a:avLst>
          </a:prstGeom>
          <a:no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your biggest fear?</a:t>
            </a:r>
          </a:p>
          <a:p>
            <a:pPr marR="381000" lvl="0">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F6CBE75C-6334-40F8-9693-59571D503CC1}"/>
              </a:ext>
            </a:extLst>
          </p:cNvPr>
          <p:cNvSpPr txBox="1"/>
          <p:nvPr/>
        </p:nvSpPr>
        <p:spPr>
          <a:xfrm>
            <a:off x="129746" y="289336"/>
            <a:ext cx="4163967" cy="369332"/>
          </a:xfrm>
          <a:prstGeom prst="rect">
            <a:avLst/>
          </a:prstGeom>
          <a:noFill/>
        </p:spPr>
        <p:txBody>
          <a:bodyPr wrap="square" rtlCol="0">
            <a:spAutoFit/>
          </a:bodyPr>
          <a:lstStyle/>
          <a:p>
            <a:r>
              <a:rPr lang="en-GB" b="1" dirty="0"/>
              <a:t>Performance 1: Hot-seating</a:t>
            </a:r>
          </a:p>
        </p:txBody>
      </p:sp>
      <p:sp>
        <p:nvSpPr>
          <p:cNvPr id="4" name="Speech Bubble: Rectangle 3">
            <a:extLst>
              <a:ext uri="{FF2B5EF4-FFF2-40B4-BE49-F238E27FC236}">
                <a16:creationId xmlns:a16="http://schemas.microsoft.com/office/drawing/2014/main" id="{D9A72DFA-43A2-48AE-AF16-28043F0F0572}"/>
              </a:ext>
            </a:extLst>
          </p:cNvPr>
          <p:cNvSpPr/>
          <p:nvPr/>
        </p:nvSpPr>
        <p:spPr>
          <a:xfrm>
            <a:off x="111211" y="7725630"/>
            <a:ext cx="2855869" cy="1735974"/>
          </a:xfrm>
          <a:prstGeom prst="wedgeRectCallout">
            <a:avLst>
              <a:gd name="adj1" fmla="val -34174"/>
              <a:gd name="adj2" fmla="val 71741"/>
            </a:avLst>
          </a:prstGeom>
          <a:noFill/>
          <a:ln>
            <a:solidFill>
              <a:srgbClr val="FF15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i="1" dirty="0">
                <a:solidFill>
                  <a:schemeClr val="tx1"/>
                </a:solidFill>
              </a:rPr>
              <a:t>Where do you see yourself in ten years’ time? </a:t>
            </a:r>
          </a:p>
          <a:p>
            <a:r>
              <a:rPr lang="en-GB" sz="1400" i="1" dirty="0">
                <a:solidFill>
                  <a:schemeClr val="tx1"/>
                </a:solidFill>
              </a:rPr>
              <a:t>______________________________________________________________________________________________________________________________________________________</a:t>
            </a:r>
            <a:endParaRPr lang="en-GB" sz="1200" i="1" dirty="0">
              <a:solidFill>
                <a:schemeClr val="tx1"/>
              </a:solidFill>
            </a:endParaRPr>
          </a:p>
        </p:txBody>
      </p:sp>
      <p:sp>
        <p:nvSpPr>
          <p:cNvPr id="12" name="Speech Bubble: Rectangle 11">
            <a:extLst>
              <a:ext uri="{FF2B5EF4-FFF2-40B4-BE49-F238E27FC236}">
                <a16:creationId xmlns:a16="http://schemas.microsoft.com/office/drawing/2014/main" id="{56B948A1-9D49-4104-821A-0657056C5841}"/>
              </a:ext>
            </a:extLst>
          </p:cNvPr>
          <p:cNvSpPr/>
          <p:nvPr/>
        </p:nvSpPr>
        <p:spPr>
          <a:xfrm>
            <a:off x="111211" y="1233110"/>
            <a:ext cx="6480089" cy="1066564"/>
          </a:xfrm>
          <a:prstGeom prst="wedgeRectCallout">
            <a:avLst>
              <a:gd name="adj1" fmla="val 52804"/>
              <a:gd name="adj2" fmla="val 49423"/>
            </a:avLst>
          </a:prstGeom>
          <a:noFill/>
          <a:ln>
            <a:solidFill>
              <a:srgbClr val="FF15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algn="ctr">
              <a:lnSpc>
                <a:spcPct val="107000"/>
              </a:lnSpc>
              <a:buSzPts val="1000"/>
              <a:tabLst>
                <a:tab pos="457200" algn="l"/>
              </a:tabLst>
            </a:pPr>
            <a:r>
              <a:rPr lang="en-GB" sz="1100" dirty="0">
                <a:solidFill>
                  <a:schemeClr val="tx1"/>
                </a:solidFill>
              </a:rPr>
              <a:t>If you could have a super power, what would it be? </a:t>
            </a: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283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A2EB0-3942-4A60-9F27-F34BBDBFFA88}"/>
              </a:ext>
            </a:extLst>
          </p:cNvPr>
          <p:cNvSpPr>
            <a:spLocks noGrp="1"/>
          </p:cNvSpPr>
          <p:nvPr>
            <p:ph type="title"/>
          </p:nvPr>
        </p:nvSpPr>
        <p:spPr>
          <a:xfrm>
            <a:off x="230189" y="235305"/>
            <a:ext cx="2106612" cy="526695"/>
          </a:xfrm>
          <a:ln>
            <a:solidFill>
              <a:srgbClr val="FF158A"/>
            </a:solidFill>
          </a:ln>
        </p:spPr>
        <p:txBody>
          <a:bodyPr>
            <a:normAutofit/>
          </a:bodyPr>
          <a:lstStyle/>
          <a:p>
            <a:r>
              <a:rPr lang="en-GB" sz="1400" b="1" dirty="0"/>
              <a:t>Performance 1: Notes</a:t>
            </a:r>
          </a:p>
        </p:txBody>
      </p:sp>
      <p:sp>
        <p:nvSpPr>
          <p:cNvPr id="6" name="TextBox 5">
            <a:extLst>
              <a:ext uri="{FF2B5EF4-FFF2-40B4-BE49-F238E27FC236}">
                <a16:creationId xmlns:a16="http://schemas.microsoft.com/office/drawing/2014/main" id="{E84C4627-DE58-4F7A-B241-13E7A2C13636}"/>
              </a:ext>
            </a:extLst>
          </p:cNvPr>
          <p:cNvSpPr txBox="1"/>
          <p:nvPr/>
        </p:nvSpPr>
        <p:spPr>
          <a:xfrm>
            <a:off x="282576" y="825500"/>
            <a:ext cx="6359523" cy="8956298"/>
          </a:xfrm>
          <a:prstGeom prst="rect">
            <a:avLst/>
          </a:prstGeom>
          <a:noFill/>
        </p:spPr>
        <p:txBody>
          <a:bodyPr wrap="square" rtlCol="0">
            <a:spAutoFit/>
          </a:bodyPr>
          <a:lstStyle/>
          <a:p>
            <a:r>
              <a:rPr lang="en-GB"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398070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A423D8-363C-480C-9F0D-325673E8AB6F}"/>
              </a:ext>
            </a:extLst>
          </p:cNvPr>
          <p:cNvSpPr/>
          <p:nvPr/>
        </p:nvSpPr>
        <p:spPr>
          <a:xfrm>
            <a:off x="165100" y="171708"/>
            <a:ext cx="5486400" cy="923330"/>
          </a:xfrm>
          <a:prstGeom prst="rect">
            <a:avLst/>
          </a:prstGeom>
        </p:spPr>
        <p:txBody>
          <a:bodyPr wrap="square">
            <a:spAutoFit/>
          </a:bodyPr>
          <a:lstStyle/>
          <a:p>
            <a:r>
              <a:rPr lang="en-GB" b="1" dirty="0"/>
              <a:t>Performance 1 Exploration</a:t>
            </a:r>
          </a:p>
          <a:p>
            <a:endParaRPr lang="en-GB" dirty="0"/>
          </a:p>
          <a:p>
            <a:r>
              <a:rPr lang="en-GB" dirty="0"/>
              <a:t>Character: </a:t>
            </a:r>
          </a:p>
        </p:txBody>
      </p:sp>
      <p:cxnSp>
        <p:nvCxnSpPr>
          <p:cNvPr id="9" name="Straight Connector 8">
            <a:extLst>
              <a:ext uri="{FF2B5EF4-FFF2-40B4-BE49-F238E27FC236}">
                <a16:creationId xmlns:a16="http://schemas.microsoft.com/office/drawing/2014/main" id="{E060FC15-A494-4FB8-B7DB-CFEA3F72E74D}"/>
              </a:ext>
            </a:extLst>
          </p:cNvPr>
          <p:cNvCxnSpPr>
            <a:cxnSpLocks/>
          </p:cNvCxnSpPr>
          <p:nvPr/>
        </p:nvCxnSpPr>
        <p:spPr>
          <a:xfrm>
            <a:off x="609595" y="5143500"/>
            <a:ext cx="5537200" cy="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D72A6127-53CE-48B2-9223-C28D3DFB7195}"/>
              </a:ext>
            </a:extLst>
          </p:cNvPr>
          <p:cNvSpPr/>
          <p:nvPr/>
        </p:nvSpPr>
        <p:spPr>
          <a:xfrm>
            <a:off x="165100" y="2081240"/>
            <a:ext cx="3429000" cy="2585323"/>
          </a:xfrm>
          <a:prstGeom prst="rect">
            <a:avLst/>
          </a:prstGeom>
        </p:spPr>
        <p:txBody>
          <a:bodyPr wrap="square">
            <a:spAutoFit/>
          </a:bodyPr>
          <a:lstStyle/>
          <a:p>
            <a:pPr algn="ctr"/>
            <a:r>
              <a:rPr lang="en-GB" sz="1600" i="1" dirty="0"/>
              <a:t>What has happened </a:t>
            </a:r>
            <a:r>
              <a:rPr lang="en-GB" sz="1600" b="1" i="1" dirty="0"/>
              <a:t>before</a:t>
            </a:r>
            <a:r>
              <a:rPr lang="en-GB" sz="1600" i="1" dirty="0"/>
              <a:t> this scene?</a:t>
            </a:r>
          </a:p>
          <a:p>
            <a:pPr algn="ctr"/>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GB" dirty="0"/>
              <a:t>_</a:t>
            </a:r>
          </a:p>
        </p:txBody>
      </p:sp>
      <p:sp>
        <p:nvSpPr>
          <p:cNvPr id="11" name="Rectangle 10">
            <a:extLst>
              <a:ext uri="{FF2B5EF4-FFF2-40B4-BE49-F238E27FC236}">
                <a16:creationId xmlns:a16="http://schemas.microsoft.com/office/drawing/2014/main" id="{2B0122A8-9606-4738-A0FA-DB207A60A766}"/>
              </a:ext>
            </a:extLst>
          </p:cNvPr>
          <p:cNvSpPr/>
          <p:nvPr/>
        </p:nvSpPr>
        <p:spPr>
          <a:xfrm>
            <a:off x="209550" y="5912916"/>
            <a:ext cx="6438900" cy="2062103"/>
          </a:xfrm>
          <a:prstGeom prst="rect">
            <a:avLst/>
          </a:prstGeom>
        </p:spPr>
        <p:txBody>
          <a:bodyPr wrap="square">
            <a:spAutoFit/>
          </a:bodyPr>
          <a:lstStyle/>
          <a:p>
            <a:r>
              <a:rPr lang="en-GB" sz="1600" i="1" dirty="0"/>
              <a:t>What happens </a:t>
            </a:r>
            <a:r>
              <a:rPr lang="en-GB" sz="1600" b="1" i="1" dirty="0"/>
              <a:t>in</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Rectangle 11">
            <a:extLst>
              <a:ext uri="{FF2B5EF4-FFF2-40B4-BE49-F238E27FC236}">
                <a16:creationId xmlns:a16="http://schemas.microsoft.com/office/drawing/2014/main" id="{CD1E5E41-6586-4EB2-9785-D9D8C7466390}"/>
              </a:ext>
            </a:extLst>
          </p:cNvPr>
          <p:cNvSpPr/>
          <p:nvPr/>
        </p:nvSpPr>
        <p:spPr>
          <a:xfrm>
            <a:off x="831850" y="8321091"/>
            <a:ext cx="5994400" cy="1815882"/>
          </a:xfrm>
          <a:prstGeom prst="rect">
            <a:avLst/>
          </a:prstGeom>
        </p:spPr>
        <p:txBody>
          <a:bodyPr wrap="square">
            <a:spAutoFit/>
          </a:bodyPr>
          <a:lstStyle/>
          <a:p>
            <a:pPr algn="ctr"/>
            <a:r>
              <a:rPr lang="en-GB" sz="1600" i="1" dirty="0"/>
              <a:t>What happens </a:t>
            </a:r>
            <a:r>
              <a:rPr lang="en-GB" sz="1600" b="1" i="1" dirty="0"/>
              <a:t>after</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GB" sz="1600" b="1" dirty="0"/>
              <a:t> </a:t>
            </a:r>
            <a:endParaRPr lang="en-GB" sz="1600" dirty="0"/>
          </a:p>
        </p:txBody>
      </p:sp>
      <p:sp>
        <p:nvSpPr>
          <p:cNvPr id="18" name="Arrow: Right 17">
            <a:extLst>
              <a:ext uri="{FF2B5EF4-FFF2-40B4-BE49-F238E27FC236}">
                <a16:creationId xmlns:a16="http://schemas.microsoft.com/office/drawing/2014/main" id="{88B95DC6-37D4-48E6-8F12-C8F7A839D17F}"/>
              </a:ext>
            </a:extLst>
          </p:cNvPr>
          <p:cNvSpPr/>
          <p:nvPr/>
        </p:nvSpPr>
        <p:spPr>
          <a:xfrm>
            <a:off x="6026150" y="8125714"/>
            <a:ext cx="622300" cy="338597"/>
          </a:xfrm>
          <a:prstGeom prst="rightArrow">
            <a:avLst/>
          </a:prstGeom>
          <a:solidFill>
            <a:srgbClr val="FF66CC"/>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Right 18">
            <a:extLst>
              <a:ext uri="{FF2B5EF4-FFF2-40B4-BE49-F238E27FC236}">
                <a16:creationId xmlns:a16="http://schemas.microsoft.com/office/drawing/2014/main" id="{D0090719-5FE6-4D1B-8B90-DE017F081BED}"/>
              </a:ext>
            </a:extLst>
          </p:cNvPr>
          <p:cNvSpPr/>
          <p:nvPr/>
        </p:nvSpPr>
        <p:spPr>
          <a:xfrm rot="10800000">
            <a:off x="209550" y="1450740"/>
            <a:ext cx="622300" cy="338597"/>
          </a:xfrm>
          <a:prstGeom prst="rightArrow">
            <a:avLst/>
          </a:prstGeom>
          <a:solidFill>
            <a:srgbClr val="FF66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hought Bubble: Cloud 20">
            <a:extLst>
              <a:ext uri="{FF2B5EF4-FFF2-40B4-BE49-F238E27FC236}">
                <a16:creationId xmlns:a16="http://schemas.microsoft.com/office/drawing/2014/main" id="{F177FA81-CA4C-4036-A9EE-86A66B3ECF5F}"/>
              </a:ext>
            </a:extLst>
          </p:cNvPr>
          <p:cNvSpPr/>
          <p:nvPr/>
        </p:nvSpPr>
        <p:spPr>
          <a:xfrm>
            <a:off x="4121150" y="517780"/>
            <a:ext cx="2571750" cy="1846659"/>
          </a:xfrm>
          <a:prstGeom prst="cloudCallout">
            <a:avLst>
              <a:gd name="adj1" fmla="val 48357"/>
              <a:gd name="adj2" fmla="val 61992"/>
            </a:avLst>
          </a:prstGeom>
          <a:solidFill>
            <a:schemeClr val="bg1"/>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i="1" dirty="0">
                <a:solidFill>
                  <a:schemeClr val="tx1"/>
                </a:solidFill>
              </a:rPr>
              <a:t>What does your character </a:t>
            </a:r>
            <a:r>
              <a:rPr lang="en-GB" sz="1200" b="1" i="1" dirty="0">
                <a:solidFill>
                  <a:schemeClr val="tx1"/>
                </a:solidFill>
              </a:rPr>
              <a:t>want to achieve </a:t>
            </a:r>
            <a:r>
              <a:rPr lang="en-GB" sz="1200" i="1" dirty="0">
                <a:solidFill>
                  <a:schemeClr val="tx1"/>
                </a:solidFill>
              </a:rPr>
              <a:t>in this scene?</a:t>
            </a:r>
          </a:p>
        </p:txBody>
      </p:sp>
      <p:sp>
        <p:nvSpPr>
          <p:cNvPr id="23" name="Rectangle 22">
            <a:extLst>
              <a:ext uri="{FF2B5EF4-FFF2-40B4-BE49-F238E27FC236}">
                <a16:creationId xmlns:a16="http://schemas.microsoft.com/office/drawing/2014/main" id="{8EF0D536-3D8F-463C-9D83-4DD706A0F5B3}"/>
              </a:ext>
            </a:extLst>
          </p:cNvPr>
          <p:cNvSpPr/>
          <p:nvPr/>
        </p:nvSpPr>
        <p:spPr>
          <a:xfrm>
            <a:off x="4019553" y="2650718"/>
            <a:ext cx="2774944" cy="2308324"/>
          </a:xfrm>
          <a:prstGeom prst="rect">
            <a:avLst/>
          </a:prstGeom>
        </p:spPr>
        <p:txBody>
          <a:bodyPr wrap="square">
            <a:spAutoFit/>
          </a:bodyPr>
          <a:lstStyle/>
          <a:p>
            <a:pPr algn="ctr"/>
            <a:r>
              <a:rPr lang="en-GB" sz="1600" dirty="0"/>
              <a:t>_________________________________________________________________________________________________________________________________________________________________________________________________________________________________</a:t>
            </a:r>
          </a:p>
        </p:txBody>
      </p:sp>
      <p:cxnSp>
        <p:nvCxnSpPr>
          <p:cNvPr id="24" name="Straight Connector 23">
            <a:extLst>
              <a:ext uri="{FF2B5EF4-FFF2-40B4-BE49-F238E27FC236}">
                <a16:creationId xmlns:a16="http://schemas.microsoft.com/office/drawing/2014/main" id="{E751B286-D869-402C-BB41-FB138E0D85DD}"/>
              </a:ext>
            </a:extLst>
          </p:cNvPr>
          <p:cNvCxnSpPr/>
          <p:nvPr/>
        </p:nvCxnSpPr>
        <p:spPr>
          <a:xfrm>
            <a:off x="609595" y="5143500"/>
            <a:ext cx="0" cy="35560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11E96BA-D3F3-4B86-BA75-D4045A16FF57}"/>
              </a:ext>
            </a:extLst>
          </p:cNvPr>
          <p:cNvCxnSpPr/>
          <p:nvPr/>
        </p:nvCxnSpPr>
        <p:spPr>
          <a:xfrm>
            <a:off x="6134085" y="5143500"/>
            <a:ext cx="0" cy="35560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0954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A423D8-363C-480C-9F0D-325673E8AB6F}"/>
              </a:ext>
            </a:extLst>
          </p:cNvPr>
          <p:cNvSpPr/>
          <p:nvPr/>
        </p:nvSpPr>
        <p:spPr>
          <a:xfrm>
            <a:off x="165100" y="171708"/>
            <a:ext cx="5486400" cy="923330"/>
          </a:xfrm>
          <a:prstGeom prst="rect">
            <a:avLst/>
          </a:prstGeom>
        </p:spPr>
        <p:txBody>
          <a:bodyPr wrap="square">
            <a:spAutoFit/>
          </a:bodyPr>
          <a:lstStyle/>
          <a:p>
            <a:r>
              <a:rPr lang="en-GB" b="1" dirty="0"/>
              <a:t>Performance 2 Exploration</a:t>
            </a:r>
          </a:p>
          <a:p>
            <a:endParaRPr lang="en-GB" dirty="0"/>
          </a:p>
          <a:p>
            <a:r>
              <a:rPr lang="en-GB" dirty="0"/>
              <a:t>Character: </a:t>
            </a:r>
          </a:p>
        </p:txBody>
      </p:sp>
      <p:cxnSp>
        <p:nvCxnSpPr>
          <p:cNvPr id="9" name="Straight Connector 8">
            <a:extLst>
              <a:ext uri="{FF2B5EF4-FFF2-40B4-BE49-F238E27FC236}">
                <a16:creationId xmlns:a16="http://schemas.microsoft.com/office/drawing/2014/main" id="{E060FC15-A494-4FB8-B7DB-CFEA3F72E74D}"/>
              </a:ext>
            </a:extLst>
          </p:cNvPr>
          <p:cNvCxnSpPr>
            <a:cxnSpLocks/>
          </p:cNvCxnSpPr>
          <p:nvPr/>
        </p:nvCxnSpPr>
        <p:spPr>
          <a:xfrm>
            <a:off x="609595" y="5143500"/>
            <a:ext cx="55372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D72A6127-53CE-48B2-9223-C28D3DFB7195}"/>
              </a:ext>
            </a:extLst>
          </p:cNvPr>
          <p:cNvSpPr/>
          <p:nvPr/>
        </p:nvSpPr>
        <p:spPr>
          <a:xfrm>
            <a:off x="165100" y="2081240"/>
            <a:ext cx="3429000" cy="2585323"/>
          </a:xfrm>
          <a:prstGeom prst="rect">
            <a:avLst/>
          </a:prstGeom>
        </p:spPr>
        <p:txBody>
          <a:bodyPr wrap="square">
            <a:spAutoFit/>
          </a:bodyPr>
          <a:lstStyle/>
          <a:p>
            <a:pPr algn="ctr"/>
            <a:r>
              <a:rPr lang="en-GB" sz="1600" i="1" dirty="0"/>
              <a:t>What has happened </a:t>
            </a:r>
            <a:r>
              <a:rPr lang="en-GB" sz="1600" b="1" i="1" dirty="0"/>
              <a:t>before</a:t>
            </a:r>
            <a:r>
              <a:rPr lang="en-GB" sz="1600" i="1" dirty="0"/>
              <a:t> this scene?</a:t>
            </a:r>
          </a:p>
          <a:p>
            <a:pPr algn="ctr"/>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GB" dirty="0"/>
              <a:t>_</a:t>
            </a:r>
          </a:p>
        </p:txBody>
      </p:sp>
      <p:sp>
        <p:nvSpPr>
          <p:cNvPr id="11" name="Rectangle 10">
            <a:extLst>
              <a:ext uri="{FF2B5EF4-FFF2-40B4-BE49-F238E27FC236}">
                <a16:creationId xmlns:a16="http://schemas.microsoft.com/office/drawing/2014/main" id="{2B0122A8-9606-4738-A0FA-DB207A60A766}"/>
              </a:ext>
            </a:extLst>
          </p:cNvPr>
          <p:cNvSpPr/>
          <p:nvPr/>
        </p:nvSpPr>
        <p:spPr>
          <a:xfrm>
            <a:off x="209550" y="5912916"/>
            <a:ext cx="6438900" cy="2062103"/>
          </a:xfrm>
          <a:prstGeom prst="rect">
            <a:avLst/>
          </a:prstGeom>
        </p:spPr>
        <p:txBody>
          <a:bodyPr wrap="square">
            <a:spAutoFit/>
          </a:bodyPr>
          <a:lstStyle/>
          <a:p>
            <a:r>
              <a:rPr lang="en-GB" sz="1600" i="1" dirty="0"/>
              <a:t>What happens </a:t>
            </a:r>
            <a:r>
              <a:rPr lang="en-GB" sz="1600" b="1" i="1" dirty="0"/>
              <a:t>in</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Rectangle 11">
            <a:extLst>
              <a:ext uri="{FF2B5EF4-FFF2-40B4-BE49-F238E27FC236}">
                <a16:creationId xmlns:a16="http://schemas.microsoft.com/office/drawing/2014/main" id="{CD1E5E41-6586-4EB2-9785-D9D8C7466390}"/>
              </a:ext>
            </a:extLst>
          </p:cNvPr>
          <p:cNvSpPr/>
          <p:nvPr/>
        </p:nvSpPr>
        <p:spPr>
          <a:xfrm>
            <a:off x="831850" y="8321091"/>
            <a:ext cx="5994400" cy="1815882"/>
          </a:xfrm>
          <a:prstGeom prst="rect">
            <a:avLst/>
          </a:prstGeom>
        </p:spPr>
        <p:txBody>
          <a:bodyPr wrap="square">
            <a:spAutoFit/>
          </a:bodyPr>
          <a:lstStyle/>
          <a:p>
            <a:pPr algn="ctr"/>
            <a:r>
              <a:rPr lang="en-GB" sz="1600" i="1" dirty="0"/>
              <a:t>What happens </a:t>
            </a:r>
            <a:r>
              <a:rPr lang="en-GB" sz="1600" b="1" i="1" dirty="0"/>
              <a:t>after</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GB" sz="1600" b="1" dirty="0"/>
              <a:t> </a:t>
            </a:r>
            <a:endParaRPr lang="en-GB" sz="1600" dirty="0"/>
          </a:p>
        </p:txBody>
      </p:sp>
      <p:sp>
        <p:nvSpPr>
          <p:cNvPr id="18" name="Arrow: Right 17">
            <a:extLst>
              <a:ext uri="{FF2B5EF4-FFF2-40B4-BE49-F238E27FC236}">
                <a16:creationId xmlns:a16="http://schemas.microsoft.com/office/drawing/2014/main" id="{88B95DC6-37D4-48E6-8F12-C8F7A839D17F}"/>
              </a:ext>
            </a:extLst>
          </p:cNvPr>
          <p:cNvSpPr/>
          <p:nvPr/>
        </p:nvSpPr>
        <p:spPr>
          <a:xfrm>
            <a:off x="6026150" y="8125714"/>
            <a:ext cx="622300" cy="338597"/>
          </a:xfrm>
          <a:prstGeom prst="right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Right 18">
            <a:extLst>
              <a:ext uri="{FF2B5EF4-FFF2-40B4-BE49-F238E27FC236}">
                <a16:creationId xmlns:a16="http://schemas.microsoft.com/office/drawing/2014/main" id="{D0090719-5FE6-4D1B-8B90-DE017F081BED}"/>
              </a:ext>
            </a:extLst>
          </p:cNvPr>
          <p:cNvSpPr/>
          <p:nvPr/>
        </p:nvSpPr>
        <p:spPr>
          <a:xfrm rot="10800000">
            <a:off x="209550" y="1450740"/>
            <a:ext cx="622300" cy="338597"/>
          </a:xfrm>
          <a:prstGeom prst="right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hought Bubble: Cloud 20">
            <a:extLst>
              <a:ext uri="{FF2B5EF4-FFF2-40B4-BE49-F238E27FC236}">
                <a16:creationId xmlns:a16="http://schemas.microsoft.com/office/drawing/2014/main" id="{F177FA81-CA4C-4036-A9EE-86A66B3ECF5F}"/>
              </a:ext>
            </a:extLst>
          </p:cNvPr>
          <p:cNvSpPr/>
          <p:nvPr/>
        </p:nvSpPr>
        <p:spPr>
          <a:xfrm>
            <a:off x="4121150" y="517780"/>
            <a:ext cx="2571750" cy="1846659"/>
          </a:xfrm>
          <a:prstGeom prst="cloudCallout">
            <a:avLst>
              <a:gd name="adj1" fmla="val 48357"/>
              <a:gd name="adj2" fmla="val 61992"/>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i="1" dirty="0">
                <a:solidFill>
                  <a:schemeClr val="tx1"/>
                </a:solidFill>
              </a:rPr>
              <a:t>What does your character </a:t>
            </a:r>
            <a:r>
              <a:rPr lang="en-GB" sz="1200" b="1" i="1" dirty="0">
                <a:solidFill>
                  <a:schemeClr val="tx1"/>
                </a:solidFill>
              </a:rPr>
              <a:t>want to achieve </a:t>
            </a:r>
            <a:r>
              <a:rPr lang="en-GB" sz="1200" i="1" dirty="0">
                <a:solidFill>
                  <a:schemeClr val="tx1"/>
                </a:solidFill>
              </a:rPr>
              <a:t>in this scene?</a:t>
            </a:r>
          </a:p>
        </p:txBody>
      </p:sp>
      <p:sp>
        <p:nvSpPr>
          <p:cNvPr id="23" name="Rectangle 22">
            <a:extLst>
              <a:ext uri="{FF2B5EF4-FFF2-40B4-BE49-F238E27FC236}">
                <a16:creationId xmlns:a16="http://schemas.microsoft.com/office/drawing/2014/main" id="{8EF0D536-3D8F-463C-9D83-4DD706A0F5B3}"/>
              </a:ext>
            </a:extLst>
          </p:cNvPr>
          <p:cNvSpPr/>
          <p:nvPr/>
        </p:nvSpPr>
        <p:spPr>
          <a:xfrm>
            <a:off x="4019553" y="2650718"/>
            <a:ext cx="2774944" cy="2308324"/>
          </a:xfrm>
          <a:prstGeom prst="rect">
            <a:avLst/>
          </a:prstGeom>
        </p:spPr>
        <p:txBody>
          <a:bodyPr wrap="square">
            <a:spAutoFit/>
          </a:bodyPr>
          <a:lstStyle/>
          <a:p>
            <a:pPr algn="ctr"/>
            <a:r>
              <a:rPr lang="en-GB" sz="1600" dirty="0"/>
              <a:t>_________________________________________________________________________________________________________________________________________________________________________________________________________________________________</a:t>
            </a:r>
          </a:p>
        </p:txBody>
      </p:sp>
      <p:cxnSp>
        <p:nvCxnSpPr>
          <p:cNvPr id="24" name="Straight Connector 23">
            <a:extLst>
              <a:ext uri="{FF2B5EF4-FFF2-40B4-BE49-F238E27FC236}">
                <a16:creationId xmlns:a16="http://schemas.microsoft.com/office/drawing/2014/main" id="{E751B286-D869-402C-BB41-FB138E0D85DD}"/>
              </a:ext>
            </a:extLst>
          </p:cNvPr>
          <p:cNvCxnSpPr/>
          <p:nvPr/>
        </p:nvCxnSpPr>
        <p:spPr>
          <a:xfrm>
            <a:off x="609595" y="5143500"/>
            <a:ext cx="0" cy="35560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11E96BA-D3F3-4B86-BA75-D4045A16FF57}"/>
              </a:ext>
            </a:extLst>
          </p:cNvPr>
          <p:cNvCxnSpPr/>
          <p:nvPr/>
        </p:nvCxnSpPr>
        <p:spPr>
          <a:xfrm>
            <a:off x="6134085" y="5143500"/>
            <a:ext cx="0" cy="35560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6481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9EB1C6-48D2-4917-88A8-02F5CF175864}"/>
              </a:ext>
            </a:extLst>
          </p:cNvPr>
          <p:cNvSpPr>
            <a:spLocks noGrp="1"/>
          </p:cNvSpPr>
          <p:nvPr>
            <p:ph idx="1"/>
          </p:nvPr>
        </p:nvSpPr>
        <p:spPr>
          <a:xfrm>
            <a:off x="471487" y="1109019"/>
            <a:ext cx="5915025" cy="9105900"/>
          </a:xfrm>
        </p:spPr>
        <p:txBody>
          <a:bodyPr>
            <a:normAutofit fontScale="70000" lnSpcReduction="20000"/>
          </a:bodyPr>
          <a:lstStyle/>
          <a:p>
            <a:pPr marL="0" indent="0">
              <a:buNone/>
            </a:pPr>
            <a:r>
              <a:rPr lang="en-GB" sz="2000" b="1" dirty="0"/>
              <a:t>How will you use VOCAL SKILLS in this scene? </a:t>
            </a:r>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900" dirty="0"/>
          </a:p>
          <a:p>
            <a:pPr marL="0" indent="0">
              <a:buNone/>
            </a:pPr>
            <a:endParaRPr lang="en-GB" sz="2400" dirty="0"/>
          </a:p>
          <a:p>
            <a:pPr marL="0" indent="0">
              <a:buNone/>
            </a:pPr>
            <a:r>
              <a:rPr lang="en-GB" sz="2000" b="1" dirty="0"/>
              <a:t>How will you use PHYSICAL SKILLS in this scene?</a:t>
            </a:r>
            <a:r>
              <a:rPr lang="en-GB" sz="2400" dirty="0"/>
              <a:t> </a:t>
            </a:r>
          </a:p>
          <a:p>
            <a:pPr marL="0" indent="0">
              <a:buNone/>
            </a:pPr>
            <a:endParaRPr lang="en-GB" sz="2400" dirty="0"/>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400" dirty="0"/>
          </a:p>
          <a:p>
            <a:pPr marL="0" indent="0">
              <a:buNone/>
            </a:pPr>
            <a:endParaRPr lang="en-GB" sz="2400" dirty="0"/>
          </a:p>
          <a:p>
            <a:pPr marL="0" indent="0">
              <a:buNone/>
            </a:pPr>
            <a:r>
              <a:rPr lang="en-GB" sz="2000" b="1" dirty="0"/>
              <a:t>How will you use STAGE SPACE in this scene?</a:t>
            </a:r>
          </a:p>
          <a:p>
            <a:pPr marL="0" indent="0">
              <a:buNone/>
            </a:pPr>
            <a:endParaRPr lang="en-GB" sz="2000" b="1" dirty="0"/>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400" dirty="0"/>
          </a:p>
          <a:p>
            <a:pPr marL="0" indent="0">
              <a:buNone/>
            </a:pPr>
            <a:endParaRPr lang="en-GB" dirty="0"/>
          </a:p>
        </p:txBody>
      </p:sp>
      <p:sp>
        <p:nvSpPr>
          <p:cNvPr id="8" name="Rectangle 7">
            <a:extLst>
              <a:ext uri="{FF2B5EF4-FFF2-40B4-BE49-F238E27FC236}">
                <a16:creationId xmlns:a16="http://schemas.microsoft.com/office/drawing/2014/main" id="{4D42CEA7-F7B0-41F9-A4EC-1559E6313CF8}"/>
              </a:ext>
            </a:extLst>
          </p:cNvPr>
          <p:cNvSpPr/>
          <p:nvPr/>
        </p:nvSpPr>
        <p:spPr>
          <a:xfrm>
            <a:off x="4123937" y="3492072"/>
            <a:ext cx="2598140" cy="1223412"/>
          </a:xfrm>
          <a:prstGeom prst="rect">
            <a:avLst/>
          </a:prstGeom>
          <a:ln>
            <a:solidFill>
              <a:schemeClr val="accent1"/>
            </a:solidFill>
          </a:ln>
        </p:spPr>
        <p:txBody>
          <a:bodyPr wrap="square">
            <a:spAutoFit/>
          </a:bodyPr>
          <a:lstStyle/>
          <a:p>
            <a:pPr marL="285750" indent="-285750" algn="ctr">
              <a:buFont typeface="Arial" panose="020B0604020202020204" pitchFamily="34" charset="0"/>
              <a:buChar char="•"/>
            </a:pPr>
            <a:r>
              <a:rPr lang="en-GB" sz="1050" i="1" dirty="0"/>
              <a:t>Will they change? </a:t>
            </a:r>
          </a:p>
          <a:p>
            <a:pPr marL="285750" indent="-285750" algn="ctr">
              <a:buFont typeface="Arial" panose="020B0604020202020204" pitchFamily="34" charset="0"/>
              <a:buChar char="•"/>
            </a:pPr>
            <a:r>
              <a:rPr lang="en-GB" sz="1050" i="1" dirty="0"/>
              <a:t>How will you use your stance? Gait? </a:t>
            </a:r>
          </a:p>
          <a:p>
            <a:pPr marL="285750" indent="-285750" algn="ctr">
              <a:buFont typeface="Arial" panose="020B0604020202020204" pitchFamily="34" charset="0"/>
              <a:buChar char="•"/>
            </a:pPr>
            <a:r>
              <a:rPr lang="en-GB" sz="1050" i="1" dirty="0"/>
              <a:t>What particular facial expressions? How will you use pace? </a:t>
            </a:r>
          </a:p>
          <a:p>
            <a:pPr marL="285750" indent="-285750" algn="ctr">
              <a:buFont typeface="Arial" panose="020B0604020202020204" pitchFamily="34" charset="0"/>
              <a:buChar char="•"/>
            </a:pPr>
            <a:r>
              <a:rPr lang="en-GB" sz="1050" i="1" dirty="0"/>
              <a:t>How will you use eye contact? How will you use your physicality to communicate your intention?</a:t>
            </a:r>
          </a:p>
        </p:txBody>
      </p:sp>
      <p:sp>
        <p:nvSpPr>
          <p:cNvPr id="9" name="TextBox 8">
            <a:extLst>
              <a:ext uri="{FF2B5EF4-FFF2-40B4-BE49-F238E27FC236}">
                <a16:creationId xmlns:a16="http://schemas.microsoft.com/office/drawing/2014/main" id="{DCD27E54-3810-48B4-8782-76352E28DC30}"/>
              </a:ext>
            </a:extLst>
          </p:cNvPr>
          <p:cNvSpPr txBox="1"/>
          <p:nvPr/>
        </p:nvSpPr>
        <p:spPr>
          <a:xfrm>
            <a:off x="184826" y="184826"/>
            <a:ext cx="3398633" cy="646331"/>
          </a:xfrm>
          <a:prstGeom prst="rect">
            <a:avLst/>
          </a:prstGeom>
          <a:noFill/>
        </p:spPr>
        <p:txBody>
          <a:bodyPr wrap="square" rtlCol="0">
            <a:spAutoFit/>
          </a:bodyPr>
          <a:lstStyle/>
          <a:p>
            <a:r>
              <a:rPr lang="en-GB" b="1" dirty="0">
                <a:solidFill>
                  <a:srgbClr val="0070C0"/>
                </a:solidFill>
              </a:rPr>
              <a:t>Performance 2: </a:t>
            </a:r>
            <a:r>
              <a:rPr lang="en-GB" b="1" dirty="0"/>
              <a:t>Performance skills</a:t>
            </a:r>
          </a:p>
        </p:txBody>
      </p:sp>
      <p:sp>
        <p:nvSpPr>
          <p:cNvPr id="10" name="Rectangle 9">
            <a:extLst>
              <a:ext uri="{FF2B5EF4-FFF2-40B4-BE49-F238E27FC236}">
                <a16:creationId xmlns:a16="http://schemas.microsoft.com/office/drawing/2014/main" id="{38E0A956-CE45-4619-9940-4380487ED8A3}"/>
              </a:ext>
            </a:extLst>
          </p:cNvPr>
          <p:cNvSpPr/>
          <p:nvPr/>
        </p:nvSpPr>
        <p:spPr>
          <a:xfrm>
            <a:off x="4123937" y="410523"/>
            <a:ext cx="2598140" cy="1061829"/>
          </a:xfrm>
          <a:prstGeom prst="rect">
            <a:avLst/>
          </a:prstGeom>
          <a:ln>
            <a:solidFill>
              <a:schemeClr val="accent1"/>
            </a:solidFill>
          </a:ln>
        </p:spPr>
        <p:txBody>
          <a:bodyPr wrap="square">
            <a:spAutoFit/>
          </a:bodyPr>
          <a:lstStyle/>
          <a:p>
            <a:pPr marL="285750" indent="-285750" algn="ctr">
              <a:buFont typeface="Arial" panose="020B0604020202020204" pitchFamily="34" charset="0"/>
              <a:buChar char="•"/>
            </a:pPr>
            <a:r>
              <a:rPr lang="en-GB" sz="1050" i="1" dirty="0"/>
              <a:t>Will they change? </a:t>
            </a:r>
          </a:p>
          <a:p>
            <a:pPr marL="285750" indent="-285750" algn="ctr">
              <a:buFont typeface="Arial" panose="020B0604020202020204" pitchFamily="34" charset="0"/>
              <a:buChar char="•"/>
            </a:pPr>
            <a:r>
              <a:rPr lang="en-GB" sz="1050" i="1" dirty="0"/>
              <a:t>Any words you will emphasise? How will you use pace? </a:t>
            </a:r>
          </a:p>
          <a:p>
            <a:pPr marL="285750" indent="-285750" algn="ctr">
              <a:buFont typeface="Arial" panose="020B0604020202020204" pitchFamily="34" charset="0"/>
              <a:buChar char="•"/>
            </a:pPr>
            <a:r>
              <a:rPr lang="en-GB" sz="1050" i="1" dirty="0"/>
              <a:t>What is your tone? </a:t>
            </a:r>
          </a:p>
          <a:p>
            <a:pPr marL="285750" indent="-285750" algn="ctr">
              <a:buFont typeface="Arial" panose="020B0604020202020204" pitchFamily="34" charset="0"/>
              <a:buChar char="•"/>
            </a:pPr>
            <a:r>
              <a:rPr lang="en-GB" sz="1050" i="1" dirty="0"/>
              <a:t>How will you use your voice to communicate your intention?</a:t>
            </a:r>
          </a:p>
        </p:txBody>
      </p:sp>
      <p:sp>
        <p:nvSpPr>
          <p:cNvPr id="11" name="Rectangle 10">
            <a:extLst>
              <a:ext uri="{FF2B5EF4-FFF2-40B4-BE49-F238E27FC236}">
                <a16:creationId xmlns:a16="http://schemas.microsoft.com/office/drawing/2014/main" id="{E56F6AC5-46EE-4245-ABBC-23DD9332FF25}"/>
              </a:ext>
            </a:extLst>
          </p:cNvPr>
          <p:cNvSpPr/>
          <p:nvPr/>
        </p:nvSpPr>
        <p:spPr>
          <a:xfrm>
            <a:off x="4123937" y="6735204"/>
            <a:ext cx="2598140" cy="900246"/>
          </a:xfrm>
          <a:prstGeom prst="rect">
            <a:avLst/>
          </a:prstGeom>
          <a:ln>
            <a:solidFill>
              <a:schemeClr val="accent1"/>
            </a:solidFill>
          </a:ln>
        </p:spPr>
        <p:txBody>
          <a:bodyPr wrap="square">
            <a:spAutoFit/>
          </a:bodyPr>
          <a:lstStyle/>
          <a:p>
            <a:pPr marL="285750" indent="-285750" algn="ctr">
              <a:buFont typeface="Arial" panose="020B0604020202020204" pitchFamily="34" charset="0"/>
              <a:buChar char="•"/>
            </a:pPr>
            <a:r>
              <a:rPr lang="en-GB" sz="1050" i="1" dirty="0"/>
              <a:t>When and how will you change level? </a:t>
            </a:r>
          </a:p>
          <a:p>
            <a:pPr marL="285750" indent="-285750" algn="ctr">
              <a:buFont typeface="Arial" panose="020B0604020202020204" pitchFamily="34" charset="0"/>
              <a:buChar char="•"/>
            </a:pPr>
            <a:r>
              <a:rPr lang="en-GB" sz="1050" i="1" dirty="0"/>
              <a:t>Proxemics? </a:t>
            </a:r>
          </a:p>
          <a:p>
            <a:pPr marL="285750" indent="-285750" algn="ctr">
              <a:buFont typeface="Arial" panose="020B0604020202020204" pitchFamily="34" charset="0"/>
              <a:buChar char="•"/>
            </a:pPr>
            <a:r>
              <a:rPr lang="en-GB" sz="1050" i="1" dirty="0"/>
              <a:t>Where will you stand? </a:t>
            </a:r>
          </a:p>
          <a:p>
            <a:pPr marL="285750" indent="-285750" algn="ctr">
              <a:buFont typeface="Arial" panose="020B0604020202020204" pitchFamily="34" charset="0"/>
              <a:buChar char="•"/>
            </a:pPr>
            <a:r>
              <a:rPr lang="en-GB" sz="1050" i="1" dirty="0"/>
              <a:t>How will you use stage space to meet your intentions?</a:t>
            </a:r>
          </a:p>
        </p:txBody>
      </p:sp>
    </p:spTree>
    <p:extLst>
      <p:ext uri="{BB962C8B-B14F-4D97-AF65-F5344CB8AC3E}">
        <p14:creationId xmlns:p14="http://schemas.microsoft.com/office/powerpoint/2010/main" val="3912764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9AD68F6-2930-4850-A668-40869D0696FF}"/>
              </a:ext>
            </a:extLst>
          </p:cNvPr>
          <p:cNvSpPr/>
          <p:nvPr/>
        </p:nvSpPr>
        <p:spPr>
          <a:xfrm>
            <a:off x="111211" y="701049"/>
            <a:ext cx="6598508" cy="307777"/>
          </a:xfrm>
          <a:prstGeom prst="rect">
            <a:avLst/>
          </a:prstGeom>
        </p:spPr>
        <p:txBody>
          <a:bodyPr wrap="square">
            <a:spAutoFit/>
          </a:bodyPr>
          <a:lstStyle/>
          <a:p>
            <a:r>
              <a:rPr lang="en-GB" sz="1400" dirty="0"/>
              <a:t>Name: 			Age: 			Occupation: </a:t>
            </a:r>
          </a:p>
        </p:txBody>
      </p:sp>
      <p:sp>
        <p:nvSpPr>
          <p:cNvPr id="20" name="Speech Bubble: Rectangle 19">
            <a:extLst>
              <a:ext uri="{FF2B5EF4-FFF2-40B4-BE49-F238E27FC236}">
                <a16:creationId xmlns:a16="http://schemas.microsoft.com/office/drawing/2014/main" id="{BD20B1D0-7E5E-4E0D-8F10-1351B7859964}"/>
              </a:ext>
            </a:extLst>
          </p:cNvPr>
          <p:cNvSpPr/>
          <p:nvPr/>
        </p:nvSpPr>
        <p:spPr>
          <a:xfrm>
            <a:off x="53332" y="5501583"/>
            <a:ext cx="3375668" cy="1813617"/>
          </a:xfrm>
          <a:prstGeom prst="wedgeRectCallout">
            <a:avLst>
              <a:gd name="adj1" fmla="val -37235"/>
              <a:gd name="adj2" fmla="val 67310"/>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gn="ctr">
              <a:lnSpc>
                <a:spcPct val="107000"/>
              </a:lnSpc>
              <a:spcAft>
                <a:spcPts val="0"/>
              </a:spcAft>
              <a:buSzPts val="1000"/>
              <a:tabLst>
                <a:tab pos="457200" algn="l"/>
              </a:tabLst>
            </a:pPr>
            <a:r>
              <a:rPr lang="en-GB" sz="1050" dirty="0">
                <a:solidFill>
                  <a:schemeClr val="tx1"/>
                </a:solidFill>
                <a:latin typeface="Calibri" panose="020F0502020204030204" pitchFamily="34" charset="0"/>
                <a:ea typeface="Times New Roman" panose="02020603050405020304" pitchFamily="18" charset="0"/>
                <a:cs typeface="Calibri" panose="020F0502020204030204" pitchFamily="34" charset="0"/>
              </a:rPr>
              <a:t>What is your dream job? And why?</a:t>
            </a:r>
          </a:p>
          <a:p>
            <a:pPr marR="381000" lvl="0" algn="ctr">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Speech Bubble: Rectangle 20">
            <a:extLst>
              <a:ext uri="{FF2B5EF4-FFF2-40B4-BE49-F238E27FC236}">
                <a16:creationId xmlns:a16="http://schemas.microsoft.com/office/drawing/2014/main" id="{7A745668-0DFF-4AA2-8D48-403696287873}"/>
              </a:ext>
            </a:extLst>
          </p:cNvPr>
          <p:cNvSpPr/>
          <p:nvPr/>
        </p:nvSpPr>
        <p:spPr>
          <a:xfrm>
            <a:off x="129746" y="2568630"/>
            <a:ext cx="2383610" cy="2587569"/>
          </a:xfrm>
          <a:prstGeom prst="wedgeRectCallout">
            <a:avLst>
              <a:gd name="adj1" fmla="val -39481"/>
              <a:gd name="adj2" fmla="val 61021"/>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algn="ctr">
              <a:lnSpc>
                <a:spcPct val="107000"/>
              </a:lnSpc>
              <a:buSzPts val="1000"/>
              <a:tabLst>
                <a:tab pos="457200" algn="l"/>
              </a:tabLst>
            </a:pPr>
            <a:r>
              <a:rPr lang="en-GB" sz="1100" i="1" dirty="0">
                <a:solidFill>
                  <a:schemeClr val="tx1"/>
                </a:solidFill>
                <a:latin typeface="Calibri" panose="020F0502020204030204" pitchFamily="34" charset="0"/>
                <a:ea typeface="Calibri" panose="020F0502020204030204" pitchFamily="34" charset="0"/>
                <a:cs typeface="Calibri" panose="020F0502020204030204" pitchFamily="34" charset="0"/>
              </a:rPr>
              <a:t>You get three wishes: What do you wish for?</a:t>
            </a:r>
            <a:endParaRPr lang="en-GB" sz="11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R="381000" algn="r">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Speech Bubble: Rectangle 22">
            <a:extLst>
              <a:ext uri="{FF2B5EF4-FFF2-40B4-BE49-F238E27FC236}">
                <a16:creationId xmlns:a16="http://schemas.microsoft.com/office/drawing/2014/main" id="{FCEB3429-E0EF-494A-81E6-D3FE3184C72D}"/>
              </a:ext>
            </a:extLst>
          </p:cNvPr>
          <p:cNvSpPr/>
          <p:nvPr/>
        </p:nvSpPr>
        <p:spPr>
          <a:xfrm>
            <a:off x="5041899" y="2458918"/>
            <a:ext cx="1727962" cy="2587569"/>
          </a:xfrm>
          <a:prstGeom prst="wedgeRectCallout">
            <a:avLst>
              <a:gd name="adj1" fmla="val -48595"/>
              <a:gd name="adj2" fmla="val 55729"/>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Times New Roman" panose="02020603050405020304" pitchFamily="18" charset="0"/>
                <a:cs typeface="Calibri" panose="020F0502020204030204" pitchFamily="34" charset="0"/>
              </a:rPr>
              <a:t>What three words would you use to describe yourself?</a:t>
            </a:r>
          </a:p>
          <a:p>
            <a:pPr marR="381000">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Speech Bubble: Rectangle 24">
            <a:extLst>
              <a:ext uri="{FF2B5EF4-FFF2-40B4-BE49-F238E27FC236}">
                <a16:creationId xmlns:a16="http://schemas.microsoft.com/office/drawing/2014/main" id="{F533EBF1-2750-4758-9AA8-FA5DA27365C4}"/>
              </a:ext>
            </a:extLst>
          </p:cNvPr>
          <p:cNvSpPr/>
          <p:nvPr/>
        </p:nvSpPr>
        <p:spPr>
          <a:xfrm>
            <a:off x="3508370" y="5414224"/>
            <a:ext cx="3261491" cy="1900975"/>
          </a:xfrm>
          <a:prstGeom prst="wedgeRectCallout">
            <a:avLst>
              <a:gd name="adj1" fmla="val -21610"/>
              <a:gd name="adj2" fmla="val 69355"/>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one of your strengths?</a:t>
            </a:r>
          </a:p>
          <a:p>
            <a:pPr marR="381000">
              <a:lnSpc>
                <a:spcPct val="107000"/>
              </a:lnSpc>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R="381000" lvl="0">
              <a:lnSpc>
                <a:spcPct val="107000"/>
              </a:lnSpc>
              <a:spcAft>
                <a:spcPts val="0"/>
              </a:spcAft>
              <a:buSzPts val="1000"/>
              <a:tabLst>
                <a:tab pos="457200" algn="l"/>
              </a:tabLst>
            </a:pPr>
            <a:endParaRPr lang="en-GB" sz="1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Speech Bubble: Rectangle 26">
            <a:extLst>
              <a:ext uri="{FF2B5EF4-FFF2-40B4-BE49-F238E27FC236}">
                <a16:creationId xmlns:a16="http://schemas.microsoft.com/office/drawing/2014/main" id="{3A0BDC5B-6E02-4E29-8345-E6FB7EB2706A}"/>
              </a:ext>
            </a:extLst>
          </p:cNvPr>
          <p:cNvSpPr/>
          <p:nvPr/>
        </p:nvSpPr>
        <p:spPr>
          <a:xfrm>
            <a:off x="2671147" y="2415670"/>
            <a:ext cx="2212960" cy="2630817"/>
          </a:xfrm>
          <a:prstGeom prst="wedgeRectCallout">
            <a:avLst>
              <a:gd name="adj1" fmla="val -2468"/>
              <a:gd name="adj2" fmla="val 59677"/>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the nicest thing that someone has done for you?</a:t>
            </a:r>
          </a:p>
          <a:p>
            <a:pPr marR="381000" lvl="0">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a:t>
            </a:r>
            <a:endParaRPr lang="en-GB" sz="11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Speech Bubble: Rectangle 2">
            <a:extLst>
              <a:ext uri="{FF2B5EF4-FFF2-40B4-BE49-F238E27FC236}">
                <a16:creationId xmlns:a16="http://schemas.microsoft.com/office/drawing/2014/main" id="{1E3FB495-B831-4C43-88E0-4552BEABC004}"/>
              </a:ext>
            </a:extLst>
          </p:cNvPr>
          <p:cNvSpPr/>
          <p:nvPr/>
        </p:nvSpPr>
        <p:spPr>
          <a:xfrm>
            <a:off x="3186940" y="7725629"/>
            <a:ext cx="3522780" cy="1813616"/>
          </a:xfrm>
          <a:prstGeom prst="wedgeRectCallout">
            <a:avLst>
              <a:gd name="adj1" fmla="val 39204"/>
              <a:gd name="adj2" fmla="val 69431"/>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lvl="0">
              <a:lnSpc>
                <a:spcPct val="107000"/>
              </a:lnSpc>
              <a:spcAft>
                <a:spcPts val="0"/>
              </a:spcAft>
              <a:buSzPts val="1000"/>
              <a:tabLst>
                <a:tab pos="457200" algn="l"/>
              </a:tabLst>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What is your biggest fear?</a:t>
            </a:r>
          </a:p>
          <a:p>
            <a:pPr marR="381000" lvl="0">
              <a:lnSpc>
                <a:spcPct val="107000"/>
              </a:lnSpc>
              <a:spcAft>
                <a:spcPts val="0"/>
              </a:spcAft>
              <a:buSzPts val="1000"/>
              <a:tabLst>
                <a:tab pos="457200" algn="l"/>
              </a:tabLst>
            </a:pP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______________________________________________________________________________________________________________________________________________________________________________________________________</a:t>
            </a:r>
            <a:endParaRPr lang="en-GB" sz="12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F6CBE75C-6334-40F8-9693-59571D503CC1}"/>
              </a:ext>
            </a:extLst>
          </p:cNvPr>
          <p:cNvSpPr txBox="1"/>
          <p:nvPr/>
        </p:nvSpPr>
        <p:spPr>
          <a:xfrm>
            <a:off x="307546" y="290619"/>
            <a:ext cx="4163967" cy="369332"/>
          </a:xfrm>
          <a:prstGeom prst="rect">
            <a:avLst/>
          </a:prstGeom>
          <a:noFill/>
        </p:spPr>
        <p:txBody>
          <a:bodyPr wrap="square" rtlCol="0">
            <a:spAutoFit/>
          </a:bodyPr>
          <a:lstStyle/>
          <a:p>
            <a:r>
              <a:rPr lang="en-GB" b="1" dirty="0"/>
              <a:t>Performance 2: Hot-seating</a:t>
            </a:r>
          </a:p>
        </p:txBody>
      </p:sp>
      <p:sp>
        <p:nvSpPr>
          <p:cNvPr id="4" name="Speech Bubble: Rectangle 3">
            <a:extLst>
              <a:ext uri="{FF2B5EF4-FFF2-40B4-BE49-F238E27FC236}">
                <a16:creationId xmlns:a16="http://schemas.microsoft.com/office/drawing/2014/main" id="{D9A72DFA-43A2-48AE-AF16-28043F0F0572}"/>
              </a:ext>
            </a:extLst>
          </p:cNvPr>
          <p:cNvSpPr/>
          <p:nvPr/>
        </p:nvSpPr>
        <p:spPr>
          <a:xfrm>
            <a:off x="111211" y="7725630"/>
            <a:ext cx="2855869" cy="1735974"/>
          </a:xfrm>
          <a:prstGeom prst="wedgeRectCallout">
            <a:avLst>
              <a:gd name="adj1" fmla="val -34174"/>
              <a:gd name="adj2" fmla="val 71741"/>
            </a:avLst>
          </a:prstGeom>
          <a:no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i="1" dirty="0">
                <a:solidFill>
                  <a:schemeClr val="tx1"/>
                </a:solidFill>
              </a:rPr>
              <a:t>Where do you see yourself in ten years’ time? </a:t>
            </a:r>
          </a:p>
          <a:p>
            <a:r>
              <a:rPr lang="en-GB" sz="1400" i="1" dirty="0">
                <a:solidFill>
                  <a:schemeClr val="tx1"/>
                </a:solidFill>
              </a:rPr>
              <a:t>______________________________________________________________________________________________________________________________________________________</a:t>
            </a:r>
            <a:endParaRPr lang="en-GB" sz="1200" i="1" dirty="0">
              <a:solidFill>
                <a:schemeClr val="tx1"/>
              </a:solidFill>
            </a:endParaRPr>
          </a:p>
        </p:txBody>
      </p:sp>
      <p:sp>
        <p:nvSpPr>
          <p:cNvPr id="12" name="Speech Bubble: Rectangle 11">
            <a:extLst>
              <a:ext uri="{FF2B5EF4-FFF2-40B4-BE49-F238E27FC236}">
                <a16:creationId xmlns:a16="http://schemas.microsoft.com/office/drawing/2014/main" id="{56B948A1-9D49-4104-821A-0657056C5841}"/>
              </a:ext>
            </a:extLst>
          </p:cNvPr>
          <p:cNvSpPr/>
          <p:nvPr/>
        </p:nvSpPr>
        <p:spPr>
          <a:xfrm>
            <a:off x="111211" y="1233110"/>
            <a:ext cx="6480089" cy="1066564"/>
          </a:xfrm>
          <a:prstGeom prst="wedgeRectCallout">
            <a:avLst>
              <a:gd name="adj1" fmla="val 52804"/>
              <a:gd name="adj2" fmla="val 49423"/>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381000" algn="ctr">
              <a:lnSpc>
                <a:spcPct val="107000"/>
              </a:lnSpc>
              <a:buSzPts val="1000"/>
              <a:tabLst>
                <a:tab pos="457200" algn="l"/>
              </a:tabLst>
            </a:pPr>
            <a:r>
              <a:rPr lang="en-GB" sz="1100" dirty="0">
                <a:solidFill>
                  <a:schemeClr val="tx1"/>
                </a:solidFill>
              </a:rPr>
              <a:t>If you could have a super power, what would it be? </a:t>
            </a:r>
            <a:r>
              <a:rPr lang="en-GB" sz="1400" dirty="0">
                <a:solidFill>
                  <a:schemeClr val="tx1"/>
                </a:solidFill>
                <a:latin typeface="Calibri" panose="020F0502020204030204" pitchFamily="34" charset="0"/>
                <a:ea typeface="Calibri" panose="020F0502020204030204" pitchFamily="34" charset="0"/>
                <a:cs typeface="Calibri" panose="020F0502020204030204" pitchFamily="34" charset="0"/>
              </a:rPr>
              <a:t>____________________________________________________________________________________________________________________________________</a:t>
            </a:r>
            <a:endParaRPr lang="en-GB" sz="1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1197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A2EB0-3942-4A60-9F27-F34BBDBFFA88}"/>
              </a:ext>
            </a:extLst>
          </p:cNvPr>
          <p:cNvSpPr>
            <a:spLocks noGrp="1"/>
          </p:cNvSpPr>
          <p:nvPr>
            <p:ph type="title"/>
          </p:nvPr>
        </p:nvSpPr>
        <p:spPr>
          <a:xfrm>
            <a:off x="230189" y="235305"/>
            <a:ext cx="2106612" cy="526695"/>
          </a:xfrm>
          <a:ln>
            <a:solidFill>
              <a:schemeClr val="accent1"/>
            </a:solidFill>
          </a:ln>
        </p:spPr>
        <p:txBody>
          <a:bodyPr>
            <a:normAutofit/>
          </a:bodyPr>
          <a:lstStyle/>
          <a:p>
            <a:r>
              <a:rPr lang="en-GB" sz="1400" b="1" dirty="0"/>
              <a:t>Performance 2: Notes</a:t>
            </a:r>
          </a:p>
        </p:txBody>
      </p:sp>
      <p:sp>
        <p:nvSpPr>
          <p:cNvPr id="6" name="TextBox 5">
            <a:extLst>
              <a:ext uri="{FF2B5EF4-FFF2-40B4-BE49-F238E27FC236}">
                <a16:creationId xmlns:a16="http://schemas.microsoft.com/office/drawing/2014/main" id="{E84C4627-DE58-4F7A-B241-13E7A2C13636}"/>
              </a:ext>
            </a:extLst>
          </p:cNvPr>
          <p:cNvSpPr txBox="1"/>
          <p:nvPr/>
        </p:nvSpPr>
        <p:spPr>
          <a:xfrm>
            <a:off x="282576" y="825500"/>
            <a:ext cx="6359523" cy="8956298"/>
          </a:xfrm>
          <a:prstGeom prst="rect">
            <a:avLst/>
          </a:prstGeom>
          <a:noFill/>
        </p:spPr>
        <p:txBody>
          <a:bodyPr wrap="square" rtlCol="0">
            <a:spAutoFit/>
          </a:bodyPr>
          <a:lstStyle/>
          <a:p>
            <a:r>
              <a:rPr lang="en-GB"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1978887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58D05A2-4751-40CF-B81B-1AE1E3317D5B}"/>
              </a:ext>
            </a:extLst>
          </p:cNvPr>
          <p:cNvGraphicFramePr>
            <a:graphicFrameLocks noGrp="1"/>
          </p:cNvGraphicFramePr>
          <p:nvPr>
            <p:extLst>
              <p:ext uri="{D42A27DB-BD31-4B8C-83A1-F6EECF244321}">
                <p14:modId xmlns:p14="http://schemas.microsoft.com/office/powerpoint/2010/main" val="3103363196"/>
              </p:ext>
            </p:extLst>
          </p:nvPr>
        </p:nvGraphicFramePr>
        <p:xfrm>
          <a:off x="184150" y="1798971"/>
          <a:ext cx="6489700" cy="6875128"/>
        </p:xfrm>
        <a:graphic>
          <a:graphicData uri="http://schemas.openxmlformats.org/drawingml/2006/table">
            <a:tbl>
              <a:tblPr>
                <a:tableStyleId>{5C22544A-7EE6-4342-B048-85BDC9FD1C3A}</a:tableStyleId>
              </a:tblPr>
              <a:tblGrid>
                <a:gridCol w="1790700">
                  <a:extLst>
                    <a:ext uri="{9D8B030D-6E8A-4147-A177-3AD203B41FA5}">
                      <a16:colId xmlns:a16="http://schemas.microsoft.com/office/drawing/2014/main" val="4036598760"/>
                    </a:ext>
                  </a:extLst>
                </a:gridCol>
                <a:gridCol w="2058001">
                  <a:extLst>
                    <a:ext uri="{9D8B030D-6E8A-4147-A177-3AD203B41FA5}">
                      <a16:colId xmlns:a16="http://schemas.microsoft.com/office/drawing/2014/main" val="3516036763"/>
                    </a:ext>
                  </a:extLst>
                </a:gridCol>
                <a:gridCol w="964185">
                  <a:extLst>
                    <a:ext uri="{9D8B030D-6E8A-4147-A177-3AD203B41FA5}">
                      <a16:colId xmlns:a16="http://schemas.microsoft.com/office/drawing/2014/main" val="2229014164"/>
                    </a:ext>
                  </a:extLst>
                </a:gridCol>
                <a:gridCol w="1676814">
                  <a:extLst>
                    <a:ext uri="{9D8B030D-6E8A-4147-A177-3AD203B41FA5}">
                      <a16:colId xmlns:a16="http://schemas.microsoft.com/office/drawing/2014/main" val="2153941125"/>
                    </a:ext>
                  </a:extLst>
                </a:gridCol>
              </a:tblGrid>
              <a:tr h="474426">
                <a:tc>
                  <a:txBody>
                    <a:bodyPr/>
                    <a:lstStyle/>
                    <a:p>
                      <a:pPr algn="ctr">
                        <a:lnSpc>
                          <a:spcPct val="115000"/>
                        </a:lnSpc>
                        <a:spcAft>
                          <a:spcPts val="1000"/>
                        </a:spcAft>
                      </a:pPr>
                      <a:r>
                        <a:rPr lang="en-GB" sz="1200" b="1" dirty="0">
                          <a:effectLst/>
                        </a:rPr>
                        <a:t>Question</a:t>
                      </a:r>
                      <a:endParaRPr lang="en-GB" sz="1200" b="1"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b="1" dirty="0">
                          <a:effectLst/>
                        </a:rPr>
                        <a:t>How to answer it</a:t>
                      </a:r>
                      <a:endParaRPr lang="en-GB" sz="1200" b="1"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b="1" dirty="0">
                          <a:effectLst/>
                        </a:rPr>
                        <a:t>How many sentences?</a:t>
                      </a:r>
                      <a:endParaRPr lang="en-GB" sz="1200" b="1"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b="1" dirty="0">
                          <a:effectLst/>
                        </a:rPr>
                        <a:t>Sentence Starters</a:t>
                      </a:r>
                      <a:endParaRPr lang="en-GB" sz="1200" b="1"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2368345"/>
                  </a:ext>
                </a:extLst>
              </a:tr>
              <a:tr h="866364">
                <a:tc>
                  <a:txBody>
                    <a:bodyPr/>
                    <a:lstStyle/>
                    <a:p>
                      <a:pPr algn="ctr">
                        <a:lnSpc>
                          <a:spcPct val="115000"/>
                        </a:lnSpc>
                        <a:spcAft>
                          <a:spcPts val="1000"/>
                        </a:spcAft>
                      </a:pPr>
                      <a:r>
                        <a:rPr lang="en-GB" sz="1200" b="1" i="1" dirty="0">
                          <a:solidFill>
                            <a:srgbClr val="FF0000"/>
                          </a:solidFill>
                          <a:effectLst/>
                        </a:rPr>
                        <a:t>1: What role are you playing?</a:t>
                      </a:r>
                      <a:endParaRPr lang="en-GB" sz="1200" b="1" i="1" dirty="0">
                        <a:solidFill>
                          <a:srgbClr val="FF0000"/>
                        </a:solidFill>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What part you played in the</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1 Sentence</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In the performance I played the role of…</a:t>
                      </a:r>
                    </a:p>
                    <a:p>
                      <a:pPr algn="ctr">
                        <a:lnSpc>
                          <a:spcPct val="115000"/>
                        </a:lnSpc>
                        <a:spcAft>
                          <a:spcPts val="1000"/>
                        </a:spcAft>
                      </a:pPr>
                      <a:r>
                        <a:rPr lang="en-GB" sz="1200" dirty="0">
                          <a:effectLst/>
                        </a:rPr>
                        <a:t>In the play… by …</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57948292"/>
                  </a:ext>
                </a:extLst>
              </a:tr>
              <a:tr h="818403">
                <a:tc>
                  <a:txBody>
                    <a:bodyPr/>
                    <a:lstStyle/>
                    <a:p>
                      <a:pPr algn="ctr">
                        <a:lnSpc>
                          <a:spcPct val="115000"/>
                        </a:lnSpc>
                        <a:spcAft>
                          <a:spcPts val="1000"/>
                        </a:spcAft>
                      </a:pPr>
                      <a:r>
                        <a:rPr lang="en-GB" sz="1200" b="1" i="1" u="none" dirty="0">
                          <a:solidFill>
                            <a:srgbClr val="00B050"/>
                          </a:solidFill>
                          <a:effectLst/>
                        </a:rPr>
                        <a:t>2: What is happening to your character in the extract?</a:t>
                      </a:r>
                      <a:endParaRPr lang="en-GB" sz="1200" b="1" i="1" u="none" dirty="0">
                        <a:solidFill>
                          <a:srgbClr val="00B050"/>
                        </a:solidFill>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What is happening in the extract. This should be short and concise.</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1 Sentence</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a:effectLst/>
                        </a:rPr>
                        <a:t>In this extract…..</a:t>
                      </a:r>
                      <a:endParaRPr lang="en-GB" sz="120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3990134"/>
                  </a:ext>
                </a:extLst>
              </a:tr>
              <a:tr h="2627720">
                <a:tc>
                  <a:txBody>
                    <a:bodyPr/>
                    <a:lstStyle/>
                    <a:p>
                      <a:pPr algn="ctr">
                        <a:lnSpc>
                          <a:spcPct val="100000"/>
                        </a:lnSpc>
                        <a:spcAft>
                          <a:spcPts val="1000"/>
                        </a:spcAft>
                      </a:pPr>
                      <a:r>
                        <a:rPr lang="en-GB" sz="1200" b="1" i="1" u="none" dirty="0">
                          <a:solidFill>
                            <a:srgbClr val="0070C0"/>
                          </a:solidFill>
                        </a:rPr>
                        <a:t>3: What are your character’s objectives/motivations/feelings?</a:t>
                      </a: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Explain what you are trying to show from the extract </a:t>
                      </a:r>
                    </a:p>
                    <a:p>
                      <a:pPr algn="ctr">
                        <a:lnSpc>
                          <a:spcPct val="115000"/>
                        </a:lnSpc>
                        <a:spcAft>
                          <a:spcPts val="1000"/>
                        </a:spcAft>
                      </a:pPr>
                      <a:r>
                        <a:rPr lang="en-GB" sz="1200" dirty="0">
                          <a:effectLst/>
                        </a:rPr>
                        <a:t>Objective - Overall, in this extract, what is the character trying to achieve?</a:t>
                      </a:r>
                    </a:p>
                    <a:p>
                      <a:pPr algn="ctr">
                        <a:lnSpc>
                          <a:spcPct val="115000"/>
                        </a:lnSpc>
                        <a:spcAft>
                          <a:spcPts val="1000"/>
                        </a:spcAft>
                      </a:pPr>
                      <a:r>
                        <a:rPr lang="en-GB" sz="1200" dirty="0">
                          <a:effectLst/>
                        </a:rPr>
                        <a:t>Motivation - what is driving the character?</a:t>
                      </a:r>
                    </a:p>
                    <a:p>
                      <a:pPr algn="ctr">
                        <a:lnSpc>
                          <a:spcPct val="115000"/>
                        </a:lnSpc>
                        <a:spcAft>
                          <a:spcPts val="1000"/>
                        </a:spcAft>
                      </a:pPr>
                      <a:r>
                        <a:rPr lang="en-GB" sz="1200" dirty="0">
                          <a:effectLst/>
                        </a:rPr>
                        <a:t>Feelings - How does the character feel?</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2-3 Sentences</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In this extract my character’s objective is….</a:t>
                      </a:r>
                    </a:p>
                    <a:p>
                      <a:pPr algn="ctr">
                        <a:lnSpc>
                          <a:spcPct val="115000"/>
                        </a:lnSpc>
                        <a:spcAft>
                          <a:spcPts val="1000"/>
                        </a:spcAft>
                      </a:pPr>
                      <a:r>
                        <a:rPr lang="en-GB" sz="1200" dirty="0">
                          <a:effectLst/>
                        </a:rPr>
                        <a:t>By the end of this extract I wanted to show…</a:t>
                      </a:r>
                    </a:p>
                    <a:p>
                      <a:pPr algn="ctr">
                        <a:lnSpc>
                          <a:spcPct val="115000"/>
                        </a:lnSpc>
                        <a:spcAft>
                          <a:spcPts val="1000"/>
                        </a:spcAft>
                      </a:pPr>
                      <a:r>
                        <a:rPr lang="en-GB" sz="1200" dirty="0">
                          <a:effectLst/>
                        </a:rPr>
                        <a:t>In this extract my character is feeling….. because/as….</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0929825"/>
                  </a:ext>
                </a:extLst>
              </a:tr>
              <a:tr h="2088215">
                <a:tc>
                  <a:txBody>
                    <a:bodyPr/>
                    <a:lstStyle/>
                    <a:p>
                      <a:pPr algn="ctr">
                        <a:lnSpc>
                          <a:spcPct val="115000"/>
                        </a:lnSpc>
                        <a:spcAft>
                          <a:spcPts val="1000"/>
                        </a:spcAft>
                      </a:pPr>
                      <a:r>
                        <a:rPr lang="en-GB" sz="1200" b="1" i="1" dirty="0">
                          <a:solidFill>
                            <a:srgbClr val="FF66CC"/>
                          </a:solidFill>
                          <a:effectLst/>
                        </a:rPr>
                        <a:t>4: How are you interpreting this character in the performance (vocal, physical, communication of intent)?</a:t>
                      </a:r>
                      <a:endParaRPr lang="en-GB" sz="1200" b="1" i="1" dirty="0">
                        <a:solidFill>
                          <a:srgbClr val="FF66CC"/>
                        </a:solidFill>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Explain specifically how you plan to use vocal skills, physical skills and stage space to communicate your intentions to the audience.</a:t>
                      </a:r>
                    </a:p>
                    <a:p>
                      <a:pPr algn="ctr">
                        <a:lnSpc>
                          <a:spcPct val="115000"/>
                        </a:lnSpc>
                        <a:spcAft>
                          <a:spcPts val="1000"/>
                        </a:spcAft>
                      </a:pPr>
                      <a:r>
                        <a:rPr lang="en-GB" sz="1200" dirty="0">
                          <a:effectLst/>
                        </a:rPr>
                        <a:t>Aim to describe at least 1 of each (use the keywords in your booklet).</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5 -7 Sentences</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1000"/>
                        </a:spcAft>
                      </a:pPr>
                      <a:r>
                        <a:rPr lang="en-GB" sz="1200" dirty="0">
                          <a:effectLst/>
                        </a:rPr>
                        <a:t>One way I will communicate this is through the use of…</a:t>
                      </a:r>
                    </a:p>
                    <a:p>
                      <a:pPr algn="ctr">
                        <a:lnSpc>
                          <a:spcPct val="115000"/>
                        </a:lnSpc>
                        <a:spcAft>
                          <a:spcPts val="1000"/>
                        </a:spcAft>
                      </a:pPr>
                      <a:r>
                        <a:rPr lang="en-GB" sz="1200" dirty="0">
                          <a:effectLst/>
                        </a:rPr>
                        <a:t>I will make this clear to the audience by… </a:t>
                      </a:r>
                    </a:p>
                    <a:p>
                      <a:pPr marR="285750" algn="ctr">
                        <a:lnSpc>
                          <a:spcPct val="115000"/>
                        </a:lnSpc>
                        <a:spcAft>
                          <a:spcPts val="1000"/>
                        </a:spcAft>
                      </a:pPr>
                      <a:r>
                        <a:rPr lang="en-GB" sz="1200" dirty="0">
                          <a:effectLst/>
                        </a:rPr>
                        <a:t>One way I will show this is by…</a:t>
                      </a:r>
                      <a:endParaRPr lang="en-GB" sz="1200" dirty="0">
                        <a:effectLst/>
                        <a:latin typeface="Calibri" panose="020F0502020204030204" pitchFamily="34" charset="0"/>
                        <a:ea typeface="Calibri" panose="020F0502020204030204" pitchFamily="34" charset="0"/>
                      </a:endParaRPr>
                    </a:p>
                  </a:txBody>
                  <a:tcPr marL="54598" marR="545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77848340"/>
                  </a:ext>
                </a:extLst>
              </a:tr>
            </a:tbl>
          </a:graphicData>
        </a:graphic>
      </p:graphicFrame>
      <p:sp>
        <p:nvSpPr>
          <p:cNvPr id="3" name="Rectangle 2">
            <a:extLst>
              <a:ext uri="{FF2B5EF4-FFF2-40B4-BE49-F238E27FC236}">
                <a16:creationId xmlns:a16="http://schemas.microsoft.com/office/drawing/2014/main" id="{3B078747-79DC-49E9-8407-52C977310FDF}"/>
              </a:ext>
            </a:extLst>
          </p:cNvPr>
          <p:cNvSpPr/>
          <p:nvPr/>
        </p:nvSpPr>
        <p:spPr>
          <a:xfrm>
            <a:off x="266700" y="196189"/>
            <a:ext cx="6489700" cy="1376146"/>
          </a:xfrm>
          <a:prstGeom prst="rect">
            <a:avLst/>
          </a:prstGeom>
        </p:spPr>
        <p:txBody>
          <a:bodyPr wrap="square">
            <a:spAutoFit/>
          </a:bodyPr>
          <a:lstStyle/>
          <a:p>
            <a:pPr>
              <a:lnSpc>
                <a:spcPct val="115000"/>
              </a:lnSpc>
              <a:spcAft>
                <a:spcPts val="1000"/>
              </a:spcAft>
            </a:pPr>
            <a:r>
              <a:rPr lang="en-GB" b="1" dirty="0">
                <a:ea typeface="Calibri" panose="020F0502020204030204" pitchFamily="34" charset="0"/>
              </a:rPr>
              <a:t>Written Intentions</a:t>
            </a:r>
            <a:endParaRPr lang="en-GB" dirty="0">
              <a:ea typeface="Calibri" panose="020F0502020204030204" pitchFamily="34" charset="0"/>
            </a:endParaRPr>
          </a:p>
          <a:p>
            <a:pPr>
              <a:lnSpc>
                <a:spcPct val="115000"/>
              </a:lnSpc>
              <a:spcAft>
                <a:spcPts val="0"/>
              </a:spcAft>
            </a:pPr>
            <a:r>
              <a:rPr lang="en-GB" sz="1200" dirty="0">
                <a:ea typeface="Arial" panose="020B0604020202020204" pitchFamily="34" charset="0"/>
              </a:rPr>
              <a:t>Prior to your Component 2 exam, you have to send the examiner a short bit of writing explaining your intentions for your performance. This paragraph is 200 Words and should answer 4 questions. You will not receive a mark for these 4 questions BUT you will receive a mark based on how well you met the intentions.</a:t>
            </a:r>
            <a:endParaRPr lang="en-GB" sz="1200" dirty="0">
              <a:ea typeface="Calibri" panose="020F0502020204030204" pitchFamily="34" charset="0"/>
            </a:endParaRPr>
          </a:p>
        </p:txBody>
      </p:sp>
    </p:spTree>
    <p:extLst>
      <p:ext uri="{BB962C8B-B14F-4D97-AF65-F5344CB8AC3E}">
        <p14:creationId xmlns:p14="http://schemas.microsoft.com/office/powerpoint/2010/main" val="466520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2F9B0E-7B4C-4C53-BB71-DFBD01519D61}"/>
              </a:ext>
            </a:extLst>
          </p:cNvPr>
          <p:cNvSpPr/>
          <p:nvPr/>
        </p:nvSpPr>
        <p:spPr>
          <a:xfrm>
            <a:off x="97971" y="422011"/>
            <a:ext cx="6629401" cy="5813771"/>
          </a:xfrm>
          <a:prstGeom prst="rect">
            <a:avLst/>
          </a:prstGeom>
        </p:spPr>
        <p:txBody>
          <a:bodyPr wrap="square">
            <a:spAutoFit/>
          </a:bodyPr>
          <a:lstStyle/>
          <a:p>
            <a:pPr>
              <a:lnSpc>
                <a:spcPct val="115000"/>
              </a:lnSpc>
              <a:spcAft>
                <a:spcPts val="0"/>
              </a:spcAft>
            </a:pPr>
            <a:r>
              <a:rPr lang="en-GB" sz="1200" dirty="0">
                <a:solidFill>
                  <a:srgbClr val="FF0000"/>
                </a:solidFill>
                <a:ea typeface="Arial" panose="020B0604020202020204" pitchFamily="34" charset="0"/>
              </a:rPr>
              <a:t>1. In my monologue I will be performing as Verity Taylor in Find Me. In the play, Verity has an undiagnosed mental disability, she can be over excitable and uncontrollable. </a:t>
            </a:r>
            <a:r>
              <a:rPr lang="en-GB" sz="1200" dirty="0">
                <a:ea typeface="Arial" panose="020B0604020202020204" pitchFamily="34" charset="0"/>
              </a:rPr>
              <a:t>Find Me is about Verity growing up and how her behaviour affects those around her. </a:t>
            </a:r>
            <a:r>
              <a:rPr lang="en-GB" sz="1200" dirty="0">
                <a:solidFill>
                  <a:srgbClr val="00B050"/>
                </a:solidFill>
                <a:ea typeface="Arial" panose="020B0604020202020204" pitchFamily="34" charset="0"/>
              </a:rPr>
              <a:t>This extract takes place roughly half way through the play, when Verity is about eleven years old. The monologue is about Verity’s new love for swimming, something her mother stated earlier that ‘She’s got so good at’. </a:t>
            </a:r>
            <a:r>
              <a:rPr lang="en-GB" sz="1200" dirty="0">
                <a:solidFill>
                  <a:srgbClr val="4A86E8"/>
                </a:solidFill>
                <a:ea typeface="Arial" panose="020B0604020202020204" pitchFamily="34" charset="0"/>
              </a:rPr>
              <a:t>My objective is to show the extreme excitement she is feeling but also contrast this with a sense of self-doubt and confusion displaying the difficulties she faces in processing her feelings.</a:t>
            </a:r>
            <a:r>
              <a:rPr lang="en-GB" sz="1200" dirty="0">
                <a:ea typeface="Arial" panose="020B0604020202020204" pitchFamily="34" charset="0"/>
              </a:rPr>
              <a:t> </a:t>
            </a:r>
            <a:r>
              <a:rPr lang="en-GB" sz="1200" dirty="0">
                <a:solidFill>
                  <a:srgbClr val="FF66CC"/>
                </a:solidFill>
                <a:ea typeface="Arial" panose="020B0604020202020204" pitchFamily="34" charset="0"/>
              </a:rPr>
              <a:t>To show her excitement I will speak with a high pitched, childlike voice and at times I will talk quite fast. Using movement I will use wide gestures with my feet stood apart as if she is presenting to the audience. I will also lean towards the audience to help engage them in to the piece. In contrast to this I will stop, look towards the ground, move and then continue – this will show that she has a fresh thought in her head that she can run with. I will vary between using direct address and self-address showing that she thinks out loud and there is little difference to her between talking to herself and talking to others.</a:t>
            </a:r>
            <a:endParaRPr lang="en-GB" sz="1200" dirty="0">
              <a:solidFill>
                <a:srgbClr val="FF66CC"/>
              </a:solidFill>
              <a:ea typeface="Calibri" panose="020F0502020204030204" pitchFamily="34" charset="0"/>
            </a:endParaRPr>
          </a:p>
          <a:p>
            <a:pPr>
              <a:lnSpc>
                <a:spcPct val="115000"/>
              </a:lnSpc>
              <a:spcAft>
                <a:spcPts val="0"/>
              </a:spcAft>
            </a:pPr>
            <a:r>
              <a:rPr lang="en-GB" sz="1200" b="1" dirty="0">
                <a:ea typeface="Arial" panose="020B0604020202020204" pitchFamily="34" charset="0"/>
              </a:rPr>
              <a:t> </a:t>
            </a:r>
            <a:endParaRPr lang="en-GB" sz="1200" dirty="0">
              <a:ea typeface="Calibri" panose="020F0502020204030204" pitchFamily="34" charset="0"/>
            </a:endParaRPr>
          </a:p>
          <a:p>
            <a:pPr>
              <a:lnSpc>
                <a:spcPct val="115000"/>
              </a:lnSpc>
              <a:spcAft>
                <a:spcPts val="0"/>
              </a:spcAft>
            </a:pPr>
            <a:r>
              <a:rPr lang="en-GB" sz="1200" dirty="0">
                <a:ea typeface="Arial" panose="020B0604020202020204" pitchFamily="34" charset="0"/>
              </a:rPr>
              <a:t> </a:t>
            </a:r>
            <a:endParaRPr lang="en-GB" sz="1200" dirty="0">
              <a:ea typeface="Calibri" panose="020F0502020204030204" pitchFamily="34" charset="0"/>
            </a:endParaRPr>
          </a:p>
          <a:p>
            <a:pPr>
              <a:lnSpc>
                <a:spcPct val="115000"/>
              </a:lnSpc>
              <a:spcAft>
                <a:spcPts val="0"/>
              </a:spcAft>
            </a:pPr>
            <a:r>
              <a:rPr lang="en-GB" sz="1200" dirty="0">
                <a:solidFill>
                  <a:srgbClr val="FF0000"/>
                </a:solidFill>
                <a:ea typeface="Arial" panose="020B0604020202020204" pitchFamily="34" charset="0"/>
              </a:rPr>
              <a:t>2. In my monologue I will be performing as Jean Taylor, Verity’s mother. </a:t>
            </a:r>
            <a:r>
              <a:rPr lang="en-GB" sz="1200" dirty="0">
                <a:solidFill>
                  <a:srgbClr val="00B050"/>
                </a:solidFill>
                <a:ea typeface="Arial" panose="020B0604020202020204" pitchFamily="34" charset="0"/>
              </a:rPr>
              <a:t>This monologue occurs after she has received a visit from social services who have told her that she ‘can’t find a residential place for Verity’. </a:t>
            </a:r>
            <a:r>
              <a:rPr lang="en-GB" sz="1200" dirty="0">
                <a:solidFill>
                  <a:srgbClr val="0000FF"/>
                </a:solidFill>
                <a:ea typeface="Arial" panose="020B0604020202020204" pitchFamily="34" charset="0"/>
              </a:rPr>
              <a:t>We see in the monologue that Jean has no idea how she is going to cope with the family’s situation and how she has little hope for the future. I want the audience to connect with Jean and understand her situation. I additionally want to show that Jean is voicing her feelings for the first time. </a:t>
            </a:r>
            <a:r>
              <a:rPr lang="en-GB" sz="1200" dirty="0">
                <a:solidFill>
                  <a:srgbClr val="FF66CC"/>
                </a:solidFill>
                <a:ea typeface="Arial" panose="020B0604020202020204" pitchFamily="34" charset="0"/>
              </a:rPr>
              <a:t>To show this, I will use a conversational yet bitter tone as if she is talking to herself and reflecting on her difficult situation. I will also raise my voice in volume when Jean feels more angry at her situation such as during the line ‘Your own child that you love’. Using physical movement as I walk around I will hold on to the chairs due to shock and sit down when speaking due to how exhausted Jean feels from having to deal with Verity. I will use pause when she has realisations of how she truly feels for example during the line ‘I don’t even know if I do love her’.</a:t>
            </a:r>
            <a:endParaRPr lang="en-GB" sz="1200" dirty="0">
              <a:solidFill>
                <a:srgbClr val="FF66CC"/>
              </a:solidFill>
              <a:ea typeface="Calibri" panose="020F0502020204030204" pitchFamily="34" charset="0"/>
            </a:endParaRPr>
          </a:p>
          <a:p>
            <a:pPr>
              <a:lnSpc>
                <a:spcPct val="115000"/>
              </a:lnSpc>
              <a:spcAft>
                <a:spcPts val="0"/>
              </a:spcAft>
            </a:pPr>
            <a:r>
              <a:rPr lang="en-GB" sz="1200" dirty="0">
                <a:solidFill>
                  <a:srgbClr val="FF00FF"/>
                </a:solidFill>
                <a:ea typeface="Arial" panose="020B0604020202020204" pitchFamily="34" charset="0"/>
              </a:rPr>
              <a:t> </a:t>
            </a:r>
            <a:endParaRPr lang="en-GB" sz="1200" dirty="0">
              <a:ea typeface="Calibri" panose="020F0502020204030204" pitchFamily="34" charset="0"/>
            </a:endParaRPr>
          </a:p>
        </p:txBody>
      </p:sp>
      <p:sp>
        <p:nvSpPr>
          <p:cNvPr id="3" name="Rectangle 2">
            <a:extLst>
              <a:ext uri="{FF2B5EF4-FFF2-40B4-BE49-F238E27FC236}">
                <a16:creationId xmlns:a16="http://schemas.microsoft.com/office/drawing/2014/main" id="{F89ABDEC-8213-4105-B5C2-6C554BEF42FA}"/>
              </a:ext>
            </a:extLst>
          </p:cNvPr>
          <p:cNvSpPr/>
          <p:nvPr/>
        </p:nvSpPr>
        <p:spPr>
          <a:xfrm>
            <a:off x="207675" y="29852"/>
            <a:ext cx="3111621" cy="392159"/>
          </a:xfrm>
          <a:prstGeom prst="rect">
            <a:avLst/>
          </a:prstGeom>
        </p:spPr>
        <p:txBody>
          <a:bodyPr wrap="none">
            <a:spAutoFit/>
          </a:bodyPr>
          <a:lstStyle/>
          <a:p>
            <a:pPr>
              <a:lnSpc>
                <a:spcPct val="115000"/>
              </a:lnSpc>
              <a:spcAft>
                <a:spcPts val="1000"/>
              </a:spcAft>
            </a:pPr>
            <a:r>
              <a:rPr lang="en-GB" b="1" dirty="0">
                <a:latin typeface="Calibri" panose="020F0502020204030204" pitchFamily="34" charset="0"/>
                <a:ea typeface="Calibri" panose="020F0502020204030204" pitchFamily="34" charset="0"/>
              </a:rPr>
              <a:t>Examples of written intentions</a:t>
            </a:r>
            <a:endParaRPr lang="en-GB" dirty="0">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69748D0-EC8B-4122-A2EF-54392AA69485}"/>
              </a:ext>
            </a:extLst>
          </p:cNvPr>
          <p:cNvSpPr txBox="1"/>
          <p:nvPr/>
        </p:nvSpPr>
        <p:spPr>
          <a:xfrm>
            <a:off x="207675" y="6389915"/>
            <a:ext cx="6378182" cy="3416320"/>
          </a:xfrm>
          <a:prstGeom prst="rect">
            <a:avLst/>
          </a:prstGeom>
          <a:noFill/>
        </p:spPr>
        <p:txBody>
          <a:bodyPr wrap="square" rtlCol="0">
            <a:spAutoFit/>
          </a:bodyPr>
          <a:lstStyle/>
          <a:p>
            <a:r>
              <a:rPr lang="en-GB" dirty="0"/>
              <a:t>Use this space to plan your own intentions: </a:t>
            </a:r>
          </a:p>
          <a:p>
            <a:r>
              <a:rPr lang="en-GB"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2989173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90BB734-DCE8-4307-9E95-F936527CA1BD}"/>
              </a:ext>
            </a:extLst>
          </p:cNvPr>
          <p:cNvPicPr/>
          <p:nvPr/>
        </p:nvPicPr>
        <p:blipFill>
          <a:blip r:embed="rId2"/>
          <a:stretch>
            <a:fillRect/>
          </a:stretch>
        </p:blipFill>
        <p:spPr>
          <a:xfrm>
            <a:off x="0" y="767925"/>
            <a:ext cx="6858000" cy="4705775"/>
          </a:xfrm>
          <a:prstGeom prst="rect">
            <a:avLst/>
          </a:prstGeom>
        </p:spPr>
      </p:pic>
      <p:sp>
        <p:nvSpPr>
          <p:cNvPr id="5" name="Text Box 2">
            <a:extLst>
              <a:ext uri="{FF2B5EF4-FFF2-40B4-BE49-F238E27FC236}">
                <a16:creationId xmlns:a16="http://schemas.microsoft.com/office/drawing/2014/main" id="{461A7F37-8ACC-4975-B376-CE78B1851947}"/>
              </a:ext>
            </a:extLst>
          </p:cNvPr>
          <p:cNvSpPr txBox="1"/>
          <p:nvPr/>
        </p:nvSpPr>
        <p:spPr>
          <a:xfrm>
            <a:off x="191530" y="306715"/>
            <a:ext cx="2094469" cy="461210"/>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000" b="1" dirty="0">
                <a:effectLst/>
                <a:latin typeface="Calibri" panose="020F0502020204030204" pitchFamily="34" charset="0"/>
                <a:ea typeface="Calibri" panose="020F0502020204030204" pitchFamily="34" charset="0"/>
              </a:rPr>
              <a:t>Mock </a:t>
            </a:r>
            <a:r>
              <a:rPr lang="en-GB" sz="1600" b="1" i="1" dirty="0">
                <a:effectLst/>
                <a:latin typeface="Calibri" panose="020F0502020204030204" pitchFamily="34" charset="0"/>
                <a:ea typeface="Calibri" panose="020F0502020204030204" pitchFamily="34" charset="0"/>
              </a:rPr>
              <a:t>Performance 1</a:t>
            </a:r>
            <a:endParaRPr lang="en-GB" sz="1600" i="1" dirty="0">
              <a:effectLst/>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80EFFDAF-0B3D-486B-AB15-6FD5B5314C1E}"/>
              </a:ext>
            </a:extLst>
          </p:cNvPr>
          <p:cNvSpPr txBox="1"/>
          <p:nvPr/>
        </p:nvSpPr>
        <p:spPr>
          <a:xfrm>
            <a:off x="292100" y="5998754"/>
            <a:ext cx="6273800" cy="3139321"/>
          </a:xfrm>
          <a:prstGeom prst="rect">
            <a:avLst/>
          </a:prstGeom>
          <a:noFill/>
        </p:spPr>
        <p:txBody>
          <a:bodyPr wrap="square" rtlCol="0">
            <a:spAutoFit/>
          </a:bodyPr>
          <a:lstStyle/>
          <a:p>
            <a:r>
              <a:rPr lang="en-GB" dirty="0"/>
              <a:t>Feedback notes: </a:t>
            </a:r>
          </a:p>
          <a:p>
            <a:r>
              <a:rPr lang="en-GB"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580323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90BB734-DCE8-4307-9E95-F936527CA1BD}"/>
              </a:ext>
            </a:extLst>
          </p:cNvPr>
          <p:cNvPicPr/>
          <p:nvPr/>
        </p:nvPicPr>
        <p:blipFill>
          <a:blip r:embed="rId2"/>
          <a:stretch>
            <a:fillRect/>
          </a:stretch>
        </p:blipFill>
        <p:spPr>
          <a:xfrm rot="16200000">
            <a:off x="-834075" y="2689227"/>
            <a:ext cx="8526145" cy="5441950"/>
          </a:xfrm>
          <a:prstGeom prst="rect">
            <a:avLst/>
          </a:prstGeom>
        </p:spPr>
      </p:pic>
      <p:sp>
        <p:nvSpPr>
          <p:cNvPr id="4" name="Text Box 2">
            <a:extLst>
              <a:ext uri="{FF2B5EF4-FFF2-40B4-BE49-F238E27FC236}">
                <a16:creationId xmlns:a16="http://schemas.microsoft.com/office/drawing/2014/main" id="{2652042E-66E3-41D0-97BE-A6F62BAE20E9}"/>
              </a:ext>
            </a:extLst>
          </p:cNvPr>
          <p:cNvSpPr txBox="1"/>
          <p:nvPr/>
        </p:nvSpPr>
        <p:spPr>
          <a:xfrm>
            <a:off x="1113471" y="321626"/>
            <a:ext cx="4631055" cy="541973"/>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800" b="1" dirty="0">
                <a:effectLst/>
                <a:latin typeface="Calibri" panose="020F0502020204030204" pitchFamily="34" charset="0"/>
                <a:ea typeface="Calibri" panose="020F0502020204030204" pitchFamily="34" charset="0"/>
              </a:rPr>
              <a:t>COMPONENT 2 ASSESSMENT CRITERIA</a:t>
            </a:r>
            <a:endParaRPr lang="en-GB" sz="11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760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90BB734-DCE8-4307-9E95-F936527CA1BD}"/>
              </a:ext>
            </a:extLst>
          </p:cNvPr>
          <p:cNvPicPr/>
          <p:nvPr/>
        </p:nvPicPr>
        <p:blipFill>
          <a:blip r:embed="rId2"/>
          <a:stretch>
            <a:fillRect/>
          </a:stretch>
        </p:blipFill>
        <p:spPr>
          <a:xfrm>
            <a:off x="0" y="767925"/>
            <a:ext cx="6858000" cy="4705775"/>
          </a:xfrm>
          <a:prstGeom prst="rect">
            <a:avLst/>
          </a:prstGeom>
        </p:spPr>
      </p:pic>
      <p:sp>
        <p:nvSpPr>
          <p:cNvPr id="5" name="Text Box 2">
            <a:extLst>
              <a:ext uri="{FF2B5EF4-FFF2-40B4-BE49-F238E27FC236}">
                <a16:creationId xmlns:a16="http://schemas.microsoft.com/office/drawing/2014/main" id="{461A7F37-8ACC-4975-B376-CE78B1851947}"/>
              </a:ext>
            </a:extLst>
          </p:cNvPr>
          <p:cNvSpPr txBox="1"/>
          <p:nvPr/>
        </p:nvSpPr>
        <p:spPr>
          <a:xfrm>
            <a:off x="191530" y="306715"/>
            <a:ext cx="2094469" cy="461210"/>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000" b="1" dirty="0">
                <a:effectLst/>
                <a:latin typeface="Calibri" panose="020F0502020204030204" pitchFamily="34" charset="0"/>
                <a:ea typeface="Calibri" panose="020F0502020204030204" pitchFamily="34" charset="0"/>
              </a:rPr>
              <a:t>Mock </a:t>
            </a:r>
            <a:r>
              <a:rPr lang="en-GB" sz="1600" b="1" i="1" dirty="0">
                <a:latin typeface="Calibri" panose="020F0502020204030204" pitchFamily="34" charset="0"/>
                <a:ea typeface="Calibri" panose="020F0502020204030204" pitchFamily="34" charset="0"/>
              </a:rPr>
              <a:t>P</a:t>
            </a:r>
            <a:r>
              <a:rPr lang="en-GB" sz="1600" b="1" i="1" dirty="0">
                <a:effectLst/>
                <a:latin typeface="Calibri" panose="020F0502020204030204" pitchFamily="34" charset="0"/>
                <a:ea typeface="Calibri" panose="020F0502020204030204" pitchFamily="34" charset="0"/>
              </a:rPr>
              <a:t>erformance 2</a:t>
            </a:r>
            <a:endParaRPr lang="en-GB" sz="1600" i="1" dirty="0">
              <a:effectLst/>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80EFFDAF-0B3D-486B-AB15-6FD5B5314C1E}"/>
              </a:ext>
            </a:extLst>
          </p:cNvPr>
          <p:cNvSpPr txBox="1"/>
          <p:nvPr/>
        </p:nvSpPr>
        <p:spPr>
          <a:xfrm>
            <a:off x="292100" y="5998754"/>
            <a:ext cx="6273800" cy="3139321"/>
          </a:xfrm>
          <a:prstGeom prst="rect">
            <a:avLst/>
          </a:prstGeom>
          <a:noFill/>
        </p:spPr>
        <p:txBody>
          <a:bodyPr wrap="square" rtlCol="0">
            <a:spAutoFit/>
          </a:bodyPr>
          <a:lstStyle/>
          <a:p>
            <a:r>
              <a:rPr lang="en-GB" dirty="0"/>
              <a:t>Feedback notes: </a:t>
            </a:r>
          </a:p>
          <a:p>
            <a:r>
              <a:rPr lang="en-GB"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841922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10C679-84AE-4F56-A3D8-E0F261AEB884}"/>
              </a:ext>
            </a:extLst>
          </p:cNvPr>
          <p:cNvSpPr/>
          <p:nvPr/>
        </p:nvSpPr>
        <p:spPr>
          <a:xfrm>
            <a:off x="431800" y="257899"/>
            <a:ext cx="6261100" cy="8935267"/>
          </a:xfrm>
          <a:prstGeom prst="rect">
            <a:avLst/>
          </a:prstGeom>
        </p:spPr>
        <p:txBody>
          <a:bodyPr wrap="square">
            <a:spAutoFit/>
          </a:bodyPr>
          <a:lstStyle/>
          <a:p>
            <a:pPr>
              <a:lnSpc>
                <a:spcPct val="115000"/>
              </a:lnSpc>
              <a:spcAft>
                <a:spcPts val="1000"/>
              </a:spcAft>
            </a:pPr>
            <a:r>
              <a:rPr lang="en-GB" sz="1400" b="1" dirty="0">
                <a:latin typeface="Calibri" panose="020F0502020204030204" pitchFamily="34" charset="0"/>
                <a:ea typeface="Calibri" panose="020F0502020204030204" pitchFamily="34" charset="0"/>
              </a:rPr>
              <a:t>Timings:</a:t>
            </a: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200" dirty="0">
                <a:latin typeface="Calibri" panose="020F0502020204030204" pitchFamily="34" charset="0"/>
                <a:ea typeface="Calibri" panose="020F0502020204030204" pitchFamily="34" charset="0"/>
              </a:rPr>
              <a:t>Monologue: 2-3 Minutes</a:t>
            </a:r>
            <a:br>
              <a:rPr lang="en-GB" sz="1200" dirty="0">
                <a:latin typeface="Calibri" panose="020F0502020204030204" pitchFamily="34" charset="0"/>
                <a:ea typeface="Calibri" panose="020F0502020204030204" pitchFamily="34" charset="0"/>
              </a:rPr>
            </a:br>
            <a:r>
              <a:rPr lang="en-GB" sz="1200" dirty="0">
                <a:latin typeface="Calibri" panose="020F0502020204030204" pitchFamily="34" charset="0"/>
                <a:ea typeface="Calibri" panose="020F0502020204030204" pitchFamily="34" charset="0"/>
              </a:rPr>
              <a:t>Duologue: 3-5 Minutes</a:t>
            </a:r>
            <a:br>
              <a:rPr lang="en-GB" sz="1200" dirty="0">
                <a:latin typeface="Calibri" panose="020F0502020204030204" pitchFamily="34" charset="0"/>
                <a:ea typeface="Calibri" panose="020F0502020204030204" pitchFamily="34" charset="0"/>
              </a:rPr>
            </a:br>
            <a:r>
              <a:rPr lang="en-GB" sz="1200" dirty="0">
                <a:latin typeface="Calibri" panose="020F0502020204030204" pitchFamily="34" charset="0"/>
                <a:ea typeface="Calibri" panose="020F0502020204030204" pitchFamily="34" charset="0"/>
              </a:rPr>
              <a:t>Group Piece: 10-15 mins</a:t>
            </a: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200" dirty="0">
                <a:latin typeface="Calibri" panose="020F0502020204030204" pitchFamily="34" charset="0"/>
                <a:ea typeface="Calibri" panose="020F0502020204030204" pitchFamily="34" charset="0"/>
              </a:rPr>
              <a:t>Note: YOU MUST NOT BE UNDER THE MINIMUM – if you are under minimum time there is a penalty and you cannot access the top band! </a:t>
            </a: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200" dirty="0">
                <a:latin typeface="Calibri" panose="020F0502020204030204" pitchFamily="34" charset="0"/>
                <a:ea typeface="Calibri" panose="020F0502020204030204" pitchFamily="34" charset="0"/>
              </a:rPr>
              <a:t>If you go over the maximum time anything beyond that point will not be marked.</a:t>
            </a: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200" dirty="0">
                <a:latin typeface="Calibri" panose="020F0502020204030204" pitchFamily="34" charset="0"/>
                <a:ea typeface="Calibri" panose="020F0502020204030204" pitchFamily="34" charset="0"/>
              </a:rPr>
              <a:t> </a:t>
            </a:r>
            <a:endParaRPr lang="en-GB" sz="1100" dirty="0">
              <a:latin typeface="Calibri" panose="020F0502020204030204" pitchFamily="34" charset="0"/>
              <a:ea typeface="Calibri" panose="020F0502020204030204" pitchFamily="34" charset="0"/>
            </a:endParaRPr>
          </a:p>
          <a:p>
            <a:pPr>
              <a:lnSpc>
                <a:spcPct val="115000"/>
              </a:lnSpc>
              <a:spcAft>
                <a:spcPts val="1000"/>
              </a:spcAft>
            </a:pP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600" b="1" dirty="0">
                <a:latin typeface="Calibri" panose="020F0502020204030204" pitchFamily="34" charset="0"/>
                <a:ea typeface="Calibri" panose="020F0502020204030204" pitchFamily="34" charset="0"/>
              </a:rPr>
              <a:t>The Marking:</a:t>
            </a:r>
            <a:endParaRPr lang="en-GB" sz="1100" dirty="0">
              <a:latin typeface="Calibri" panose="020F0502020204030204" pitchFamily="34" charset="0"/>
              <a:ea typeface="Calibri" panose="020F0502020204030204" pitchFamily="34" charset="0"/>
            </a:endParaRPr>
          </a:p>
          <a:p>
            <a:pPr>
              <a:lnSpc>
                <a:spcPct val="115000"/>
              </a:lnSpc>
              <a:spcAft>
                <a:spcPts val="1000"/>
              </a:spcAft>
            </a:pPr>
            <a:r>
              <a:rPr lang="en-GB" sz="1200" b="1" dirty="0">
                <a:latin typeface="Calibri" panose="020F0502020204030204" pitchFamily="34" charset="0"/>
                <a:ea typeface="Calibri" panose="020F0502020204030204" pitchFamily="34" charset="0"/>
              </a:rPr>
              <a:t>Performers get marked on:</a:t>
            </a:r>
            <a:endParaRPr lang="en-GB" sz="1100" dirty="0">
              <a:latin typeface="Calibri" panose="020F0502020204030204" pitchFamily="34" charset="0"/>
              <a:ea typeface="Calibri" panose="020F0502020204030204" pitchFamily="34" charset="0"/>
            </a:endParaRPr>
          </a:p>
          <a:p>
            <a:pPr>
              <a:lnSpc>
                <a:spcPct val="200000"/>
              </a:lnSpc>
              <a:spcAft>
                <a:spcPts val="1000"/>
              </a:spcAft>
            </a:pPr>
            <a:r>
              <a:rPr lang="en-GB" sz="1200" dirty="0">
                <a:latin typeface="Calibri" panose="020F0502020204030204" pitchFamily="34" charset="0"/>
                <a:ea typeface="Calibri" panose="020F0502020204030204" pitchFamily="34" charset="0"/>
              </a:rPr>
              <a:t>Vocal and Physical Skills: /8</a:t>
            </a:r>
            <a:br>
              <a:rPr lang="en-GB" sz="1200" dirty="0">
                <a:latin typeface="Calibri" panose="020F0502020204030204" pitchFamily="34" charset="0"/>
                <a:ea typeface="Calibri" panose="020F0502020204030204" pitchFamily="34" charset="0"/>
              </a:rPr>
            </a:br>
            <a:r>
              <a:rPr lang="en-GB" sz="1200" dirty="0">
                <a:latin typeface="Calibri" panose="020F0502020204030204" pitchFamily="34" charset="0"/>
                <a:ea typeface="Calibri" panose="020F0502020204030204" pitchFamily="34" charset="0"/>
              </a:rPr>
              <a:t>Characterisation and Communication: /8</a:t>
            </a:r>
            <a:br>
              <a:rPr lang="en-GB" sz="1200" dirty="0">
                <a:latin typeface="Calibri" panose="020F0502020204030204" pitchFamily="34" charset="0"/>
                <a:ea typeface="Calibri" panose="020F0502020204030204" pitchFamily="34" charset="0"/>
              </a:rPr>
            </a:br>
            <a:r>
              <a:rPr lang="en-GB" sz="1200" dirty="0">
                <a:latin typeface="Calibri" panose="020F0502020204030204" pitchFamily="34" charset="0"/>
                <a:ea typeface="Calibri" panose="020F0502020204030204" pitchFamily="34" charset="0"/>
              </a:rPr>
              <a:t>Artistic intention and style/genre/theatrical conventions: /8</a:t>
            </a:r>
          </a:p>
          <a:p>
            <a:pPr>
              <a:lnSpc>
                <a:spcPct val="115000"/>
              </a:lnSpc>
              <a:spcAft>
                <a:spcPts val="1000"/>
              </a:spcAft>
            </a:pPr>
            <a:endParaRPr lang="en-GB" sz="1200" dirty="0">
              <a:effectLst/>
              <a:latin typeface="Calibri" panose="020F0502020204030204" pitchFamily="34" charset="0"/>
              <a:ea typeface="Calibri" panose="020F0502020204030204" pitchFamily="34" charset="0"/>
            </a:endParaRPr>
          </a:p>
          <a:p>
            <a:pPr>
              <a:lnSpc>
                <a:spcPct val="115000"/>
              </a:lnSpc>
              <a:spcAft>
                <a:spcPts val="1000"/>
              </a:spcAft>
            </a:pPr>
            <a:r>
              <a:rPr lang="en-GB" sz="1200" b="1" dirty="0">
                <a:latin typeface="Calibri" panose="020F0502020204030204" pitchFamily="34" charset="0"/>
                <a:ea typeface="Calibri" panose="020F0502020204030204" pitchFamily="34" charset="0"/>
              </a:rPr>
              <a:t>Frequently Asked Questions:</a:t>
            </a:r>
            <a:endParaRPr lang="en-GB" sz="1050" dirty="0">
              <a:latin typeface="Calibri" panose="020F0502020204030204" pitchFamily="34" charset="0"/>
              <a:ea typeface="Calibri" panose="020F0502020204030204" pitchFamily="34" charset="0"/>
            </a:endParaRPr>
          </a:p>
          <a:p>
            <a:pPr>
              <a:lnSpc>
                <a:spcPct val="115000"/>
              </a:lnSpc>
              <a:spcAft>
                <a:spcPts val="1000"/>
              </a:spcAft>
            </a:pPr>
            <a:r>
              <a:rPr lang="en-GB" sz="1100" dirty="0">
                <a:latin typeface="Calibri" panose="020F0502020204030204" pitchFamily="34" charset="0"/>
                <a:ea typeface="Calibri" panose="020F0502020204030204" pitchFamily="34" charset="0"/>
              </a:rPr>
              <a:t>Do we get marked individually? – Yes! You will get a separate mark /24 for each monologue</a:t>
            </a:r>
            <a:endParaRPr lang="en-GB" sz="1050" dirty="0">
              <a:latin typeface="Calibri" panose="020F0502020204030204" pitchFamily="34" charset="0"/>
              <a:ea typeface="Calibri" panose="020F0502020204030204" pitchFamily="34" charset="0"/>
            </a:endParaRPr>
          </a:p>
          <a:p>
            <a:pPr>
              <a:lnSpc>
                <a:spcPct val="115000"/>
              </a:lnSpc>
              <a:spcAft>
                <a:spcPts val="1000"/>
              </a:spcAft>
            </a:pPr>
            <a:r>
              <a:rPr lang="en-GB" sz="1100" dirty="0">
                <a:latin typeface="Calibri" panose="020F0502020204030204" pitchFamily="34" charset="0"/>
                <a:ea typeface="Calibri" panose="020F0502020204030204" pitchFamily="34" charset="0"/>
              </a:rPr>
              <a:t>What happens if I say my line wrong? – The examiner will not be checking the script line for line. What they are looking for is your performance ability. If you mess up – just keep going. You will not be allowed to start again in the exam.</a:t>
            </a:r>
            <a:endParaRPr lang="en-GB" sz="1050" dirty="0">
              <a:latin typeface="Calibri" panose="020F0502020204030204" pitchFamily="34" charset="0"/>
              <a:ea typeface="Calibri" panose="020F0502020204030204" pitchFamily="34" charset="0"/>
            </a:endParaRPr>
          </a:p>
          <a:p>
            <a:pPr>
              <a:lnSpc>
                <a:spcPct val="115000"/>
              </a:lnSpc>
              <a:spcAft>
                <a:spcPts val="1000"/>
              </a:spcAft>
            </a:pPr>
            <a:r>
              <a:rPr lang="en-GB" sz="1100" dirty="0">
                <a:latin typeface="Calibri" panose="020F0502020204030204" pitchFamily="34" charset="0"/>
                <a:ea typeface="Calibri" panose="020F0502020204030204" pitchFamily="34" charset="0"/>
              </a:rPr>
              <a:t>Can I get full marks? – Yes! It is possible to get full marks on this exam – it is however is hard to get full marks. You should all be aiming for a 6 or above on each category.</a:t>
            </a:r>
          </a:p>
          <a:p>
            <a:pPr>
              <a:lnSpc>
                <a:spcPct val="115000"/>
              </a:lnSpc>
              <a:spcAft>
                <a:spcPts val="1000"/>
              </a:spcAft>
            </a:pPr>
            <a:r>
              <a:rPr lang="en-GB" sz="1100" dirty="0">
                <a:latin typeface="Calibri" panose="020F0502020204030204" pitchFamily="34" charset="0"/>
                <a:ea typeface="Calibri" panose="020F0502020204030204" pitchFamily="34" charset="0"/>
              </a:rPr>
              <a:t>How much is it worth? – This component is worth 20% of your overall grade. 10% each performance</a:t>
            </a:r>
          </a:p>
          <a:p>
            <a:pPr>
              <a:lnSpc>
                <a:spcPct val="115000"/>
              </a:lnSpc>
              <a:spcAft>
                <a:spcPts val="1000"/>
              </a:spcAft>
            </a:pPr>
            <a:r>
              <a:rPr lang="en-GB" sz="1100" dirty="0">
                <a:latin typeface="Calibri" panose="020F0502020204030204" pitchFamily="34" charset="0"/>
                <a:ea typeface="Calibri" panose="020F0502020204030204" pitchFamily="34" charset="0"/>
              </a:rPr>
              <a:t>Who marks it? – The exam board mark your performances. Miss Haynes will video your work and send it in. She can give you a rough idea of what you may receive however this is not confirmed. You will find out the grade on Results Day in August</a:t>
            </a:r>
          </a:p>
          <a:p>
            <a:pPr>
              <a:lnSpc>
                <a:spcPct val="115000"/>
              </a:lnSpc>
              <a:spcAft>
                <a:spcPts val="1000"/>
              </a:spcAft>
            </a:pPr>
            <a:r>
              <a:rPr lang="en-GB" sz="1100" dirty="0">
                <a:latin typeface="Calibri" panose="020F0502020204030204" pitchFamily="34" charset="0"/>
                <a:ea typeface="Calibri" panose="020F0502020204030204" pitchFamily="34" charset="0"/>
              </a:rPr>
              <a:t>Do props and costume impact the grade? – Technically no, however, you are marked on your characterisation and how well you communicate the character to the audience, costume/lighting/sound/props/set will help you. </a:t>
            </a:r>
          </a:p>
        </p:txBody>
      </p:sp>
    </p:spTree>
    <p:extLst>
      <p:ext uri="{BB962C8B-B14F-4D97-AF65-F5344CB8AC3E}">
        <p14:creationId xmlns:p14="http://schemas.microsoft.com/office/powerpoint/2010/main" val="136450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CEDA3DC5-5B6B-41F7-A42D-35CD825B78F7}"/>
              </a:ext>
            </a:extLst>
          </p:cNvPr>
          <p:cNvSpPr/>
          <p:nvPr/>
        </p:nvSpPr>
        <p:spPr>
          <a:xfrm>
            <a:off x="2277639" y="2670436"/>
            <a:ext cx="2044700" cy="167640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spcAft>
                <a:spcPts val="1000"/>
              </a:spcAft>
            </a:pPr>
            <a:r>
              <a:rPr lang="en-GB" sz="1100" i="1" dirty="0">
                <a:solidFill>
                  <a:schemeClr val="tx1"/>
                </a:solidFill>
                <a:latin typeface="Calibri" panose="020F0502020204030204" pitchFamily="34" charset="0"/>
                <a:ea typeface="Calibri" panose="020F0502020204030204" pitchFamily="34" charset="0"/>
              </a:rPr>
              <a:t>Play: </a:t>
            </a:r>
          </a:p>
          <a:p>
            <a:pPr>
              <a:lnSpc>
                <a:spcPct val="115000"/>
              </a:lnSpc>
              <a:spcAft>
                <a:spcPts val="1000"/>
              </a:spcAft>
            </a:pPr>
            <a:endParaRPr lang="en-GB" sz="1100" i="1" dirty="0">
              <a:solidFill>
                <a:schemeClr val="tx1"/>
              </a:solidFill>
              <a:latin typeface="Calibri" panose="020F0502020204030204" pitchFamily="34" charset="0"/>
              <a:ea typeface="Calibri" panose="020F0502020204030204" pitchFamily="34" charset="0"/>
            </a:endParaRPr>
          </a:p>
        </p:txBody>
      </p:sp>
      <p:sp>
        <p:nvSpPr>
          <p:cNvPr id="4" name="Rectangle 3">
            <a:extLst>
              <a:ext uri="{FF2B5EF4-FFF2-40B4-BE49-F238E27FC236}">
                <a16:creationId xmlns:a16="http://schemas.microsoft.com/office/drawing/2014/main" id="{8A6521EF-EE39-48D8-B3F9-CD797C113B7C}"/>
              </a:ext>
            </a:extLst>
          </p:cNvPr>
          <p:cNvSpPr/>
          <p:nvPr/>
        </p:nvSpPr>
        <p:spPr>
          <a:xfrm>
            <a:off x="168471" y="1010021"/>
            <a:ext cx="1755481" cy="307777"/>
          </a:xfrm>
          <a:prstGeom prst="rect">
            <a:avLst/>
          </a:prstGeom>
        </p:spPr>
        <p:txBody>
          <a:bodyPr wrap="none">
            <a:spAutoFit/>
          </a:bodyPr>
          <a:lstStyle/>
          <a:p>
            <a:r>
              <a:rPr lang="en-GB" sz="1400" i="1" dirty="0">
                <a:latin typeface="Calibri" panose="020F0502020204030204" pitchFamily="34" charset="0"/>
                <a:ea typeface="Calibri" panose="020F0502020204030204" pitchFamily="34" charset="0"/>
              </a:rPr>
              <a:t>Who wrote the play? </a:t>
            </a:r>
            <a:endParaRPr lang="en-GB" sz="1400" i="1" dirty="0"/>
          </a:p>
        </p:txBody>
      </p:sp>
      <p:sp>
        <p:nvSpPr>
          <p:cNvPr id="5" name="Rectangle 4">
            <a:extLst>
              <a:ext uri="{FF2B5EF4-FFF2-40B4-BE49-F238E27FC236}">
                <a16:creationId xmlns:a16="http://schemas.microsoft.com/office/drawing/2014/main" id="{4025C339-43B0-4830-872C-5263D8DBD3DD}"/>
              </a:ext>
            </a:extLst>
          </p:cNvPr>
          <p:cNvSpPr/>
          <p:nvPr/>
        </p:nvSpPr>
        <p:spPr>
          <a:xfrm>
            <a:off x="4833822" y="4953000"/>
            <a:ext cx="1469313" cy="307777"/>
          </a:xfrm>
          <a:prstGeom prst="rect">
            <a:avLst/>
          </a:prstGeom>
        </p:spPr>
        <p:txBody>
          <a:bodyPr wrap="none">
            <a:spAutoFit/>
          </a:bodyPr>
          <a:lstStyle/>
          <a:p>
            <a:r>
              <a:rPr lang="en-GB" sz="1400" i="1" dirty="0">
                <a:latin typeface="Calibri" panose="020F0502020204030204" pitchFamily="34" charset="0"/>
                <a:ea typeface="Calibri" panose="020F0502020204030204" pitchFamily="34" charset="0"/>
              </a:rPr>
              <a:t>When was it set? </a:t>
            </a:r>
            <a:endParaRPr lang="en-GB" sz="1400" i="1" dirty="0"/>
          </a:p>
        </p:txBody>
      </p:sp>
      <p:sp>
        <p:nvSpPr>
          <p:cNvPr id="6" name="Rectangle 5">
            <a:extLst>
              <a:ext uri="{FF2B5EF4-FFF2-40B4-BE49-F238E27FC236}">
                <a16:creationId xmlns:a16="http://schemas.microsoft.com/office/drawing/2014/main" id="{95F0A338-B31F-4779-AC33-63B02DC74731}"/>
              </a:ext>
            </a:extLst>
          </p:cNvPr>
          <p:cNvSpPr/>
          <p:nvPr/>
        </p:nvSpPr>
        <p:spPr>
          <a:xfrm>
            <a:off x="168471" y="6181813"/>
            <a:ext cx="6453851" cy="1584280"/>
          </a:xfrm>
          <a:prstGeom prst="rect">
            <a:avLst/>
          </a:prstGeom>
        </p:spPr>
        <p:txBody>
          <a:bodyPr wrap="square">
            <a:spAutoFit/>
          </a:bodyPr>
          <a:lstStyle/>
          <a:p>
            <a:pPr>
              <a:lnSpc>
                <a:spcPct val="115000"/>
              </a:lnSpc>
              <a:spcAft>
                <a:spcPts val="1000"/>
              </a:spcAft>
            </a:pPr>
            <a:r>
              <a:rPr lang="en-GB" sz="1400" i="1" dirty="0">
                <a:latin typeface="Calibri" panose="020F0502020204030204" pitchFamily="34" charset="0"/>
                <a:ea typeface="Calibri" panose="020F0502020204030204" pitchFamily="34" charset="0"/>
              </a:rPr>
              <a:t>What is your play about?</a:t>
            </a:r>
          </a:p>
          <a:p>
            <a:pPr>
              <a:lnSpc>
                <a:spcPct val="115000"/>
              </a:lnSpc>
              <a:spcAft>
                <a:spcPts val="1000"/>
              </a:spcAft>
            </a:pPr>
            <a:r>
              <a:rPr lang="en-GB" sz="1600" dirty="0">
                <a:latin typeface="Calibri" panose="020F050202020403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a:t>
            </a:r>
            <a:endParaRPr lang="en-GB" sz="1600" dirty="0"/>
          </a:p>
        </p:txBody>
      </p:sp>
      <p:sp>
        <p:nvSpPr>
          <p:cNvPr id="7" name="Rectangle 6">
            <a:extLst>
              <a:ext uri="{FF2B5EF4-FFF2-40B4-BE49-F238E27FC236}">
                <a16:creationId xmlns:a16="http://schemas.microsoft.com/office/drawing/2014/main" id="{EB8C9B8D-34AC-4629-8BE7-550A4515EA93}"/>
              </a:ext>
            </a:extLst>
          </p:cNvPr>
          <p:cNvSpPr/>
          <p:nvPr/>
        </p:nvSpPr>
        <p:spPr>
          <a:xfrm>
            <a:off x="223176" y="4799111"/>
            <a:ext cx="1821524" cy="307777"/>
          </a:xfrm>
          <a:prstGeom prst="rect">
            <a:avLst/>
          </a:prstGeom>
        </p:spPr>
        <p:txBody>
          <a:bodyPr wrap="none">
            <a:spAutoFit/>
          </a:bodyPr>
          <a:lstStyle/>
          <a:p>
            <a:r>
              <a:rPr lang="en-GB" sz="1400" i="1" dirty="0">
                <a:latin typeface="Calibri" panose="020F0502020204030204" pitchFamily="34" charset="0"/>
                <a:ea typeface="Calibri" panose="020F0502020204030204" pitchFamily="34" charset="0"/>
              </a:rPr>
              <a:t>When was it written? </a:t>
            </a:r>
            <a:endParaRPr lang="en-GB" sz="1400" i="1" dirty="0"/>
          </a:p>
        </p:txBody>
      </p:sp>
      <p:sp>
        <p:nvSpPr>
          <p:cNvPr id="8" name="Rectangle 7">
            <a:extLst>
              <a:ext uri="{FF2B5EF4-FFF2-40B4-BE49-F238E27FC236}">
                <a16:creationId xmlns:a16="http://schemas.microsoft.com/office/drawing/2014/main" id="{9F93A750-ABFB-429E-AED5-A56659BC7A39}"/>
              </a:ext>
            </a:extLst>
          </p:cNvPr>
          <p:cNvSpPr/>
          <p:nvPr/>
        </p:nvSpPr>
        <p:spPr>
          <a:xfrm>
            <a:off x="223176" y="2408826"/>
            <a:ext cx="2044700" cy="523220"/>
          </a:xfrm>
          <a:prstGeom prst="rect">
            <a:avLst/>
          </a:prstGeom>
        </p:spPr>
        <p:txBody>
          <a:bodyPr wrap="square">
            <a:spAutoFit/>
          </a:bodyPr>
          <a:lstStyle/>
          <a:p>
            <a:r>
              <a:rPr lang="en-GB" sz="1400" i="1" dirty="0">
                <a:latin typeface="Calibri" panose="020F0502020204030204" pitchFamily="34" charset="0"/>
                <a:ea typeface="Calibri" panose="020F0502020204030204" pitchFamily="34" charset="0"/>
              </a:rPr>
              <a:t>What is the genre of your play?</a:t>
            </a:r>
            <a:endParaRPr lang="en-GB" sz="1400" i="1" dirty="0"/>
          </a:p>
        </p:txBody>
      </p:sp>
      <p:sp>
        <p:nvSpPr>
          <p:cNvPr id="9" name="Rectangle 8">
            <a:extLst>
              <a:ext uri="{FF2B5EF4-FFF2-40B4-BE49-F238E27FC236}">
                <a16:creationId xmlns:a16="http://schemas.microsoft.com/office/drawing/2014/main" id="{8A20E574-68A1-46E9-9BA1-591C6D10E209}"/>
              </a:ext>
            </a:extLst>
          </p:cNvPr>
          <p:cNvSpPr/>
          <p:nvPr/>
        </p:nvSpPr>
        <p:spPr>
          <a:xfrm>
            <a:off x="4389275" y="3506889"/>
            <a:ext cx="2381999" cy="307777"/>
          </a:xfrm>
          <a:prstGeom prst="rect">
            <a:avLst/>
          </a:prstGeom>
        </p:spPr>
        <p:txBody>
          <a:bodyPr wrap="none">
            <a:spAutoFit/>
          </a:bodyPr>
          <a:lstStyle/>
          <a:p>
            <a:r>
              <a:rPr lang="en-GB" sz="1400" i="1" dirty="0">
                <a:latin typeface="Calibri" panose="020F0502020204030204" pitchFamily="34" charset="0"/>
                <a:ea typeface="Calibri" panose="020F0502020204030204" pitchFamily="34" charset="0"/>
              </a:rPr>
              <a:t>What is the style of your play?</a:t>
            </a:r>
            <a:endParaRPr lang="en-GB" sz="1400" i="1" dirty="0"/>
          </a:p>
        </p:txBody>
      </p:sp>
      <p:sp>
        <p:nvSpPr>
          <p:cNvPr id="10" name="Rectangle 9">
            <a:extLst>
              <a:ext uri="{FF2B5EF4-FFF2-40B4-BE49-F238E27FC236}">
                <a16:creationId xmlns:a16="http://schemas.microsoft.com/office/drawing/2014/main" id="{96699938-5216-44F2-B57C-2E5D3DDB504E}"/>
              </a:ext>
            </a:extLst>
          </p:cNvPr>
          <p:cNvSpPr/>
          <p:nvPr/>
        </p:nvSpPr>
        <p:spPr>
          <a:xfrm>
            <a:off x="168471" y="8103839"/>
            <a:ext cx="6453851" cy="1584280"/>
          </a:xfrm>
          <a:prstGeom prst="rect">
            <a:avLst/>
          </a:prstGeom>
        </p:spPr>
        <p:txBody>
          <a:bodyPr wrap="square">
            <a:spAutoFit/>
          </a:bodyPr>
          <a:lstStyle/>
          <a:p>
            <a:pPr>
              <a:lnSpc>
                <a:spcPct val="115000"/>
              </a:lnSpc>
              <a:spcAft>
                <a:spcPts val="1000"/>
              </a:spcAft>
            </a:pPr>
            <a:r>
              <a:rPr lang="en-GB" sz="1400" i="1" dirty="0">
                <a:latin typeface="Calibri" panose="020F0502020204030204" pitchFamily="34" charset="0"/>
                <a:ea typeface="Calibri" panose="020F0502020204030204" pitchFamily="34" charset="0"/>
              </a:rPr>
              <a:t>What were the playwrights intention?</a:t>
            </a:r>
          </a:p>
          <a:p>
            <a:pPr>
              <a:lnSpc>
                <a:spcPct val="115000"/>
              </a:lnSpc>
              <a:spcAft>
                <a:spcPts val="1000"/>
              </a:spcAft>
            </a:pPr>
            <a:r>
              <a:rPr lang="en-GB" sz="1600" dirty="0">
                <a:latin typeface="Calibri" panose="020F050202020403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a:t>
            </a:r>
            <a:endParaRPr lang="en-GB" sz="1600" dirty="0"/>
          </a:p>
        </p:txBody>
      </p:sp>
      <p:sp>
        <p:nvSpPr>
          <p:cNvPr id="11" name="Rectangle 10">
            <a:extLst>
              <a:ext uri="{FF2B5EF4-FFF2-40B4-BE49-F238E27FC236}">
                <a16:creationId xmlns:a16="http://schemas.microsoft.com/office/drawing/2014/main" id="{EDA81E4F-D8D7-42A6-BA9B-8B80369EF745}"/>
              </a:ext>
            </a:extLst>
          </p:cNvPr>
          <p:cNvSpPr/>
          <p:nvPr/>
        </p:nvSpPr>
        <p:spPr>
          <a:xfrm>
            <a:off x="4141515" y="985853"/>
            <a:ext cx="2480807" cy="307777"/>
          </a:xfrm>
          <a:prstGeom prst="rect">
            <a:avLst/>
          </a:prstGeom>
        </p:spPr>
        <p:txBody>
          <a:bodyPr wrap="none">
            <a:spAutoFit/>
          </a:bodyPr>
          <a:lstStyle/>
          <a:p>
            <a:r>
              <a:rPr lang="en-GB" sz="1400" i="1" dirty="0">
                <a:latin typeface="Calibri" panose="020F0502020204030204" pitchFamily="34" charset="0"/>
                <a:ea typeface="Calibri" panose="020F0502020204030204" pitchFamily="34" charset="0"/>
              </a:rPr>
              <a:t>Where was it first performed? </a:t>
            </a:r>
            <a:endParaRPr lang="en-GB" sz="1400" i="1" dirty="0"/>
          </a:p>
        </p:txBody>
      </p:sp>
      <p:sp>
        <p:nvSpPr>
          <p:cNvPr id="2" name="TextBox 1">
            <a:extLst>
              <a:ext uri="{FF2B5EF4-FFF2-40B4-BE49-F238E27FC236}">
                <a16:creationId xmlns:a16="http://schemas.microsoft.com/office/drawing/2014/main" id="{9298D360-F126-48FA-BBA8-67264F258A39}"/>
              </a:ext>
            </a:extLst>
          </p:cNvPr>
          <p:cNvSpPr txBox="1"/>
          <p:nvPr/>
        </p:nvSpPr>
        <p:spPr>
          <a:xfrm>
            <a:off x="223176" y="139700"/>
            <a:ext cx="3205824" cy="369332"/>
          </a:xfrm>
          <a:prstGeom prst="rect">
            <a:avLst/>
          </a:prstGeom>
          <a:noFill/>
        </p:spPr>
        <p:txBody>
          <a:bodyPr wrap="square" rtlCol="0">
            <a:spAutoFit/>
          </a:bodyPr>
          <a:lstStyle/>
          <a:p>
            <a:r>
              <a:rPr lang="en-GB" b="1" dirty="0"/>
              <a:t>UNDERSTANDING THE PLAY </a:t>
            </a:r>
          </a:p>
        </p:txBody>
      </p:sp>
      <p:sp>
        <p:nvSpPr>
          <p:cNvPr id="13" name="Rectangle 12">
            <a:extLst>
              <a:ext uri="{FF2B5EF4-FFF2-40B4-BE49-F238E27FC236}">
                <a16:creationId xmlns:a16="http://schemas.microsoft.com/office/drawing/2014/main" id="{BBA4C921-B734-4D93-AD68-2074BF25B7D7}"/>
              </a:ext>
            </a:extLst>
          </p:cNvPr>
          <p:cNvSpPr/>
          <p:nvPr/>
        </p:nvSpPr>
        <p:spPr>
          <a:xfrm>
            <a:off x="3595210" y="1861650"/>
            <a:ext cx="1786708" cy="307777"/>
          </a:xfrm>
          <a:prstGeom prst="rect">
            <a:avLst/>
          </a:prstGeom>
        </p:spPr>
        <p:txBody>
          <a:bodyPr wrap="none">
            <a:spAutoFit/>
          </a:bodyPr>
          <a:lstStyle/>
          <a:p>
            <a:r>
              <a:rPr lang="en-GB" sz="1400" i="1" dirty="0">
                <a:latin typeface="Calibri" panose="020F0502020204030204" pitchFamily="34" charset="0"/>
              </a:rPr>
              <a:t>Where is the play set?</a:t>
            </a:r>
            <a:endParaRPr lang="en-GB" sz="1400" i="1" dirty="0"/>
          </a:p>
        </p:txBody>
      </p:sp>
    </p:spTree>
    <p:extLst>
      <p:ext uri="{BB962C8B-B14F-4D97-AF65-F5344CB8AC3E}">
        <p14:creationId xmlns:p14="http://schemas.microsoft.com/office/powerpoint/2010/main" val="717127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xplosion: 8 Points 1">
            <a:extLst>
              <a:ext uri="{FF2B5EF4-FFF2-40B4-BE49-F238E27FC236}">
                <a16:creationId xmlns:a16="http://schemas.microsoft.com/office/drawing/2014/main" id="{BDDB2123-AC49-40D5-9F4B-D9693BB3E437}"/>
              </a:ext>
            </a:extLst>
          </p:cNvPr>
          <p:cNvSpPr/>
          <p:nvPr/>
        </p:nvSpPr>
        <p:spPr>
          <a:xfrm>
            <a:off x="2217525" y="1443939"/>
            <a:ext cx="2422950" cy="1653223"/>
          </a:xfrm>
          <a:prstGeom prst="irregularSeal1">
            <a:avLst/>
          </a:prstGeom>
          <a:solidFill>
            <a:schemeClr val="bg1"/>
          </a:solidFill>
          <a:ln w="28575">
            <a:solidFill>
              <a:srgbClr val="0CB2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Historically</a:t>
            </a:r>
          </a:p>
        </p:txBody>
      </p:sp>
      <p:sp>
        <p:nvSpPr>
          <p:cNvPr id="3" name="Explosion: 8 Points 2">
            <a:extLst>
              <a:ext uri="{FF2B5EF4-FFF2-40B4-BE49-F238E27FC236}">
                <a16:creationId xmlns:a16="http://schemas.microsoft.com/office/drawing/2014/main" id="{3DCA3292-B078-407B-B399-9DCC2E4D61CE}"/>
              </a:ext>
            </a:extLst>
          </p:cNvPr>
          <p:cNvSpPr/>
          <p:nvPr/>
        </p:nvSpPr>
        <p:spPr>
          <a:xfrm>
            <a:off x="2217525" y="4404938"/>
            <a:ext cx="2422951" cy="1653224"/>
          </a:xfrm>
          <a:prstGeom prst="irregularSeal1">
            <a:avLst/>
          </a:prstGeom>
          <a:solidFill>
            <a:schemeClr val="bg1"/>
          </a:solidFill>
          <a:ln w="28575">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Socially</a:t>
            </a:r>
          </a:p>
        </p:txBody>
      </p:sp>
      <p:sp>
        <p:nvSpPr>
          <p:cNvPr id="4" name="Explosion: 8 Points 3">
            <a:extLst>
              <a:ext uri="{FF2B5EF4-FFF2-40B4-BE49-F238E27FC236}">
                <a16:creationId xmlns:a16="http://schemas.microsoft.com/office/drawing/2014/main" id="{29F22EFD-1F21-409F-9F92-0F38CF7F5987}"/>
              </a:ext>
            </a:extLst>
          </p:cNvPr>
          <p:cNvSpPr/>
          <p:nvPr/>
        </p:nvSpPr>
        <p:spPr>
          <a:xfrm>
            <a:off x="2217525" y="7415630"/>
            <a:ext cx="2422950" cy="1653224"/>
          </a:xfrm>
          <a:prstGeom prst="irregularSeal1">
            <a:avLst/>
          </a:prstGeom>
          <a:solidFill>
            <a:schemeClr val="bg1"/>
          </a:solidFill>
          <a:ln w="28575">
            <a:solidFill>
              <a:srgbClr val="B84F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Politically</a:t>
            </a:r>
          </a:p>
        </p:txBody>
      </p:sp>
      <p:sp>
        <p:nvSpPr>
          <p:cNvPr id="5" name="TextBox 4">
            <a:extLst>
              <a:ext uri="{FF2B5EF4-FFF2-40B4-BE49-F238E27FC236}">
                <a16:creationId xmlns:a16="http://schemas.microsoft.com/office/drawing/2014/main" id="{3CF90D40-2D66-4CB6-9A0D-051FC0AF56A5}"/>
              </a:ext>
            </a:extLst>
          </p:cNvPr>
          <p:cNvSpPr txBox="1"/>
          <p:nvPr/>
        </p:nvSpPr>
        <p:spPr>
          <a:xfrm>
            <a:off x="762819" y="190815"/>
            <a:ext cx="5332361" cy="646331"/>
          </a:xfrm>
          <a:prstGeom prst="rect">
            <a:avLst/>
          </a:prstGeom>
          <a:noFill/>
        </p:spPr>
        <p:txBody>
          <a:bodyPr wrap="square" rtlCol="0">
            <a:spAutoFit/>
          </a:bodyPr>
          <a:lstStyle/>
          <a:p>
            <a:r>
              <a:rPr lang="en-GB" b="1" dirty="0"/>
              <a:t>CONTEXT: </a:t>
            </a:r>
            <a:r>
              <a:rPr lang="en-GB" sz="1200" i="1" dirty="0"/>
              <a:t>What was going on in the world at the time of your play?</a:t>
            </a:r>
          </a:p>
          <a:p>
            <a:endParaRPr lang="en-GB" b="1" dirty="0"/>
          </a:p>
        </p:txBody>
      </p:sp>
    </p:spTree>
    <p:extLst>
      <p:ext uri="{BB962C8B-B14F-4D97-AF65-F5344CB8AC3E}">
        <p14:creationId xmlns:p14="http://schemas.microsoft.com/office/powerpoint/2010/main" val="267949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87E64-F7D3-4AF8-A3D3-F30BA7BE6057}"/>
              </a:ext>
            </a:extLst>
          </p:cNvPr>
          <p:cNvSpPr>
            <a:spLocks noGrp="1"/>
          </p:cNvSpPr>
          <p:nvPr>
            <p:ph type="title"/>
          </p:nvPr>
        </p:nvSpPr>
        <p:spPr>
          <a:xfrm>
            <a:off x="128589" y="203199"/>
            <a:ext cx="2703512" cy="457201"/>
          </a:xfrm>
        </p:spPr>
        <p:txBody>
          <a:bodyPr>
            <a:normAutofit/>
          </a:bodyPr>
          <a:lstStyle/>
          <a:p>
            <a:r>
              <a:rPr lang="en-GB" sz="1800" b="1" dirty="0"/>
              <a:t>Mood board of your play</a:t>
            </a:r>
          </a:p>
        </p:txBody>
      </p:sp>
      <p:sp>
        <p:nvSpPr>
          <p:cNvPr id="4" name="Rectangle 3">
            <a:extLst>
              <a:ext uri="{FF2B5EF4-FFF2-40B4-BE49-F238E27FC236}">
                <a16:creationId xmlns:a16="http://schemas.microsoft.com/office/drawing/2014/main" id="{1B145E0D-704F-468A-9AAF-5FD81C494A8A}"/>
              </a:ext>
            </a:extLst>
          </p:cNvPr>
          <p:cNvSpPr/>
          <p:nvPr/>
        </p:nvSpPr>
        <p:spPr>
          <a:xfrm>
            <a:off x="2590800" y="198735"/>
            <a:ext cx="4267200" cy="461665"/>
          </a:xfrm>
          <a:prstGeom prst="rect">
            <a:avLst/>
          </a:prstGeom>
        </p:spPr>
        <p:txBody>
          <a:bodyPr wrap="square">
            <a:spAutoFit/>
          </a:bodyPr>
          <a:lstStyle/>
          <a:p>
            <a:r>
              <a:rPr lang="en-GB" sz="1200" i="1" dirty="0">
                <a:solidFill>
                  <a:srgbClr val="202124"/>
                </a:solidFill>
              </a:rPr>
              <a:t>A mood board is a visual tool that </a:t>
            </a:r>
            <a:r>
              <a:rPr lang="en-GB" sz="1200" i="1" dirty="0">
                <a:solidFill>
                  <a:srgbClr val="040C28"/>
                </a:solidFill>
              </a:rPr>
              <a:t>helps you communicate your design concepts and ideas</a:t>
            </a:r>
            <a:r>
              <a:rPr lang="en-GB" sz="1200" i="1" dirty="0">
                <a:solidFill>
                  <a:srgbClr val="202124"/>
                </a:solidFill>
              </a:rPr>
              <a:t>.</a:t>
            </a:r>
            <a:endParaRPr lang="en-GB" sz="1200" i="1" dirty="0"/>
          </a:p>
        </p:txBody>
      </p:sp>
    </p:spTree>
    <p:extLst>
      <p:ext uri="{BB962C8B-B14F-4D97-AF65-F5344CB8AC3E}">
        <p14:creationId xmlns:p14="http://schemas.microsoft.com/office/powerpoint/2010/main" val="1722024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63C328-9EAE-48FD-9069-101502ECFD04}"/>
              </a:ext>
            </a:extLst>
          </p:cNvPr>
          <p:cNvSpPr txBox="1"/>
          <p:nvPr/>
        </p:nvSpPr>
        <p:spPr>
          <a:xfrm>
            <a:off x="4432300" y="393699"/>
            <a:ext cx="2311400" cy="2667000"/>
          </a:xfrm>
          <a:prstGeom prst="rect">
            <a:avLst/>
          </a:prstGeom>
          <a:solidFill>
            <a:schemeClr val="bg1">
              <a:lumMod val="95000"/>
            </a:schemeClr>
          </a:solidFill>
          <a:ln>
            <a:solidFill>
              <a:schemeClr val="tx1"/>
            </a:solidFill>
          </a:ln>
        </p:spPr>
        <p:txBody>
          <a:bodyPr wrap="square" rtlCol="0">
            <a:spAutoFit/>
          </a:bodyPr>
          <a:lstStyle/>
          <a:p>
            <a:endParaRPr lang="en-GB" dirty="0"/>
          </a:p>
        </p:txBody>
      </p:sp>
      <p:sp>
        <p:nvSpPr>
          <p:cNvPr id="3" name="TextBox 2">
            <a:extLst>
              <a:ext uri="{FF2B5EF4-FFF2-40B4-BE49-F238E27FC236}">
                <a16:creationId xmlns:a16="http://schemas.microsoft.com/office/drawing/2014/main" id="{CE788B2C-03DE-4364-8D2E-8A0F760E0058}"/>
              </a:ext>
            </a:extLst>
          </p:cNvPr>
          <p:cNvSpPr txBox="1"/>
          <p:nvPr/>
        </p:nvSpPr>
        <p:spPr>
          <a:xfrm>
            <a:off x="203200" y="193644"/>
            <a:ext cx="2184400" cy="369332"/>
          </a:xfrm>
          <a:prstGeom prst="rect">
            <a:avLst/>
          </a:prstGeom>
          <a:noFill/>
        </p:spPr>
        <p:txBody>
          <a:bodyPr wrap="square" rtlCol="0">
            <a:spAutoFit/>
          </a:bodyPr>
          <a:lstStyle/>
          <a:p>
            <a:r>
              <a:rPr lang="en-GB" b="1" dirty="0"/>
              <a:t>Playwright profile</a:t>
            </a:r>
          </a:p>
        </p:txBody>
      </p:sp>
      <p:sp>
        <p:nvSpPr>
          <p:cNvPr id="4" name="TextBox 3">
            <a:extLst>
              <a:ext uri="{FF2B5EF4-FFF2-40B4-BE49-F238E27FC236}">
                <a16:creationId xmlns:a16="http://schemas.microsoft.com/office/drawing/2014/main" id="{287A14A5-1C88-4990-9499-D1EE65FA6800}"/>
              </a:ext>
            </a:extLst>
          </p:cNvPr>
          <p:cNvSpPr txBox="1"/>
          <p:nvPr/>
        </p:nvSpPr>
        <p:spPr>
          <a:xfrm>
            <a:off x="2387600" y="70534"/>
            <a:ext cx="4356100" cy="276999"/>
          </a:xfrm>
          <a:prstGeom prst="rect">
            <a:avLst/>
          </a:prstGeom>
          <a:noFill/>
        </p:spPr>
        <p:txBody>
          <a:bodyPr wrap="square" rtlCol="0">
            <a:spAutoFit/>
          </a:bodyPr>
          <a:lstStyle/>
          <a:p>
            <a:pPr algn="r"/>
            <a:r>
              <a:rPr lang="en-GB" sz="1200" i="1" dirty="0"/>
              <a:t>Here you should gather information about the playwright. </a:t>
            </a:r>
          </a:p>
        </p:txBody>
      </p:sp>
    </p:spTree>
    <p:extLst>
      <p:ext uri="{BB962C8B-B14F-4D97-AF65-F5344CB8AC3E}">
        <p14:creationId xmlns:p14="http://schemas.microsoft.com/office/powerpoint/2010/main" val="28076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A423D8-363C-480C-9F0D-325673E8AB6F}"/>
              </a:ext>
            </a:extLst>
          </p:cNvPr>
          <p:cNvSpPr/>
          <p:nvPr/>
        </p:nvSpPr>
        <p:spPr>
          <a:xfrm>
            <a:off x="165100" y="171708"/>
            <a:ext cx="5486400" cy="923330"/>
          </a:xfrm>
          <a:prstGeom prst="rect">
            <a:avLst/>
          </a:prstGeom>
        </p:spPr>
        <p:txBody>
          <a:bodyPr wrap="square">
            <a:spAutoFit/>
          </a:bodyPr>
          <a:lstStyle/>
          <a:p>
            <a:r>
              <a:rPr lang="en-GB" b="1" dirty="0"/>
              <a:t>Performance 1 Exploration</a:t>
            </a:r>
          </a:p>
          <a:p>
            <a:endParaRPr lang="en-GB" dirty="0"/>
          </a:p>
          <a:p>
            <a:r>
              <a:rPr lang="en-GB" dirty="0"/>
              <a:t>Character: </a:t>
            </a:r>
          </a:p>
        </p:txBody>
      </p:sp>
      <p:cxnSp>
        <p:nvCxnSpPr>
          <p:cNvPr id="9" name="Straight Connector 8">
            <a:extLst>
              <a:ext uri="{FF2B5EF4-FFF2-40B4-BE49-F238E27FC236}">
                <a16:creationId xmlns:a16="http://schemas.microsoft.com/office/drawing/2014/main" id="{E060FC15-A494-4FB8-B7DB-CFEA3F72E74D}"/>
              </a:ext>
            </a:extLst>
          </p:cNvPr>
          <p:cNvCxnSpPr>
            <a:cxnSpLocks/>
          </p:cNvCxnSpPr>
          <p:nvPr/>
        </p:nvCxnSpPr>
        <p:spPr>
          <a:xfrm>
            <a:off x="609595" y="5143500"/>
            <a:ext cx="5537200" cy="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D72A6127-53CE-48B2-9223-C28D3DFB7195}"/>
              </a:ext>
            </a:extLst>
          </p:cNvPr>
          <p:cNvSpPr/>
          <p:nvPr/>
        </p:nvSpPr>
        <p:spPr>
          <a:xfrm>
            <a:off x="209550" y="2558752"/>
            <a:ext cx="3429000" cy="2092881"/>
          </a:xfrm>
          <a:prstGeom prst="rect">
            <a:avLst/>
          </a:prstGeom>
        </p:spPr>
        <p:txBody>
          <a:bodyPr wrap="square">
            <a:spAutoFit/>
          </a:bodyPr>
          <a:lstStyle/>
          <a:p>
            <a:pPr algn="ctr"/>
            <a:r>
              <a:rPr lang="en-GB" sz="1600" i="1" dirty="0"/>
              <a:t>What has happened </a:t>
            </a:r>
            <a:r>
              <a:rPr lang="en-GB" sz="1600" b="1" i="1" dirty="0"/>
              <a:t>before</a:t>
            </a:r>
            <a:r>
              <a:rPr lang="en-GB" sz="1600" i="1" dirty="0"/>
              <a:t> this scene?</a:t>
            </a:r>
          </a:p>
          <a:p>
            <a:pPr algn="ctr"/>
            <a:r>
              <a:rPr lang="en-GB" sz="1600" dirty="0"/>
              <a:t>_______________________________________________________________________________________________________________________________________________________________________________________________________________________</a:t>
            </a:r>
            <a:r>
              <a:rPr lang="en-GB" dirty="0"/>
              <a:t>_</a:t>
            </a:r>
          </a:p>
        </p:txBody>
      </p:sp>
      <p:sp>
        <p:nvSpPr>
          <p:cNvPr id="11" name="Rectangle 10">
            <a:extLst>
              <a:ext uri="{FF2B5EF4-FFF2-40B4-BE49-F238E27FC236}">
                <a16:creationId xmlns:a16="http://schemas.microsoft.com/office/drawing/2014/main" id="{2B0122A8-9606-4738-A0FA-DB207A60A766}"/>
              </a:ext>
            </a:extLst>
          </p:cNvPr>
          <p:cNvSpPr/>
          <p:nvPr/>
        </p:nvSpPr>
        <p:spPr>
          <a:xfrm>
            <a:off x="209550" y="5912916"/>
            <a:ext cx="6438900" cy="2062103"/>
          </a:xfrm>
          <a:prstGeom prst="rect">
            <a:avLst/>
          </a:prstGeom>
        </p:spPr>
        <p:txBody>
          <a:bodyPr wrap="square">
            <a:spAutoFit/>
          </a:bodyPr>
          <a:lstStyle/>
          <a:p>
            <a:r>
              <a:rPr lang="en-GB" sz="1600" i="1" dirty="0"/>
              <a:t>What happens </a:t>
            </a:r>
            <a:r>
              <a:rPr lang="en-GB" sz="1600" b="1" i="1" dirty="0"/>
              <a:t>in</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Rectangle 11">
            <a:extLst>
              <a:ext uri="{FF2B5EF4-FFF2-40B4-BE49-F238E27FC236}">
                <a16:creationId xmlns:a16="http://schemas.microsoft.com/office/drawing/2014/main" id="{CD1E5E41-6586-4EB2-9785-D9D8C7466390}"/>
              </a:ext>
            </a:extLst>
          </p:cNvPr>
          <p:cNvSpPr/>
          <p:nvPr/>
        </p:nvSpPr>
        <p:spPr>
          <a:xfrm>
            <a:off x="831850" y="8321091"/>
            <a:ext cx="5994400" cy="1815882"/>
          </a:xfrm>
          <a:prstGeom prst="rect">
            <a:avLst/>
          </a:prstGeom>
        </p:spPr>
        <p:txBody>
          <a:bodyPr wrap="square">
            <a:spAutoFit/>
          </a:bodyPr>
          <a:lstStyle/>
          <a:p>
            <a:pPr algn="ctr"/>
            <a:r>
              <a:rPr lang="en-GB" sz="1600" i="1" dirty="0"/>
              <a:t>What happens </a:t>
            </a:r>
            <a:r>
              <a:rPr lang="en-GB" sz="1600" b="1" i="1" dirty="0"/>
              <a:t>after</a:t>
            </a:r>
            <a:r>
              <a:rPr lang="en-GB" sz="1600" i="1" dirty="0"/>
              <a:t> this scene?</a:t>
            </a:r>
          </a:p>
          <a:p>
            <a:r>
              <a:rPr lang="en-GB" sz="16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GB" sz="1600" b="1" dirty="0"/>
              <a:t> </a:t>
            </a:r>
            <a:endParaRPr lang="en-GB" sz="1600" dirty="0"/>
          </a:p>
        </p:txBody>
      </p:sp>
      <p:sp>
        <p:nvSpPr>
          <p:cNvPr id="18" name="Arrow: Right 17">
            <a:extLst>
              <a:ext uri="{FF2B5EF4-FFF2-40B4-BE49-F238E27FC236}">
                <a16:creationId xmlns:a16="http://schemas.microsoft.com/office/drawing/2014/main" id="{88B95DC6-37D4-48E6-8F12-C8F7A839D17F}"/>
              </a:ext>
            </a:extLst>
          </p:cNvPr>
          <p:cNvSpPr/>
          <p:nvPr/>
        </p:nvSpPr>
        <p:spPr>
          <a:xfrm>
            <a:off x="6026150" y="8125714"/>
            <a:ext cx="622300" cy="338597"/>
          </a:xfrm>
          <a:prstGeom prst="rightArrow">
            <a:avLst/>
          </a:prstGeom>
          <a:solidFill>
            <a:srgbClr val="FF66CC"/>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Right 18">
            <a:extLst>
              <a:ext uri="{FF2B5EF4-FFF2-40B4-BE49-F238E27FC236}">
                <a16:creationId xmlns:a16="http://schemas.microsoft.com/office/drawing/2014/main" id="{D0090719-5FE6-4D1B-8B90-DE017F081BED}"/>
              </a:ext>
            </a:extLst>
          </p:cNvPr>
          <p:cNvSpPr/>
          <p:nvPr/>
        </p:nvSpPr>
        <p:spPr>
          <a:xfrm rot="10800000">
            <a:off x="209550" y="1921934"/>
            <a:ext cx="622300" cy="338597"/>
          </a:xfrm>
          <a:prstGeom prst="rightArrow">
            <a:avLst/>
          </a:prstGeom>
          <a:solidFill>
            <a:srgbClr val="FF66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hought Bubble: Cloud 20">
            <a:extLst>
              <a:ext uri="{FF2B5EF4-FFF2-40B4-BE49-F238E27FC236}">
                <a16:creationId xmlns:a16="http://schemas.microsoft.com/office/drawing/2014/main" id="{F177FA81-CA4C-4036-A9EE-86A66B3ECF5F}"/>
              </a:ext>
            </a:extLst>
          </p:cNvPr>
          <p:cNvSpPr/>
          <p:nvPr/>
        </p:nvSpPr>
        <p:spPr>
          <a:xfrm>
            <a:off x="4121150" y="517780"/>
            <a:ext cx="2571750" cy="1846659"/>
          </a:xfrm>
          <a:prstGeom prst="cloudCallout">
            <a:avLst>
              <a:gd name="adj1" fmla="val 48357"/>
              <a:gd name="adj2" fmla="val 61992"/>
            </a:avLst>
          </a:prstGeom>
          <a:solidFill>
            <a:schemeClr val="bg1"/>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i="1" dirty="0">
                <a:solidFill>
                  <a:schemeClr val="tx1"/>
                </a:solidFill>
              </a:rPr>
              <a:t>What does your character </a:t>
            </a:r>
            <a:r>
              <a:rPr lang="en-GB" sz="1200" b="1" i="1" dirty="0">
                <a:solidFill>
                  <a:schemeClr val="tx1"/>
                </a:solidFill>
              </a:rPr>
              <a:t>want to achieve </a:t>
            </a:r>
            <a:r>
              <a:rPr lang="en-GB" sz="1200" i="1" dirty="0">
                <a:solidFill>
                  <a:schemeClr val="tx1"/>
                </a:solidFill>
              </a:rPr>
              <a:t>in this scene?</a:t>
            </a:r>
          </a:p>
        </p:txBody>
      </p:sp>
      <p:sp>
        <p:nvSpPr>
          <p:cNvPr id="23" name="Rectangle 22">
            <a:extLst>
              <a:ext uri="{FF2B5EF4-FFF2-40B4-BE49-F238E27FC236}">
                <a16:creationId xmlns:a16="http://schemas.microsoft.com/office/drawing/2014/main" id="{8EF0D536-3D8F-463C-9D83-4DD706A0F5B3}"/>
              </a:ext>
            </a:extLst>
          </p:cNvPr>
          <p:cNvSpPr/>
          <p:nvPr/>
        </p:nvSpPr>
        <p:spPr>
          <a:xfrm>
            <a:off x="4019553" y="2650718"/>
            <a:ext cx="2774944" cy="2308324"/>
          </a:xfrm>
          <a:prstGeom prst="rect">
            <a:avLst/>
          </a:prstGeom>
        </p:spPr>
        <p:txBody>
          <a:bodyPr wrap="square">
            <a:spAutoFit/>
          </a:bodyPr>
          <a:lstStyle/>
          <a:p>
            <a:pPr algn="ctr"/>
            <a:r>
              <a:rPr lang="en-GB" sz="1600" dirty="0"/>
              <a:t>_________________________________________________________________________________________________________________________________________________________________________________________________________________________________</a:t>
            </a:r>
          </a:p>
        </p:txBody>
      </p:sp>
      <p:cxnSp>
        <p:nvCxnSpPr>
          <p:cNvPr id="24" name="Straight Connector 23">
            <a:extLst>
              <a:ext uri="{FF2B5EF4-FFF2-40B4-BE49-F238E27FC236}">
                <a16:creationId xmlns:a16="http://schemas.microsoft.com/office/drawing/2014/main" id="{E751B286-D869-402C-BB41-FB138E0D85DD}"/>
              </a:ext>
            </a:extLst>
          </p:cNvPr>
          <p:cNvCxnSpPr/>
          <p:nvPr/>
        </p:nvCxnSpPr>
        <p:spPr>
          <a:xfrm>
            <a:off x="609595" y="5143500"/>
            <a:ext cx="0" cy="35560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11E96BA-D3F3-4B86-BA75-D4045A16FF57}"/>
              </a:ext>
            </a:extLst>
          </p:cNvPr>
          <p:cNvCxnSpPr/>
          <p:nvPr/>
        </p:nvCxnSpPr>
        <p:spPr>
          <a:xfrm>
            <a:off x="6134085" y="5143500"/>
            <a:ext cx="0" cy="355600"/>
          </a:xfrm>
          <a:prstGeom prst="line">
            <a:avLst/>
          </a:prstGeom>
          <a:ln w="28575">
            <a:solidFill>
              <a:srgbClr val="FF6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526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9EB1C6-48D2-4917-88A8-02F5CF175864}"/>
              </a:ext>
            </a:extLst>
          </p:cNvPr>
          <p:cNvSpPr>
            <a:spLocks noGrp="1"/>
          </p:cNvSpPr>
          <p:nvPr>
            <p:ph idx="1"/>
          </p:nvPr>
        </p:nvSpPr>
        <p:spPr>
          <a:xfrm>
            <a:off x="471487" y="1109019"/>
            <a:ext cx="5915025" cy="9105900"/>
          </a:xfrm>
        </p:spPr>
        <p:txBody>
          <a:bodyPr>
            <a:normAutofit fontScale="70000" lnSpcReduction="20000"/>
          </a:bodyPr>
          <a:lstStyle/>
          <a:p>
            <a:pPr marL="0" indent="0">
              <a:buNone/>
            </a:pPr>
            <a:r>
              <a:rPr lang="en-GB" sz="2000" b="1" dirty="0"/>
              <a:t>How will you use VOCAL SKILLS in this scene? </a:t>
            </a:r>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900" dirty="0"/>
          </a:p>
          <a:p>
            <a:pPr marL="0" indent="0">
              <a:buNone/>
            </a:pPr>
            <a:endParaRPr lang="en-GB" sz="2400" dirty="0"/>
          </a:p>
          <a:p>
            <a:pPr marL="0" indent="0">
              <a:buNone/>
            </a:pPr>
            <a:r>
              <a:rPr lang="en-GB" sz="2000" b="1" dirty="0"/>
              <a:t>How will you use PHYSICAL SKILLS in this scene?</a:t>
            </a:r>
            <a:r>
              <a:rPr lang="en-GB" sz="2400" dirty="0"/>
              <a:t> </a:t>
            </a:r>
          </a:p>
          <a:p>
            <a:pPr marL="0" indent="0">
              <a:buNone/>
            </a:pPr>
            <a:endParaRPr lang="en-GB" sz="2400" dirty="0"/>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400" dirty="0"/>
          </a:p>
          <a:p>
            <a:pPr marL="0" indent="0">
              <a:buNone/>
            </a:pPr>
            <a:endParaRPr lang="en-GB" sz="2400" dirty="0"/>
          </a:p>
          <a:p>
            <a:pPr marL="0" indent="0">
              <a:buNone/>
            </a:pPr>
            <a:r>
              <a:rPr lang="en-GB" sz="2000" b="1" dirty="0"/>
              <a:t>How will you use STAGE SPACE in this scene?</a:t>
            </a:r>
          </a:p>
          <a:p>
            <a:pPr marL="0" indent="0">
              <a:buNone/>
            </a:pPr>
            <a:endParaRPr lang="en-GB" sz="2000" b="1" dirty="0"/>
          </a:p>
          <a:p>
            <a:pPr marL="0" indent="0">
              <a:buNone/>
            </a:pPr>
            <a:r>
              <a:rPr lang="en-GB" sz="2900" dirty="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0" indent="0">
              <a:buNone/>
            </a:pPr>
            <a:endParaRPr lang="en-GB" sz="2400" dirty="0"/>
          </a:p>
          <a:p>
            <a:pPr marL="0" indent="0">
              <a:buNone/>
            </a:pPr>
            <a:endParaRPr lang="en-GB" dirty="0"/>
          </a:p>
        </p:txBody>
      </p:sp>
      <p:sp>
        <p:nvSpPr>
          <p:cNvPr id="8" name="Rectangle 7">
            <a:extLst>
              <a:ext uri="{FF2B5EF4-FFF2-40B4-BE49-F238E27FC236}">
                <a16:creationId xmlns:a16="http://schemas.microsoft.com/office/drawing/2014/main" id="{4D42CEA7-F7B0-41F9-A4EC-1559E6313CF8}"/>
              </a:ext>
            </a:extLst>
          </p:cNvPr>
          <p:cNvSpPr/>
          <p:nvPr/>
        </p:nvSpPr>
        <p:spPr>
          <a:xfrm>
            <a:off x="4123937" y="3492072"/>
            <a:ext cx="2598140" cy="1223412"/>
          </a:xfrm>
          <a:prstGeom prst="rect">
            <a:avLst/>
          </a:prstGeom>
          <a:ln>
            <a:solidFill>
              <a:srgbClr val="FF66CC"/>
            </a:solidFill>
          </a:ln>
        </p:spPr>
        <p:txBody>
          <a:bodyPr wrap="square">
            <a:spAutoFit/>
          </a:bodyPr>
          <a:lstStyle/>
          <a:p>
            <a:pPr marL="285750" indent="-285750" algn="ctr">
              <a:buFont typeface="Arial" panose="020B0604020202020204" pitchFamily="34" charset="0"/>
              <a:buChar char="•"/>
            </a:pPr>
            <a:r>
              <a:rPr lang="en-GB" sz="1050" i="1" dirty="0"/>
              <a:t>Will they change? </a:t>
            </a:r>
          </a:p>
          <a:p>
            <a:pPr marL="285750" indent="-285750" algn="ctr">
              <a:buFont typeface="Arial" panose="020B0604020202020204" pitchFamily="34" charset="0"/>
              <a:buChar char="•"/>
            </a:pPr>
            <a:r>
              <a:rPr lang="en-GB" sz="1050" i="1" dirty="0"/>
              <a:t>How will you use your stance? Gait? </a:t>
            </a:r>
          </a:p>
          <a:p>
            <a:pPr marL="285750" indent="-285750" algn="ctr">
              <a:buFont typeface="Arial" panose="020B0604020202020204" pitchFamily="34" charset="0"/>
              <a:buChar char="•"/>
            </a:pPr>
            <a:r>
              <a:rPr lang="en-GB" sz="1050" i="1" dirty="0"/>
              <a:t>What particular facial expressions? How will you use pace? </a:t>
            </a:r>
          </a:p>
          <a:p>
            <a:pPr marL="285750" indent="-285750" algn="ctr">
              <a:buFont typeface="Arial" panose="020B0604020202020204" pitchFamily="34" charset="0"/>
              <a:buChar char="•"/>
            </a:pPr>
            <a:r>
              <a:rPr lang="en-GB" sz="1050" i="1" dirty="0"/>
              <a:t>How will you use eye contact? How will you use your physicality to communicate your intention?</a:t>
            </a:r>
          </a:p>
        </p:txBody>
      </p:sp>
      <p:sp>
        <p:nvSpPr>
          <p:cNvPr id="9" name="TextBox 8">
            <a:extLst>
              <a:ext uri="{FF2B5EF4-FFF2-40B4-BE49-F238E27FC236}">
                <a16:creationId xmlns:a16="http://schemas.microsoft.com/office/drawing/2014/main" id="{DCD27E54-3810-48B4-8782-76352E28DC30}"/>
              </a:ext>
            </a:extLst>
          </p:cNvPr>
          <p:cNvSpPr txBox="1"/>
          <p:nvPr/>
        </p:nvSpPr>
        <p:spPr>
          <a:xfrm>
            <a:off x="184826" y="184826"/>
            <a:ext cx="3398633" cy="646331"/>
          </a:xfrm>
          <a:prstGeom prst="rect">
            <a:avLst/>
          </a:prstGeom>
          <a:noFill/>
        </p:spPr>
        <p:txBody>
          <a:bodyPr wrap="square" rtlCol="0">
            <a:spAutoFit/>
          </a:bodyPr>
          <a:lstStyle/>
          <a:p>
            <a:r>
              <a:rPr lang="en-GB" b="1" dirty="0">
                <a:solidFill>
                  <a:srgbClr val="FF66CC"/>
                </a:solidFill>
              </a:rPr>
              <a:t>Performance 1: </a:t>
            </a:r>
            <a:r>
              <a:rPr lang="en-GB" b="1" dirty="0"/>
              <a:t>Performance skills</a:t>
            </a:r>
          </a:p>
        </p:txBody>
      </p:sp>
      <p:sp>
        <p:nvSpPr>
          <p:cNvPr id="10" name="Rectangle 9">
            <a:extLst>
              <a:ext uri="{FF2B5EF4-FFF2-40B4-BE49-F238E27FC236}">
                <a16:creationId xmlns:a16="http://schemas.microsoft.com/office/drawing/2014/main" id="{38E0A956-CE45-4619-9940-4380487ED8A3}"/>
              </a:ext>
            </a:extLst>
          </p:cNvPr>
          <p:cNvSpPr/>
          <p:nvPr/>
        </p:nvSpPr>
        <p:spPr>
          <a:xfrm>
            <a:off x="4123937" y="410523"/>
            <a:ext cx="2598140" cy="1061829"/>
          </a:xfrm>
          <a:prstGeom prst="rect">
            <a:avLst/>
          </a:prstGeom>
          <a:ln>
            <a:solidFill>
              <a:srgbClr val="FF66CC"/>
            </a:solidFill>
          </a:ln>
        </p:spPr>
        <p:txBody>
          <a:bodyPr wrap="square">
            <a:spAutoFit/>
          </a:bodyPr>
          <a:lstStyle/>
          <a:p>
            <a:pPr marL="285750" indent="-285750" algn="ctr">
              <a:buFont typeface="Arial" panose="020B0604020202020204" pitchFamily="34" charset="0"/>
              <a:buChar char="•"/>
            </a:pPr>
            <a:r>
              <a:rPr lang="en-GB" sz="1050" i="1" dirty="0"/>
              <a:t>Will they change? </a:t>
            </a:r>
          </a:p>
          <a:p>
            <a:pPr marL="285750" indent="-285750" algn="ctr">
              <a:buFont typeface="Arial" panose="020B0604020202020204" pitchFamily="34" charset="0"/>
              <a:buChar char="•"/>
            </a:pPr>
            <a:r>
              <a:rPr lang="en-GB" sz="1050" i="1" dirty="0"/>
              <a:t>Any words you will emphasise? How will you use pace? </a:t>
            </a:r>
          </a:p>
          <a:p>
            <a:pPr marL="285750" indent="-285750" algn="ctr">
              <a:buFont typeface="Arial" panose="020B0604020202020204" pitchFamily="34" charset="0"/>
              <a:buChar char="•"/>
            </a:pPr>
            <a:r>
              <a:rPr lang="en-GB" sz="1050" i="1" dirty="0"/>
              <a:t>What is your tone? </a:t>
            </a:r>
          </a:p>
          <a:p>
            <a:pPr marL="285750" indent="-285750" algn="ctr">
              <a:buFont typeface="Arial" panose="020B0604020202020204" pitchFamily="34" charset="0"/>
              <a:buChar char="•"/>
            </a:pPr>
            <a:r>
              <a:rPr lang="en-GB" sz="1050" i="1" dirty="0"/>
              <a:t>How will you use your voice to communicate your intention?</a:t>
            </a:r>
          </a:p>
        </p:txBody>
      </p:sp>
      <p:sp>
        <p:nvSpPr>
          <p:cNvPr id="11" name="Rectangle 10">
            <a:extLst>
              <a:ext uri="{FF2B5EF4-FFF2-40B4-BE49-F238E27FC236}">
                <a16:creationId xmlns:a16="http://schemas.microsoft.com/office/drawing/2014/main" id="{E56F6AC5-46EE-4245-ABBC-23DD9332FF25}"/>
              </a:ext>
            </a:extLst>
          </p:cNvPr>
          <p:cNvSpPr/>
          <p:nvPr/>
        </p:nvSpPr>
        <p:spPr>
          <a:xfrm>
            <a:off x="4123937" y="6735204"/>
            <a:ext cx="2598140" cy="900246"/>
          </a:xfrm>
          <a:prstGeom prst="rect">
            <a:avLst/>
          </a:prstGeom>
          <a:ln>
            <a:solidFill>
              <a:srgbClr val="FF66CC"/>
            </a:solidFill>
          </a:ln>
        </p:spPr>
        <p:txBody>
          <a:bodyPr wrap="square">
            <a:spAutoFit/>
          </a:bodyPr>
          <a:lstStyle/>
          <a:p>
            <a:pPr marL="285750" indent="-285750" algn="ctr">
              <a:buFont typeface="Arial" panose="020B0604020202020204" pitchFamily="34" charset="0"/>
              <a:buChar char="•"/>
            </a:pPr>
            <a:r>
              <a:rPr lang="en-GB" sz="1050" i="1" dirty="0"/>
              <a:t>When and how will you change level? </a:t>
            </a:r>
          </a:p>
          <a:p>
            <a:pPr marL="285750" indent="-285750" algn="ctr">
              <a:buFont typeface="Arial" panose="020B0604020202020204" pitchFamily="34" charset="0"/>
              <a:buChar char="•"/>
            </a:pPr>
            <a:r>
              <a:rPr lang="en-GB" sz="1050" i="1" dirty="0"/>
              <a:t>Proxemics? </a:t>
            </a:r>
          </a:p>
          <a:p>
            <a:pPr marL="285750" indent="-285750" algn="ctr">
              <a:buFont typeface="Arial" panose="020B0604020202020204" pitchFamily="34" charset="0"/>
              <a:buChar char="•"/>
            </a:pPr>
            <a:r>
              <a:rPr lang="en-GB" sz="1050" i="1" dirty="0"/>
              <a:t>Where will you stand? </a:t>
            </a:r>
          </a:p>
          <a:p>
            <a:pPr marL="285750" indent="-285750" algn="ctr">
              <a:buFont typeface="Arial" panose="020B0604020202020204" pitchFamily="34" charset="0"/>
              <a:buChar char="•"/>
            </a:pPr>
            <a:r>
              <a:rPr lang="en-GB" sz="1050" i="1" dirty="0"/>
              <a:t>How will you use stage space to meet your intentions?</a:t>
            </a:r>
          </a:p>
        </p:txBody>
      </p:sp>
    </p:spTree>
    <p:extLst>
      <p:ext uri="{BB962C8B-B14F-4D97-AF65-F5344CB8AC3E}">
        <p14:creationId xmlns:p14="http://schemas.microsoft.com/office/powerpoint/2010/main" val="2487413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1935</TotalTime>
  <Words>1920</Words>
  <Application>Microsoft Office PowerPoint</Application>
  <PresentationFormat>A4 Paper (210x297 mm)</PresentationFormat>
  <Paragraphs>223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Mood board of your play</vt:lpstr>
      <vt:lpstr>PowerPoint Presentation</vt:lpstr>
      <vt:lpstr>PowerPoint Presentation</vt:lpstr>
      <vt:lpstr>PowerPoint Presentation</vt:lpstr>
      <vt:lpstr>PowerPoint Presentation</vt:lpstr>
      <vt:lpstr>Performance 1: Notes</vt:lpstr>
      <vt:lpstr>PowerPoint Presentation</vt:lpstr>
      <vt:lpstr>PowerPoint Presentation</vt:lpstr>
      <vt:lpstr>PowerPoint Presentation</vt:lpstr>
      <vt:lpstr>PowerPoint Presentation</vt:lpstr>
      <vt:lpstr>Performance 2: Notes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Haynes (Bolder Academy)</dc:creator>
  <cp:lastModifiedBy>Katie Haynes (Bolder Academy)</cp:lastModifiedBy>
  <cp:revision>28</cp:revision>
  <cp:lastPrinted>2023-11-14T09:25:47Z</cp:lastPrinted>
  <dcterms:created xsi:type="dcterms:W3CDTF">2023-11-09T09:23:06Z</dcterms:created>
  <dcterms:modified xsi:type="dcterms:W3CDTF">2023-11-15T09:26:51Z</dcterms:modified>
</cp:coreProperties>
</file>