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y="5143500" cx="9144000"/>
  <p:notesSz cx="6858000" cy="9144000"/>
  <p:embeddedFontLst>
    <p:embeddedFont>
      <p:font typeface="Corbel"/>
      <p:regular r:id="rId101"/>
      <p:bold r:id="rId102"/>
      <p:italic r:id="rId103"/>
      <p:boldItalic r:id="rId104"/>
    </p:embeddedFont>
    <p:embeddedFont>
      <p:font typeface="Century Gothic"/>
      <p:regular r:id="rId105"/>
      <p:bold r:id="rId106"/>
      <p:italic r:id="rId107"/>
      <p:boldItalic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CenturyGothic-italic.fntdata"/><Relationship Id="rId106" Type="http://schemas.openxmlformats.org/officeDocument/2006/relationships/font" Target="fonts/CenturyGothic-bold.fntdata"/><Relationship Id="rId105" Type="http://schemas.openxmlformats.org/officeDocument/2006/relationships/font" Target="fonts/CenturyGothic-regular.fntdata"/><Relationship Id="rId104" Type="http://schemas.openxmlformats.org/officeDocument/2006/relationships/font" Target="fonts/Corbel-boldItalic.fntdata"/><Relationship Id="rId108" Type="http://schemas.openxmlformats.org/officeDocument/2006/relationships/font" Target="fonts/CenturyGothic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Corbel-italic.fntdata"/><Relationship Id="rId102" Type="http://schemas.openxmlformats.org/officeDocument/2006/relationships/font" Target="fonts/Corbel-bold.fntdata"/><Relationship Id="rId101" Type="http://schemas.openxmlformats.org/officeDocument/2006/relationships/font" Target="fonts/Corbel-regular.fntdata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f691043d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f691043d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f691043d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f691043d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f691043d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f691043d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374e0348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374e0348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f691043d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f691043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f691043d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f691043d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74e0348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74e0348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f691043d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f691043d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374e0348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374e0348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374e034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374e034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691043d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f691043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374e034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374e034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374e0348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374e0348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7c0163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37c0163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374e0348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374e0348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37c0163e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37c0163e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374e0348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374e0348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37c0163e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37c0163e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374e0348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374e0348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37c0163e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37c0163e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374e0348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374e034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f691043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f691043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f691043d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f691043d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f691043d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f691043d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f691043d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f691043d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f691043d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f691043d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f691043d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f691043d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f691043d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f691043d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374e0348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374e034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374e0348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374e0348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f691043d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f691043d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f691043d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f691043d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f691043d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f691043d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f691043dd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f691043dd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374e0348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374e0348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f691043d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f691043d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f691043dd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f691043d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f691043dd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f691043d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38d431432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38d431432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38d431432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38d431432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374e0348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374e0348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f691043d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f691043d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f691043d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f691043d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f691043d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f691043d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f691043d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f691043d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374e0348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374e0348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38d4314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438d43143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38d43143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438d431432_0_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38d43143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438d431432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38d43143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438d431432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38d43143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438d431432_0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438d43143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438d431432_0_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438d43143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438d431432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438d43143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438d431432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f691043d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f691043d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divide/multiply by 1000 each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1 millimeter is equal to 1000 micrometers?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38d43143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438d431432_0_1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438d43143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438d431432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438d431432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438d431432_0_2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38d431432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438d431432_0_3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438d431432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438d431432_0_3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438d431432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438d431432_0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38d431432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g438d431432_0_4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38d431432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438d431432_0_4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438d431432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g438d431432_0_4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438d431432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438d431432_0_4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2dfaff56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2dfaff56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438d431432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g438d431432_0_4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f691043dd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f691043d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f691043dd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f691043d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f691043dd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f691043dd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f691043dd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f691043d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f691043d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f691043d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f691043dd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f691043dd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438d431432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438d431432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438d431432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438d431432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438d431432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438d431432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f691043d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f691043d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438d431432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438d431432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438d431432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438d431432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38d431432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38d431432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438d431432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438d431432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438d431432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438d431432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438d431432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438d431432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438d431432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438d431432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438d431432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438d431432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438d431432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438d431432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438d431432_0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438d431432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f691043d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f691043d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438d431432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438d431432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438d431432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438d431432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438d431432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438d431432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438d431432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438d431432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438d431432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438d431432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438d431432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438d431432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65970" y="695324"/>
            <a:ext cx="63438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63600" y="1866900"/>
            <a:ext cx="6346800" cy="26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7573962" y="4774406"/>
            <a:ext cx="9906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590550" y="4774406"/>
            <a:ext cx="38607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678737" y="221456"/>
            <a:ext cx="7905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762000" y="400050"/>
            <a:ext cx="7696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762000" y="1428750"/>
            <a:ext cx="37719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4686300" y="1428750"/>
            <a:ext cx="37719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7573962" y="4774406"/>
            <a:ext cx="9906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590550" y="4774406"/>
            <a:ext cx="38607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7678737" y="221456"/>
            <a:ext cx="7905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objOnly">
  <p:cSld name="OBJECT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557213" y="40481"/>
            <a:ext cx="7958100" cy="45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hyperlink" Target="http://www.youtube.com/watch?v=sA0-QXbLnaE" TargetMode="External"/><Relationship Id="rId5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hyperlink" Target="http://www.youtube.com/watch?v=4xG2aJa6UyY" TargetMode="External"/><Relationship Id="rId5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hyperlink" Target="http://www.youtube.com/watch?v=sA0-QXbLnaE" TargetMode="External"/><Relationship Id="rId5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hyperlink" Target="http://www.youtube.com/watch?v=4xG2aJa6UyY" TargetMode="External"/><Relationship Id="rId5" Type="http://schemas.openxmlformats.org/officeDocument/2006/relationships/image" Target="../media/image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hyperlink" Target="http://www.youtube.com/watch?v=iHdviZkM7S4" TargetMode="External"/><Relationship Id="rId5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Relationship Id="rId4" Type="http://schemas.openxmlformats.org/officeDocument/2006/relationships/image" Target="../media/image28.jpg"/><Relationship Id="rId5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Relationship Id="rId4" Type="http://schemas.openxmlformats.org/officeDocument/2006/relationships/hyperlink" Target="http://www.youtube.com/watch?v=sA0-QXbLnaE" TargetMode="External"/><Relationship Id="rId5" Type="http://schemas.openxmlformats.org/officeDocument/2006/relationships/image" Target="../media/image3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png"/><Relationship Id="rId4" Type="http://schemas.openxmlformats.org/officeDocument/2006/relationships/hyperlink" Target="http://www.youtube.com/watch?v=zVHWhLme2NQ" TargetMode="External"/><Relationship Id="rId5" Type="http://schemas.openxmlformats.org/officeDocument/2006/relationships/image" Target="../media/image5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0.png"/><Relationship Id="rId4" Type="http://schemas.openxmlformats.org/officeDocument/2006/relationships/hyperlink" Target="http://www.youtube.com/watch?v=_W0bSen8Qjg" TargetMode="External"/><Relationship Id="rId5" Type="http://schemas.openxmlformats.org/officeDocument/2006/relationships/image" Target="../media/image59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5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9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4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3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CB1 Paper 1</a:t>
            </a:r>
            <a:endParaRPr/>
          </a:p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Biology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Mitochondria</a:t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Mitochondrion</a:t>
            </a:r>
            <a:r>
              <a:rPr lang="en-GB"/>
              <a:t> is a jelly bean </a:t>
            </a:r>
            <a:r>
              <a:rPr lang="en-GB"/>
              <a:t>shaped</a:t>
            </a:r>
            <a:r>
              <a:rPr lang="en-GB"/>
              <a:t> structures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is where aerobic respiration occurs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They are very </a:t>
            </a:r>
            <a:r>
              <a:rPr lang="en-GB"/>
              <a:t>difficult</a:t>
            </a:r>
            <a:r>
              <a:rPr lang="en-GB"/>
              <a:t> to see under a light microscope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027" y="100300"/>
            <a:ext cx="3117575" cy="20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Cell membrane</a:t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a very thing sac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controls what enters and what leaves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It separates one cell from another.</a:t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197" y="57272"/>
            <a:ext cx="4292924" cy="24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 of view</a:t>
            </a:r>
            <a:endParaRPr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the circular area you see when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You look through the microscope.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If this field of view is 36 nanometer (nm)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Then you would divide by how many cells are in there to get the size of each cell.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Eg 36/ 2 = 18 nm  each cell is 18 nm                                                                                   </a:t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755" y="55175"/>
            <a:ext cx="4287075" cy="212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7"/>
          <p:cNvCxnSpPr/>
          <p:nvPr/>
        </p:nvCxnSpPr>
        <p:spPr>
          <a:xfrm flipH="1" rot="10800000">
            <a:off x="4516500" y="1891500"/>
            <a:ext cx="765000" cy="54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Electron micrographs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These allow more detail to be seen compared to a light microscope.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Scale bars are used on a microscope to estimate sizes.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If the scale bar is 10 nm in length and 3 could fit across the cell then you 10 x 3 and this will give you the length of the cell = 3.3 nm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14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ACTIVITY. PAGE 4-5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COMPLETE PROGRESS QUESTIONS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                                               Exam style question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Describe the function of chloroplasts in a leaf palisade cell.</a:t>
            </a:r>
            <a:endParaRPr/>
          </a:p>
        </p:txBody>
      </p:sp>
      <p:sp>
        <p:nvSpPr>
          <p:cNvPr id="169" name="Google Shape;169;p30"/>
          <p:cNvSpPr/>
          <p:nvPr/>
        </p:nvSpPr>
        <p:spPr>
          <a:xfrm>
            <a:off x="219900" y="1869625"/>
            <a:ext cx="8763000" cy="1450800"/>
          </a:xfrm>
          <a:prstGeom prst="frame">
            <a:avLst>
              <a:gd fmla="val 1250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Title; Specialised cells</a:t>
            </a:r>
            <a:endParaRPr/>
          </a:p>
        </p:txBody>
      </p:sp>
      <p:sp>
        <p:nvSpPr>
          <p:cNvPr id="175" name="Google Shape;175;p31"/>
          <p:cNvSpPr txBox="1"/>
          <p:nvPr/>
        </p:nvSpPr>
        <p:spPr>
          <a:xfrm>
            <a:off x="1099125" y="3261725"/>
            <a:ext cx="6535500" cy="7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 - To familiarise with exam questions and enhance understandings of specialised cells.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 assess exam style question answer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chloroplasts contain chlorophyll, which traps energy </a:t>
            </a:r>
            <a:r>
              <a:rPr lang="en-GB"/>
              <a:t>transferred</a:t>
            </a:r>
            <a:r>
              <a:rPr lang="en-GB"/>
              <a:t> from the sun.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energy is used for </a:t>
            </a:r>
            <a:r>
              <a:rPr lang="en-GB"/>
              <a:t>photosynthesis</a:t>
            </a:r>
            <a:r>
              <a:rPr lang="en-GB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 rotWithShape="1">
          <a:blip r:embed="rId3">
            <a:alphaModFix/>
          </a:blip>
          <a:srcRect b="20903" l="22275" r="24840" t="28361"/>
          <a:stretch/>
        </p:blipFill>
        <p:spPr>
          <a:xfrm>
            <a:off x="156601" y="445025"/>
            <a:ext cx="8298751" cy="447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 b="28884" l="26603" r="23558" t="14964"/>
          <a:stretch/>
        </p:blipFill>
        <p:spPr>
          <a:xfrm>
            <a:off x="373700" y="204350"/>
            <a:ext cx="7510148" cy="4757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sibly the easiest timer you'll ever use. Big easy to see numbers. Beeps when it reaches 0. Voted #1 by timer-timer.com - that's us :) http://timer-timer.com" id="196" name="Google Shape;196;p34" title="1 Minute Countdown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1625" y="3538900"/>
            <a:ext cx="1721024" cy="12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LO: To secure knowledge on using microscopes and magnification.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 Assess</a:t>
            </a:r>
            <a:endParaRPr/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450" y="2401588"/>
            <a:ext cx="6229350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 b="24893" l="26444" r="23394" t="14108"/>
          <a:stretch/>
        </p:blipFill>
        <p:spPr>
          <a:xfrm>
            <a:off x="681875" y="225675"/>
            <a:ext cx="7055451" cy="482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211" name="Google Shape;211;p36" title="2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3575" y="0"/>
            <a:ext cx="2170426" cy="16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50" y="306375"/>
            <a:ext cx="7539000" cy="47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8"/>
          <p:cNvPicPr preferRelativeResize="0"/>
          <p:nvPr/>
        </p:nvPicPr>
        <p:blipFill rotWithShape="1">
          <a:blip r:embed="rId3">
            <a:alphaModFix/>
          </a:blip>
          <a:srcRect b="17765" l="23557" r="23716" t="19770"/>
          <a:stretch/>
        </p:blipFill>
        <p:spPr>
          <a:xfrm>
            <a:off x="151376" y="142475"/>
            <a:ext cx="7278202" cy="484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sibly the easiest timer you'll ever use. Big easy to see numbers. Beeps when it reaches 0. Voted #1 by timer-timer.com - that's us :) http://timer-timer.com" id="226" name="Google Shape;226;p38" title="1 Minute Countdown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8000" y="915875"/>
            <a:ext cx="1721024" cy="12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9"/>
          <p:cNvPicPr preferRelativeResize="0"/>
          <p:nvPr/>
        </p:nvPicPr>
        <p:blipFill rotWithShape="1">
          <a:blip r:embed="rId3">
            <a:alphaModFix/>
          </a:blip>
          <a:srcRect b="69198" l="0" r="0" t="0"/>
          <a:stretch/>
        </p:blipFill>
        <p:spPr>
          <a:xfrm>
            <a:off x="507600" y="1501475"/>
            <a:ext cx="8532576" cy="10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 rotWithShape="1">
          <a:blip r:embed="rId3">
            <a:alphaModFix/>
          </a:blip>
          <a:srcRect b="37940" l="23398" r="23878" t="29497"/>
          <a:stretch/>
        </p:blipFill>
        <p:spPr>
          <a:xfrm>
            <a:off x="0" y="946425"/>
            <a:ext cx="9006123" cy="3202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241" name="Google Shape;241;p40" title="2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900" y="3385050"/>
            <a:ext cx="2170426" cy="16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 rotWithShape="1">
          <a:blip r:embed="rId3">
            <a:alphaModFix/>
          </a:blip>
          <a:srcRect b="3845" l="810" r="-809" t="31193"/>
          <a:stretch/>
        </p:blipFill>
        <p:spPr>
          <a:xfrm>
            <a:off x="558950" y="1660300"/>
            <a:ext cx="8440900" cy="23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 rotWithShape="1">
          <a:blip r:embed="rId3">
            <a:alphaModFix/>
          </a:blip>
          <a:srcRect b="6364" l="23879" r="23394" t="14963"/>
          <a:stretch/>
        </p:blipFill>
        <p:spPr>
          <a:xfrm>
            <a:off x="1000646" y="106750"/>
            <a:ext cx="6003980" cy="5036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256" name="Google Shape;256;p42" title="3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4625" y="3524250"/>
            <a:ext cx="2036800" cy="15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6800"/>
            <a:ext cx="8832299" cy="32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Specialised cells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9" name="Google Shape;269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CB1c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Hooke’s microscope</a:t>
            </a:r>
            <a:endParaRPr/>
          </a:p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Hooke’s microscope had a magnification of x 30 this means it made things 30 times larger than it was.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To work out the magnification you multiply the two lens together…….. Eg the objective lens and the </a:t>
            </a:r>
            <a:r>
              <a:rPr lang="en-GB"/>
              <a:t>eyepiece</a:t>
            </a:r>
            <a:r>
              <a:rPr lang="en-GB"/>
              <a:t> lens.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Eyepiece lens is 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objective lens is 10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What is the magnification?</a:t>
            </a:r>
            <a:endParaRPr/>
          </a:p>
        </p:txBody>
      </p:sp>
      <p:sp>
        <p:nvSpPr>
          <p:cNvPr id="82" name="Google Shape;82;p18"/>
          <p:cNvSpPr/>
          <p:nvPr/>
        </p:nvSpPr>
        <p:spPr>
          <a:xfrm>
            <a:off x="76025" y="2647750"/>
            <a:ext cx="4028700" cy="181980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4500" y="2381725"/>
            <a:ext cx="1592625" cy="26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/>
          <p:nvPr/>
        </p:nvSpPr>
        <p:spPr>
          <a:xfrm>
            <a:off x="7829275" y="2343725"/>
            <a:ext cx="532200" cy="30390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7550550" y="3509225"/>
            <a:ext cx="532200" cy="572700"/>
          </a:xfrm>
          <a:prstGeom prst="frame">
            <a:avLst>
              <a:gd fmla="val 1250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Specialised cell</a:t>
            </a:r>
            <a:endParaRPr/>
          </a:p>
        </p:txBody>
      </p:sp>
      <p:sp>
        <p:nvSpPr>
          <p:cNvPr id="275" name="Google Shape;27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They have a specific job.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They are adapted to their functions.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975" y="273025"/>
            <a:ext cx="2517325" cy="206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672" y="2571750"/>
            <a:ext cx="3402202" cy="1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00" y="2481960"/>
            <a:ext cx="3402200" cy="246409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/>
          <p:nvPr/>
        </p:nvSpPr>
        <p:spPr>
          <a:xfrm rot="-1234518">
            <a:off x="923506" y="2785254"/>
            <a:ext cx="8191412" cy="7451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How are these adapted?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Specific cells for digestion</a:t>
            </a:r>
            <a:endParaRPr/>
          </a:p>
        </p:txBody>
      </p:sp>
      <p:sp>
        <p:nvSpPr>
          <p:cNvPr id="285" name="Google Shape;28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3998" cy="38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Specific cells in the small intestine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They have adapted by having membranes with tiny folds called microvilli.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adaptations increase the surface area of the cell.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The larger the area for molecules to be absorbed the quicker it happens the more effective it is.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Specialised cells for reproduction.</a:t>
            </a:r>
            <a:endParaRPr/>
          </a:p>
        </p:txBody>
      </p:sp>
      <p:sp>
        <p:nvSpPr>
          <p:cNvPr id="298" name="Google Shape;29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During sexual reproduction two specialised cells (gametes) fuse together to create an embryo.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Human gametes are sperm cells and egg cells.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Inside the nuclei of most cells in the human body there are 23 pairs (46)of chromosomes. This means they are diploid (di meaning two)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In the gametes there is only one copy of each (23) they are haploid. This is because these gametes will fuse together with another gamete (sperm or egg) and then create a embryo with 23 from each gamete.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8"/>
          <p:cNvSpPr/>
          <p:nvPr/>
        </p:nvSpPr>
        <p:spPr>
          <a:xfrm>
            <a:off x="222525" y="2447650"/>
            <a:ext cx="8700" cy="171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/>
          <p:nvPr/>
        </p:nvSpPr>
        <p:spPr>
          <a:xfrm>
            <a:off x="77025" y="2344950"/>
            <a:ext cx="8583900" cy="22593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Egg cell</a:t>
            </a:r>
            <a:endParaRPr b="1"/>
          </a:p>
        </p:txBody>
      </p:sp>
      <p:sp>
        <p:nvSpPr>
          <p:cNvPr id="306" name="Google Shape;30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038" y="675625"/>
            <a:ext cx="5349200" cy="36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/>
        </p:nvSpPr>
        <p:spPr>
          <a:xfrm>
            <a:off x="222525" y="1480575"/>
            <a:ext cx="19341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Cell membrane fuses with sperm cell membrane. It becomes hard to stop other sperm entering</a:t>
            </a:r>
            <a:endParaRPr/>
          </a:p>
        </p:txBody>
      </p:sp>
      <p:cxnSp>
        <p:nvCxnSpPr>
          <p:cNvPr id="309" name="Google Shape;309;p49"/>
          <p:cNvCxnSpPr/>
          <p:nvPr/>
        </p:nvCxnSpPr>
        <p:spPr>
          <a:xfrm>
            <a:off x="2071100" y="1797225"/>
            <a:ext cx="1574700" cy="3765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49"/>
          <p:cNvSpPr/>
          <p:nvPr/>
        </p:nvSpPr>
        <p:spPr>
          <a:xfrm>
            <a:off x="55350" y="1352175"/>
            <a:ext cx="2216700" cy="14721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9"/>
          <p:cNvSpPr txBox="1"/>
          <p:nvPr/>
        </p:nvSpPr>
        <p:spPr>
          <a:xfrm>
            <a:off x="3286375" y="222525"/>
            <a:ext cx="2182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Haploid nucleus</a:t>
            </a:r>
            <a:endParaRPr/>
          </a:p>
        </p:txBody>
      </p:sp>
      <p:cxnSp>
        <p:nvCxnSpPr>
          <p:cNvPr id="312" name="Google Shape;312;p49"/>
          <p:cNvCxnSpPr/>
          <p:nvPr/>
        </p:nvCxnSpPr>
        <p:spPr>
          <a:xfrm>
            <a:off x="4433175" y="530600"/>
            <a:ext cx="205500" cy="16773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p49"/>
          <p:cNvSpPr/>
          <p:nvPr/>
        </p:nvSpPr>
        <p:spPr>
          <a:xfrm>
            <a:off x="3123825" y="128375"/>
            <a:ext cx="1737300" cy="4449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9"/>
          <p:cNvSpPr txBox="1"/>
          <p:nvPr/>
        </p:nvSpPr>
        <p:spPr>
          <a:xfrm>
            <a:off x="7805100" y="1343650"/>
            <a:ext cx="11982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Jelly coat protects egg.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Hardens so only one sperm can enter</a:t>
            </a:r>
            <a:endParaRPr/>
          </a:p>
        </p:txBody>
      </p:sp>
      <p:sp>
        <p:nvSpPr>
          <p:cNvPr id="315" name="Google Shape;315;p49"/>
          <p:cNvSpPr/>
          <p:nvPr/>
        </p:nvSpPr>
        <p:spPr>
          <a:xfrm>
            <a:off x="7736650" y="1172475"/>
            <a:ext cx="1275300" cy="19683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6" name="Google Shape;316;p49"/>
          <p:cNvCxnSpPr/>
          <p:nvPr/>
        </p:nvCxnSpPr>
        <p:spPr>
          <a:xfrm flipH="1">
            <a:off x="6495725" y="1857125"/>
            <a:ext cx="1283700" cy="701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7" name="Google Shape;317;p49"/>
          <p:cNvSpPr txBox="1"/>
          <p:nvPr/>
        </p:nvSpPr>
        <p:spPr>
          <a:xfrm>
            <a:off x="3286375" y="4252800"/>
            <a:ext cx="41679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Cytoplasm is packed with nutrients to supply the egg cell with energy for growth and embryo development</a:t>
            </a:r>
            <a:endParaRPr/>
          </a:p>
        </p:txBody>
      </p:sp>
      <p:sp>
        <p:nvSpPr>
          <p:cNvPr id="318" name="Google Shape;318;p49"/>
          <p:cNvSpPr/>
          <p:nvPr/>
        </p:nvSpPr>
        <p:spPr>
          <a:xfrm>
            <a:off x="3235025" y="4133625"/>
            <a:ext cx="4090800" cy="9501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9" name="Google Shape;319;p49"/>
          <p:cNvCxnSpPr/>
          <p:nvPr/>
        </p:nvCxnSpPr>
        <p:spPr>
          <a:xfrm flipH="1" rot="10800000">
            <a:off x="4604325" y="3192325"/>
            <a:ext cx="256800" cy="898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0" name="Google Shape;32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25" y="3642575"/>
            <a:ext cx="1660275" cy="12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Sperm cell</a:t>
            </a:r>
            <a:endParaRPr/>
          </a:p>
        </p:txBody>
      </p:sp>
      <p:sp>
        <p:nvSpPr>
          <p:cNvPr id="326" name="Google Shape;32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300" y="844900"/>
            <a:ext cx="3080975" cy="30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3050" y="56125"/>
            <a:ext cx="2781500" cy="2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0"/>
          <p:cNvSpPr txBox="1"/>
          <p:nvPr/>
        </p:nvSpPr>
        <p:spPr>
          <a:xfrm>
            <a:off x="556275" y="3149425"/>
            <a:ext cx="16689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Streamline head</a:t>
            </a:r>
            <a:endParaRPr/>
          </a:p>
        </p:txBody>
      </p:sp>
      <p:sp>
        <p:nvSpPr>
          <p:cNvPr id="330" name="Google Shape;330;p50"/>
          <p:cNvSpPr/>
          <p:nvPr/>
        </p:nvSpPr>
        <p:spPr>
          <a:xfrm>
            <a:off x="522050" y="3115200"/>
            <a:ext cx="1583400" cy="3852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1" name="Google Shape;331;p50"/>
          <p:cNvCxnSpPr>
            <a:stCxn id="330" idx="3"/>
          </p:cNvCxnSpPr>
          <p:nvPr/>
        </p:nvCxnSpPr>
        <p:spPr>
          <a:xfrm>
            <a:off x="2105450" y="3307800"/>
            <a:ext cx="393600" cy="149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2" name="Google Shape;332;p50"/>
          <p:cNvSpPr txBox="1"/>
          <p:nvPr/>
        </p:nvSpPr>
        <p:spPr>
          <a:xfrm>
            <a:off x="5657000" y="2310725"/>
            <a:ext cx="25503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Large number of mitochondria, in a spiral, to </a:t>
            </a:r>
            <a:r>
              <a:rPr lang="en-GB"/>
              <a:t>release</a:t>
            </a:r>
            <a:r>
              <a:rPr lang="en-GB"/>
              <a:t> lots of energy.</a:t>
            </a:r>
            <a:endParaRPr/>
          </a:p>
        </p:txBody>
      </p:sp>
      <p:sp>
        <p:nvSpPr>
          <p:cNvPr id="333" name="Google Shape;333;p50"/>
          <p:cNvSpPr/>
          <p:nvPr/>
        </p:nvSpPr>
        <p:spPr>
          <a:xfrm>
            <a:off x="5614225" y="2310725"/>
            <a:ext cx="2430600" cy="8814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4" name="Google Shape;334;p50"/>
          <p:cNvCxnSpPr>
            <a:stCxn id="333" idx="1"/>
          </p:cNvCxnSpPr>
          <p:nvPr/>
        </p:nvCxnSpPr>
        <p:spPr>
          <a:xfrm rot="10800000">
            <a:off x="4381825" y="2567525"/>
            <a:ext cx="1232400" cy="183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Google Shape;335;p50"/>
          <p:cNvSpPr txBox="1"/>
          <p:nvPr/>
        </p:nvSpPr>
        <p:spPr>
          <a:xfrm>
            <a:off x="376550" y="1112575"/>
            <a:ext cx="19086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tip of the head has a small acrosome. It contains enzymes to break down the jelly coat of the egg. Allowing the sperm to burrow inside</a:t>
            </a:r>
            <a:endParaRPr/>
          </a:p>
        </p:txBody>
      </p:sp>
      <p:sp>
        <p:nvSpPr>
          <p:cNvPr id="336" name="Google Shape;336;p50"/>
          <p:cNvSpPr/>
          <p:nvPr/>
        </p:nvSpPr>
        <p:spPr>
          <a:xfrm>
            <a:off x="162600" y="844900"/>
            <a:ext cx="2302200" cy="21333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7" name="Google Shape;337;p50"/>
          <p:cNvCxnSpPr/>
          <p:nvPr/>
        </p:nvCxnSpPr>
        <p:spPr>
          <a:xfrm>
            <a:off x="1934150" y="2576025"/>
            <a:ext cx="633300" cy="547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p50"/>
          <p:cNvSpPr txBox="1"/>
          <p:nvPr/>
        </p:nvSpPr>
        <p:spPr>
          <a:xfrm>
            <a:off x="2627375" y="4330475"/>
            <a:ext cx="19446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Nucleus</a:t>
            </a:r>
            <a:endParaRPr/>
          </a:p>
        </p:txBody>
      </p:sp>
      <p:sp>
        <p:nvSpPr>
          <p:cNvPr id="339" name="Google Shape;339;p50"/>
          <p:cNvSpPr/>
          <p:nvPr/>
        </p:nvSpPr>
        <p:spPr>
          <a:xfrm>
            <a:off x="2644500" y="4356150"/>
            <a:ext cx="864300" cy="3168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0" name="Google Shape;340;p50"/>
          <p:cNvCxnSpPr>
            <a:stCxn id="339" idx="0"/>
          </p:cNvCxnSpPr>
          <p:nvPr/>
        </p:nvCxnSpPr>
        <p:spPr>
          <a:xfrm rot="10800000">
            <a:off x="3004050" y="3388950"/>
            <a:ext cx="72600" cy="967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50"/>
          <p:cNvSpPr txBox="1"/>
          <p:nvPr/>
        </p:nvSpPr>
        <p:spPr>
          <a:xfrm>
            <a:off x="3911125" y="111250"/>
            <a:ext cx="1831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Tail allows it to swim</a:t>
            </a:r>
            <a:endParaRPr/>
          </a:p>
        </p:txBody>
      </p:sp>
      <p:sp>
        <p:nvSpPr>
          <p:cNvPr id="342" name="Google Shape;342;p50"/>
          <p:cNvSpPr/>
          <p:nvPr/>
        </p:nvSpPr>
        <p:spPr>
          <a:xfrm>
            <a:off x="3932575" y="145500"/>
            <a:ext cx="1788600" cy="3339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3" name="Google Shape;343;p50"/>
          <p:cNvCxnSpPr/>
          <p:nvPr/>
        </p:nvCxnSpPr>
        <p:spPr>
          <a:xfrm>
            <a:off x="4202075" y="445025"/>
            <a:ext cx="992700" cy="787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50"/>
          <p:cNvSpPr txBox="1"/>
          <p:nvPr/>
        </p:nvSpPr>
        <p:spPr>
          <a:xfrm>
            <a:off x="6067800" y="3945350"/>
            <a:ext cx="2302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Cell surface membrane</a:t>
            </a:r>
            <a:endParaRPr/>
          </a:p>
        </p:txBody>
      </p:sp>
      <p:sp>
        <p:nvSpPr>
          <p:cNvPr id="345" name="Google Shape;345;p50"/>
          <p:cNvSpPr/>
          <p:nvPr/>
        </p:nvSpPr>
        <p:spPr>
          <a:xfrm>
            <a:off x="6059225" y="3919675"/>
            <a:ext cx="2096700" cy="3852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6" name="Google Shape;346;p50"/>
          <p:cNvCxnSpPr/>
          <p:nvPr/>
        </p:nvCxnSpPr>
        <p:spPr>
          <a:xfrm rot="10800000">
            <a:off x="4921075" y="2002525"/>
            <a:ext cx="1189500" cy="1908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51"/>
          <p:cNvPicPr preferRelativeResize="0"/>
          <p:nvPr/>
        </p:nvPicPr>
        <p:blipFill rotWithShape="1">
          <a:blip r:embed="rId3">
            <a:alphaModFix/>
          </a:blip>
          <a:srcRect b="21185" l="19871" r="23077" t="17532"/>
          <a:stretch/>
        </p:blipFill>
        <p:spPr>
          <a:xfrm>
            <a:off x="215675" y="132500"/>
            <a:ext cx="8093150" cy="4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1"/>
          <p:cNvSpPr/>
          <p:nvPr/>
        </p:nvSpPr>
        <p:spPr>
          <a:xfrm>
            <a:off x="835350" y="1107625"/>
            <a:ext cx="4337700" cy="73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1"/>
          <p:cNvSpPr/>
          <p:nvPr/>
        </p:nvSpPr>
        <p:spPr>
          <a:xfrm>
            <a:off x="893975" y="2558350"/>
            <a:ext cx="4279200" cy="112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52"/>
          <p:cNvPicPr preferRelativeResize="0"/>
          <p:nvPr/>
        </p:nvPicPr>
        <p:blipFill rotWithShape="1">
          <a:blip r:embed="rId3">
            <a:alphaModFix/>
          </a:blip>
          <a:srcRect b="20618" l="21313" r="23398" t="17816"/>
          <a:stretch/>
        </p:blipFill>
        <p:spPr>
          <a:xfrm>
            <a:off x="469000" y="91400"/>
            <a:ext cx="7854476" cy="49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Oviduct</a:t>
            </a:r>
            <a:endParaRPr/>
          </a:p>
        </p:txBody>
      </p:sp>
      <p:sp>
        <p:nvSpPr>
          <p:cNvPr id="368" name="Google Shape;36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where fertilisation occurs.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Cells (cilia) transport the egg cells along.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Cilia are short sperm tail like that wave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From side to side sweeping substances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Epithelial cells - cells that line structures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Ciliated epithelial cells - when they have cilia </a:t>
            </a:r>
            <a:endParaRPr/>
          </a:p>
        </p:txBody>
      </p:sp>
      <p:pic>
        <p:nvPicPr>
          <p:cNvPr id="369" name="Google Shape;36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300" y="156500"/>
            <a:ext cx="4390375" cy="33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54"/>
          <p:cNvPicPr preferRelativeResize="0"/>
          <p:nvPr/>
        </p:nvPicPr>
        <p:blipFill rotWithShape="1">
          <a:blip r:embed="rId3">
            <a:alphaModFix/>
          </a:blip>
          <a:srcRect b="11324" l="22530" r="21380" t="7441"/>
          <a:stretch/>
        </p:blipFill>
        <p:spPr>
          <a:xfrm>
            <a:off x="1348225" y="142325"/>
            <a:ext cx="5993424" cy="48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Detail</a:t>
            </a:r>
            <a:endParaRPr sz="6000"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599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The detail that is from a microscope depends on its resolution.</a:t>
            </a:r>
            <a:endParaRPr sz="4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55"/>
          <p:cNvPicPr preferRelativeResize="0"/>
          <p:nvPr/>
        </p:nvPicPr>
        <p:blipFill rotWithShape="1">
          <a:blip r:embed="rId3">
            <a:alphaModFix/>
          </a:blip>
          <a:srcRect b="15313" l="21250" r="22499" t="25970"/>
          <a:stretch/>
        </p:blipFill>
        <p:spPr>
          <a:xfrm>
            <a:off x="1196674" y="445025"/>
            <a:ext cx="7820575" cy="45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Inside Bacteria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9" name="Google Shape;389;p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57"/>
          <p:cNvPicPr preferRelativeResize="0"/>
          <p:nvPr/>
        </p:nvPicPr>
        <p:blipFill rotWithShape="1">
          <a:blip r:embed="rId3">
            <a:alphaModFix/>
          </a:blip>
          <a:srcRect b="44275" l="22274" r="21956" t="10401"/>
          <a:stretch/>
        </p:blipFill>
        <p:spPr>
          <a:xfrm>
            <a:off x="208825" y="536125"/>
            <a:ext cx="8520599" cy="389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Bacteria</a:t>
            </a:r>
            <a:endParaRPr/>
          </a:p>
        </p:txBody>
      </p:sp>
      <p:sp>
        <p:nvSpPr>
          <p:cNvPr id="402" name="Google Shape;402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They are very small and very difficult to see. Staining is used to help see them.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flagellum of a bacteria spins around like a propeller allowing the bacterium to move.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950" y="2317138"/>
            <a:ext cx="569595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Bacteria are prokaryotic</a:t>
            </a:r>
            <a:endParaRPr/>
          </a:p>
        </p:txBody>
      </p:sp>
      <p:sp>
        <p:nvSpPr>
          <p:cNvPr id="409" name="Google Shape;40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Prokaryotic means that their cells do not have a </a:t>
            </a:r>
            <a:r>
              <a:rPr lang="en-GB"/>
              <a:t>nucleus</a:t>
            </a:r>
            <a:r>
              <a:rPr lang="en-GB"/>
              <a:t> or chromosomes.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Instead the cytoplasm contains one large loop of chromosomal DNA - this controls the cells activity.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are smaller loops of DNA called plasmids.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They do not have chloroplasts or mitochondria.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60"/>
          <p:cNvPicPr preferRelativeResize="0"/>
          <p:nvPr/>
        </p:nvPicPr>
        <p:blipFill rotWithShape="1">
          <a:blip r:embed="rId3">
            <a:alphaModFix/>
          </a:blip>
          <a:srcRect b="38006" l="23718" r="24037" t="14390"/>
          <a:stretch/>
        </p:blipFill>
        <p:spPr>
          <a:xfrm>
            <a:off x="410300" y="792650"/>
            <a:ext cx="8081000" cy="4139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ssibly the easiest timer you'll ever use. Big easy to see numbers. Beeps when it reaches 0. Voted #1 by timer-timer.com - that's us :) http://timer-timer.com" id="417" name="Google Shape;417;p60" title="1 Minute Countdown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875" y="65950"/>
            <a:ext cx="2666924" cy="20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61"/>
          <p:cNvPicPr preferRelativeResize="0"/>
          <p:nvPr/>
        </p:nvPicPr>
        <p:blipFill rotWithShape="1">
          <a:blip r:embed="rId3">
            <a:alphaModFix/>
          </a:blip>
          <a:srcRect b="57102" l="26151" r="27545" t="33545"/>
          <a:stretch/>
        </p:blipFill>
        <p:spPr>
          <a:xfrm>
            <a:off x="469000" y="1769800"/>
            <a:ext cx="8363301" cy="94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 style question</a:t>
            </a:r>
            <a:endParaRPr/>
          </a:p>
        </p:txBody>
      </p:sp>
      <p:sp>
        <p:nvSpPr>
          <p:cNvPr id="430" name="Google Shape;430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62"/>
          <p:cNvPicPr preferRelativeResize="0"/>
          <p:nvPr/>
        </p:nvPicPr>
        <p:blipFill rotWithShape="1">
          <a:blip r:embed="rId3">
            <a:alphaModFix/>
          </a:blip>
          <a:srcRect b="13198" l="19710" r="22435" t="46040"/>
          <a:stretch/>
        </p:blipFill>
        <p:spPr>
          <a:xfrm>
            <a:off x="0" y="1458899"/>
            <a:ext cx="8768474" cy="34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63"/>
          <p:cNvPicPr preferRelativeResize="0"/>
          <p:nvPr/>
        </p:nvPicPr>
        <p:blipFill rotWithShape="1">
          <a:blip r:embed="rId3">
            <a:alphaModFix/>
          </a:blip>
          <a:srcRect b="21715" l="22758" r="21475" t="11834"/>
          <a:stretch/>
        </p:blipFill>
        <p:spPr>
          <a:xfrm>
            <a:off x="596575" y="169775"/>
            <a:ext cx="7240077" cy="48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 rotWithShape="1">
          <a:blip r:embed="rId3">
            <a:alphaModFix/>
          </a:blip>
          <a:srcRect b="24240" l="20995" r="20827" t="14221"/>
          <a:stretch/>
        </p:blipFill>
        <p:spPr>
          <a:xfrm>
            <a:off x="227200" y="173325"/>
            <a:ext cx="7876452" cy="47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Electron microscope</a:t>
            </a:r>
            <a:endParaRPr/>
          </a:p>
        </p:txBody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Was invented in the 1930s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Instead of light electrons pass through the specimen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Allow cells to be seen in great detail.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Magnifies up to x2 000 000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Standard form.</a:t>
            </a:r>
            <a:endParaRPr/>
          </a:p>
        </p:txBody>
      </p:sp>
      <p:sp>
        <p:nvSpPr>
          <p:cNvPr id="451" name="Google Shape;451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00" y="1017725"/>
            <a:ext cx="8982825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00FF"/>
                </a:solidFill>
              </a:rPr>
              <a:t>Enzymes and nutrition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458" name="Google Shape;458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/>
          <p:nvPr>
            <p:ph type="title"/>
          </p:nvPr>
        </p:nvSpPr>
        <p:spPr>
          <a:xfrm>
            <a:off x="1398587" y="180975"/>
            <a:ext cx="6345300" cy="5322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Enzymes?</a:t>
            </a:r>
            <a:endParaRPr/>
          </a:p>
        </p:txBody>
      </p:sp>
      <p:sp>
        <p:nvSpPr>
          <p:cNvPr id="464" name="Google Shape;464;p67"/>
          <p:cNvSpPr txBox="1"/>
          <p:nvPr>
            <p:ph idx="1" type="body"/>
          </p:nvPr>
        </p:nvSpPr>
        <p:spPr>
          <a:xfrm>
            <a:off x="107950" y="2008483"/>
            <a:ext cx="8785200" cy="26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i="0" lang="en-GB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Enzymes are</a:t>
            </a:r>
            <a:r>
              <a:rPr b="1" i="0" lang="en-GB" sz="1800" u="sng" cap="none" strike="noStrike">
                <a:solidFill>
                  <a:srgbClr val="404040"/>
                </a:solidFill>
                <a:highlight>
                  <a:srgbClr val="FF000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biological catalysts</a:t>
            </a:r>
            <a:r>
              <a:rPr b="1" i="0" lang="en-GB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i="0" lang="en-GB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</a:t>
            </a:r>
            <a:r>
              <a:rPr b="1" i="0" lang="en-GB" sz="18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optimum temperatures </a:t>
            </a:r>
            <a:r>
              <a:rPr b="1" i="0" lang="en-GB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pH values at which their activity is greatest. Enzymes are proteins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GB">
                <a:solidFill>
                  <a:srgbClr val="404040"/>
                </a:solidFill>
              </a:rPr>
              <a:t>They are </a:t>
            </a:r>
            <a:r>
              <a:rPr b="1" lang="en-GB" u="sng">
                <a:solidFill>
                  <a:srgbClr val="FF0000"/>
                </a:solidFill>
              </a:rPr>
              <a:t>d</a:t>
            </a:r>
            <a:r>
              <a:rPr b="1" i="0" lang="en-GB" sz="1800" u="sng" cap="none" strike="noStrike">
                <a:solidFill>
                  <a:srgbClr val="FF0000"/>
                </a:solidFill>
              </a:rPr>
              <a:t>enatured</a:t>
            </a:r>
            <a:r>
              <a:rPr b="1" i="0" lang="en-GB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above about 45ºC.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/>
          <p:nvPr>
            <p:ph type="title"/>
          </p:nvPr>
        </p:nvSpPr>
        <p:spPr>
          <a:xfrm>
            <a:off x="762000" y="100013"/>
            <a:ext cx="7696200" cy="8574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main groups of digestive enzymes</a:t>
            </a:r>
            <a:endParaRPr/>
          </a:p>
        </p:txBody>
      </p:sp>
      <p:sp>
        <p:nvSpPr>
          <p:cNvPr id="470" name="Google Shape;470;p68"/>
          <p:cNvSpPr txBox="1"/>
          <p:nvPr>
            <p:ph idx="1" type="body"/>
          </p:nvPr>
        </p:nvSpPr>
        <p:spPr>
          <a:xfrm>
            <a:off x="468312" y="1437084"/>
            <a:ext cx="3771900" cy="3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Lipase enzymes digest fat substrates.</a:t>
            </a:r>
            <a:endParaRPr b="0" i="0" sz="2400" u="none" cap="none" strike="noStrik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Protease enzymes digest protein substrates.</a:t>
            </a:r>
            <a:endParaRPr b="0" i="0" sz="2400" u="none" cap="none" strike="noStrik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Amylase enzymes digest carbohydrate substrates.</a:t>
            </a:r>
            <a:endParaRPr/>
          </a:p>
        </p:txBody>
      </p:sp>
      <p:sp>
        <p:nvSpPr>
          <p:cNvPr id="471" name="Google Shape;471;p68"/>
          <p:cNvSpPr txBox="1"/>
          <p:nvPr>
            <p:ph idx="1" type="body"/>
          </p:nvPr>
        </p:nvSpPr>
        <p:spPr>
          <a:xfrm>
            <a:off x="4686300" y="1428750"/>
            <a:ext cx="37719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b="0" i="0"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digestiveenzymes" id="472" name="Google Shape;4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7537" y="1383506"/>
            <a:ext cx="4249737" cy="32944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68"/>
          <p:cNvCxnSpPr/>
          <p:nvPr/>
        </p:nvCxnSpPr>
        <p:spPr>
          <a:xfrm>
            <a:off x="3751475" y="1752375"/>
            <a:ext cx="1304100" cy="322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4" name="Google Shape;474;p68"/>
          <p:cNvCxnSpPr/>
          <p:nvPr/>
        </p:nvCxnSpPr>
        <p:spPr>
          <a:xfrm>
            <a:off x="3326500" y="2895375"/>
            <a:ext cx="2227500" cy="468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5" name="Google Shape;475;p68"/>
          <p:cNvCxnSpPr/>
          <p:nvPr/>
        </p:nvCxnSpPr>
        <p:spPr>
          <a:xfrm>
            <a:off x="3898000" y="3891850"/>
            <a:ext cx="1421400" cy="39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9"/>
          <p:cNvSpPr txBox="1"/>
          <p:nvPr>
            <p:ph idx="4294967295" type="title"/>
          </p:nvPr>
        </p:nvSpPr>
        <p:spPr>
          <a:xfrm>
            <a:off x="457200" y="134540"/>
            <a:ext cx="8229600" cy="6369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GB" sz="32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enzymes made of?</a:t>
            </a:r>
            <a:endParaRPr/>
          </a:p>
        </p:txBody>
      </p:sp>
      <p:sp>
        <p:nvSpPr>
          <p:cNvPr id="481" name="Google Shape;481;p69"/>
          <p:cNvSpPr txBox="1"/>
          <p:nvPr/>
        </p:nvSpPr>
        <p:spPr>
          <a:xfrm>
            <a:off x="220650" y="839403"/>
            <a:ext cx="8856600" cy="11181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Enzymes are protein molecules, and so are made up of </a:t>
            </a:r>
            <a:r>
              <a:rPr b="1" i="0" lang="en-GB" sz="2400" u="sng">
                <a:solidFill>
                  <a:srgbClr val="10BC45"/>
                </a:solidFill>
                <a:latin typeface="Comic Sans MS"/>
                <a:ea typeface="Comic Sans MS"/>
                <a:cs typeface="Comic Sans MS"/>
                <a:sym typeface="Comic Sans MS"/>
              </a:rPr>
              <a:t>amino acids</a:t>
            </a:r>
            <a:r>
              <a:rPr b="0" i="0" lang="en-GB" sz="24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Most enzymes contain between 100 and 1,000 amino acids.</a:t>
            </a:r>
            <a:endParaRPr/>
          </a:p>
        </p:txBody>
      </p:sp>
      <p:sp>
        <p:nvSpPr>
          <p:cNvPr id="482" name="Google Shape;482;p69"/>
          <p:cNvSpPr txBox="1"/>
          <p:nvPr/>
        </p:nvSpPr>
        <p:spPr>
          <a:xfrm>
            <a:off x="219075" y="1957526"/>
            <a:ext cx="8785200" cy="827100"/>
          </a:xfrm>
          <a:prstGeom prst="rect">
            <a:avLst/>
          </a:prstGeom>
          <a:gradFill>
            <a:gsLst>
              <a:gs pos="0">
                <a:srgbClr val="FBEFE7"/>
              </a:gs>
              <a:gs pos="100000">
                <a:srgbClr val="EFB27E"/>
              </a:gs>
            </a:gsLst>
            <a:lin ang="5400012" scaled="0"/>
          </a:gradFill>
          <a:ln cap="rnd" cmpd="sng" w="9525">
            <a:solidFill>
              <a:srgbClr val="E9943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These amino acids are joined together in a long chain,  which is folded to produce a unique 3D structure.</a:t>
            </a:r>
            <a:endParaRPr/>
          </a:p>
        </p:txBody>
      </p:sp>
      <p:pic>
        <p:nvPicPr>
          <p:cNvPr descr="amino acid active site" id="483" name="Google Shape;48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925" y="2784853"/>
            <a:ext cx="4212432" cy="227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0"/>
          <p:cNvSpPr txBox="1"/>
          <p:nvPr>
            <p:ph idx="4294967295" type="title"/>
          </p:nvPr>
        </p:nvSpPr>
        <p:spPr>
          <a:xfrm>
            <a:off x="457200" y="161925"/>
            <a:ext cx="8229600" cy="857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happens at the active site?</a:t>
            </a:r>
            <a:endParaRPr/>
          </a:p>
        </p:txBody>
      </p:sp>
      <p:sp>
        <p:nvSpPr>
          <p:cNvPr id="489" name="Google Shape;489;p70"/>
          <p:cNvSpPr txBox="1"/>
          <p:nvPr/>
        </p:nvSpPr>
        <p:spPr>
          <a:xfrm>
            <a:off x="7925" y="1152525"/>
            <a:ext cx="9071100" cy="13473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the same way that a key fits into a lock, so a substrate is thought to fit into an enzyme’s active site. The enzyme is the </a:t>
            </a:r>
            <a:r>
              <a:rPr b="1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lock</a:t>
            </a: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and the reactant is the </a:t>
            </a:r>
            <a:r>
              <a:rPr b="1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</a:t>
            </a:r>
            <a:r>
              <a:rPr b="0" i="0" lang="en-GB" sz="2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  <p:grpSp>
        <p:nvGrpSpPr>
          <p:cNvPr id="490" name="Google Shape;490;p70"/>
          <p:cNvGrpSpPr/>
          <p:nvPr/>
        </p:nvGrpSpPr>
        <p:grpSpPr>
          <a:xfrm>
            <a:off x="1128020" y="3878721"/>
            <a:ext cx="1521619" cy="1063554"/>
            <a:chOff x="0" y="0"/>
            <a:chExt cx="2147483647" cy="2147483647"/>
          </a:xfrm>
        </p:grpSpPr>
        <p:sp>
          <p:nvSpPr>
            <p:cNvPr id="491" name="Google Shape;491;p70"/>
            <p:cNvSpPr txBox="1"/>
            <p:nvPr/>
          </p:nvSpPr>
          <p:spPr>
            <a:xfrm>
              <a:off x="52284799" y="0"/>
              <a:ext cx="2044055786" cy="641162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2000"/>
                <a:buFont typeface="Comic Sans MS"/>
                <a:buNone/>
              </a:pPr>
              <a:r>
                <a:rPr b="1" i="0" lang="en-GB" sz="20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enzyme</a:t>
              </a:r>
              <a:endParaRPr/>
            </a:p>
          </p:txBody>
        </p:sp>
        <p:sp>
          <p:nvSpPr>
            <p:cNvPr id="492" name="Google Shape;492;p70"/>
            <p:cNvSpPr txBox="1"/>
            <p:nvPr/>
          </p:nvSpPr>
          <p:spPr>
            <a:xfrm>
              <a:off x="0" y="1506224434"/>
              <a:ext cx="2147483647" cy="641259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2000"/>
                <a:buFont typeface="Comic Sans MS"/>
                <a:buNone/>
              </a:pPr>
              <a:r>
                <a:rPr b="1" i="0" lang="en-GB" sz="20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substrate</a:t>
              </a:r>
              <a:endParaRPr/>
            </a:p>
          </p:txBody>
        </p:sp>
        <p:sp>
          <p:nvSpPr>
            <p:cNvPr id="493" name="Google Shape;493;p70"/>
            <p:cNvSpPr txBox="1"/>
            <p:nvPr/>
          </p:nvSpPr>
          <p:spPr>
            <a:xfrm>
              <a:off x="791729117" y="773466142"/>
              <a:ext cx="510850198" cy="5919310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1800"/>
                <a:buFont typeface="Comic Sans MS"/>
                <a:buNone/>
              </a:pPr>
              <a:r>
                <a:rPr b="1" i="0" lang="en-GB" sz="18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+</a:t>
              </a:r>
              <a:endParaRPr/>
            </a:p>
          </p:txBody>
        </p:sp>
      </p:grpSp>
      <p:grpSp>
        <p:nvGrpSpPr>
          <p:cNvPr id="494" name="Google Shape;494;p70"/>
          <p:cNvGrpSpPr/>
          <p:nvPr/>
        </p:nvGrpSpPr>
        <p:grpSpPr>
          <a:xfrm>
            <a:off x="6358191" y="3525494"/>
            <a:ext cx="1494193" cy="1036824"/>
            <a:chOff x="0" y="0"/>
            <a:chExt cx="2147483647" cy="2147483647"/>
          </a:xfrm>
        </p:grpSpPr>
        <p:sp>
          <p:nvSpPr>
            <p:cNvPr id="495" name="Google Shape;495;p70"/>
            <p:cNvSpPr txBox="1"/>
            <p:nvPr/>
          </p:nvSpPr>
          <p:spPr>
            <a:xfrm>
              <a:off x="0" y="1752808814"/>
              <a:ext cx="1982086191" cy="394674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2000"/>
                <a:buFont typeface="Comic Sans MS"/>
                <a:buNone/>
              </a:pPr>
              <a:r>
                <a:rPr b="1" i="0" lang="en-GB" sz="20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products</a:t>
              </a:r>
              <a:endParaRPr/>
            </a:p>
          </p:txBody>
        </p:sp>
        <p:sp>
          <p:nvSpPr>
            <p:cNvPr id="496" name="Google Shape;496;p70"/>
            <p:cNvSpPr txBox="1"/>
            <p:nvPr/>
          </p:nvSpPr>
          <p:spPr>
            <a:xfrm>
              <a:off x="65908888" y="0"/>
              <a:ext cx="2081574758" cy="394615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2000"/>
                <a:buFont typeface="Comic Sans MS"/>
                <a:buNone/>
              </a:pPr>
              <a:r>
                <a:rPr b="1" i="0" lang="en-GB" sz="20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enzyme</a:t>
              </a:r>
              <a:endParaRPr/>
            </a:p>
          </p:txBody>
        </p:sp>
        <p:sp>
          <p:nvSpPr>
            <p:cNvPr id="497" name="Google Shape;497;p70"/>
            <p:cNvSpPr txBox="1"/>
            <p:nvPr/>
          </p:nvSpPr>
          <p:spPr>
            <a:xfrm>
              <a:off x="730947391" y="1010660254"/>
              <a:ext cx="520201583" cy="567564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1800"/>
                <a:buFont typeface="Comic Sans MS"/>
                <a:buNone/>
              </a:pPr>
              <a:r>
                <a:rPr b="1" i="0" lang="en-GB" sz="1800" u="none">
                  <a:solidFill>
                    <a:srgbClr val="00006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+</a:t>
              </a:r>
              <a:endParaRPr/>
            </a:p>
          </p:txBody>
        </p:sp>
      </p:grpSp>
      <p:grpSp>
        <p:nvGrpSpPr>
          <p:cNvPr id="498" name="Google Shape;498;p70"/>
          <p:cNvGrpSpPr/>
          <p:nvPr/>
        </p:nvGrpSpPr>
        <p:grpSpPr>
          <a:xfrm>
            <a:off x="3469591" y="2291875"/>
            <a:ext cx="1789641" cy="1475340"/>
            <a:chOff x="3561666" y="2109684"/>
            <a:chExt cx="2386188" cy="1967120"/>
          </a:xfrm>
        </p:grpSpPr>
        <p:pic>
          <p:nvPicPr>
            <p:cNvPr descr="enzyme" id="499" name="Google Shape;499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2040000">
              <a:off x="3836987" y="2384425"/>
              <a:ext cx="1416050" cy="1417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actant" id="500" name="Google Shape;500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040000">
              <a:off x="4427537" y="2393950"/>
              <a:ext cx="1273175" cy="1273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70"/>
          <p:cNvGrpSpPr/>
          <p:nvPr/>
        </p:nvGrpSpPr>
        <p:grpSpPr>
          <a:xfrm>
            <a:off x="9285" y="2333445"/>
            <a:ext cx="3217595" cy="1474353"/>
            <a:chOff x="66435" y="2138123"/>
            <a:chExt cx="3217595" cy="1965804"/>
          </a:xfrm>
        </p:grpSpPr>
        <p:pic>
          <p:nvPicPr>
            <p:cNvPr descr="enzyme" id="502" name="Google Shape;502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2040000">
              <a:off x="341312" y="2413000"/>
              <a:ext cx="1416050" cy="141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actant" id="503" name="Google Shape;503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040000">
              <a:off x="1763712" y="2417762"/>
              <a:ext cx="1273175" cy="127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70"/>
            <p:cNvSpPr txBox="1"/>
            <p:nvPr/>
          </p:nvSpPr>
          <p:spPr>
            <a:xfrm>
              <a:off x="1506537" y="2790825"/>
              <a:ext cx="422400" cy="57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3200"/>
                <a:buFont typeface="Calibri"/>
                <a:buNone/>
              </a:pPr>
              <a:r>
                <a:rPr b="0" i="0" lang="en-GB" sz="3200" u="none">
                  <a:solidFill>
                    <a:srgbClr val="000066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</p:grpSp>
      <p:sp>
        <p:nvSpPr>
          <p:cNvPr id="505" name="Google Shape;505;p70"/>
          <p:cNvSpPr txBox="1"/>
          <p:nvPr/>
        </p:nvSpPr>
        <p:spPr>
          <a:xfrm>
            <a:off x="2914650" y="2822972"/>
            <a:ext cx="5907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Calibri"/>
              <a:buNone/>
            </a:pPr>
            <a:r>
              <a:rPr b="1" i="0" lang="en-GB" sz="3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↔</a:t>
            </a:r>
            <a:endParaRPr/>
          </a:p>
        </p:txBody>
      </p:sp>
      <p:sp>
        <p:nvSpPr>
          <p:cNvPr id="506" name="Google Shape;506;p70"/>
          <p:cNvSpPr txBox="1"/>
          <p:nvPr/>
        </p:nvSpPr>
        <p:spPr>
          <a:xfrm>
            <a:off x="5453062" y="2765822"/>
            <a:ext cx="5907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Calibri"/>
              <a:buNone/>
            </a:pPr>
            <a:r>
              <a:rPr b="1" i="0" lang="en-GB" sz="3200" u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↔</a:t>
            </a:r>
            <a:endParaRPr/>
          </a:p>
        </p:txBody>
      </p:sp>
      <p:grpSp>
        <p:nvGrpSpPr>
          <p:cNvPr id="507" name="Google Shape;507;p70"/>
          <p:cNvGrpSpPr/>
          <p:nvPr/>
        </p:nvGrpSpPr>
        <p:grpSpPr>
          <a:xfrm>
            <a:off x="5857703" y="2162909"/>
            <a:ext cx="3000930" cy="1967786"/>
            <a:chOff x="6003116" y="1566049"/>
            <a:chExt cx="3000930" cy="2623714"/>
          </a:xfrm>
        </p:grpSpPr>
        <p:pic>
          <p:nvPicPr>
            <p:cNvPr descr="enzyme" id="508" name="Google Shape;508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2039999">
              <a:off x="6280150" y="1843083"/>
              <a:ext cx="1427162" cy="1427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70"/>
            <p:cNvSpPr txBox="1"/>
            <p:nvPr/>
          </p:nvSpPr>
          <p:spPr>
            <a:xfrm>
              <a:off x="7519987" y="2790825"/>
              <a:ext cx="422400" cy="57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3200"/>
                <a:buFont typeface="Calibri"/>
                <a:buNone/>
              </a:pPr>
              <a:r>
                <a:rPr b="0" i="0" lang="en-GB" sz="3200" u="none">
                  <a:solidFill>
                    <a:srgbClr val="000066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pic>
          <p:nvPicPr>
            <p:cNvPr descr="product 1" id="510" name="Google Shape;510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2040001">
              <a:off x="7945437" y="3206750"/>
              <a:ext cx="914400" cy="79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oduct 2" id="511" name="Google Shape;511;p7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2039999">
              <a:off x="7893050" y="2076450"/>
              <a:ext cx="920750" cy="9604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1"/>
          <p:cNvSpPr txBox="1"/>
          <p:nvPr>
            <p:ph type="title"/>
          </p:nvPr>
        </p:nvSpPr>
        <p:spPr>
          <a:xfrm>
            <a:off x="1296012" y="123825"/>
            <a:ext cx="6345300" cy="5322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action of bile</a:t>
            </a:r>
            <a:endParaRPr/>
          </a:p>
        </p:txBody>
      </p:sp>
      <p:sp>
        <p:nvSpPr>
          <p:cNvPr id="517" name="Google Shape;517;p71"/>
          <p:cNvSpPr txBox="1"/>
          <p:nvPr>
            <p:ph idx="1" type="body"/>
          </p:nvPr>
        </p:nvSpPr>
        <p:spPr>
          <a:xfrm>
            <a:off x="863600" y="873151"/>
            <a:ext cx="8023200" cy="3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b="0" i="0" lang="en-GB" sz="2400" u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produced by the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liver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is stored in the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gall bladder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400" u="non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b="0" i="0" lang="en-GB" sz="2400" u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alkaline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neutralise acidic chyme coming from stomach.</a:t>
            </a:r>
            <a:endParaRPr/>
          </a:p>
          <a:p>
            <a:pPr indent="-220980" lvl="0" marL="3429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emulsifies fats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break them into smaller droplets which increases the surface area for lipase enzymes to work.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 txBox="1"/>
          <p:nvPr>
            <p:ph type="title"/>
          </p:nvPr>
        </p:nvSpPr>
        <p:spPr>
          <a:xfrm>
            <a:off x="865187" y="695325"/>
            <a:ext cx="63453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0068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rgbClr val="DB006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Catalysts</a:t>
            </a:r>
            <a:endParaRPr/>
          </a:p>
        </p:txBody>
      </p:sp>
      <p:sp>
        <p:nvSpPr>
          <p:cNvPr id="523" name="Google Shape;523;p72"/>
          <p:cNvSpPr txBox="1"/>
          <p:nvPr>
            <p:ph idx="1" type="body"/>
          </p:nvPr>
        </p:nvSpPr>
        <p:spPr>
          <a:xfrm>
            <a:off x="0" y="1178719"/>
            <a:ext cx="9144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0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b="1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catalyst</a:t>
            </a:r>
            <a:r>
              <a:rPr b="0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 substance that speeds up the rate of a chemical reaction but is not itself changed by the reaction.</a:t>
            </a:r>
            <a:br>
              <a:rPr b="0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  <a:p>
            <a:pPr indent="-251459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4" name="Google Shape;524;p72"/>
          <p:cNvPicPr preferRelativeResize="0"/>
          <p:nvPr/>
        </p:nvPicPr>
        <p:blipFill rotWithShape="1">
          <a:blip r:embed="rId3">
            <a:alphaModFix/>
          </a:blip>
          <a:srcRect b="2049" l="0" r="2714" t="2612"/>
          <a:stretch/>
        </p:blipFill>
        <p:spPr>
          <a:xfrm>
            <a:off x="1763712" y="2571750"/>
            <a:ext cx="3888581" cy="202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3"/>
          <p:cNvSpPr txBox="1"/>
          <p:nvPr>
            <p:ph idx="1" type="body"/>
          </p:nvPr>
        </p:nvSpPr>
        <p:spPr>
          <a:xfrm>
            <a:off x="457200" y="1053673"/>
            <a:ext cx="8229600" cy="13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occur inside cells or are secreted by the cells.</a:t>
            </a:r>
            <a:endParaRPr b="0" i="0" sz="2400" u="none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338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▶"/>
            </a:pPr>
            <a:r>
              <a:rPr lang="en-GB" sz="2400">
                <a:solidFill>
                  <a:srgbClr val="404040"/>
                </a:solidFill>
              </a:rPr>
              <a:t>Increasing the rate of reaction</a:t>
            </a:r>
            <a:endParaRPr sz="2400">
              <a:solidFill>
                <a:srgbClr val="404040"/>
              </a:solidFill>
            </a:endParaRPr>
          </a:p>
        </p:txBody>
      </p:sp>
      <p:sp>
        <p:nvSpPr>
          <p:cNvPr id="530" name="Google Shape;530;p73"/>
          <p:cNvSpPr txBox="1"/>
          <p:nvPr/>
        </p:nvSpPr>
        <p:spPr>
          <a:xfrm>
            <a:off x="457200" y="123178"/>
            <a:ext cx="62214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Enzymes act as biological catalysts</a:t>
            </a:r>
            <a:endParaRPr/>
          </a:p>
        </p:txBody>
      </p:sp>
      <p:sp>
        <p:nvSpPr>
          <p:cNvPr id="531" name="Google Shape;531;p73"/>
          <p:cNvSpPr/>
          <p:nvPr/>
        </p:nvSpPr>
        <p:spPr>
          <a:xfrm>
            <a:off x="179387" y="2409825"/>
            <a:ext cx="8785200" cy="2646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2" name="Google Shape;532;p73"/>
          <p:cNvGrpSpPr/>
          <p:nvPr/>
        </p:nvGrpSpPr>
        <p:grpSpPr>
          <a:xfrm rot="451882">
            <a:off x="1266339" y="3862956"/>
            <a:ext cx="2147739" cy="710596"/>
            <a:chOff x="754062" y="5589587"/>
            <a:chExt cx="2162075" cy="936563"/>
          </a:xfrm>
        </p:grpSpPr>
        <p:sp>
          <p:nvSpPr>
            <p:cNvPr id="533" name="Google Shape;533;p73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4" name="Google Shape;534;p73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5" name="Google Shape;535;p73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6" name="Google Shape;536;p73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37" name="Google Shape;537;p73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3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3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0" name="Google Shape;540;p73"/>
          <p:cNvGrpSpPr/>
          <p:nvPr/>
        </p:nvGrpSpPr>
        <p:grpSpPr>
          <a:xfrm rot="-406366">
            <a:off x="1193052" y="2947288"/>
            <a:ext cx="2150488" cy="709100"/>
            <a:chOff x="754062" y="5589587"/>
            <a:chExt cx="2162075" cy="936563"/>
          </a:xfrm>
        </p:grpSpPr>
        <p:sp>
          <p:nvSpPr>
            <p:cNvPr id="541" name="Google Shape;541;p73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2" name="Google Shape;542;p73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3" name="Google Shape;543;p73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4" name="Google Shape;544;p73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45" name="Google Shape;545;p73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3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3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48" name="Google Shape;548;p73"/>
          <p:cNvCxnSpPr/>
          <p:nvPr/>
        </p:nvCxnSpPr>
        <p:spPr>
          <a:xfrm>
            <a:off x="3492500" y="3706415"/>
            <a:ext cx="223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grpSp>
        <p:nvGrpSpPr>
          <p:cNvPr id="549" name="Google Shape;549;p73"/>
          <p:cNvGrpSpPr/>
          <p:nvPr/>
        </p:nvGrpSpPr>
        <p:grpSpPr>
          <a:xfrm>
            <a:off x="5724525" y="2787253"/>
            <a:ext cx="1585813" cy="540600"/>
            <a:chOff x="6084887" y="4868862"/>
            <a:chExt cx="1585813" cy="720800"/>
          </a:xfrm>
        </p:grpSpPr>
        <p:cxnSp>
          <p:nvCxnSpPr>
            <p:cNvPr id="550" name="Google Shape;550;p73"/>
            <p:cNvCxnSpPr/>
            <p:nvPr/>
          </p:nvCxnSpPr>
          <p:spPr>
            <a:xfrm>
              <a:off x="6518275" y="5329237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1" name="Google Shape;551;p73"/>
            <p:cNvCxnSpPr/>
            <p:nvPr/>
          </p:nvCxnSpPr>
          <p:spPr>
            <a:xfrm flipH="1" rot="10800000">
              <a:off x="7165975" y="5156325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52" name="Google Shape;552;p73"/>
            <p:cNvSpPr/>
            <p:nvPr/>
          </p:nvSpPr>
          <p:spPr>
            <a:xfrm>
              <a:off x="6662737" y="5084762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3"/>
            <p:cNvSpPr/>
            <p:nvPr/>
          </p:nvSpPr>
          <p:spPr>
            <a:xfrm>
              <a:off x="7239000" y="4868862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3"/>
            <p:cNvSpPr/>
            <p:nvPr/>
          </p:nvSpPr>
          <p:spPr>
            <a:xfrm>
              <a:off x="6084887" y="51577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73"/>
          <p:cNvGrpSpPr/>
          <p:nvPr/>
        </p:nvGrpSpPr>
        <p:grpSpPr>
          <a:xfrm rot="1986375">
            <a:off x="5872578" y="3933682"/>
            <a:ext cx="1428759" cy="624574"/>
            <a:chOff x="6300787" y="5589587"/>
            <a:chExt cx="1585813" cy="720800"/>
          </a:xfrm>
        </p:grpSpPr>
        <p:cxnSp>
          <p:nvCxnSpPr>
            <p:cNvPr id="556" name="Google Shape;556;p73"/>
            <p:cNvCxnSpPr/>
            <p:nvPr/>
          </p:nvCxnSpPr>
          <p:spPr>
            <a:xfrm>
              <a:off x="6734175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7" name="Google Shape;557;p73"/>
            <p:cNvCxnSpPr/>
            <p:nvPr/>
          </p:nvCxnSpPr>
          <p:spPr>
            <a:xfrm flipH="1" rot="10800000">
              <a:off x="7381875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58" name="Google Shape;558;p73"/>
            <p:cNvSpPr/>
            <p:nvPr/>
          </p:nvSpPr>
          <p:spPr>
            <a:xfrm>
              <a:off x="6878637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3"/>
            <p:cNvSpPr/>
            <p:nvPr/>
          </p:nvSpPr>
          <p:spPr>
            <a:xfrm>
              <a:off x="7454900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3"/>
            <p:cNvSpPr/>
            <p:nvPr/>
          </p:nvSpPr>
          <p:spPr>
            <a:xfrm>
              <a:off x="6300787" y="5876925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73"/>
          <p:cNvGrpSpPr/>
          <p:nvPr/>
        </p:nvGrpSpPr>
        <p:grpSpPr>
          <a:xfrm rot="-2042115">
            <a:off x="7100310" y="3318517"/>
            <a:ext cx="741695" cy="879260"/>
            <a:chOff x="7956550" y="4724400"/>
            <a:chExt cx="936662" cy="1009725"/>
          </a:xfrm>
        </p:grpSpPr>
        <p:cxnSp>
          <p:nvCxnSpPr>
            <p:cNvPr id="562" name="Google Shape;562;p73"/>
            <p:cNvCxnSpPr/>
            <p:nvPr/>
          </p:nvCxnSpPr>
          <p:spPr>
            <a:xfrm>
              <a:off x="8316912" y="5084762"/>
              <a:ext cx="216000" cy="288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63" name="Google Shape;563;p73"/>
            <p:cNvSpPr/>
            <p:nvPr/>
          </p:nvSpPr>
          <p:spPr>
            <a:xfrm>
              <a:off x="8316912" y="5229225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3"/>
            <p:cNvSpPr/>
            <p:nvPr/>
          </p:nvSpPr>
          <p:spPr>
            <a:xfrm>
              <a:off x="7956550" y="4724400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73"/>
          <p:cNvSpPr txBox="1"/>
          <p:nvPr/>
        </p:nvSpPr>
        <p:spPr>
          <a:xfrm>
            <a:off x="3851275" y="3363515"/>
            <a:ext cx="1389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Catalase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4"/>
          <p:cNvSpPr txBox="1"/>
          <p:nvPr>
            <p:ph idx="1" type="body"/>
          </p:nvPr>
        </p:nvSpPr>
        <p:spPr>
          <a:xfrm>
            <a:off x="277812" y="1221581"/>
            <a:ext cx="86868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▶"/>
            </a:pPr>
            <a:r>
              <a:rPr b="0" i="0" lang="en-GB" sz="22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Proteins are long molecules that are folded into a specific shape.</a:t>
            </a:r>
            <a:r>
              <a:rPr b="0" i="0" lang="en-GB" sz="17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571" name="Google Shape;571;p74"/>
          <p:cNvSpPr/>
          <p:nvPr/>
        </p:nvSpPr>
        <p:spPr>
          <a:xfrm>
            <a:off x="725487" y="2569369"/>
            <a:ext cx="1571700" cy="750000"/>
          </a:xfrm>
          <a:prstGeom prst="ellipse">
            <a:avLst/>
          </a:prstGeom>
          <a:solidFill>
            <a:srgbClr val="0066F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74"/>
          <p:cNvSpPr/>
          <p:nvPr/>
        </p:nvSpPr>
        <p:spPr>
          <a:xfrm rot="9594442">
            <a:off x="3184869" y="2486759"/>
            <a:ext cx="1367530" cy="861727"/>
          </a:xfrm>
          <a:custGeom>
            <a:rect b="b" l="l" r="r" t="t"/>
            <a:pathLst>
              <a:path extrusionOk="0" h="120000" w="120000">
                <a:moveTo>
                  <a:pt x="120000" y="60000"/>
                </a:moveTo>
                <a:lnTo>
                  <a:pt x="120000" y="60000"/>
                </a:ln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ubicBezTo>
                  <a:pt x="60000" y="0"/>
                  <a:pt x="60000" y="0"/>
                  <a:pt x="60000" y="0"/>
                </a:cubicBezTo>
                <a:lnTo>
                  <a:pt x="6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4"/>
          <p:cNvSpPr/>
          <p:nvPr/>
        </p:nvSpPr>
        <p:spPr>
          <a:xfrm>
            <a:off x="5511800" y="2301478"/>
            <a:ext cx="1071600" cy="1125300"/>
          </a:xfrm>
          <a:custGeom>
            <a:rect b="b" l="l" r="r" t="t"/>
            <a:pathLst>
              <a:path extrusionOk="0" h="120000" w="120000">
                <a:moveTo>
                  <a:pt x="108824" y="94874"/>
                </a:moveTo>
                <a:lnTo>
                  <a:pt x="108823" y="94874"/>
                </a:lnTo>
                <a:cubicBezTo>
                  <a:pt x="97561" y="110642"/>
                  <a:pt x="79376" y="119999"/>
                  <a:pt x="59999" y="119999"/>
                </a:cubicBezTo>
                <a:cubicBezTo>
                  <a:pt x="26862" y="120000"/>
                  <a:pt x="0" y="93137"/>
                  <a:pt x="0" y="59999"/>
                </a:cubicBezTo>
                <a:cubicBezTo>
                  <a:pt x="0" y="26862"/>
                  <a:pt x="26862" y="0"/>
                  <a:pt x="59999" y="0"/>
                </a:cubicBezTo>
                <a:cubicBezTo>
                  <a:pt x="59999" y="0"/>
                  <a:pt x="59999" y="0"/>
                  <a:pt x="59999" y="0"/>
                </a:cubicBezTo>
                <a:lnTo>
                  <a:pt x="108824" y="94874"/>
                </a:lnTo>
                <a:close/>
              </a:path>
            </a:pathLst>
          </a:cu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74"/>
          <p:cNvSpPr/>
          <p:nvPr/>
        </p:nvSpPr>
        <p:spPr>
          <a:xfrm>
            <a:off x="7583487" y="2408634"/>
            <a:ext cx="785700" cy="964500"/>
          </a:xfrm>
          <a:custGeom>
            <a:rect b="b" l="l" r="r" t="t"/>
            <a:pathLst>
              <a:path extrusionOk="0" h="120000" w="120000">
                <a:moveTo>
                  <a:pt x="0" y="60000"/>
                </a:moveTo>
                <a:lnTo>
                  <a:pt x="0" y="59999"/>
                </a:lnTo>
                <a:cubicBezTo>
                  <a:pt x="0" y="26862"/>
                  <a:pt x="26862" y="0"/>
                  <a:pt x="60000" y="0"/>
                </a:cubicBezTo>
                <a:cubicBezTo>
                  <a:pt x="60000" y="0"/>
                  <a:pt x="60000" y="0"/>
                  <a:pt x="60000" y="0"/>
                </a:cubicBezTo>
                <a:cubicBezTo>
                  <a:pt x="79999" y="0"/>
                  <a:pt x="99999" y="0"/>
                  <a:pt x="120000" y="0"/>
                </a:cubicBezTo>
                <a:lnTo>
                  <a:pt x="120000" y="0"/>
                </a:lnTo>
                <a:cubicBezTo>
                  <a:pt x="120000" y="20000"/>
                  <a:pt x="120000" y="40000"/>
                  <a:pt x="120000" y="60000"/>
                </a:cubicBezTo>
                <a:lnTo>
                  <a:pt x="120000" y="60000"/>
                </a:lnTo>
                <a:cubicBezTo>
                  <a:pt x="120000" y="93137"/>
                  <a:pt x="93136" y="120000"/>
                  <a:pt x="59999" y="120000"/>
                </a:cubicBezTo>
                <a:cubicBezTo>
                  <a:pt x="26862" y="120000"/>
                  <a:pt x="0" y="93137"/>
                  <a:pt x="0" y="60000"/>
                </a:cubicBezTo>
                <a:lnTo>
                  <a:pt x="0" y="60000"/>
                </a:lnTo>
                <a:close/>
              </a:path>
            </a:pathLst>
          </a:custGeom>
          <a:solidFill>
            <a:srgbClr val="00CC00"/>
          </a:solidFill>
          <a:ln cap="flat" cmpd="sng" w="12700">
            <a:solidFill>
              <a:schemeClr val="dk1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4"/>
          <p:cNvSpPr txBox="1"/>
          <p:nvPr/>
        </p:nvSpPr>
        <p:spPr>
          <a:xfrm>
            <a:off x="277798" y="3631406"/>
            <a:ext cx="21018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GB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catalase</a:t>
            </a:r>
            <a:endParaRPr/>
          </a:p>
        </p:txBody>
      </p:sp>
      <p:sp>
        <p:nvSpPr>
          <p:cNvPr id="576" name="Google Shape;576;p74"/>
          <p:cNvSpPr txBox="1"/>
          <p:nvPr/>
        </p:nvSpPr>
        <p:spPr>
          <a:xfrm>
            <a:off x="2747448" y="3640931"/>
            <a:ext cx="20070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GB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amylase</a:t>
            </a:r>
            <a:endParaRPr/>
          </a:p>
        </p:txBody>
      </p:sp>
      <p:sp>
        <p:nvSpPr>
          <p:cNvPr id="577" name="Google Shape;577;p74"/>
          <p:cNvSpPr txBox="1"/>
          <p:nvPr/>
        </p:nvSpPr>
        <p:spPr>
          <a:xfrm>
            <a:off x="6994821" y="3631406"/>
            <a:ext cx="17538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GB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trypsin</a:t>
            </a:r>
            <a:endParaRPr/>
          </a:p>
        </p:txBody>
      </p:sp>
      <p:sp>
        <p:nvSpPr>
          <p:cNvPr id="578" name="Google Shape;578;p74"/>
          <p:cNvSpPr txBox="1"/>
          <p:nvPr/>
        </p:nvSpPr>
        <p:spPr>
          <a:xfrm>
            <a:off x="4994571" y="3640931"/>
            <a:ext cx="17538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GB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pepsin</a:t>
            </a:r>
            <a:endParaRPr/>
          </a:p>
        </p:txBody>
      </p:sp>
      <p:sp>
        <p:nvSpPr>
          <p:cNvPr id="579" name="Google Shape;579;p74"/>
          <p:cNvSpPr txBox="1"/>
          <p:nvPr/>
        </p:nvSpPr>
        <p:spPr>
          <a:xfrm>
            <a:off x="468312" y="303609"/>
            <a:ext cx="38640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Enzymes are proteins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 Units</a:t>
            </a:r>
            <a:endParaRPr/>
          </a:p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       Milli = 1000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                               Micro = 1000 000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                           Nano = 1000 000 000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                        Pico = 1 000 000 000 000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Example: How many micrometers are in 10 millimeters?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Working out - 10 x 1000 = 10,000 micrometers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104" name="Google Shape;104;p21"/>
          <p:cNvCxnSpPr/>
          <p:nvPr/>
        </p:nvCxnSpPr>
        <p:spPr>
          <a:xfrm flipH="1">
            <a:off x="1418725" y="1379975"/>
            <a:ext cx="607800" cy="139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" name="Google Shape;105;p21"/>
          <p:cNvCxnSpPr/>
          <p:nvPr/>
        </p:nvCxnSpPr>
        <p:spPr>
          <a:xfrm rot="10800000">
            <a:off x="4892650" y="1505425"/>
            <a:ext cx="588600" cy="12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21"/>
          <p:cNvSpPr/>
          <p:nvPr/>
        </p:nvSpPr>
        <p:spPr>
          <a:xfrm>
            <a:off x="5622425" y="1379975"/>
            <a:ext cx="1273800" cy="9843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1"/>
          <p:cNvSpPr/>
          <p:nvPr/>
        </p:nvSpPr>
        <p:spPr>
          <a:xfrm>
            <a:off x="311700" y="1379975"/>
            <a:ext cx="1341300" cy="12159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5"/>
          <p:cNvSpPr txBox="1"/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part of an enzyme where the reaction occurs is known as the active site</a:t>
            </a:r>
            <a:endParaRPr/>
          </a:p>
        </p:txBody>
      </p:sp>
      <p:sp>
        <p:nvSpPr>
          <p:cNvPr id="585" name="Google Shape;585;p75"/>
          <p:cNvSpPr txBox="1"/>
          <p:nvPr/>
        </p:nvSpPr>
        <p:spPr>
          <a:xfrm>
            <a:off x="6156325" y="2263350"/>
            <a:ext cx="277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site: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75"/>
          <p:cNvGrpSpPr/>
          <p:nvPr/>
        </p:nvGrpSpPr>
        <p:grpSpPr>
          <a:xfrm rot="4528224">
            <a:off x="4055315" y="1577472"/>
            <a:ext cx="1644307" cy="929048"/>
            <a:chOff x="754062" y="5589587"/>
            <a:chExt cx="2162075" cy="936563"/>
          </a:xfrm>
        </p:grpSpPr>
        <p:sp>
          <p:nvSpPr>
            <p:cNvPr id="587" name="Google Shape;587;p75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8" name="Google Shape;588;p75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89" name="Google Shape;589;p75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90" name="Google Shape;590;p75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91" name="Google Shape;591;p75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5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5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75"/>
          <p:cNvGrpSpPr/>
          <p:nvPr/>
        </p:nvGrpSpPr>
        <p:grpSpPr>
          <a:xfrm rot="-6193601">
            <a:off x="4771145" y="1313966"/>
            <a:ext cx="1640425" cy="930353"/>
            <a:chOff x="754062" y="5589587"/>
            <a:chExt cx="2162075" cy="936563"/>
          </a:xfrm>
        </p:grpSpPr>
        <p:sp>
          <p:nvSpPr>
            <p:cNvPr id="595" name="Google Shape;595;p75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6" name="Google Shape;596;p75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97" name="Google Shape;597;p75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98" name="Google Shape;598;p75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99" name="Google Shape;599;p75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5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5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02" name="Google Shape;602;p75"/>
          <p:cNvCxnSpPr>
            <a:stCxn id="601" idx="2"/>
          </p:cNvCxnSpPr>
          <p:nvPr/>
        </p:nvCxnSpPr>
        <p:spPr>
          <a:xfrm flipH="1">
            <a:off x="3630677" y="2540082"/>
            <a:ext cx="2432100" cy="707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3" name="Google Shape;603;p75"/>
          <p:cNvCxnSpPr/>
          <p:nvPr/>
        </p:nvCxnSpPr>
        <p:spPr>
          <a:xfrm flipH="1">
            <a:off x="4211562" y="4030265"/>
            <a:ext cx="1800300" cy="323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4" name="Google Shape;604;p75"/>
          <p:cNvSpPr txBox="1"/>
          <p:nvPr/>
        </p:nvSpPr>
        <p:spPr>
          <a:xfrm>
            <a:off x="6156325" y="3813572"/>
            <a:ext cx="1336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Enzyme</a:t>
            </a:r>
            <a:endParaRPr/>
          </a:p>
        </p:txBody>
      </p:sp>
      <p:sp>
        <p:nvSpPr>
          <p:cNvPr id="605" name="Google Shape;605;p75"/>
          <p:cNvSpPr/>
          <p:nvPr/>
        </p:nvSpPr>
        <p:spPr>
          <a:xfrm>
            <a:off x="1919725" y="1626600"/>
            <a:ext cx="3022800" cy="3516900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/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molecule the enzyme acts on is known as the substrate molecule</a:t>
            </a:r>
            <a:endParaRPr/>
          </a:p>
        </p:txBody>
      </p:sp>
      <p:sp>
        <p:nvSpPr>
          <p:cNvPr id="611" name="Google Shape;611;p76"/>
          <p:cNvSpPr txBox="1"/>
          <p:nvPr/>
        </p:nvSpPr>
        <p:spPr>
          <a:xfrm>
            <a:off x="6156325" y="2085975"/>
            <a:ext cx="2771700" cy="11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Active site: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site on the enzyme where the reaction occurs</a:t>
            </a:r>
            <a:endParaRPr/>
          </a:p>
        </p:txBody>
      </p:sp>
      <p:grpSp>
        <p:nvGrpSpPr>
          <p:cNvPr id="612" name="Google Shape;612;p76"/>
          <p:cNvGrpSpPr/>
          <p:nvPr/>
        </p:nvGrpSpPr>
        <p:grpSpPr>
          <a:xfrm rot="4528224">
            <a:off x="2807765" y="1943772"/>
            <a:ext cx="1644307" cy="929048"/>
            <a:chOff x="754062" y="5589587"/>
            <a:chExt cx="2162075" cy="936563"/>
          </a:xfrm>
        </p:grpSpPr>
        <p:sp>
          <p:nvSpPr>
            <p:cNvPr id="613" name="Google Shape;613;p76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4" name="Google Shape;614;p76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5" name="Google Shape;615;p76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6" name="Google Shape;616;p76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17" name="Google Shape;617;p76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6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6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76"/>
          <p:cNvGrpSpPr/>
          <p:nvPr/>
        </p:nvGrpSpPr>
        <p:grpSpPr>
          <a:xfrm rot="-6193601">
            <a:off x="2132682" y="2202941"/>
            <a:ext cx="1640425" cy="930353"/>
            <a:chOff x="754062" y="5589587"/>
            <a:chExt cx="2162075" cy="936563"/>
          </a:xfrm>
        </p:grpSpPr>
        <p:sp>
          <p:nvSpPr>
            <p:cNvPr id="621" name="Google Shape;621;p76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2" name="Google Shape;622;p76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3" name="Google Shape;623;p76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4" name="Google Shape;624;p76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25" name="Google Shape;625;p76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6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6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28" name="Google Shape;628;p76"/>
          <p:cNvCxnSpPr/>
          <p:nvPr/>
        </p:nvCxnSpPr>
        <p:spPr>
          <a:xfrm flipH="1">
            <a:off x="2637887" y="2436146"/>
            <a:ext cx="3447000" cy="957600"/>
          </a:xfrm>
          <a:prstGeom prst="straightConnector1">
            <a:avLst/>
          </a:prstGeom>
          <a:noFill/>
          <a:ln cap="flat" cmpd="sng" w="28575">
            <a:solidFill>
              <a:srgbClr val="9696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29" name="Google Shape;629;p76"/>
          <p:cNvCxnSpPr/>
          <p:nvPr/>
        </p:nvCxnSpPr>
        <p:spPr>
          <a:xfrm flipH="1">
            <a:off x="3985962" y="4030265"/>
            <a:ext cx="2025900" cy="52200"/>
          </a:xfrm>
          <a:prstGeom prst="straightConnector1">
            <a:avLst/>
          </a:prstGeom>
          <a:noFill/>
          <a:ln cap="flat" cmpd="sng" w="28575">
            <a:solidFill>
              <a:srgbClr val="9696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30" name="Google Shape;630;p76"/>
          <p:cNvSpPr txBox="1"/>
          <p:nvPr/>
        </p:nvSpPr>
        <p:spPr>
          <a:xfrm>
            <a:off x="6156325" y="3813572"/>
            <a:ext cx="1336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Enzyme</a:t>
            </a:r>
            <a:endParaRPr/>
          </a:p>
        </p:txBody>
      </p:sp>
      <p:cxnSp>
        <p:nvCxnSpPr>
          <p:cNvPr id="631" name="Google Shape;631;p76"/>
          <p:cNvCxnSpPr>
            <a:endCxn id="619" idx="5"/>
          </p:cNvCxnSpPr>
          <p:nvPr/>
        </p:nvCxnSpPr>
        <p:spPr>
          <a:xfrm flipH="1">
            <a:off x="3086091" y="1545371"/>
            <a:ext cx="3070200" cy="39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32" name="Google Shape;632;p76"/>
          <p:cNvCxnSpPr/>
          <p:nvPr/>
        </p:nvCxnSpPr>
        <p:spPr>
          <a:xfrm flipH="1">
            <a:off x="2963999" y="1345406"/>
            <a:ext cx="3024300" cy="1134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33" name="Google Shape;633;p76"/>
          <p:cNvSpPr txBox="1"/>
          <p:nvPr/>
        </p:nvSpPr>
        <p:spPr>
          <a:xfrm>
            <a:off x="6156325" y="1345406"/>
            <a:ext cx="270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Substrate </a:t>
            </a: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molecules</a:t>
            </a:r>
            <a:endParaRPr/>
          </a:p>
        </p:txBody>
      </p:sp>
      <p:sp>
        <p:nvSpPr>
          <p:cNvPr id="634" name="Google Shape;634;p76"/>
          <p:cNvSpPr/>
          <p:nvPr/>
        </p:nvSpPr>
        <p:spPr>
          <a:xfrm>
            <a:off x="419925" y="1776625"/>
            <a:ext cx="3648900" cy="3376500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7"/>
          <p:cNvSpPr txBox="1"/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molecule the enzyme produces is known as the product molecule</a:t>
            </a:r>
            <a:endParaRPr/>
          </a:p>
        </p:txBody>
      </p:sp>
      <p:sp>
        <p:nvSpPr>
          <p:cNvPr id="640" name="Google Shape;640;p77"/>
          <p:cNvSpPr txBox="1"/>
          <p:nvPr/>
        </p:nvSpPr>
        <p:spPr>
          <a:xfrm>
            <a:off x="6156325" y="2085975"/>
            <a:ext cx="2771700" cy="11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Active site: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site on the enzyme where the reaction occurs</a:t>
            </a:r>
            <a:endParaRPr/>
          </a:p>
        </p:txBody>
      </p:sp>
      <p:grpSp>
        <p:nvGrpSpPr>
          <p:cNvPr id="641" name="Google Shape;641;p77"/>
          <p:cNvGrpSpPr/>
          <p:nvPr/>
        </p:nvGrpSpPr>
        <p:grpSpPr>
          <a:xfrm rot="4528224">
            <a:off x="2778465" y="2174972"/>
            <a:ext cx="1644307" cy="929048"/>
            <a:chOff x="754062" y="5589587"/>
            <a:chExt cx="2162075" cy="936563"/>
          </a:xfrm>
        </p:grpSpPr>
        <p:sp>
          <p:nvSpPr>
            <p:cNvPr id="642" name="Google Shape;642;p77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3" name="Google Shape;643;p77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4" name="Google Shape;644;p77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5" name="Google Shape;645;p77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46" name="Google Shape;646;p77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7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7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77"/>
          <p:cNvGrpSpPr/>
          <p:nvPr/>
        </p:nvGrpSpPr>
        <p:grpSpPr>
          <a:xfrm rot="-6193601">
            <a:off x="2254607" y="2619766"/>
            <a:ext cx="1640425" cy="930353"/>
            <a:chOff x="754062" y="5589587"/>
            <a:chExt cx="2162075" cy="936563"/>
          </a:xfrm>
        </p:grpSpPr>
        <p:sp>
          <p:nvSpPr>
            <p:cNvPr id="650" name="Google Shape;650;p77"/>
            <p:cNvSpPr/>
            <p:nvPr/>
          </p:nvSpPr>
          <p:spPr>
            <a:xfrm>
              <a:off x="1187450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1" name="Google Shape;651;p77"/>
            <p:cNvCxnSpPr/>
            <p:nvPr/>
          </p:nvCxnSpPr>
          <p:spPr>
            <a:xfrm>
              <a:off x="1763712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2" name="Google Shape;652;p77"/>
            <p:cNvCxnSpPr/>
            <p:nvPr/>
          </p:nvCxnSpPr>
          <p:spPr>
            <a:xfrm flipH="1" rot="10800000">
              <a:off x="2411412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3" name="Google Shape;653;p77"/>
            <p:cNvCxnSpPr/>
            <p:nvPr/>
          </p:nvCxnSpPr>
          <p:spPr>
            <a:xfrm flipH="1">
              <a:off x="1080949" y="6156325"/>
              <a:ext cx="144600" cy="71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54" name="Google Shape;654;p77"/>
            <p:cNvSpPr/>
            <p:nvPr/>
          </p:nvSpPr>
          <p:spPr>
            <a:xfrm>
              <a:off x="1908175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7"/>
            <p:cNvSpPr/>
            <p:nvPr/>
          </p:nvSpPr>
          <p:spPr>
            <a:xfrm>
              <a:off x="2484437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7"/>
            <p:cNvSpPr/>
            <p:nvPr/>
          </p:nvSpPr>
          <p:spPr>
            <a:xfrm>
              <a:off x="754062" y="6165850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57" name="Google Shape;657;p77"/>
          <p:cNvCxnSpPr/>
          <p:nvPr/>
        </p:nvCxnSpPr>
        <p:spPr>
          <a:xfrm flipH="1">
            <a:off x="3385187" y="2356246"/>
            <a:ext cx="2699700" cy="1052100"/>
          </a:xfrm>
          <a:prstGeom prst="straightConnector1">
            <a:avLst/>
          </a:prstGeom>
          <a:noFill/>
          <a:ln cap="flat" cmpd="sng" w="28575">
            <a:solidFill>
              <a:srgbClr val="9696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58" name="Google Shape;658;p77"/>
          <p:cNvCxnSpPr/>
          <p:nvPr/>
        </p:nvCxnSpPr>
        <p:spPr>
          <a:xfrm flipH="1">
            <a:off x="3472962" y="4030265"/>
            <a:ext cx="2538900" cy="257100"/>
          </a:xfrm>
          <a:prstGeom prst="straightConnector1">
            <a:avLst/>
          </a:prstGeom>
          <a:noFill/>
          <a:ln cap="flat" cmpd="sng" w="28575">
            <a:solidFill>
              <a:srgbClr val="9696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59" name="Google Shape;659;p77"/>
          <p:cNvSpPr txBox="1"/>
          <p:nvPr/>
        </p:nvSpPr>
        <p:spPr>
          <a:xfrm>
            <a:off x="6156325" y="3813572"/>
            <a:ext cx="1336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Enzyme</a:t>
            </a:r>
            <a:endParaRPr/>
          </a:p>
        </p:txBody>
      </p:sp>
      <p:sp>
        <p:nvSpPr>
          <p:cNvPr id="660" name="Google Shape;660;p77"/>
          <p:cNvSpPr txBox="1"/>
          <p:nvPr/>
        </p:nvSpPr>
        <p:spPr>
          <a:xfrm>
            <a:off x="6156325" y="1345406"/>
            <a:ext cx="2448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</a:t>
            </a: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molecules</a:t>
            </a:r>
            <a:endParaRPr/>
          </a:p>
        </p:txBody>
      </p:sp>
      <p:grpSp>
        <p:nvGrpSpPr>
          <p:cNvPr id="661" name="Google Shape;661;p77"/>
          <p:cNvGrpSpPr/>
          <p:nvPr/>
        </p:nvGrpSpPr>
        <p:grpSpPr>
          <a:xfrm rot="5400000">
            <a:off x="1890206" y="1579686"/>
            <a:ext cx="1189360" cy="720800"/>
            <a:chOff x="6084887" y="4868862"/>
            <a:chExt cx="1585813" cy="720800"/>
          </a:xfrm>
        </p:grpSpPr>
        <p:cxnSp>
          <p:nvCxnSpPr>
            <p:cNvPr id="662" name="Google Shape;662;p77"/>
            <p:cNvCxnSpPr/>
            <p:nvPr/>
          </p:nvCxnSpPr>
          <p:spPr>
            <a:xfrm>
              <a:off x="6518275" y="5329237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3" name="Google Shape;663;p77"/>
            <p:cNvCxnSpPr/>
            <p:nvPr/>
          </p:nvCxnSpPr>
          <p:spPr>
            <a:xfrm flipH="1" rot="10800000">
              <a:off x="7165975" y="5156325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64" name="Google Shape;664;p77"/>
            <p:cNvSpPr/>
            <p:nvPr/>
          </p:nvSpPr>
          <p:spPr>
            <a:xfrm>
              <a:off x="6662737" y="5084762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7"/>
            <p:cNvSpPr/>
            <p:nvPr/>
          </p:nvSpPr>
          <p:spPr>
            <a:xfrm>
              <a:off x="7239000" y="4868862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7"/>
            <p:cNvSpPr/>
            <p:nvPr/>
          </p:nvSpPr>
          <p:spPr>
            <a:xfrm>
              <a:off x="6084887" y="51577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77"/>
          <p:cNvGrpSpPr/>
          <p:nvPr/>
        </p:nvGrpSpPr>
        <p:grpSpPr>
          <a:xfrm rot="3078195">
            <a:off x="2158629" y="3042487"/>
            <a:ext cx="1306295" cy="677683"/>
            <a:chOff x="6300787" y="5589587"/>
            <a:chExt cx="1585813" cy="720800"/>
          </a:xfrm>
        </p:grpSpPr>
        <p:cxnSp>
          <p:nvCxnSpPr>
            <p:cNvPr id="668" name="Google Shape;668;p77"/>
            <p:cNvCxnSpPr/>
            <p:nvPr/>
          </p:nvCxnSpPr>
          <p:spPr>
            <a:xfrm>
              <a:off x="6734175" y="6049962"/>
              <a:ext cx="1446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9" name="Google Shape;669;p77"/>
            <p:cNvCxnSpPr/>
            <p:nvPr/>
          </p:nvCxnSpPr>
          <p:spPr>
            <a:xfrm flipH="1" rot="10800000">
              <a:off x="7381875" y="5877050"/>
              <a:ext cx="144600" cy="72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70" name="Google Shape;670;p77"/>
            <p:cNvSpPr/>
            <p:nvPr/>
          </p:nvSpPr>
          <p:spPr>
            <a:xfrm>
              <a:off x="6878637" y="5805487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7"/>
            <p:cNvSpPr/>
            <p:nvPr/>
          </p:nvSpPr>
          <p:spPr>
            <a:xfrm>
              <a:off x="7454900" y="5589587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7"/>
            <p:cNvSpPr/>
            <p:nvPr/>
          </p:nvSpPr>
          <p:spPr>
            <a:xfrm>
              <a:off x="6300787" y="5876925"/>
              <a:ext cx="431700" cy="360300"/>
            </a:xfrm>
            <a:prstGeom prst="ellipse">
              <a:avLst/>
            </a:prstGeom>
            <a:solidFill>
              <a:srgbClr val="96969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77"/>
          <p:cNvGrpSpPr/>
          <p:nvPr/>
        </p:nvGrpSpPr>
        <p:grpSpPr>
          <a:xfrm rot="-406432">
            <a:off x="3010792" y="2564435"/>
            <a:ext cx="822699" cy="764493"/>
            <a:chOff x="7956550" y="4724400"/>
            <a:chExt cx="936662" cy="1009725"/>
          </a:xfrm>
        </p:grpSpPr>
        <p:cxnSp>
          <p:nvCxnSpPr>
            <p:cNvPr id="674" name="Google Shape;674;p77"/>
            <p:cNvCxnSpPr/>
            <p:nvPr/>
          </p:nvCxnSpPr>
          <p:spPr>
            <a:xfrm>
              <a:off x="8316912" y="5084762"/>
              <a:ext cx="216000" cy="288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75" name="Google Shape;675;p77"/>
            <p:cNvSpPr/>
            <p:nvPr/>
          </p:nvSpPr>
          <p:spPr>
            <a:xfrm>
              <a:off x="8316912" y="5229225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7"/>
            <p:cNvSpPr/>
            <p:nvPr/>
          </p:nvSpPr>
          <p:spPr>
            <a:xfrm>
              <a:off x="7956550" y="4724400"/>
              <a:ext cx="576300" cy="50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77" name="Google Shape;677;p77"/>
          <p:cNvCxnSpPr>
            <a:endCxn id="664" idx="1"/>
          </p:cNvCxnSpPr>
          <p:nvPr/>
        </p:nvCxnSpPr>
        <p:spPr>
          <a:xfrm flipH="1">
            <a:off x="2555445" y="1545391"/>
            <a:ext cx="3600900" cy="296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8" name="Google Shape;678;p77"/>
          <p:cNvCxnSpPr>
            <a:stCxn id="660" idx="1"/>
          </p:cNvCxnSpPr>
          <p:nvPr/>
        </p:nvCxnSpPr>
        <p:spPr>
          <a:xfrm flipH="1">
            <a:off x="2843725" y="1516856"/>
            <a:ext cx="3312600" cy="1131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9" name="Google Shape;679;p77"/>
          <p:cNvCxnSpPr/>
          <p:nvPr/>
        </p:nvCxnSpPr>
        <p:spPr>
          <a:xfrm flipH="1">
            <a:off x="3995724" y="1545431"/>
            <a:ext cx="2160600" cy="1782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80" name="Google Shape;680;p77"/>
          <p:cNvSpPr/>
          <p:nvPr/>
        </p:nvSpPr>
        <p:spPr>
          <a:xfrm>
            <a:off x="483650" y="1913575"/>
            <a:ext cx="3240000" cy="3048000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 txBox="1"/>
          <p:nvPr>
            <p:ph idx="1" type="body"/>
          </p:nvPr>
        </p:nvSpPr>
        <p:spPr>
          <a:xfrm>
            <a:off x="0" y="1113234"/>
            <a:ext cx="91440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lock and key hypothesis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states that the active site specifically matches the </a:t>
            </a:r>
            <a:r>
              <a:rPr b="1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shape</a:t>
            </a: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substrate molecule</a:t>
            </a:r>
            <a:endParaRPr/>
          </a:p>
        </p:txBody>
      </p:sp>
      <p:sp>
        <p:nvSpPr>
          <p:cNvPr id="686" name="Google Shape;686;p78"/>
          <p:cNvSpPr txBox="1"/>
          <p:nvPr/>
        </p:nvSpPr>
        <p:spPr>
          <a:xfrm>
            <a:off x="0" y="279797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Each enzyme is specific to one substrate molecule or type of molecule</a:t>
            </a:r>
            <a:endParaRPr/>
          </a:p>
        </p:txBody>
      </p:sp>
      <p:cxnSp>
        <p:nvCxnSpPr>
          <p:cNvPr id="687" name="Google Shape;687;p78"/>
          <p:cNvCxnSpPr/>
          <p:nvPr/>
        </p:nvCxnSpPr>
        <p:spPr>
          <a:xfrm rot="10800000">
            <a:off x="4859300" y="3381225"/>
            <a:ext cx="1676400" cy="422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88" name="Google Shape;688;p78"/>
          <p:cNvSpPr txBox="1"/>
          <p:nvPr/>
        </p:nvSpPr>
        <p:spPr>
          <a:xfrm>
            <a:off x="5269775" y="3833994"/>
            <a:ext cx="1539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site</a:t>
            </a:r>
            <a:endParaRPr/>
          </a:p>
        </p:txBody>
      </p:sp>
      <p:sp>
        <p:nvSpPr>
          <p:cNvPr id="689" name="Google Shape;689;p78"/>
          <p:cNvSpPr/>
          <p:nvPr/>
        </p:nvSpPr>
        <p:spPr>
          <a:xfrm>
            <a:off x="1993000" y="2382500"/>
            <a:ext cx="3194550" cy="1392125"/>
          </a:xfrm>
          <a:prstGeom prst="flowChartOnlineStorag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78"/>
          <p:cNvSpPr/>
          <p:nvPr/>
        </p:nvSpPr>
        <p:spPr>
          <a:xfrm>
            <a:off x="6330550" y="2019225"/>
            <a:ext cx="1137000" cy="13920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1" name="Google Shape;691;p78"/>
          <p:cNvCxnSpPr>
            <a:stCxn id="690" idx="1"/>
          </p:cNvCxnSpPr>
          <p:nvPr/>
        </p:nvCxnSpPr>
        <p:spPr>
          <a:xfrm flipH="1">
            <a:off x="4967660" y="2223079"/>
            <a:ext cx="1529400" cy="379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2" name="Google Shape;692;p78"/>
          <p:cNvCxnSpPr>
            <a:stCxn id="690" idx="2"/>
          </p:cNvCxnSpPr>
          <p:nvPr/>
        </p:nvCxnSpPr>
        <p:spPr>
          <a:xfrm flipH="1">
            <a:off x="4967650" y="2715225"/>
            <a:ext cx="1362900" cy="15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9"/>
          <p:cNvSpPr txBox="1"/>
          <p:nvPr>
            <p:ph idx="1" type="body"/>
          </p:nvPr>
        </p:nvSpPr>
        <p:spPr>
          <a:xfrm>
            <a:off x="457200" y="1125140"/>
            <a:ext cx="82296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low temperatures enzyme controlled reactions go slowly because the molecules have low kinetic energy.</a:t>
            </a:r>
            <a:endParaRPr/>
          </a:p>
        </p:txBody>
      </p:sp>
      <p:sp>
        <p:nvSpPr>
          <p:cNvPr id="698" name="Google Shape;698;p79"/>
          <p:cNvSpPr txBox="1"/>
          <p:nvPr/>
        </p:nvSpPr>
        <p:spPr>
          <a:xfrm>
            <a:off x="376237" y="250031"/>
            <a:ext cx="77217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The rate of an enzyme controlled reaction is </a:t>
            </a:r>
            <a:endParaRPr>
              <a:solidFill>
                <a:srgbClr val="98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affected by temperature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99" name="Google Shape;699;p79"/>
          <p:cNvSpPr/>
          <p:nvPr/>
        </p:nvSpPr>
        <p:spPr>
          <a:xfrm>
            <a:off x="1993000" y="2382500"/>
            <a:ext cx="3194550" cy="1392125"/>
          </a:xfrm>
          <a:prstGeom prst="flowChartOnlineStorag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79"/>
          <p:cNvSpPr/>
          <p:nvPr/>
        </p:nvSpPr>
        <p:spPr>
          <a:xfrm>
            <a:off x="4645350" y="2382563"/>
            <a:ext cx="1137000" cy="13920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0"/>
          <p:cNvSpPr txBox="1"/>
          <p:nvPr/>
        </p:nvSpPr>
        <p:spPr>
          <a:xfrm>
            <a:off x="4572012" y="1792294"/>
            <a:ext cx="4248000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But this only occurs up to the </a:t>
            </a:r>
            <a:r>
              <a:rPr b="1" i="0" lang="en-GB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optimum temperature </a:t>
            </a:r>
            <a:r>
              <a:rPr b="0" i="0" lang="en-GB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(usually about 40</a:t>
            </a:r>
            <a:r>
              <a:rPr b="0" baseline="30000" i="0" lang="en-GB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GB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C)</a:t>
            </a:r>
            <a:endParaRPr/>
          </a:p>
        </p:txBody>
      </p:sp>
      <p:sp>
        <p:nvSpPr>
          <p:cNvPr id="706" name="Google Shape;706;p80"/>
          <p:cNvSpPr txBox="1"/>
          <p:nvPr/>
        </p:nvSpPr>
        <p:spPr>
          <a:xfrm>
            <a:off x="408812" y="1909850"/>
            <a:ext cx="3816300" cy="11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temperature at which the rate of reaction is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fastest is known as the optimum temperature</a:t>
            </a:r>
            <a:endParaRPr/>
          </a:p>
        </p:txBody>
      </p:sp>
      <p:sp>
        <p:nvSpPr>
          <p:cNvPr id="707" name="Google Shape;707;p80"/>
          <p:cNvSpPr txBox="1"/>
          <p:nvPr/>
        </p:nvSpPr>
        <p:spPr>
          <a:xfrm>
            <a:off x="0" y="141684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b="1" i="0" lang="en-GB" sz="27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When temperature increases the reaction also increases as the molecules have more kinetic energy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1"/>
          <p:cNvSpPr txBox="1"/>
          <p:nvPr/>
        </p:nvSpPr>
        <p:spPr>
          <a:xfrm>
            <a:off x="376237" y="250031"/>
            <a:ext cx="1842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81"/>
          <p:cNvSpPr txBox="1"/>
          <p:nvPr/>
        </p:nvSpPr>
        <p:spPr>
          <a:xfrm>
            <a:off x="376237" y="250031"/>
            <a:ext cx="85884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After the optimum temperature the heat causes the enzyme to denature</a:t>
            </a:r>
            <a:endParaRPr/>
          </a:p>
        </p:txBody>
      </p:sp>
      <p:sp>
        <p:nvSpPr>
          <p:cNvPr id="714" name="Google Shape;714;p81"/>
          <p:cNvSpPr txBox="1"/>
          <p:nvPr/>
        </p:nvSpPr>
        <p:spPr>
          <a:xfrm>
            <a:off x="0" y="1168003"/>
            <a:ext cx="91440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-319087" lvl="0" marL="438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◼"/>
            </a:pPr>
            <a:r>
              <a:rPr b="0" i="0" lang="en-GB" sz="240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enzyme changes </a:t>
            </a:r>
            <a:r>
              <a:rPr b="1" i="0" lang="en-GB" sz="240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shape</a:t>
            </a:r>
            <a:r>
              <a:rPr b="0" i="0" lang="en-GB" sz="240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the active site no longer matches the shape of the substrate molecule</a:t>
            </a:r>
            <a:endParaRPr/>
          </a:p>
        </p:txBody>
      </p:sp>
      <p:sp>
        <p:nvSpPr>
          <p:cNvPr id="715" name="Google Shape;715;p81"/>
          <p:cNvSpPr/>
          <p:nvPr/>
        </p:nvSpPr>
        <p:spPr>
          <a:xfrm>
            <a:off x="2461925" y="2323875"/>
            <a:ext cx="3355800" cy="2593800"/>
          </a:xfrm>
          <a:prstGeom prst="pie">
            <a:avLst>
              <a:gd fmla="val 0" name="adj1"/>
              <a:gd fmla="val 1620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81"/>
          <p:cNvSpPr/>
          <p:nvPr/>
        </p:nvSpPr>
        <p:spPr>
          <a:xfrm>
            <a:off x="5246150" y="2148025"/>
            <a:ext cx="1509300" cy="114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2"/>
          <p:cNvSpPr txBox="1"/>
          <p:nvPr>
            <p:ph type="title"/>
          </p:nvPr>
        </p:nvSpPr>
        <p:spPr>
          <a:xfrm>
            <a:off x="0" y="1478538"/>
            <a:ext cx="9144000" cy="21864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Rates of enzyme reactions can be measured by recording the time for a substrate to disappear or a product appears</a:t>
            </a:r>
            <a:endParaRPr/>
          </a:p>
        </p:txBody>
      </p:sp>
      <p:grpSp>
        <p:nvGrpSpPr>
          <p:cNvPr id="722" name="Google Shape;722;p82"/>
          <p:cNvGrpSpPr/>
          <p:nvPr/>
        </p:nvGrpSpPr>
        <p:grpSpPr>
          <a:xfrm>
            <a:off x="179387" y="4192191"/>
            <a:ext cx="3646637" cy="598799"/>
            <a:chOff x="611187" y="5589588"/>
            <a:chExt cx="3646637" cy="798399"/>
          </a:xfrm>
        </p:grpSpPr>
        <p:grpSp>
          <p:nvGrpSpPr>
            <p:cNvPr id="723" name="Google Shape;723;p82"/>
            <p:cNvGrpSpPr/>
            <p:nvPr/>
          </p:nvGrpSpPr>
          <p:grpSpPr>
            <a:xfrm>
              <a:off x="611187" y="5589588"/>
              <a:ext cx="3646637" cy="366600"/>
              <a:chOff x="447675" y="5734050"/>
              <a:chExt cx="3646637" cy="366600"/>
            </a:xfrm>
          </p:grpSpPr>
          <p:sp>
            <p:nvSpPr>
              <p:cNvPr id="724" name="Google Shape;724;p82"/>
              <p:cNvSpPr txBox="1"/>
              <p:nvPr/>
            </p:nvSpPr>
            <p:spPr>
              <a:xfrm>
                <a:off x="447675" y="5734050"/>
                <a:ext cx="8826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82"/>
              <p:cNvSpPr txBox="1"/>
              <p:nvPr/>
            </p:nvSpPr>
            <p:spPr>
              <a:xfrm>
                <a:off x="2627312" y="5734050"/>
                <a:ext cx="1467000" cy="36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6" name="Google Shape;726;p82"/>
            <p:cNvSpPr txBox="1"/>
            <p:nvPr/>
          </p:nvSpPr>
          <p:spPr>
            <a:xfrm>
              <a:off x="611187" y="6021387"/>
              <a:ext cx="7176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82"/>
            <p:cNvSpPr txBox="1"/>
            <p:nvPr/>
          </p:nvSpPr>
          <p:spPr>
            <a:xfrm>
              <a:off x="2987675" y="6021387"/>
              <a:ext cx="6795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/>
            </a:p>
          </p:txBody>
        </p:sp>
      </p:grpSp>
      <p:sp>
        <p:nvSpPr>
          <p:cNvPr id="728" name="Google Shape;728;p82"/>
          <p:cNvSpPr txBox="1"/>
          <p:nvPr/>
        </p:nvSpPr>
        <p:spPr>
          <a:xfrm>
            <a:off x="3348037" y="2031206"/>
            <a:ext cx="54483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3"/>
          <p:cNvSpPr txBox="1"/>
          <p:nvPr/>
        </p:nvSpPr>
        <p:spPr>
          <a:xfrm>
            <a:off x="1428750" y="1285875"/>
            <a:ext cx="6643800" cy="3268200"/>
          </a:xfrm>
          <a:prstGeom prst="rect">
            <a:avLst/>
          </a:prstGeom>
          <a:solidFill>
            <a:srgbClr val="FFFFCC"/>
          </a:solidFill>
          <a:ln cap="flat" cmpd="thickThin" w="48000">
            <a:solidFill>
              <a:srgbClr val="B07E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83"/>
          <p:cNvSpPr txBox="1"/>
          <p:nvPr/>
        </p:nvSpPr>
        <p:spPr>
          <a:xfrm>
            <a:off x="71437" y="2518172"/>
            <a:ext cx="14019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Reaction</a:t>
            </a:r>
            <a:endParaRPr/>
          </a:p>
        </p:txBody>
      </p:sp>
      <p:sp>
        <p:nvSpPr>
          <p:cNvPr id="735" name="Google Shape;735;p83"/>
          <p:cNvSpPr txBox="1"/>
          <p:nvPr/>
        </p:nvSpPr>
        <p:spPr>
          <a:xfrm>
            <a:off x="3714750" y="4822031"/>
            <a:ext cx="2347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Temperature/</a:t>
            </a:r>
            <a:r>
              <a:rPr b="0" baseline="3000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736" name="Google Shape;736;p83"/>
          <p:cNvSpPr txBox="1"/>
          <p:nvPr/>
        </p:nvSpPr>
        <p:spPr>
          <a:xfrm>
            <a:off x="1258887" y="4624388"/>
            <a:ext cx="68388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	10	20	30	40	50	60	70</a:t>
            </a:r>
            <a:endParaRPr/>
          </a:p>
        </p:txBody>
      </p:sp>
      <p:sp>
        <p:nvSpPr>
          <p:cNvPr id="737" name="Google Shape;737;p83"/>
          <p:cNvSpPr/>
          <p:nvPr/>
        </p:nvSpPr>
        <p:spPr>
          <a:xfrm>
            <a:off x="1468437" y="1832371"/>
            <a:ext cx="5375400" cy="2700600"/>
          </a:xfrm>
          <a:custGeom>
            <a:rect b="b" l="l" r="r" t="t"/>
            <a:pathLst>
              <a:path extrusionOk="0" h="120000" w="120000">
                <a:moveTo>
                  <a:pt x="0" y="119439"/>
                </a:moveTo>
                <a:cubicBezTo>
                  <a:pt x="30327" y="59719"/>
                  <a:pt x="60655" y="0"/>
                  <a:pt x="80655" y="93"/>
                </a:cubicBezTo>
                <a:cubicBezTo>
                  <a:pt x="100655" y="186"/>
                  <a:pt x="110327" y="60093"/>
                  <a:pt x="120000" y="120000"/>
                </a:cubicBezTo>
              </a:path>
            </a:pathLst>
          </a:custGeom>
          <a:noFill/>
          <a:ln cap="rnd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p83"/>
          <p:cNvCxnSpPr/>
          <p:nvPr/>
        </p:nvCxnSpPr>
        <p:spPr>
          <a:xfrm rot="10800000">
            <a:off x="1476225" y="1815862"/>
            <a:ext cx="3600600" cy="17700"/>
          </a:xfrm>
          <a:prstGeom prst="straightConnector1">
            <a:avLst/>
          </a:prstGeom>
          <a:noFill/>
          <a:ln cap="rnd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9" name="Google Shape;739;p83"/>
          <p:cNvCxnSpPr/>
          <p:nvPr/>
        </p:nvCxnSpPr>
        <p:spPr>
          <a:xfrm>
            <a:off x="5124450" y="1815703"/>
            <a:ext cx="47700" cy="2676600"/>
          </a:xfrm>
          <a:prstGeom prst="straightConnector1">
            <a:avLst/>
          </a:prstGeom>
          <a:noFill/>
          <a:ln cap="rnd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0" name="Google Shape;740;p83"/>
          <p:cNvSpPr txBox="1"/>
          <p:nvPr/>
        </p:nvSpPr>
        <p:spPr>
          <a:xfrm>
            <a:off x="3714750" y="1446609"/>
            <a:ext cx="3400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Optimum temperature</a:t>
            </a:r>
            <a:endParaRPr/>
          </a:p>
        </p:txBody>
      </p:sp>
      <p:sp>
        <p:nvSpPr>
          <p:cNvPr id="741" name="Google Shape;741;p83"/>
          <p:cNvSpPr txBox="1"/>
          <p:nvPr/>
        </p:nvSpPr>
        <p:spPr>
          <a:xfrm>
            <a:off x="6300787" y="2356246"/>
            <a:ext cx="1593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Enzyme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b="1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denaturing</a:t>
            </a:r>
            <a:endParaRPr/>
          </a:p>
        </p:txBody>
      </p:sp>
      <p:sp>
        <p:nvSpPr>
          <p:cNvPr id="742" name="Google Shape;742;p83"/>
          <p:cNvSpPr txBox="1"/>
          <p:nvPr/>
        </p:nvSpPr>
        <p:spPr>
          <a:xfrm>
            <a:off x="468312" y="141684"/>
            <a:ext cx="83724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Rate of reaction of an enzyme reaction changes at different temperatures</a:t>
            </a:r>
            <a:endParaRPr/>
          </a:p>
        </p:txBody>
      </p:sp>
      <p:sp>
        <p:nvSpPr>
          <p:cNvPr id="743" name="Google Shape;743;p83"/>
          <p:cNvSpPr txBox="1"/>
          <p:nvPr/>
        </p:nvSpPr>
        <p:spPr>
          <a:xfrm>
            <a:off x="1476375" y="2409825"/>
            <a:ext cx="20652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Molecules gain kinetic energy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4"/>
          <p:cNvSpPr txBox="1"/>
          <p:nvPr>
            <p:ph idx="1" type="body"/>
          </p:nvPr>
        </p:nvSpPr>
        <p:spPr>
          <a:xfrm>
            <a:off x="0" y="1063228"/>
            <a:ext cx="91440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Enzymes prefer to work at an optimum pH. Outside of its pH range the enzyme is denatured.</a:t>
            </a:r>
            <a:endParaRPr/>
          </a:p>
        </p:txBody>
      </p:sp>
      <p:sp>
        <p:nvSpPr>
          <p:cNvPr id="749" name="Google Shape;749;p84"/>
          <p:cNvSpPr txBox="1"/>
          <p:nvPr/>
        </p:nvSpPr>
        <p:spPr>
          <a:xfrm>
            <a:off x="1785937" y="2089546"/>
            <a:ext cx="5857800" cy="2357400"/>
          </a:xfrm>
          <a:prstGeom prst="rect">
            <a:avLst/>
          </a:prstGeom>
          <a:solidFill>
            <a:srgbClr val="FFFFCC"/>
          </a:solidFill>
          <a:ln cap="flat" cmpd="thickThin" w="48000">
            <a:solidFill>
              <a:srgbClr val="B07E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84"/>
          <p:cNvSpPr txBox="1"/>
          <p:nvPr/>
        </p:nvSpPr>
        <p:spPr>
          <a:xfrm>
            <a:off x="428625" y="2732484"/>
            <a:ext cx="10953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Reaction</a:t>
            </a:r>
            <a:endParaRPr/>
          </a:p>
        </p:txBody>
      </p:sp>
      <p:sp>
        <p:nvSpPr>
          <p:cNvPr id="751" name="Google Shape;751;p84"/>
          <p:cNvSpPr txBox="1"/>
          <p:nvPr/>
        </p:nvSpPr>
        <p:spPr>
          <a:xfrm>
            <a:off x="4500562" y="4812506"/>
            <a:ext cx="4794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endParaRPr/>
          </a:p>
        </p:txBody>
      </p:sp>
      <p:sp>
        <p:nvSpPr>
          <p:cNvPr id="752" name="Google Shape;752;p84"/>
          <p:cNvSpPr txBox="1"/>
          <p:nvPr/>
        </p:nvSpPr>
        <p:spPr>
          <a:xfrm>
            <a:off x="2000250" y="4500563"/>
            <a:ext cx="59388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1     2     3     4     5     6     7     8     9     10     11     12   </a:t>
            </a:r>
            <a:endParaRPr/>
          </a:p>
        </p:txBody>
      </p:sp>
      <p:sp>
        <p:nvSpPr>
          <p:cNvPr id="753" name="Google Shape;753;p84"/>
          <p:cNvSpPr/>
          <p:nvPr/>
        </p:nvSpPr>
        <p:spPr>
          <a:xfrm>
            <a:off x="1857375" y="2290763"/>
            <a:ext cx="1160400" cy="2162400"/>
          </a:xfrm>
          <a:custGeom>
            <a:rect b="b" l="l" r="r" t="t"/>
            <a:pathLst>
              <a:path extrusionOk="0" h="120000" w="120000">
                <a:moveTo>
                  <a:pt x="0" y="119431"/>
                </a:moveTo>
                <a:cubicBezTo>
                  <a:pt x="28117" y="59715"/>
                  <a:pt x="56235" y="0"/>
                  <a:pt x="76235" y="94"/>
                </a:cubicBezTo>
                <a:cubicBezTo>
                  <a:pt x="96235" y="189"/>
                  <a:pt x="120000" y="120000"/>
                  <a:pt x="120000" y="120000"/>
                </a:cubicBezTo>
                <a:lnTo>
                  <a:pt x="120000" y="120000"/>
                </a:lnTo>
                <a:lnTo>
                  <a:pt x="120000" y="120000"/>
                </a:lnTo>
              </a:path>
            </a:pathLst>
          </a:custGeom>
          <a:noFill/>
          <a:ln cap="rnd" cmpd="sng" w="2857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84"/>
          <p:cNvSpPr/>
          <p:nvPr/>
        </p:nvSpPr>
        <p:spPr>
          <a:xfrm>
            <a:off x="3889375" y="2289571"/>
            <a:ext cx="1787400" cy="21633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cubicBezTo>
                  <a:pt x="20687" y="60189"/>
                  <a:pt x="41374" y="378"/>
                  <a:pt x="61374" y="189"/>
                </a:cubicBezTo>
                <a:cubicBezTo>
                  <a:pt x="81374" y="0"/>
                  <a:pt x="100686" y="59432"/>
                  <a:pt x="120000" y="118864"/>
                </a:cubicBezTo>
              </a:path>
            </a:pathLst>
          </a:custGeom>
          <a:noFill/>
          <a:ln cap="rnd" cmpd="sng" w="2857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84"/>
          <p:cNvSpPr txBox="1"/>
          <p:nvPr/>
        </p:nvSpPr>
        <p:spPr>
          <a:xfrm>
            <a:off x="2786062" y="2196703"/>
            <a:ext cx="11748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pepsin</a:t>
            </a:r>
            <a:endParaRPr/>
          </a:p>
        </p:txBody>
      </p:sp>
      <p:sp>
        <p:nvSpPr>
          <p:cNvPr id="756" name="Google Shape;756;p84"/>
          <p:cNvSpPr txBox="1"/>
          <p:nvPr/>
        </p:nvSpPr>
        <p:spPr>
          <a:xfrm>
            <a:off x="5254625" y="2196703"/>
            <a:ext cx="14001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GB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amylase</a:t>
            </a:r>
            <a:endParaRPr/>
          </a:p>
        </p:txBody>
      </p:sp>
      <p:cxnSp>
        <p:nvCxnSpPr>
          <p:cNvPr id="757" name="Google Shape;757;p84"/>
          <p:cNvCxnSpPr/>
          <p:nvPr/>
        </p:nvCxnSpPr>
        <p:spPr>
          <a:xfrm flipH="1" rot="10800000">
            <a:off x="1760537" y="2293059"/>
            <a:ext cx="833400" cy="10800"/>
          </a:xfrm>
          <a:prstGeom prst="straightConnector1">
            <a:avLst/>
          </a:prstGeom>
          <a:noFill/>
          <a:ln cap="rnd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8" name="Google Shape;758;p84"/>
          <p:cNvCxnSpPr/>
          <p:nvPr/>
        </p:nvCxnSpPr>
        <p:spPr>
          <a:xfrm flipH="1">
            <a:off x="2571775" y="2293144"/>
            <a:ext cx="22200" cy="2154000"/>
          </a:xfrm>
          <a:prstGeom prst="straightConnector1">
            <a:avLst/>
          </a:prstGeom>
          <a:noFill/>
          <a:ln cap="rnd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9" name="Google Shape;759;p84"/>
          <p:cNvCxnSpPr/>
          <p:nvPr/>
        </p:nvCxnSpPr>
        <p:spPr>
          <a:xfrm flipH="1" rot="10800000">
            <a:off x="1785937" y="2293059"/>
            <a:ext cx="3017700" cy="10800"/>
          </a:xfrm>
          <a:prstGeom prst="straightConnector1">
            <a:avLst/>
          </a:prstGeom>
          <a:noFill/>
          <a:ln cap="rnd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0" name="Google Shape;760;p84"/>
          <p:cNvCxnSpPr/>
          <p:nvPr/>
        </p:nvCxnSpPr>
        <p:spPr>
          <a:xfrm>
            <a:off x="4803775" y="2293144"/>
            <a:ext cx="54000" cy="2154000"/>
          </a:xfrm>
          <a:prstGeom prst="straightConnector1">
            <a:avLst/>
          </a:prstGeom>
          <a:noFill/>
          <a:ln cap="rnd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1" name="Google Shape;761;p84"/>
          <p:cNvSpPr txBox="1"/>
          <p:nvPr/>
        </p:nvSpPr>
        <p:spPr>
          <a:xfrm>
            <a:off x="755650" y="195263"/>
            <a:ext cx="73485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The activity and shape of enzymes is also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b="1" i="0" lang="en-GB" sz="2800" u="none">
                <a:latin typeface="Arial"/>
                <a:ea typeface="Arial"/>
                <a:cs typeface="Arial"/>
                <a:sym typeface="Arial"/>
              </a:rPr>
              <a:t>affected by pH</a:t>
            </a:r>
            <a:endParaRPr/>
          </a:p>
        </p:txBody>
      </p:sp>
      <p:sp>
        <p:nvSpPr>
          <p:cNvPr id="762" name="Google Shape;762;p84"/>
          <p:cNvSpPr txBox="1"/>
          <p:nvPr/>
        </p:nvSpPr>
        <p:spPr>
          <a:xfrm>
            <a:off x="158750" y="2155031"/>
            <a:ext cx="14670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en-GB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Optimum pH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3F3F3"/>
                </a:solidFill>
              </a:rPr>
              <a:t>CB1 Plant and Animal Cells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13" name="Google Shape;113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5"/>
          <p:cNvSpPr txBox="1"/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Enzymes are used in biological washing powders</a:t>
            </a:r>
            <a:endParaRPr/>
          </a:p>
        </p:txBody>
      </p:sp>
      <p:sp>
        <p:nvSpPr>
          <p:cNvPr id="768" name="Google Shape;768;p85"/>
          <p:cNvSpPr txBox="1"/>
          <p:nvPr>
            <p:ph idx="1" type="body"/>
          </p:nvPr>
        </p:nvSpPr>
        <p:spPr>
          <a:xfrm>
            <a:off x="457200" y="1331119"/>
            <a:ext cx="8218500" cy="18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Proteases break down the coloured, insoluble proteins that cause stains to smaller, colourless soluble polypeptides.</a:t>
            </a:r>
            <a:r>
              <a:rPr b="0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b="0" i="0" lang="en-GB" sz="18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▶"/>
            </a:pPr>
            <a:r>
              <a:rPr b="0" i="0" lang="en-GB" sz="2400" u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wash at lower temperatures</a:t>
            </a:r>
            <a:endParaRPr/>
          </a:p>
        </p:txBody>
      </p:sp>
      <p:pic>
        <p:nvPicPr>
          <p:cNvPr id="769" name="Google Shape;76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7762" y="2906419"/>
            <a:ext cx="2857500" cy="1843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enzymes</a:t>
            </a:r>
            <a:endParaRPr/>
          </a:p>
        </p:txBody>
      </p:sp>
      <p:sp>
        <p:nvSpPr>
          <p:cNvPr id="775" name="Google Shape;775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Amylase -     in saliva/ small intestine     breaks down starch to sugars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Catalase       most cells &amp; liver cells        breaking down hydrogen peroxide to o2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                                                                   </a:t>
            </a:r>
            <a:r>
              <a:rPr lang="en-GB"/>
              <a:t>and h2o</a:t>
            </a:r>
            <a:r>
              <a:rPr lang="en-GB"/>
              <a:t>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Starch            Plant                                  starch to glucose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DNA               Nucleus                               Synthesis of DNA from monomers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polymerase                       </a:t>
            </a:r>
            <a:endParaRPr/>
          </a:p>
        </p:txBody>
      </p:sp>
      <p:cxnSp>
        <p:nvCxnSpPr>
          <p:cNvPr id="776" name="Google Shape;776;p86"/>
          <p:cNvCxnSpPr/>
          <p:nvPr/>
        </p:nvCxnSpPr>
        <p:spPr>
          <a:xfrm>
            <a:off x="1626650" y="1796350"/>
            <a:ext cx="58500" cy="282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7" name="Google Shape;777;p86"/>
          <p:cNvCxnSpPr/>
          <p:nvPr/>
        </p:nvCxnSpPr>
        <p:spPr>
          <a:xfrm flipH="1">
            <a:off x="4278925" y="1781700"/>
            <a:ext cx="29400" cy="290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8" name="Google Shape;778;p86"/>
          <p:cNvCxnSpPr/>
          <p:nvPr/>
        </p:nvCxnSpPr>
        <p:spPr>
          <a:xfrm flipH="1" rot="10800000">
            <a:off x="425050" y="2089375"/>
            <a:ext cx="8250000" cy="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9" name="Google Shape;779;p86"/>
          <p:cNvCxnSpPr/>
          <p:nvPr/>
        </p:nvCxnSpPr>
        <p:spPr>
          <a:xfrm>
            <a:off x="469000" y="3159150"/>
            <a:ext cx="8294100" cy="5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0" name="Google Shape;780;p86"/>
          <p:cNvCxnSpPr/>
          <p:nvPr/>
        </p:nvCxnSpPr>
        <p:spPr>
          <a:xfrm>
            <a:off x="425050" y="3716000"/>
            <a:ext cx="835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1" name="Google Shape;781;p86"/>
          <p:cNvCxnSpPr/>
          <p:nvPr/>
        </p:nvCxnSpPr>
        <p:spPr>
          <a:xfrm>
            <a:off x="395725" y="4624525"/>
            <a:ext cx="833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2" name="Google Shape;782;p86"/>
          <p:cNvCxnSpPr/>
          <p:nvPr/>
        </p:nvCxnSpPr>
        <p:spPr>
          <a:xfrm flipH="1" rot="10800000">
            <a:off x="381075" y="1664425"/>
            <a:ext cx="8264700" cy="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3" name="Google Shape;783;p86"/>
          <p:cNvCxnSpPr/>
          <p:nvPr/>
        </p:nvCxnSpPr>
        <p:spPr>
          <a:xfrm>
            <a:off x="366425" y="1664450"/>
            <a:ext cx="14700" cy="294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4" name="Google Shape;784;p86"/>
          <p:cNvCxnSpPr/>
          <p:nvPr/>
        </p:nvCxnSpPr>
        <p:spPr>
          <a:xfrm>
            <a:off x="8719125" y="1664450"/>
            <a:ext cx="44100" cy="29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1" name="Google Shape;791;p87"/>
          <p:cNvPicPr preferRelativeResize="0"/>
          <p:nvPr/>
        </p:nvPicPr>
        <p:blipFill rotWithShape="1">
          <a:blip r:embed="rId3">
            <a:alphaModFix/>
          </a:blip>
          <a:srcRect b="22323" l="22755" r="23396" t="42332"/>
          <a:stretch/>
        </p:blipFill>
        <p:spPr>
          <a:xfrm>
            <a:off x="0" y="1409402"/>
            <a:ext cx="9069400" cy="3347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792" name="Google Shape;792;p87" title="4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6900" y="0"/>
            <a:ext cx="2447100" cy="18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9" name="Google Shape;799;p88"/>
          <p:cNvPicPr preferRelativeResize="0"/>
          <p:nvPr/>
        </p:nvPicPr>
        <p:blipFill rotWithShape="1">
          <a:blip r:embed="rId3">
            <a:alphaModFix/>
          </a:blip>
          <a:srcRect b="43422" l="25482" r="24997" t="22389"/>
          <a:stretch/>
        </p:blipFill>
        <p:spPr>
          <a:xfrm>
            <a:off x="178100" y="1152475"/>
            <a:ext cx="8654201" cy="3359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06" name="Google Shape;806;p89"/>
          <p:cNvPicPr preferRelativeResize="0"/>
          <p:nvPr/>
        </p:nvPicPr>
        <p:blipFill rotWithShape="1">
          <a:blip r:embed="rId3">
            <a:alphaModFix/>
          </a:blip>
          <a:srcRect b="45876" l="23073" r="23884" t="22233"/>
          <a:stretch/>
        </p:blipFill>
        <p:spPr>
          <a:xfrm>
            <a:off x="102950" y="1268800"/>
            <a:ext cx="8934975" cy="307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3" name="Google Shape;813;p90"/>
          <p:cNvPicPr preferRelativeResize="0"/>
          <p:nvPr/>
        </p:nvPicPr>
        <p:blipFill rotWithShape="1">
          <a:blip r:embed="rId3">
            <a:alphaModFix/>
          </a:blip>
          <a:srcRect b="13491" l="24199" r="24517" t="56864"/>
          <a:stretch/>
        </p:blipFill>
        <p:spPr>
          <a:xfrm>
            <a:off x="0" y="1517925"/>
            <a:ext cx="9017751" cy="293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1"/>
          <p:cNvSpPr txBox="1"/>
          <p:nvPr>
            <p:ph type="title"/>
          </p:nvPr>
        </p:nvSpPr>
        <p:spPr>
          <a:xfrm>
            <a:off x="623400" y="19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0" name="Google Shape;820;p91"/>
          <p:cNvPicPr preferRelativeResize="0"/>
          <p:nvPr/>
        </p:nvPicPr>
        <p:blipFill rotWithShape="1">
          <a:blip r:embed="rId3">
            <a:alphaModFix/>
          </a:blip>
          <a:srcRect b="15203" l="23557" r="23398" t="30067"/>
          <a:stretch/>
        </p:blipFill>
        <p:spPr>
          <a:xfrm>
            <a:off x="254050" y="132313"/>
            <a:ext cx="8520599" cy="494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7" name="Google Shape;827;p92"/>
          <p:cNvPicPr preferRelativeResize="0"/>
          <p:nvPr/>
        </p:nvPicPr>
        <p:blipFill rotWithShape="1">
          <a:blip r:embed="rId3">
            <a:alphaModFix/>
          </a:blip>
          <a:srcRect b="43135" l="24200" r="23393" t="15248"/>
          <a:stretch/>
        </p:blipFill>
        <p:spPr>
          <a:xfrm>
            <a:off x="223312" y="685600"/>
            <a:ext cx="8697377" cy="38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Core Practical - Using microscopes CB1b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3" name="Google Shape;833;p9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FF00"/>
                </a:solidFill>
              </a:rPr>
              <a:t>Onion cell investigation</a:t>
            </a: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0" name="Google Shape;840;p94"/>
          <p:cNvPicPr preferRelativeResize="0"/>
          <p:nvPr/>
        </p:nvPicPr>
        <p:blipFill rotWithShape="1">
          <a:blip r:embed="rId3">
            <a:alphaModFix/>
          </a:blip>
          <a:srcRect b="27457" l="23881" r="23713" t="12969"/>
          <a:stretch/>
        </p:blipFill>
        <p:spPr>
          <a:xfrm>
            <a:off x="311700" y="184425"/>
            <a:ext cx="7657724" cy="489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Eukaryotic cell</a:t>
            </a:r>
            <a:endParaRPr/>
          </a:p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Has a nucleus.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This is the control centre of the cell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Contains DNA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Usually 1 per cell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Easiest to see under a microscope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151" y="0"/>
            <a:ext cx="3277850" cy="49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</a:t>
            </a:r>
            <a:endParaRPr/>
          </a:p>
        </p:txBody>
      </p:sp>
      <p:sp>
        <p:nvSpPr>
          <p:cNvPr id="846" name="Google Shape;846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Draw and label your cell,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label its parts.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7" name="Google Shape;847;p95"/>
          <p:cNvPicPr preferRelativeResize="0"/>
          <p:nvPr/>
        </p:nvPicPr>
        <p:blipFill rotWithShape="1">
          <a:blip r:embed="rId3">
            <a:alphaModFix/>
          </a:blip>
          <a:srcRect b="18092" l="30447" r="28367" t="22819"/>
          <a:stretch/>
        </p:blipFill>
        <p:spPr>
          <a:xfrm>
            <a:off x="4117825" y="58750"/>
            <a:ext cx="4938326" cy="47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Complete this table</a:t>
            </a:r>
            <a:endParaRPr/>
          </a:p>
        </p:txBody>
      </p:sp>
      <p:sp>
        <p:nvSpPr>
          <p:cNvPr id="853" name="Google Shape;853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4" name="Google Shape;854;p96"/>
          <p:cNvPicPr preferRelativeResize="0"/>
          <p:nvPr/>
        </p:nvPicPr>
        <p:blipFill rotWithShape="1">
          <a:blip r:embed="rId3">
            <a:alphaModFix/>
          </a:blip>
          <a:srcRect b="42279" l="27884" r="27242" t="23799"/>
          <a:stretch/>
        </p:blipFill>
        <p:spPr>
          <a:xfrm>
            <a:off x="67300" y="1224850"/>
            <a:ext cx="8765000" cy="3725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855" name="Google Shape;855;p96" title="5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1100" y="0"/>
            <a:ext cx="1642900" cy="12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2" name="Google Shape;86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0" y="266800"/>
            <a:ext cx="8770300" cy="48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Core Practical pH and enzymes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68" name="Google Shape;868;p9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CB1g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5" name="Google Shape;875;p99"/>
          <p:cNvPicPr preferRelativeResize="0"/>
          <p:nvPr/>
        </p:nvPicPr>
        <p:blipFill rotWithShape="1">
          <a:blip r:embed="rId3">
            <a:alphaModFix/>
          </a:blip>
          <a:srcRect b="6897" l="28046" r="27723" t="26648"/>
          <a:stretch/>
        </p:blipFill>
        <p:spPr>
          <a:xfrm>
            <a:off x="586225" y="0"/>
            <a:ext cx="73531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82" name="Google Shape;882;p100"/>
          <p:cNvPicPr preferRelativeResize="0"/>
          <p:nvPr/>
        </p:nvPicPr>
        <p:blipFill rotWithShape="1">
          <a:blip r:embed="rId3">
            <a:alphaModFix/>
          </a:blip>
          <a:srcRect b="16755" l="25797" r="28208" t="55517"/>
          <a:stretch/>
        </p:blipFill>
        <p:spPr>
          <a:xfrm>
            <a:off x="100625" y="902450"/>
            <a:ext cx="8165251" cy="40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0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Transporting substances</a:t>
            </a:r>
            <a:endParaRPr/>
          </a:p>
        </p:txBody>
      </p:sp>
      <p:sp>
        <p:nvSpPr>
          <p:cNvPr id="888" name="Google Shape;888;p10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Diffusion</a:t>
            </a:r>
            <a:endParaRPr/>
          </a:p>
        </p:txBody>
      </p:sp>
      <p:sp>
        <p:nvSpPr>
          <p:cNvPr id="894" name="Google Shape;894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Bacteria that live on your body cause odour.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This creates a smell and by diffusion reaches our noses.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Smell spreads by diffusion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Gas and liquid particles constantly move past one another this causes overall movement of particles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They move from a high </a:t>
            </a:r>
            <a:r>
              <a:rPr lang="en-GB"/>
              <a:t>concentration</a:t>
            </a:r>
            <a:r>
              <a:rPr lang="en-GB"/>
              <a:t> to a low concentration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Concentration gradient</a:t>
            </a:r>
            <a:endParaRPr/>
          </a:p>
        </p:txBody>
      </p:sp>
      <p:sp>
        <p:nvSpPr>
          <p:cNvPr id="900" name="Google Shape;900;p1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differences in the two concentrations form what is called a </a:t>
            </a:r>
            <a:r>
              <a:rPr b="1" lang="en-GB"/>
              <a:t>concentration gradient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The bigger the difference between them the steeper the gradient and the quicker diffusion occurs.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Osmosis</a:t>
            </a:r>
            <a:endParaRPr/>
          </a:p>
        </p:txBody>
      </p:sp>
      <p:sp>
        <p:nvSpPr>
          <p:cNvPr id="906" name="Google Shape;906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membrane that allows particles through it is called a partially </a:t>
            </a:r>
            <a:r>
              <a:rPr lang="en-GB"/>
              <a:t>permeable</a:t>
            </a:r>
            <a:r>
              <a:rPr lang="en-GB"/>
              <a:t> membrane (semi-</a:t>
            </a:r>
            <a:r>
              <a:rPr lang="en-GB"/>
              <a:t>permeable</a:t>
            </a:r>
            <a:r>
              <a:rPr lang="en-GB"/>
              <a:t> membrane)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Cell membranes are partially </a:t>
            </a:r>
            <a:r>
              <a:rPr lang="en-GB"/>
              <a:t>permeable</a:t>
            </a:r>
            <a:r>
              <a:rPr lang="en-GB"/>
              <a:t> as they allow </a:t>
            </a:r>
            <a:r>
              <a:rPr lang="en-GB"/>
              <a:t>soluble</a:t>
            </a:r>
            <a:r>
              <a:rPr lang="en-GB"/>
              <a:t> </a:t>
            </a:r>
            <a:r>
              <a:rPr lang="en-GB"/>
              <a:t>molecules</a:t>
            </a:r>
            <a:r>
              <a:rPr lang="en-GB"/>
              <a:t> inside.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More water molecules            move to the side where there are less.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movement of a solvent (liquid such as water) is called osmosis.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will stop when there is the same concentration of solute on both sides of the membrane.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907" name="Google Shape;907;p104"/>
          <p:cNvCxnSpPr/>
          <p:nvPr/>
        </p:nvCxnSpPr>
        <p:spPr>
          <a:xfrm>
            <a:off x="2696400" y="2763500"/>
            <a:ext cx="630000" cy="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8" name="Google Shape;908;p104"/>
          <p:cNvSpPr/>
          <p:nvPr/>
        </p:nvSpPr>
        <p:spPr>
          <a:xfrm>
            <a:off x="293150" y="2426450"/>
            <a:ext cx="7253700" cy="5727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Cytoplasm</a:t>
            </a:r>
            <a:endParaRPr/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09950"/>
            <a:ext cx="8520600" cy="34164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Watery jelly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Where the cells activities occur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Removes waste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Other </a:t>
            </a:r>
            <a:r>
              <a:rPr lang="en-GB"/>
              <a:t>subcellular</a:t>
            </a:r>
            <a:r>
              <a:rPr lang="en-GB"/>
              <a:t> organelles are in 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Contains ribosomes  (makes new </a:t>
            </a:r>
            <a:r>
              <a:rPr lang="en-GB"/>
              <a:t>proteins for a cell.)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750" y="72025"/>
            <a:ext cx="3910775" cy="213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4"/>
          <p:cNvCxnSpPr/>
          <p:nvPr/>
        </p:nvCxnSpPr>
        <p:spPr>
          <a:xfrm flipH="1" rot="10800000">
            <a:off x="4537750" y="1232750"/>
            <a:ext cx="1275300" cy="165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5" name="Google Shape;91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50" y="887800"/>
            <a:ext cx="4326250" cy="3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05"/>
          <p:cNvPicPr preferRelativeResize="0"/>
          <p:nvPr/>
        </p:nvPicPr>
        <p:blipFill rotWithShape="1">
          <a:blip r:embed="rId4">
            <a:alphaModFix/>
          </a:blip>
          <a:srcRect b="23409" l="5047" r="44675" t="40390"/>
          <a:stretch/>
        </p:blipFill>
        <p:spPr>
          <a:xfrm>
            <a:off x="4415300" y="1386025"/>
            <a:ext cx="4655526" cy="240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transport</a:t>
            </a:r>
            <a:endParaRPr/>
          </a:p>
        </p:txBody>
      </p:sp>
      <p:sp>
        <p:nvSpPr>
          <p:cNvPr id="922" name="Google Shape;922;p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cell may need to transport molecules against a concentration gradient.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This happens when the molecules are too big to diffuse through the membrane.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This is carried out by transport </a:t>
            </a:r>
            <a:r>
              <a:rPr lang="en-GB"/>
              <a:t>proteins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transport </a:t>
            </a:r>
            <a:r>
              <a:rPr lang="en-GB"/>
              <a:t>proteins</a:t>
            </a:r>
            <a:r>
              <a:rPr lang="en-GB"/>
              <a:t> capture a certain molecule and transport them across the cell membrane.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It’s an active process so it requires energy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Osmosis and diffusion are passive processes so do not need energy.</a:t>
            </a:r>
            <a:endParaRPr/>
          </a:p>
        </p:txBody>
      </p:sp>
      <p:sp>
        <p:nvSpPr>
          <p:cNvPr id="923" name="Google Shape;923;p106"/>
          <p:cNvSpPr/>
          <p:nvPr/>
        </p:nvSpPr>
        <p:spPr>
          <a:xfrm>
            <a:off x="307825" y="4009075"/>
            <a:ext cx="7194900" cy="572700"/>
          </a:xfrm>
          <a:prstGeom prst="frame">
            <a:avLst>
              <a:gd fmla="val 125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0" name="Google Shape;930;p107"/>
          <p:cNvPicPr preferRelativeResize="0"/>
          <p:nvPr/>
        </p:nvPicPr>
        <p:blipFill rotWithShape="1">
          <a:blip r:embed="rId3">
            <a:alphaModFix/>
          </a:blip>
          <a:srcRect b="6954" l="6412" r="20300" t="6435"/>
          <a:stretch/>
        </p:blipFill>
        <p:spPr>
          <a:xfrm>
            <a:off x="556925" y="330950"/>
            <a:ext cx="8367350" cy="47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Practical Osmosis </a:t>
            </a:r>
            <a:endParaRPr/>
          </a:p>
        </p:txBody>
      </p:sp>
      <p:sp>
        <p:nvSpPr>
          <p:cNvPr id="936" name="Google Shape;936;p10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CB1h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3" name="Google Shape;943;p109"/>
          <p:cNvPicPr preferRelativeResize="0"/>
          <p:nvPr/>
        </p:nvPicPr>
        <p:blipFill rotWithShape="1">
          <a:blip r:embed="rId3">
            <a:alphaModFix/>
          </a:blip>
          <a:srcRect b="17765" l="27084" r="27403" t="13825"/>
          <a:stretch/>
        </p:blipFill>
        <p:spPr>
          <a:xfrm>
            <a:off x="996550" y="216625"/>
            <a:ext cx="5641723" cy="476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0" name="Google Shape;950;p110"/>
          <p:cNvPicPr preferRelativeResize="0"/>
          <p:nvPr/>
        </p:nvPicPr>
        <p:blipFill rotWithShape="1">
          <a:blip r:embed="rId3">
            <a:alphaModFix/>
          </a:blip>
          <a:srcRect b="13770" l="27085" r="26920" t="19771"/>
          <a:stretch/>
        </p:blipFill>
        <p:spPr>
          <a:xfrm>
            <a:off x="586225" y="89225"/>
            <a:ext cx="6096000" cy="495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