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86" r:id="rId2"/>
    <p:sldId id="266" r:id="rId3"/>
    <p:sldId id="260" r:id="rId4"/>
    <p:sldId id="257" r:id="rId5"/>
    <p:sldId id="285" r:id="rId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88" d="100"/>
          <a:sy n="88" d="100"/>
        </p:scale>
        <p:origin x="1095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7369FA-314A-4B64-9950-BA50E4F1E0D5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1CB784-06E5-46A8-8FFA-F8D830EF77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564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2845-D07A-4610-9676-FB8784110BD2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8AE1-63BE-483A-9669-866AC40001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958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2845-D07A-4610-9676-FB8784110BD2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8AE1-63BE-483A-9669-866AC40001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620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2845-D07A-4610-9676-FB8784110BD2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8AE1-63BE-483A-9669-866AC40001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07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2845-D07A-4610-9676-FB8784110BD2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8AE1-63BE-483A-9669-866AC40001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58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2845-D07A-4610-9676-FB8784110BD2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8AE1-63BE-483A-9669-866AC40001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730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2845-D07A-4610-9676-FB8784110BD2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8AE1-63BE-483A-9669-866AC40001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8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2845-D07A-4610-9676-FB8784110BD2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8AE1-63BE-483A-9669-866AC40001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687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2845-D07A-4610-9676-FB8784110BD2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8AE1-63BE-483A-9669-866AC40001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00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2845-D07A-4610-9676-FB8784110BD2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8AE1-63BE-483A-9669-866AC40001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36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2845-D07A-4610-9676-FB8784110BD2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8AE1-63BE-483A-9669-866AC40001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818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2845-D07A-4610-9676-FB8784110BD2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18AE1-63BE-483A-9669-866AC40001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329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92845-D07A-4610-9676-FB8784110BD2}" type="datetimeFigureOut">
              <a:rPr lang="en-GB" smtClean="0"/>
              <a:t>27/02/2024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18AE1-63BE-483A-9669-866AC40001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399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L1KWNdNTsQ" TargetMode="External"/><Relationship Id="rId2" Type="http://schemas.openxmlformats.org/officeDocument/2006/relationships/hyperlink" Target="https://www.youtube.com/watch?v=z-39h0xYqd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HL8R158Ujp4" TargetMode="External"/><Relationship Id="rId4" Type="http://schemas.openxmlformats.org/officeDocument/2006/relationships/hyperlink" Target="https://www.youtube.com/watch?v=h3PBJwA3HHE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2013" y="176088"/>
            <a:ext cx="7555212" cy="1369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GB" sz="2100" dirty="0">
                <a:solidFill>
                  <a:srgbClr val="002060"/>
                </a:solidFill>
                <a:latin typeface="Comic Sans MS" panose="030F0702030302020204" pitchFamily="66" charset="0"/>
              </a:rPr>
              <a:t>	     </a:t>
            </a:r>
            <a:r>
              <a:rPr lang="en-GB" sz="2100" u="sng" dirty="0">
                <a:solidFill>
                  <a:schemeClr val="tx1"/>
                </a:solidFill>
                <a:latin typeface="Comic Sans MS" panose="030F0702030302020204" pitchFamily="66" charset="0"/>
              </a:rPr>
              <a:t>Classwork</a:t>
            </a:r>
            <a:r>
              <a:rPr lang="en-GB" sz="2100" dirty="0">
                <a:solidFill>
                  <a:schemeClr val="tx1"/>
                </a:solidFill>
                <a:latin typeface="Comic Sans MS" panose="030F0702030302020204" pitchFamily="66" charset="0"/>
              </a:rPr>
              <a:t>                                              </a:t>
            </a:r>
            <a:fld id="{11B513DF-2387-461C-A9DC-17710F27C9FD}" type="datetime1">
              <a:rPr lang="en-GB" sz="2100" u="sng" smtClean="0">
                <a:solidFill>
                  <a:schemeClr val="tx1"/>
                </a:solidFill>
                <a:latin typeface="Comic Sans MS" panose="030F0702030302020204" pitchFamily="66" charset="0"/>
              </a:rPr>
              <a:t>27/02/2024</a:t>
            </a:fld>
            <a:r>
              <a:rPr lang="en-GB" sz="2100" u="sng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GB" sz="2100" dirty="0">
                <a:solidFill>
                  <a:schemeClr val="tx1"/>
                </a:solidFill>
                <a:latin typeface="Comic Sans MS" panose="030F0702030302020204" pitchFamily="66" charset="0"/>
              </a:rPr>
              <a:t>	     	     </a:t>
            </a:r>
            <a:r>
              <a:rPr lang="en-GB" sz="2100" u="sng" dirty="0">
                <a:solidFill>
                  <a:schemeClr val="tx1"/>
                </a:solidFill>
                <a:latin typeface="Comic Sans MS" panose="030F0702030302020204" pitchFamily="66" charset="0"/>
              </a:rPr>
              <a:t>Christian Beliefs – Last Days of Jesus’ life</a:t>
            </a:r>
            <a:endParaRPr lang="en-GB" sz="2100" b="1" u="sng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2057524" y="176088"/>
            <a:ext cx="0" cy="136921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 txBox="1">
            <a:spLocks/>
          </p:cNvSpPr>
          <p:nvPr/>
        </p:nvSpPr>
        <p:spPr>
          <a:xfrm>
            <a:off x="146732" y="1575083"/>
            <a:ext cx="8780493" cy="359784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>
                <a:latin typeface="Comic Sans MS" panose="030F0702030302020204" pitchFamily="66" charset="0"/>
              </a:rPr>
              <a:t>Step 1: </a:t>
            </a:r>
            <a:r>
              <a:rPr lang="en-US" sz="1800" dirty="0">
                <a:latin typeface="Comic Sans MS" panose="030F0702030302020204" pitchFamily="66" charset="0"/>
              </a:rPr>
              <a:t>Write today’s date and title</a:t>
            </a:r>
            <a:endParaRPr lang="en-US" sz="1800" b="1" dirty="0">
              <a:latin typeface="Comic Sans MS" panose="030F0702030302020204" pitchFamily="66" charset="0"/>
            </a:endParaRPr>
          </a:p>
          <a:p>
            <a:pPr algn="l"/>
            <a:r>
              <a:rPr lang="en-US" sz="1800" b="1" dirty="0">
                <a:latin typeface="Comic Sans MS" panose="030F0702030302020204" pitchFamily="66" charset="0"/>
              </a:rPr>
              <a:t>Step 2: </a:t>
            </a:r>
            <a:r>
              <a:rPr lang="en-US" sz="1800" dirty="0">
                <a:latin typeface="Comic Sans MS" panose="030F0702030302020204" pitchFamily="66" charset="0"/>
              </a:rPr>
              <a:t>Stick in your timeline sheet</a:t>
            </a:r>
          </a:p>
          <a:p>
            <a:pPr algn="l"/>
            <a:endParaRPr lang="en-US" sz="1800" b="1" dirty="0">
              <a:latin typeface="Comic Sans MS" panose="030F0702030302020204" pitchFamily="66" charset="0"/>
            </a:endParaRPr>
          </a:p>
          <a:p>
            <a:pPr algn="l"/>
            <a:r>
              <a:rPr lang="en-US" sz="1800" b="1" dirty="0">
                <a:latin typeface="Comic Sans MS" panose="030F0702030302020204" pitchFamily="66" charset="0"/>
              </a:rPr>
              <a:t>Step 3: </a:t>
            </a:r>
            <a:r>
              <a:rPr lang="en-GB" sz="1800" b="1" dirty="0">
                <a:latin typeface="Comic Sans MS" panose="030F0702030302020204" pitchFamily="66" charset="0"/>
              </a:rPr>
              <a:t>There are 8 significant moments at the end of Jesus’ life. </a:t>
            </a:r>
          </a:p>
          <a:p>
            <a:pPr algn="l"/>
            <a:r>
              <a:rPr lang="en-GB" sz="1800" dirty="0">
                <a:latin typeface="Comic Sans MS" panose="030F0702030302020204" pitchFamily="66" charset="0"/>
              </a:rPr>
              <a:t>Each of these moments are remembered by Christians today in different ways.</a:t>
            </a:r>
          </a:p>
          <a:p>
            <a:pPr algn="l"/>
            <a:r>
              <a:rPr lang="en-GB" sz="1800" dirty="0">
                <a:latin typeface="Comic Sans MS" panose="030F0702030302020204" pitchFamily="66" charset="0"/>
              </a:rPr>
              <a:t>When referring to the last few days of Jesus’ life Christians use the phrase ‘The Passion’.</a:t>
            </a:r>
          </a:p>
          <a:p>
            <a:pPr algn="l"/>
            <a:r>
              <a:rPr lang="en-US" sz="1800" dirty="0">
                <a:latin typeface="Comic Sans MS" panose="030F0702030302020204" pitchFamily="66" charset="0"/>
              </a:rPr>
              <a:t>Which day do you think is the most important and why? Be prepared to share your answer.</a:t>
            </a:r>
            <a:endParaRPr lang="en-GB" sz="1800" dirty="0">
              <a:latin typeface="Comic Sans MS" panose="030F0702030302020204" pitchFamily="66" charset="0"/>
            </a:endParaRPr>
          </a:p>
          <a:p>
            <a:pPr algn="l"/>
            <a:endParaRPr lang="en-GB" sz="1800" dirty="0"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6099" t="43240" r="8600" b="24120"/>
          <a:stretch/>
        </p:blipFill>
        <p:spPr>
          <a:xfrm>
            <a:off x="146732" y="4618086"/>
            <a:ext cx="8783056" cy="223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390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6099" t="43240" r="8600" b="24120"/>
          <a:stretch/>
        </p:blipFill>
        <p:spPr>
          <a:xfrm>
            <a:off x="0" y="0"/>
            <a:ext cx="7363327" cy="220177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6099" t="43240" r="8600" b="24120"/>
          <a:stretch/>
        </p:blipFill>
        <p:spPr>
          <a:xfrm>
            <a:off x="-1" y="2286003"/>
            <a:ext cx="7363327" cy="220177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l="6099" t="43240" r="8600" b="24120"/>
          <a:stretch/>
        </p:blipFill>
        <p:spPr>
          <a:xfrm>
            <a:off x="0" y="4656221"/>
            <a:ext cx="7363327" cy="2201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417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/>
          <p:cNvSpPr txBox="1">
            <a:spLocks noChangeArrowheads="1"/>
          </p:cNvSpPr>
          <p:nvPr/>
        </p:nvSpPr>
        <p:spPr bwMode="auto">
          <a:xfrm>
            <a:off x="175436" y="1116678"/>
            <a:ext cx="1120378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500">
                <a:latin typeface="Comic Sans MS" panose="030F0702030302020204" pitchFamily="66" charset="0"/>
                <a:cs typeface="Arial" panose="020B0604020202020204" pitchFamily="34" charset="0"/>
              </a:rPr>
              <a:t>We are Learning to...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2013" y="176088"/>
            <a:ext cx="7555212" cy="1369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GB" sz="2100" dirty="0">
                <a:solidFill>
                  <a:srgbClr val="002060"/>
                </a:solidFill>
                <a:latin typeface="Comic Sans MS" panose="030F0702030302020204" pitchFamily="66" charset="0"/>
              </a:rPr>
              <a:t>	     </a:t>
            </a:r>
            <a:r>
              <a:rPr lang="en-GB" sz="2100" u="sng" dirty="0">
                <a:solidFill>
                  <a:schemeClr val="tx1"/>
                </a:solidFill>
                <a:latin typeface="Comic Sans MS" panose="030F0702030302020204" pitchFamily="66" charset="0"/>
              </a:rPr>
              <a:t>Classwork</a:t>
            </a:r>
            <a:r>
              <a:rPr lang="en-GB" sz="2100" dirty="0">
                <a:solidFill>
                  <a:schemeClr val="tx1"/>
                </a:solidFill>
                <a:latin typeface="Comic Sans MS" panose="030F0702030302020204" pitchFamily="66" charset="0"/>
              </a:rPr>
              <a:t>                                              </a:t>
            </a:r>
            <a:fld id="{11B513DF-2387-461C-A9DC-17710F27C9FD}" type="datetime1">
              <a:rPr lang="en-GB" sz="2100" u="sng" smtClean="0">
                <a:solidFill>
                  <a:schemeClr val="tx1"/>
                </a:solidFill>
                <a:latin typeface="Comic Sans MS" panose="030F0702030302020204" pitchFamily="66" charset="0"/>
              </a:rPr>
              <a:t>27/02/2024</a:t>
            </a:fld>
            <a:r>
              <a:rPr lang="en-GB" sz="2100" u="sng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GB" sz="2100" dirty="0">
                <a:solidFill>
                  <a:schemeClr val="tx1"/>
                </a:solidFill>
                <a:latin typeface="Comic Sans MS" panose="030F0702030302020204" pitchFamily="66" charset="0"/>
              </a:rPr>
              <a:t>	     	     </a:t>
            </a:r>
            <a:r>
              <a:rPr lang="en-GB" sz="2100" u="sng" dirty="0">
                <a:solidFill>
                  <a:schemeClr val="tx1"/>
                </a:solidFill>
                <a:latin typeface="Comic Sans MS" panose="030F0702030302020204" pitchFamily="66" charset="0"/>
              </a:rPr>
              <a:t>Christian Beliefs – Last Days of Jesus’ life</a:t>
            </a:r>
            <a:endParaRPr lang="en-GB" sz="2100" b="1" u="sng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Picture 2" descr="http://www.blue-inc-solutions.co.uk/software/images/jigsa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24" y="547561"/>
            <a:ext cx="553640" cy="554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26"/>
          <p:cNvSpPr txBox="1">
            <a:spLocks noChangeArrowheads="1"/>
          </p:cNvSpPr>
          <p:nvPr/>
        </p:nvSpPr>
        <p:spPr bwMode="auto">
          <a:xfrm>
            <a:off x="94473" y="27256"/>
            <a:ext cx="112037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500" dirty="0">
                <a:latin typeface="Comic Sans MS" panose="030F0702030302020204" pitchFamily="66" charset="0"/>
                <a:cs typeface="Arial" panose="020B0604020202020204" pitchFamily="34" charset="0"/>
              </a:rPr>
              <a:t>The BIG Idea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2013" y="1598881"/>
            <a:ext cx="7555212" cy="6691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102868">
              <a:defRPr/>
            </a:pPr>
            <a:r>
              <a:rPr lang="en-GB" b="1" dirty="0">
                <a:solidFill>
                  <a:schemeClr val="accent1"/>
                </a:solidFill>
                <a:latin typeface="Comic Sans MS" panose="030F0702030302020204" pitchFamily="66" charset="0"/>
              </a:rPr>
              <a:t>Understand how and why Christians remember the last days of Jesus’ life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3186116" y="4839894"/>
            <a:ext cx="488156" cy="442913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sz="1013"/>
          </a:p>
        </p:txBody>
      </p:sp>
      <p:sp>
        <p:nvSpPr>
          <p:cNvPr id="13" name="Right Arrow 12"/>
          <p:cNvSpPr/>
          <p:nvPr/>
        </p:nvSpPr>
        <p:spPr>
          <a:xfrm>
            <a:off x="5492354" y="4866087"/>
            <a:ext cx="476250" cy="441722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 sz="1013"/>
          </a:p>
        </p:txBody>
      </p:sp>
      <p:sp>
        <p:nvSpPr>
          <p:cNvPr id="14" name="TextBox 6"/>
          <p:cNvSpPr txBox="1">
            <a:spLocks noChangeArrowheads="1"/>
          </p:cNvSpPr>
          <p:nvPr/>
        </p:nvSpPr>
        <p:spPr bwMode="auto">
          <a:xfrm>
            <a:off x="1314452" y="3717134"/>
            <a:ext cx="28253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Comic Sans MS" panose="030F0702030302020204" pitchFamily="66" charset="0"/>
                <a:cs typeface="Arial" panose="020B0604020202020204" pitchFamily="34" charset="0"/>
              </a:rPr>
              <a:t>In today’s lesson...</a:t>
            </a:r>
          </a:p>
        </p:txBody>
      </p:sp>
      <p:cxnSp>
        <p:nvCxnSpPr>
          <p:cNvPr id="15" name="Straight Connector 14"/>
          <p:cNvCxnSpPr>
            <a:cxnSpLocks/>
          </p:cNvCxnSpPr>
          <p:nvPr/>
        </p:nvCxnSpPr>
        <p:spPr>
          <a:xfrm>
            <a:off x="2057524" y="176088"/>
            <a:ext cx="0" cy="136921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363267" y="4117181"/>
            <a:ext cx="1807369" cy="17811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Clr>
                <a:srgbClr val="FF0000"/>
              </a:buClr>
              <a:defRPr/>
            </a:pPr>
            <a:r>
              <a:rPr lang="en-GB" sz="1500" dirty="0">
                <a:solidFill>
                  <a:schemeClr val="tx1"/>
                </a:solidFill>
                <a:latin typeface="Comic Sans MS" panose="030F0702030302020204" pitchFamily="66" charset="0"/>
              </a:rPr>
              <a:t>You will be able to </a:t>
            </a:r>
            <a:r>
              <a:rPr lang="en-GB" sz="1500" b="1" dirty="0">
                <a:solidFill>
                  <a:schemeClr val="tx1"/>
                </a:solidFill>
                <a:latin typeface="Comic Sans MS" panose="030F0702030302020204" pitchFamily="66" charset="0"/>
              </a:rPr>
              <a:t>describe</a:t>
            </a:r>
            <a:r>
              <a:rPr lang="en-GB" sz="1500" dirty="0">
                <a:solidFill>
                  <a:schemeClr val="tx1"/>
                </a:solidFill>
                <a:latin typeface="Comic Sans MS" panose="030F0702030302020204" pitchFamily="66" charset="0"/>
              </a:rPr>
              <a:t> how Jesus’ death and resurrection supports the Old Testament.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74269" y="4117181"/>
            <a:ext cx="1806179" cy="17811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Clr>
                <a:srgbClr val="E2AC00"/>
              </a:buClr>
              <a:defRPr/>
            </a:pPr>
            <a:r>
              <a:rPr lang="en-GB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You will be able to </a:t>
            </a:r>
            <a:r>
              <a:rPr lang="en-GB" sz="1200" b="1" dirty="0">
                <a:solidFill>
                  <a:schemeClr val="tx1"/>
                </a:solidFill>
                <a:latin typeface="Comic Sans MS" panose="030F0702030302020204" pitchFamily="66" charset="0"/>
              </a:rPr>
              <a:t>explain</a:t>
            </a:r>
            <a:r>
              <a:rPr lang="en-GB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 reasons why Christians remember the last moments of Jesus’ life and provide examples of how they do this.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984083" y="4117181"/>
            <a:ext cx="1897856" cy="17811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GB" sz="1350" dirty="0">
                <a:solidFill>
                  <a:srgbClr val="00B050"/>
                </a:solidFill>
                <a:latin typeface="Comic Sans MS" panose="030F0702030302020204" pitchFamily="66" charset="0"/>
              </a:rPr>
              <a:t>…</a:t>
            </a:r>
          </a:p>
          <a:p>
            <a:pPr algn="ctr">
              <a:defRPr/>
            </a:pPr>
            <a:r>
              <a:rPr lang="en-GB" sz="1350" dirty="0">
                <a:solidFill>
                  <a:schemeClr val="tx1"/>
                </a:solidFill>
                <a:latin typeface="Comic Sans MS" panose="030F0702030302020204" pitchFamily="66" charset="0"/>
              </a:rPr>
              <a:t>You will be able to </a:t>
            </a:r>
            <a:r>
              <a:rPr lang="en-GB" sz="1350" b="1" dirty="0">
                <a:solidFill>
                  <a:schemeClr val="tx1"/>
                </a:solidFill>
                <a:latin typeface="Comic Sans MS" panose="030F0702030302020204" pitchFamily="66" charset="0"/>
              </a:rPr>
              <a:t>evaluate</a:t>
            </a:r>
            <a:r>
              <a:rPr lang="en-GB" sz="1350" dirty="0">
                <a:solidFill>
                  <a:schemeClr val="tx1"/>
                </a:solidFill>
                <a:latin typeface="Comic Sans MS" panose="030F0702030302020204" pitchFamily="66" charset="0"/>
              </a:rPr>
              <a:t> the importance of remembering Jesus to the lives of Christians today</a:t>
            </a:r>
            <a:r>
              <a:rPr lang="en-GB" sz="1350" dirty="0">
                <a:latin typeface="Comic Sans MS" panose="030F0702030302020204" pitchFamily="66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06025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71958" y="68395"/>
            <a:ext cx="8643445" cy="8572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GB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	</a:t>
            </a:r>
            <a:r>
              <a:rPr lang="en-GB" sz="2000" b="1" u="sng" dirty="0">
                <a:latin typeface="Comic Sans MS" panose="030F0702030302020204" pitchFamily="66" charset="0"/>
              </a:rPr>
              <a:t>So what happened on these days and who was involved?</a:t>
            </a:r>
            <a:br>
              <a:rPr lang="en-GB" sz="2000" b="1" u="sng" dirty="0">
                <a:latin typeface="Comic Sans MS" panose="030F0702030302020204" pitchFamily="66" charset="0"/>
              </a:rPr>
            </a:br>
            <a:endParaRPr lang="en-GB" sz="2000" b="1" u="sng" dirty="0">
              <a:latin typeface="Comic Sans MS" panose="030F0702030302020204" pitchFamily="66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932014" y="101513"/>
            <a:ext cx="0" cy="8382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71958" y="1467853"/>
            <a:ext cx="864344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We are going to watch a series of videos that explain each day. </a:t>
            </a:r>
          </a:p>
          <a:p>
            <a:r>
              <a:rPr lang="en-US" dirty="0">
                <a:latin typeface="Comic Sans MS" panose="030F0702030302020204" pitchFamily="66" charset="0"/>
              </a:rPr>
              <a:t>As we watch each video we will be adding notes to our Easter calendars.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Palm Sunday - </a:t>
            </a:r>
            <a:r>
              <a:rPr lang="en-GB" dirty="0">
                <a:latin typeface="Comic Sans MS" panose="030F0702030302020204" pitchFamily="66" charset="0"/>
                <a:hlinkClick r:id="rId2"/>
              </a:rPr>
              <a:t>https://www.youtube.com/watch?v=z-39h0xYqdE</a:t>
            </a:r>
            <a:r>
              <a:rPr lang="en-GB" dirty="0">
                <a:latin typeface="Comic Sans MS" panose="030F0702030302020204" pitchFamily="66" charset="0"/>
              </a:rPr>
              <a:t> </a:t>
            </a:r>
          </a:p>
          <a:p>
            <a:r>
              <a:rPr lang="en-US" dirty="0">
                <a:latin typeface="Comic Sans MS" panose="030F0702030302020204" pitchFamily="66" charset="0"/>
              </a:rPr>
              <a:t>Maundy Thursday - </a:t>
            </a:r>
            <a:r>
              <a:rPr lang="en-GB" dirty="0">
                <a:latin typeface="Comic Sans MS" panose="030F0702030302020204" pitchFamily="66" charset="0"/>
                <a:hlinkClick r:id="rId3"/>
              </a:rPr>
              <a:t>https://www.youtube.com/watch?v=HL1KWNdNTsQ</a:t>
            </a:r>
            <a:endParaRPr lang="en-GB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Good Friday - </a:t>
            </a:r>
            <a:r>
              <a:rPr lang="en-GB" dirty="0">
                <a:latin typeface="Comic Sans MS" panose="030F0702030302020204" pitchFamily="66" charset="0"/>
                <a:hlinkClick r:id="rId4"/>
              </a:rPr>
              <a:t>https://www.youtube.com/watch?v=h3PBJwA3HHE</a:t>
            </a:r>
            <a:endParaRPr lang="en-GB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Easter Sunday - </a:t>
            </a:r>
            <a:r>
              <a:rPr lang="en-GB" dirty="0">
                <a:latin typeface="Comic Sans MS" panose="030F0702030302020204" pitchFamily="66" charset="0"/>
                <a:hlinkClick r:id="rId5"/>
              </a:rPr>
              <a:t>https://www.youtube.com/watch?v=HL8R158Ujp4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endParaRPr lang="en-US" dirty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524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76726" y="1602387"/>
            <a:ext cx="879742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en-US" sz="2000" dirty="0">
                <a:latin typeface="Comic Sans MS" panose="030F0702030302020204" pitchFamily="66" charset="0"/>
              </a:rPr>
              <a:t>Which day do you think is the most important and why do you think this? </a:t>
            </a:r>
          </a:p>
          <a:p>
            <a:pPr marL="457200" indent="-457200">
              <a:buAutoNum type="arabicParenR"/>
            </a:pPr>
            <a:endParaRPr lang="en-US" sz="2000" dirty="0">
              <a:latin typeface="Comic Sans MS" panose="030F0702030302020204" pitchFamily="66" charset="0"/>
            </a:endParaRPr>
          </a:p>
          <a:p>
            <a:pPr marL="457200" indent="-457200">
              <a:buAutoNum type="arabicParenR"/>
            </a:pPr>
            <a:r>
              <a:rPr lang="en-US" sz="2000" dirty="0">
                <a:latin typeface="Comic Sans MS" panose="030F0702030302020204" pitchFamily="66" charset="0"/>
              </a:rPr>
              <a:t>During Holy Week how did Jesus prove he was the Son of God? </a:t>
            </a:r>
          </a:p>
          <a:p>
            <a:pPr marL="457200" indent="-457200">
              <a:buAutoNum type="arabicParenR"/>
            </a:pPr>
            <a:endParaRPr lang="en-US" sz="2000" dirty="0">
              <a:latin typeface="Comic Sans MS" panose="030F0702030302020204" pitchFamily="66" charset="0"/>
            </a:endParaRPr>
          </a:p>
          <a:p>
            <a:pPr marL="457200" indent="-457200">
              <a:buAutoNum type="alphaUcParenBoth"/>
            </a:pPr>
            <a:r>
              <a:rPr lang="en-US" sz="2000" dirty="0">
                <a:latin typeface="Comic Sans MS" panose="030F0702030302020204" pitchFamily="66" charset="0"/>
              </a:rPr>
              <a:t>Outline three events that happened during Holy Week (3 marks) </a:t>
            </a:r>
          </a:p>
          <a:p>
            <a:pPr marL="457200" indent="-457200">
              <a:buAutoNum type="alphaUcParenBoth"/>
            </a:pPr>
            <a:endParaRPr lang="en-US" sz="2000" dirty="0">
              <a:latin typeface="Comic Sans MS" panose="030F0702030302020204" pitchFamily="66" charset="0"/>
            </a:endParaRPr>
          </a:p>
          <a:p>
            <a:pPr marL="457200" indent="-457200">
              <a:buAutoNum type="alphaUcParenBoth"/>
            </a:pPr>
            <a:r>
              <a:rPr lang="en-US" sz="2000" dirty="0">
                <a:latin typeface="Comic Sans MS" panose="030F0702030302020204" pitchFamily="66" charset="0"/>
              </a:rPr>
              <a:t>Explain two reasons Holy Week is important (4 marks) </a:t>
            </a:r>
          </a:p>
          <a:p>
            <a:pPr marL="457200" indent="-457200">
              <a:buAutoNum type="alphaUcParenBoth"/>
            </a:pPr>
            <a:endParaRPr lang="en-US" sz="2000" dirty="0">
              <a:latin typeface="Comic Sans MS" panose="030F0702030302020204" pitchFamily="66" charset="0"/>
            </a:endParaRPr>
          </a:p>
          <a:p>
            <a:r>
              <a:rPr lang="en-US" sz="2000" dirty="0">
                <a:latin typeface="Comic Sans MS" panose="030F0702030302020204" pitchFamily="66" charset="0"/>
              </a:rPr>
              <a:t>3) Why do you think Jesus washed his disciples feet? </a:t>
            </a:r>
          </a:p>
          <a:p>
            <a:endParaRPr lang="en-US" sz="2000" dirty="0"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910955-6D5E-E418-FB8F-3B6BAB1F3ADC}"/>
              </a:ext>
            </a:extLst>
          </p:cNvPr>
          <p:cNvSpPr txBox="1"/>
          <p:nvPr/>
        </p:nvSpPr>
        <p:spPr>
          <a:xfrm>
            <a:off x="359229" y="266700"/>
            <a:ext cx="5350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u="sng" dirty="0"/>
              <a:t>Independent Tasks</a:t>
            </a:r>
          </a:p>
        </p:txBody>
      </p:sp>
    </p:spTree>
    <p:extLst>
      <p:ext uri="{BB962C8B-B14F-4D97-AF65-F5344CB8AC3E}">
        <p14:creationId xmlns:p14="http://schemas.microsoft.com/office/powerpoint/2010/main" val="2184756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3127</TotalTime>
  <Words>377</Words>
  <Application>Microsoft Office PowerPoint</Application>
  <PresentationFormat>On-screen Show (4:3)</PresentationFormat>
  <Paragraphs>36</Paragraphs>
  <Slides>5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GORSE Academies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Weaver</dc:creator>
  <cp:lastModifiedBy>Megan Weaver</cp:lastModifiedBy>
  <cp:revision>40</cp:revision>
  <cp:lastPrinted>2021-12-13T07:49:20Z</cp:lastPrinted>
  <dcterms:created xsi:type="dcterms:W3CDTF">2018-05-21T09:16:37Z</dcterms:created>
  <dcterms:modified xsi:type="dcterms:W3CDTF">2024-02-27T20:53:49Z</dcterms:modified>
</cp:coreProperties>
</file>