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  <p:sldMasterId id="2147483732" r:id="rId5"/>
    <p:sldMasterId id="2147483759" r:id="rId6"/>
  </p:sldMasterIdLst>
  <p:notesMasterIdLst>
    <p:notesMasterId r:id="rId35"/>
  </p:notesMasterIdLst>
  <p:sldIdLst>
    <p:sldId id="259" r:id="rId7"/>
    <p:sldId id="260" r:id="rId8"/>
    <p:sldId id="448" r:id="rId9"/>
    <p:sldId id="452" r:id="rId10"/>
    <p:sldId id="451" r:id="rId11"/>
    <p:sldId id="313" r:id="rId12"/>
    <p:sldId id="453" r:id="rId13"/>
    <p:sldId id="454" r:id="rId14"/>
    <p:sldId id="468" r:id="rId15"/>
    <p:sldId id="467" r:id="rId16"/>
    <p:sldId id="487" r:id="rId17"/>
    <p:sldId id="477" r:id="rId18"/>
    <p:sldId id="455" r:id="rId19"/>
    <p:sldId id="479" r:id="rId20"/>
    <p:sldId id="456" r:id="rId21"/>
    <p:sldId id="480" r:id="rId22"/>
    <p:sldId id="457" r:id="rId23"/>
    <p:sldId id="481" r:id="rId24"/>
    <p:sldId id="458" r:id="rId25"/>
    <p:sldId id="482" r:id="rId26"/>
    <p:sldId id="459" r:id="rId27"/>
    <p:sldId id="483" r:id="rId28"/>
    <p:sldId id="460" r:id="rId29"/>
    <p:sldId id="470" r:id="rId30"/>
    <p:sldId id="474" r:id="rId31"/>
    <p:sldId id="484" r:id="rId32"/>
    <p:sldId id="478" r:id="rId33"/>
    <p:sldId id="372" r:id="rId34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EB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642A26-ED0B-43EE-8837-DEF6AD695F4F}" v="33" dt="2022-06-13T12:26:59.236"/>
    <p1510:client id="{0B067BD4-2A3D-4700-8EA9-18E9DA510FA6}" v="1" dt="2023-10-25T09:40:59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5" autoAdjust="0"/>
    <p:restoredTop sz="89831" autoAdjust="0"/>
  </p:normalViewPr>
  <p:slideViewPr>
    <p:cSldViewPr snapToGrid="0">
      <p:cViewPr>
        <p:scale>
          <a:sx n="90" d="100"/>
          <a:sy n="90" d="100"/>
        </p:scale>
        <p:origin x="2744" y="-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10934-9F48-4437-853B-C963052AFFEE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A338B-05AD-4B6D-9CBF-0FCF6E246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46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92eaf7573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6" name="Google Shape;876;g92eaf7573c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94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97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806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660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49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93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6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71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082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005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117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877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3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81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2311401"/>
            <a:ext cx="302895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486150" y="2311400"/>
            <a:ext cx="3028950" cy="3157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86150" y="5689072"/>
            <a:ext cx="3028950" cy="3159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634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9163050"/>
            <a:ext cx="378619" cy="42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496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41" y="9112603"/>
            <a:ext cx="304800" cy="47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003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134541" y="167394"/>
            <a:ext cx="6588919" cy="9571214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41" y="9082794"/>
            <a:ext cx="295275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613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4372" y="3077337"/>
            <a:ext cx="5829551" cy="212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3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028744" y="5613498"/>
            <a:ext cx="4800806" cy="253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>
                <a:srgbClr val="888888"/>
              </a:buClr>
              <a:buSzPts val="3500"/>
              <a:buFont typeface="Arial"/>
              <a:buNone/>
              <a:defRPr sz="31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888888"/>
              </a:buClr>
              <a:buSzPts val="3100"/>
              <a:buFont typeface="Arial"/>
              <a:buNone/>
              <a:defRPr sz="281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Arial"/>
              <a:buNone/>
              <a:defRPr sz="23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19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19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19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19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19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19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60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 rot="5400000">
            <a:off x="1996162" y="3787030"/>
            <a:ext cx="8452490" cy="167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3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 rot="5400000">
            <a:off x="-1404410" y="2172474"/>
            <a:ext cx="8452490" cy="490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L="414772" marR="0" lvl="0" indent="-409011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1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385968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357165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58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42915" y="396882"/>
            <a:ext cx="6172465" cy="165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3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160444" y="2493912"/>
            <a:ext cx="6537407" cy="6172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L="414772" marR="0" lvl="0" indent="-409011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1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385968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357165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20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344274" y="6934321"/>
            <a:ext cx="4114977" cy="81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19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9pPr>
          </a:lstStyle>
          <a:p>
            <a:endParaRPr/>
          </a:p>
        </p:txBody>
      </p:sp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1344274" y="885135"/>
            <a:ext cx="4114977" cy="594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1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344274" y="7752957"/>
            <a:ext cx="4114977" cy="116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L="414772" marR="0" lvl="0" indent="-207386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207386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1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1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4428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42915" y="394412"/>
            <a:ext cx="2256433" cy="1678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19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2681404" y="394415"/>
            <a:ext cx="3833841" cy="845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L="414772" marR="0" lvl="0" indent="-409011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1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385968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357165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342915" y="2072960"/>
            <a:ext cx="2256433" cy="677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L="414772" marR="0" lvl="0" indent="-207386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207386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1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207386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38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93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42915" y="396882"/>
            <a:ext cx="6172465" cy="165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3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56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342915" y="396705"/>
            <a:ext cx="6172465" cy="165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3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342915" y="2217424"/>
            <a:ext cx="3030169" cy="92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b" anchorCtr="0">
            <a:noAutofit/>
          </a:bodyPr>
          <a:lstStyle>
            <a:lvl1pPr marL="414772" marR="0" lvl="0" indent="-207386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3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9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342915" y="3141541"/>
            <a:ext cx="3030169" cy="5707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L="414772" marR="0" lvl="0" indent="-357165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3483918" y="2217424"/>
            <a:ext cx="3031530" cy="92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b" anchorCtr="0">
            <a:noAutofit/>
          </a:bodyPr>
          <a:lstStyle>
            <a:lvl1pPr marL="414772" marR="0" lvl="0" indent="-207386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3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99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3483918" y="3141541"/>
            <a:ext cx="3031530" cy="5707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L="414772" marR="0" lvl="0" indent="-357165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311079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63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342915" y="396882"/>
            <a:ext cx="6172465" cy="165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3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371491" y="2311442"/>
            <a:ext cx="3286266" cy="653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L="414772" marR="0" lvl="0" indent="-385968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357165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3772062" y="2311442"/>
            <a:ext cx="3286266" cy="653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L="414772" marR="0" lvl="0" indent="-385968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357165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322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77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541758" y="6365635"/>
            <a:ext cx="5829551" cy="196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99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541758" y="4198659"/>
            <a:ext cx="5829551" cy="216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b" anchorCtr="0">
            <a:noAutofit/>
          </a:bodyPr>
          <a:lstStyle>
            <a:lvl1pPr marL="414772" marR="0" lvl="0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19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1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207386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207386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3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207386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3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207386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3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207386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3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207386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3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207386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36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09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342915" y="396882"/>
            <a:ext cx="6172465" cy="165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3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342915" y="2311441"/>
            <a:ext cx="6172465" cy="653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L="414772" marR="0" lvl="0" indent="-409011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1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9544" marR="0" lvl="1" indent="-385968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4316" marR="0" lvl="2" indent="-357165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087" marR="0" lvl="3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3859" marR="0" lvl="4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631" marR="0" lvl="5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3403" marR="0" lvl="6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18175" marR="0" lvl="7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-334122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7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39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25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62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89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74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67-6781-4C2D-B30F-C8EC921D1DAE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76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06367-6781-4C2D-B30F-C8EC921D1DAE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68550-E1CD-4347-A08A-DC790E367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20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85000">
              <a:schemeClr val="bg1">
                <a:shade val="90000"/>
                <a:satMod val="375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621507" y="64205"/>
            <a:ext cx="45362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100">
              <a:solidFill>
                <a:srgbClr val="5B0091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 userDrawn="1"/>
        </p:nvSpPr>
        <p:spPr bwMode="auto">
          <a:xfrm>
            <a:off x="134541" y="167394"/>
            <a:ext cx="6588919" cy="9571214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4483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Calibri" panose="020F0502020204030204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Calibri" panose="020F0502020204030204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Calibri" panose="020F0502020204030204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Calibri" panose="020F0502020204030204" pitchFamily="34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rgbClr val="5B0091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915" y="396882"/>
            <a:ext cx="6172465" cy="165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915" y="2311441"/>
            <a:ext cx="6172465" cy="653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t" anchorCtr="0">
            <a:noAutofit/>
          </a:bodyPr>
          <a:lstStyle>
            <a:lvl1pPr marL="457200" marR="0" lvl="0" indent="-4508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5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42915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343251" y="9182261"/>
            <a:ext cx="2171793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915111" y="9182261"/>
            <a:ext cx="1600269" cy="5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75" tIns="50025" rIns="100075" bIns="50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17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36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7786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5915E3-BC94-4941-A152-BE002EC4D6FA}"/>
              </a:ext>
            </a:extLst>
          </p:cNvPr>
          <p:cNvSpPr/>
          <p:nvPr/>
        </p:nvSpPr>
        <p:spPr>
          <a:xfrm>
            <a:off x="263614" y="984728"/>
            <a:ext cx="6306845" cy="96700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effectLst/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GCSE PE </a:t>
            </a:r>
            <a:r>
              <a:rPr lang="en-US" sz="3600" dirty="0"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PEP</a:t>
            </a:r>
          </a:p>
          <a:p>
            <a:pPr algn="ctr"/>
            <a:r>
              <a:rPr lang="en-US" sz="3600" dirty="0"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Coursework </a:t>
            </a:r>
            <a:endParaRPr lang="en-GB" sz="3600" dirty="0">
              <a:effectLst/>
              <a:latin typeface="HelloFirstieBigGulp" panose="02000603000000000000" pitchFamily="2" charset="0"/>
              <a:ea typeface="HelloFirstieBigGulp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69818-81CC-4A6E-8FE1-575438BDB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30" y="2173351"/>
            <a:ext cx="6546532" cy="6269831"/>
          </a:xfrm>
          <a:ln w="15875">
            <a:solidFill>
              <a:srgbClr val="0070C0"/>
            </a:solidFill>
            <a:prstDash val="sysDash"/>
          </a:ln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1150" dirty="0">
                <a:latin typeface="Century Gothic" panose="020B0502020202020204" pitchFamily="34" charset="0"/>
              </a:rPr>
              <a:t>. </a:t>
            </a: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15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A2D3D9-6622-431F-B029-09ECED8ED1EF}"/>
              </a:ext>
            </a:extLst>
          </p:cNvPr>
          <p:cNvSpPr/>
          <p:nvPr/>
        </p:nvSpPr>
        <p:spPr>
          <a:xfrm rot="20944457">
            <a:off x="136915" y="195482"/>
            <a:ext cx="2237420" cy="7108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400" dirty="0">
                <a:effectLst/>
                <a:latin typeface="HelloFirstieBigGulp" panose="02000603000000000000" pitchFamily="2" charset="0"/>
                <a:ea typeface="HelloFirstieBigGulp" panose="02000603000000000000" pitchFamily="2" charset="0"/>
                <a:cs typeface="Arial" panose="020B0604020202020204" pitchFamily="34" charset="0"/>
              </a:rPr>
              <a:t>KS4</a:t>
            </a:r>
            <a:r>
              <a:rPr lang="en-US" sz="4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4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2B4A4E-C76C-4575-878A-1114175E25FD}"/>
              </a:ext>
            </a:extLst>
          </p:cNvPr>
          <p:cNvSpPr txBox="1"/>
          <p:nvPr/>
        </p:nvSpPr>
        <p:spPr>
          <a:xfrm>
            <a:off x="89830" y="8513402"/>
            <a:ext cx="4244629" cy="92333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dirty="0"/>
              <a:t>NAME:</a:t>
            </a:r>
          </a:p>
          <a:p>
            <a:r>
              <a:rPr lang="en-GB" dirty="0"/>
              <a:t>CLASS:</a:t>
            </a:r>
          </a:p>
          <a:p>
            <a:r>
              <a:rPr lang="en-GB" dirty="0"/>
              <a:t>PE TEACHER :</a:t>
            </a: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99EE6BD4-E11C-40EA-908A-E2BFE1E9021E}"/>
              </a:ext>
            </a:extLst>
          </p:cNvPr>
          <p:cNvSpPr/>
          <p:nvPr/>
        </p:nvSpPr>
        <p:spPr>
          <a:xfrm>
            <a:off x="4097890" y="2213597"/>
            <a:ext cx="2443476" cy="1695297"/>
          </a:xfrm>
          <a:prstGeom prst="cloudCallout">
            <a:avLst>
              <a:gd name="adj1" fmla="val -88113"/>
              <a:gd name="adj2" fmla="val 625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entury Gothic" panose="020B0502020202020204" pitchFamily="34" charset="0"/>
              </a:rPr>
              <a:t>Complete a 6 week training programme and record training methods, principles and data?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D84B826-342B-46BF-B89E-7797E6925F2A}"/>
              </a:ext>
            </a:extLst>
          </p:cNvPr>
          <p:cNvSpPr/>
          <p:nvPr/>
        </p:nvSpPr>
        <p:spPr>
          <a:xfrm>
            <a:off x="4334459" y="6216423"/>
            <a:ext cx="2065156" cy="1750595"/>
          </a:xfrm>
          <a:prstGeom prst="cloudCallout">
            <a:avLst>
              <a:gd name="adj1" fmla="val -98625"/>
              <a:gd name="adj2" fmla="val -5197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entury Gothic" panose="020B0502020202020204" pitchFamily="34" charset="0"/>
              </a:rPr>
              <a:t>Write 1500 word evaluation of your 6 week training programme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B06F86EE-25FC-4414-9F89-49A982C50387}"/>
              </a:ext>
            </a:extLst>
          </p:cNvPr>
          <p:cNvSpPr/>
          <p:nvPr/>
        </p:nvSpPr>
        <p:spPr>
          <a:xfrm>
            <a:off x="316634" y="6519218"/>
            <a:ext cx="2443476" cy="1447800"/>
          </a:xfrm>
          <a:prstGeom prst="cloudCallout">
            <a:avLst>
              <a:gd name="adj1" fmla="val 61622"/>
              <a:gd name="adj2" fmla="val -7302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Century Gothic" panose="020B0502020202020204" pitchFamily="34" charset="0"/>
              </a:rPr>
              <a:t>Present &amp; analyse your performance data from 6 week training 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F4B54649-E68D-49FF-90F6-FB54DEC045AC}"/>
              </a:ext>
            </a:extLst>
          </p:cNvPr>
          <p:cNvSpPr/>
          <p:nvPr/>
        </p:nvSpPr>
        <p:spPr>
          <a:xfrm>
            <a:off x="316634" y="2399099"/>
            <a:ext cx="2443476" cy="1724327"/>
          </a:xfrm>
          <a:prstGeom prst="cloudCallout">
            <a:avLst>
              <a:gd name="adj1" fmla="val 86157"/>
              <a:gd name="adj2" fmla="val 6154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100" dirty="0">
                <a:latin typeface="Century Gothic" panose="020B0502020202020204" pitchFamily="34" charset="0"/>
              </a:rPr>
              <a:t>Identify your strengths and weakness by fitness testing different components of fitness.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6013A7-5A38-43EA-A227-4C86039ED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08" y="4123426"/>
            <a:ext cx="3026179" cy="21192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C062DB-6330-4238-A184-E929EF0AB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011" y="8501546"/>
            <a:ext cx="1870372" cy="935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65B8D1-725D-4A12-BEE7-B7472B4C5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217" y="39416"/>
            <a:ext cx="1429251" cy="71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8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EB86E3-2A5F-6421-E21E-86A283CE9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282799" y="1683538"/>
            <a:ext cx="9792934" cy="64258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6BC957-DB3C-7881-8C7B-650420A90E1B}"/>
              </a:ext>
            </a:extLst>
          </p:cNvPr>
          <p:cNvSpPr txBox="1"/>
          <p:nvPr/>
        </p:nvSpPr>
        <p:spPr>
          <a:xfrm rot="16200000">
            <a:off x="-405249" y="449580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Appendix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45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7F77E4-C15A-9605-0A4D-3C9081D1C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041"/>
            <a:ext cx="6645216" cy="5014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44C44B-4CD0-EF1B-8242-5EF0D321D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77436"/>
            <a:ext cx="6645216" cy="44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6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62A43E-E9F4-3A73-9412-5CCBE1FD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479754" y="1700979"/>
            <a:ext cx="9906001" cy="65040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BEC2B8-744E-87C6-62C1-C12E356BB0BC}"/>
              </a:ext>
            </a:extLst>
          </p:cNvPr>
          <p:cNvSpPr txBox="1"/>
          <p:nvPr/>
        </p:nvSpPr>
        <p:spPr>
          <a:xfrm rot="16200000">
            <a:off x="-368399" y="722672"/>
            <a:ext cx="154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Appendix 7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13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415EB9-B2AE-B7F7-4B53-CE6C7FF2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33" y="289306"/>
            <a:ext cx="5966977" cy="5852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1120B0-0227-8736-B7A1-08D5BCE4E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94" y="6141973"/>
            <a:ext cx="5700254" cy="30254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1BEEF8-A51B-0E2D-EDC9-B423DB64F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89612" y="-306931"/>
            <a:ext cx="493819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64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62A43E-E9F4-3A73-9412-5CCBE1FD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479754" y="1700979"/>
            <a:ext cx="9906001" cy="65040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E1CA36-D273-A332-939A-14EC171D4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419002" y="414310"/>
            <a:ext cx="159729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02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415EB9-B2AE-B7F7-4B53-CE6C7FF2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33" y="289306"/>
            <a:ext cx="5966977" cy="5852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1120B0-0227-8736-B7A1-08D5BCE4E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94" y="6141973"/>
            <a:ext cx="5700254" cy="30254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58A49E-7666-E02C-F37B-23470E4EB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20" y="42396"/>
            <a:ext cx="159729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3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62A43E-E9F4-3A73-9412-5CCBE1FD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479754" y="1700979"/>
            <a:ext cx="9906001" cy="65040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6ECAF2-BF24-B802-D87C-8F14FEC52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577419" y="384813"/>
            <a:ext cx="159729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74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415EB9-B2AE-B7F7-4B53-CE6C7FF2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33" y="289306"/>
            <a:ext cx="5966977" cy="5852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1120B0-0227-8736-B7A1-08D5BCE4E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94" y="6141973"/>
            <a:ext cx="5700254" cy="30254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AC659F-FCA2-DF85-B1D1-6DD781033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13" y="244806"/>
            <a:ext cx="159729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08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62A43E-E9F4-3A73-9412-5CCBE1FD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479754" y="1700979"/>
            <a:ext cx="9906001" cy="65040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7AEF0C-DDC2-251E-5F36-C1C0BE261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551735" y="370064"/>
            <a:ext cx="159729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07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415EB9-B2AE-B7F7-4B53-CE6C7FF2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33" y="289306"/>
            <a:ext cx="5966977" cy="5852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1120B0-0227-8736-B7A1-08D5BCE4E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94" y="6141973"/>
            <a:ext cx="5700254" cy="30254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7E8F54-E81A-72D4-9291-92C2D82E6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10" y="42396"/>
            <a:ext cx="159729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6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F06F01-11B6-A1FE-3232-073C7719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979548"/>
              </p:ext>
            </p:extLst>
          </p:nvPr>
        </p:nvGraphicFramePr>
        <p:xfrm>
          <a:off x="280219" y="1017113"/>
          <a:ext cx="6371304" cy="7931686"/>
        </p:xfrm>
        <a:graphic>
          <a:graphicData uri="http://schemas.openxmlformats.org/drawingml/2006/table">
            <a:tbl>
              <a:tblPr firstRow="1" firstCol="1" bandRow="1"/>
              <a:tblGrid>
                <a:gridCol w="681245">
                  <a:extLst>
                    <a:ext uri="{9D8B030D-6E8A-4147-A177-3AD203B41FA5}">
                      <a16:colId xmlns:a16="http://schemas.microsoft.com/office/drawing/2014/main" val="1320015699"/>
                    </a:ext>
                  </a:extLst>
                </a:gridCol>
                <a:gridCol w="4878897">
                  <a:extLst>
                    <a:ext uri="{9D8B030D-6E8A-4147-A177-3AD203B41FA5}">
                      <a16:colId xmlns:a16="http://schemas.microsoft.com/office/drawing/2014/main" val="1058510228"/>
                    </a:ext>
                  </a:extLst>
                </a:gridCol>
                <a:gridCol w="811162">
                  <a:extLst>
                    <a:ext uri="{9D8B030D-6E8A-4147-A177-3AD203B41FA5}">
                      <a16:colId xmlns:a16="http://schemas.microsoft.com/office/drawing/2014/main" val="796020184"/>
                    </a:ext>
                  </a:extLst>
                </a:gridCol>
              </a:tblGrid>
              <a:tr h="440510"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Task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Content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Completed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028622"/>
                  </a:ext>
                </a:extLst>
              </a:tr>
              <a:tr h="440510"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Title Page (including name, exam number, course)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941881"/>
                  </a:ext>
                </a:extLst>
              </a:tr>
              <a:tr h="440510"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tabLst>
                          <a:tab pos="292735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PARQ (appendix)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776483"/>
                  </a:ext>
                </a:extLst>
              </a:tr>
              <a:tr h="1101276"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2735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tabLst>
                          <a:tab pos="292735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Introduction Pre- PEP Fitness Test</a:t>
                      </a:r>
                      <a:r>
                        <a:rPr lang="en-US" sz="1100" spc="-2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Data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Results: 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tabLst>
                          <a:tab pos="292735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Table 6 test or more (appendix)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tabLst>
                          <a:tab pos="292735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Including normative data scores (appendix)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tabLst>
                          <a:tab pos="292735" algn="l"/>
                        </a:tabLs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783811"/>
                  </a:ext>
                </a:extLst>
              </a:tr>
              <a:tr h="1321530"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2735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tabLst>
                          <a:tab pos="292735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PEP Training Aim (based on Pre fitness testing data compared to normative testing data scores) – What component of fitness (max 2) are you training having analysed your pre fitness testing data.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tabLst>
                          <a:tab pos="292735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SMART Target table (appendix)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tabLst>
                          <a:tab pos="292735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832619"/>
                  </a:ext>
                </a:extLst>
              </a:tr>
              <a:tr h="443011"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5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740"/>
                        </a:spcBef>
                        <a:tabLst>
                          <a:tab pos="292735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Circuit training table and description (appendix)</a:t>
                      </a:r>
                      <a:endParaRPr lang="en-GB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197246"/>
                  </a:ext>
                </a:extLst>
              </a:tr>
              <a:tr h="440510"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2735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 week training plan table and description (appendix)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tabLst>
                          <a:tab pos="292735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808483"/>
                  </a:ext>
                </a:extLst>
              </a:tr>
              <a:tr h="440510"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770"/>
                        </a:spcBef>
                        <a:tabLst>
                          <a:tab pos="292735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Edexcel 6 Week Training</a:t>
                      </a:r>
                      <a:r>
                        <a:rPr lang="en-US" sz="1100" spc="-5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Log and Session sheets (appendix)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838879"/>
                  </a:ext>
                </a:extLst>
              </a:tr>
              <a:tr h="660766"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2735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tabLst>
                          <a:tab pos="292735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Training Results data &amp; tables (appendix) 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191237"/>
                  </a:ext>
                </a:extLst>
              </a:tr>
              <a:tr h="881021"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2735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tabLst>
                          <a:tab pos="292735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Post-PEP Fitness Test</a:t>
                      </a:r>
                      <a:r>
                        <a:rPr lang="en-US" sz="1100" spc="-1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Result for main component (appendix)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tabLst>
                          <a:tab pos="292735" algn="l"/>
                        </a:tabLs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Including normative data scores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tabLst>
                          <a:tab pos="292735" algn="l"/>
                        </a:tabLs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009790"/>
                  </a:ext>
                </a:extLst>
              </a:tr>
              <a:tr h="660766"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2735" algn="l"/>
                        </a:tabLs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tabLst>
                          <a:tab pos="292735" algn="l"/>
                        </a:tabLs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Evaluation &amp; Analysis 1500 words maximum </a:t>
                      </a:r>
                      <a:endParaRPr lang="en-GB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tabLst>
                          <a:tab pos="292735" algn="l"/>
                        </a:tabLs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705683"/>
                  </a:ext>
                </a:extLst>
              </a:tr>
              <a:tr h="660766"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</a:t>
                      </a:r>
                      <a:endParaRPr lang="en-GB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92735" algn="l"/>
                        </a:tabLs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tabLst>
                          <a:tab pos="292735" algn="l"/>
                        </a:tabLs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Appendix –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including evidence of numbers 2 - 9 above</a:t>
                      </a:r>
                      <a:endParaRPr lang="en-GB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>
                        <a:tabLst>
                          <a:tab pos="292735" algn="l"/>
                        </a:tabLs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62065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22EA88AE-4C97-50B9-B132-CA1A42230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55991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Student GCSE PE PEP Checklist</a:t>
            </a:r>
            <a:endParaRPr kumimoji="0" lang="en-GB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endParaRPr kumimoji="0" lang="en-GB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kumimoji="0" lang="en-GB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12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62A43E-E9F4-3A73-9412-5CCBE1FD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479754" y="1700979"/>
            <a:ext cx="9906001" cy="65040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04283E-4BD9-885F-719C-47D0CFF0C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551735" y="551732"/>
            <a:ext cx="159729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96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415EB9-B2AE-B7F7-4B53-CE6C7FF2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33" y="289306"/>
            <a:ext cx="5966977" cy="5852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1120B0-0227-8736-B7A1-08D5BCE4E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94" y="6141973"/>
            <a:ext cx="5700254" cy="30254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F3CE60-6782-FF57-E51E-A96A3B3D9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33" y="42396"/>
            <a:ext cx="159729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06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62A43E-E9F4-3A73-9412-5CCBE1FD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479754" y="1700979"/>
            <a:ext cx="9906001" cy="65040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FA0801-CB42-257D-C00E-3ACFC14ED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551735" y="370064"/>
            <a:ext cx="159729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22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415EB9-B2AE-B7F7-4B53-CE6C7FF2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33" y="289306"/>
            <a:ext cx="5966977" cy="5852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1120B0-0227-8736-B7A1-08D5BCE4E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94" y="6141973"/>
            <a:ext cx="5700254" cy="30254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5CB38D-6291-3077-CA0E-EFD36169A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33" y="244806"/>
            <a:ext cx="159729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86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31428-AEE5-0656-1B8F-6A4E80FEF87D}"/>
              </a:ext>
            </a:extLst>
          </p:cNvPr>
          <p:cNvSpPr txBox="1"/>
          <p:nvPr/>
        </p:nvSpPr>
        <p:spPr>
          <a:xfrm rot="16200000">
            <a:off x="-2616808" y="4951810"/>
            <a:ext cx="6438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Overview: Results &amp; data Table from circuit  training Sessions</a:t>
            </a:r>
          </a:p>
          <a:p>
            <a:pPr algn="ctr"/>
            <a:r>
              <a:rPr lang="en-US" b="1" dirty="0"/>
              <a:t> week 1-6 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D2CEE46-5BE1-34A2-EC09-CB1571A2D8E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1488" y="45243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23BB80-4DB3-C2FF-E81F-684C64486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971808" y="2232546"/>
            <a:ext cx="9573946" cy="55271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3DDF2E-A9C9-8AFF-846C-F5732E82E67C}"/>
              </a:ext>
            </a:extLst>
          </p:cNvPr>
          <p:cNvSpPr txBox="1"/>
          <p:nvPr/>
        </p:nvSpPr>
        <p:spPr>
          <a:xfrm rot="16200000">
            <a:off x="-396184" y="612226"/>
            <a:ext cx="159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Appendix 8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05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31428-AEE5-0656-1B8F-6A4E80FEF87D}"/>
              </a:ext>
            </a:extLst>
          </p:cNvPr>
          <p:cNvSpPr txBox="1"/>
          <p:nvPr/>
        </p:nvSpPr>
        <p:spPr>
          <a:xfrm>
            <a:off x="1437968" y="832300"/>
            <a:ext cx="398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Results &amp; data from training Sessions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F49E5A-0E3A-F221-3519-4AFB3BD2A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45" y="1531302"/>
            <a:ext cx="5731510" cy="6843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0760FB-828F-E763-5260-3F5EE2B17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25290" y="-442823"/>
            <a:ext cx="49381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27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31428-AEE5-0656-1B8F-6A4E80FEF87D}"/>
              </a:ext>
            </a:extLst>
          </p:cNvPr>
          <p:cNvSpPr txBox="1"/>
          <p:nvPr/>
        </p:nvSpPr>
        <p:spPr>
          <a:xfrm>
            <a:off x="1578078" y="752168"/>
            <a:ext cx="398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Results &amp; data from training Sessions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F49E5A-0E3A-F221-3519-4AFB3BD2A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45" y="1531302"/>
            <a:ext cx="5731510" cy="6843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9A489F-AF3A-91BE-8B7C-A2012A9D4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25290" y="-480666"/>
            <a:ext cx="49381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49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B0A799-5A9A-36F8-DB03-7B4B6E10C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539908" y="1773562"/>
            <a:ext cx="9788013" cy="64768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79FFE9-168D-E1F8-8ADF-C2DCB67CE26F}"/>
              </a:ext>
            </a:extLst>
          </p:cNvPr>
          <p:cNvSpPr txBox="1"/>
          <p:nvPr/>
        </p:nvSpPr>
        <p:spPr>
          <a:xfrm rot="16200000">
            <a:off x="-347439" y="581092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Appendix 9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119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212C15-B740-5DA4-0EB7-170F93E18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037301" y="2158180"/>
            <a:ext cx="9080090" cy="6710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4B41C2-5B13-1DA4-DFAD-F3EB1318806C}"/>
              </a:ext>
            </a:extLst>
          </p:cNvPr>
          <p:cNvSpPr txBox="1"/>
          <p:nvPr/>
        </p:nvSpPr>
        <p:spPr>
          <a:xfrm>
            <a:off x="1224116" y="442452"/>
            <a:ext cx="408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Assessment, Grading &amp; Marking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8645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336F84E-AA92-B055-82BD-77C97D6748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941537"/>
              </p:ext>
            </p:extLst>
          </p:nvPr>
        </p:nvGraphicFramePr>
        <p:xfrm>
          <a:off x="590428" y="1495240"/>
          <a:ext cx="5287996" cy="7294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828008" imgH="7342732" progId="Word.Document.12">
                  <p:embed/>
                </p:oleObj>
              </mc:Choice>
              <mc:Fallback>
                <p:oleObj name="Document" r:id="rId2" imgW="6828008" imgH="7342732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336F84E-AA92-B055-82BD-77C97D6748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0428" y="1495240"/>
                        <a:ext cx="5287996" cy="7294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853F581-1C50-F689-BB74-6DD62F14F73E}"/>
              </a:ext>
            </a:extLst>
          </p:cNvPr>
          <p:cNvSpPr txBox="1"/>
          <p:nvPr/>
        </p:nvSpPr>
        <p:spPr>
          <a:xfrm>
            <a:off x="2728452" y="36871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Appendix 1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1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1A5AD1-42EF-845F-7D6C-D4AA46A0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180"/>
            <a:ext cx="6651716" cy="7875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88DB20-8F8F-EE2A-9F99-23B9C1497A81}"/>
              </a:ext>
            </a:extLst>
          </p:cNvPr>
          <p:cNvSpPr txBox="1"/>
          <p:nvPr/>
        </p:nvSpPr>
        <p:spPr>
          <a:xfrm>
            <a:off x="2704534" y="339212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Appendix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84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E8D2B6-34E5-89D7-2132-BFA09B677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73" y="1016647"/>
            <a:ext cx="4663844" cy="5852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35B35D-6D3D-73E6-D947-71F997397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32" y="7082054"/>
            <a:ext cx="4396926" cy="13031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613DDF-656F-4704-9169-E96D3166A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132" y="8385187"/>
            <a:ext cx="4473328" cy="1082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D09B71-A37D-EF4E-EC7F-84BFDEF647D0}"/>
              </a:ext>
            </a:extLst>
          </p:cNvPr>
          <p:cNvSpPr txBox="1"/>
          <p:nvPr/>
        </p:nvSpPr>
        <p:spPr>
          <a:xfrm>
            <a:off x="2701022" y="438679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Appendix 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40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70"/>
          <p:cNvSpPr txBox="1"/>
          <p:nvPr/>
        </p:nvSpPr>
        <p:spPr>
          <a:xfrm>
            <a:off x="190184" y="209506"/>
            <a:ext cx="6396993" cy="837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0786" tIns="45382" rIns="90786" bIns="45382" anchor="ctr" anchorCtr="0">
            <a:noAutofit/>
          </a:bodyPr>
          <a:lstStyle/>
          <a:p>
            <a:pPr algn="ctr" defTabSz="829544">
              <a:spcBef>
                <a:spcPts val="635"/>
              </a:spcBef>
              <a:buClr>
                <a:srgbClr val="000000"/>
              </a:buClr>
            </a:pPr>
            <a:r>
              <a:rPr lang="en-US" sz="1452" b="1" kern="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Appendix 4 : </a:t>
            </a:r>
            <a:r>
              <a:rPr lang="en-US" sz="1452" b="1" kern="0" dirty="0" err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Analysing</a:t>
            </a:r>
            <a:r>
              <a:rPr lang="en-US" sz="1452" b="1" kern="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Test Pre-Test data/ Scores</a:t>
            </a:r>
            <a:endParaRPr sz="1452" b="1" kern="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70"/>
          <p:cNvSpPr txBox="1"/>
          <p:nvPr/>
        </p:nvSpPr>
        <p:spPr>
          <a:xfrm>
            <a:off x="219221" y="1258753"/>
            <a:ext cx="6396993" cy="87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algn="ctr" defTabSz="829544">
              <a:buClr>
                <a:srgbClr val="000000"/>
              </a:buClr>
            </a:pPr>
            <a:r>
              <a:rPr lang="en-US" sz="127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Look at your results from your fitness testing and fill in the following boxes.</a:t>
            </a:r>
            <a:endParaRPr sz="127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70"/>
          <p:cNvSpPr txBox="1"/>
          <p:nvPr/>
        </p:nvSpPr>
        <p:spPr>
          <a:xfrm>
            <a:off x="219221" y="1944779"/>
            <a:ext cx="6396993" cy="170913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defTabSz="829544">
              <a:buClr>
                <a:srgbClr val="000000"/>
              </a:buClr>
            </a:pPr>
            <a:r>
              <a:rPr lang="en-US" sz="127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analysing my fitness testing my strengths are:</a:t>
            </a:r>
            <a:endParaRPr sz="127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70"/>
          <p:cNvSpPr txBox="1"/>
          <p:nvPr/>
        </p:nvSpPr>
        <p:spPr>
          <a:xfrm>
            <a:off x="190191" y="3982060"/>
            <a:ext cx="6396993" cy="170913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defTabSz="829544">
              <a:buClr>
                <a:srgbClr val="000000"/>
              </a:buClr>
            </a:pPr>
            <a:r>
              <a:rPr lang="en-US" sz="127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analysing my fitness testing my weaknesses are:</a:t>
            </a:r>
            <a:endParaRPr sz="127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70"/>
          <p:cNvSpPr txBox="1"/>
          <p:nvPr/>
        </p:nvSpPr>
        <p:spPr>
          <a:xfrm>
            <a:off x="190191" y="5902474"/>
            <a:ext cx="6396993" cy="360904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defTabSz="829544">
              <a:buClr>
                <a:srgbClr val="000000"/>
              </a:buClr>
            </a:pPr>
            <a:r>
              <a:rPr lang="en-US" sz="127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analysing my fitness testing my performance may be affected by:</a:t>
            </a:r>
            <a:endParaRPr sz="127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713DD0-99D1-CFC5-DFB9-014886394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531537"/>
              </p:ext>
            </p:extLst>
          </p:nvPr>
        </p:nvGraphicFramePr>
        <p:xfrm>
          <a:off x="609600" y="1966414"/>
          <a:ext cx="5638800" cy="6322178"/>
        </p:xfrm>
        <a:graphic>
          <a:graphicData uri="http://schemas.openxmlformats.org/drawingml/2006/table">
            <a:tbl>
              <a:tblPr firstRow="1" firstCol="1" bandRow="1"/>
              <a:tblGrid>
                <a:gridCol w="2819400">
                  <a:extLst>
                    <a:ext uri="{9D8B030D-6E8A-4147-A177-3AD203B41FA5}">
                      <a16:colId xmlns:a16="http://schemas.microsoft.com/office/drawing/2014/main" val="385209453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948749281"/>
                    </a:ext>
                  </a:extLst>
                </a:gridCol>
              </a:tblGrid>
              <a:tr h="10309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Name: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Sport: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399466"/>
                  </a:ext>
                </a:extLst>
              </a:tr>
              <a:tr h="1030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SMART TARGET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Explanation of target for PEP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183694"/>
                  </a:ext>
                </a:extLst>
              </a:tr>
              <a:tr h="8520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Specific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549340"/>
                  </a:ext>
                </a:extLst>
              </a:tr>
              <a:tr h="8520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Measurable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405296"/>
                  </a:ext>
                </a:extLst>
              </a:tr>
              <a:tr h="8520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Achievable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553493"/>
                  </a:ext>
                </a:extLst>
              </a:tr>
              <a:tr h="8520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Realistic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883838"/>
                  </a:ext>
                </a:extLst>
              </a:tr>
              <a:tr h="8520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 bound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08836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BCC3CDC9-1DC1-5534-4210-70BA20055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529" y="99925"/>
            <a:ext cx="37309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Appendix 4: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GCSE PEP SMART TARGET TABLE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8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51C003-F979-D4E8-EA6E-03A5AC911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6" y="0"/>
            <a:ext cx="6729927" cy="9525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46FB0-5E2F-C45B-B9FB-9248866C2684}"/>
              </a:ext>
            </a:extLst>
          </p:cNvPr>
          <p:cNvSpPr txBox="1"/>
          <p:nvPr/>
        </p:nvSpPr>
        <p:spPr>
          <a:xfrm>
            <a:off x="4879195" y="73119"/>
            <a:ext cx="178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Appendix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91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2F42A-E6B4-2AC8-7E3A-BDE5095E3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222672" y="1825325"/>
            <a:ext cx="9893280" cy="6268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D8D078-0EEE-294A-D74F-8DBA2E8634FC}"/>
              </a:ext>
            </a:extLst>
          </p:cNvPr>
          <p:cNvSpPr txBox="1"/>
          <p:nvPr/>
        </p:nvSpPr>
        <p:spPr>
          <a:xfrm rot="16200000">
            <a:off x="-304548" y="448351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Appendix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046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 Present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fe8ebfb-c7a4-4210-86bb-20e9c35d995f" xsi:nil="true"/>
    <SharedWithUsers xmlns="e2afa42c-b3b3-4b05-896e-cf97ec3406b8">
      <UserInfo>
        <DisplayName>Office Admin (STA Staff)</DisplayName>
        <AccountId>290</AccountId>
        <AccountType/>
      </UserInfo>
      <UserInfo>
        <DisplayName>SBE Office</DisplayName>
        <AccountId>291</AccountId>
        <AccountType/>
      </UserInfo>
      <UserInfo>
        <DisplayName>Mr Jansen (SBE)</DisplayName>
        <AccountId>285</AccountId>
        <AccountType/>
      </UserInfo>
    </SharedWithUsers>
    <RequirePractical xmlns="cfe8ebfb-c7a4-4210-86bb-20e9c35d995f" xsi:nil="true"/>
    <Reference xmlns="cfe8ebfb-c7a4-4210-86bb-20e9c35d995f" xsi:nil="true"/>
    <TaxCatchAll xmlns="e2afa42c-b3b3-4b05-896e-cf97ec3406b8" xsi:nil="true"/>
    <lcf76f155ced4ddcb4097134ff3c332f xmlns="cfe8ebfb-c7a4-4210-86bb-20e9c35d995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C08D2AB3315F4FB1D0EF39FFC7B653" ma:contentTypeVersion="19" ma:contentTypeDescription="Create a new document." ma:contentTypeScope="" ma:versionID="46ccf33a4fe0860ee98726afc3ef4a42">
  <xsd:schema xmlns:xsd="http://www.w3.org/2001/XMLSchema" xmlns:xs="http://www.w3.org/2001/XMLSchema" xmlns:p="http://schemas.microsoft.com/office/2006/metadata/properties" xmlns:ns2="cfe8ebfb-c7a4-4210-86bb-20e9c35d995f" xmlns:ns3="e2afa42c-b3b3-4b05-896e-cf97ec3406b8" targetNamespace="http://schemas.microsoft.com/office/2006/metadata/properties" ma:root="true" ma:fieldsID="1bf385b33179003d6e18f200378c0797" ns2:_="" ns3:_="">
    <xsd:import namespace="cfe8ebfb-c7a4-4210-86bb-20e9c35d995f"/>
    <xsd:import namespace="e2afa42c-b3b3-4b05-896e-cf97ec3406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2:Reference" minOccurs="0"/>
                <xsd:element ref="ns3:SharedWithUsers" minOccurs="0"/>
                <xsd:element ref="ns3:SharedWithDetails" minOccurs="0"/>
                <xsd:element ref="ns2:RequirePractical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8ebfb-c7a4-4210-86bb-20e9c35d9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Reference" ma:index="19" nillable="true" ma:displayName="Reference" ma:internalName="Reference">
      <xsd:simpleType>
        <xsd:restriction base="dms:Text">
          <xsd:maxLength value="255"/>
        </xsd:restriction>
      </xsd:simpleType>
    </xsd:element>
    <xsd:element name="RequirePractical" ma:index="22" nillable="true" ma:displayName="Require Practical" ma:format="Dropdown" ma:internalName="RequirePractical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7b23db2-b8b9-4b42-b88d-099d99dcac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fa42c-b3b3-4b05-896e-cf97ec3406b8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5eb1806-bb2c-4130-bdb2-4382f647095a}" ma:internalName="TaxCatchAll" ma:showField="CatchAllData" ma:web="e2afa42c-b3b3-4b05-896e-cf97ec340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DC95C0-1CD2-4EF8-9F73-3EF3CDB46B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E5C07C-4B3A-4DA2-AAC5-EF5A790233B5}">
  <ds:schemaRefs>
    <ds:schemaRef ds:uri="cfe8ebfb-c7a4-4210-86bb-20e9c35d995f"/>
    <ds:schemaRef ds:uri="http://schemas.microsoft.com/office/2006/metadata/properties"/>
    <ds:schemaRef ds:uri="http://www.w3.org/XML/1998/namespace"/>
    <ds:schemaRef ds:uri="http://purl.org/dc/elements/1.1/"/>
    <ds:schemaRef ds:uri="e2afa42c-b3b3-4b05-896e-cf97ec3406b8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3D15145-AA30-40C1-B4C5-21E2B836FD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e8ebfb-c7a4-4210-86bb-20e9c35d995f"/>
    <ds:schemaRef ds:uri="e2afa42c-b3b3-4b05-896e-cf97ec3406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2354</TotalTime>
  <Words>408</Words>
  <Application>Microsoft Macintosh PowerPoint</Application>
  <PresentationFormat>A4 Paper (210x297 mm)</PresentationFormat>
  <Paragraphs>134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Century Gothic</vt:lpstr>
      <vt:lpstr>HelloFirstieBigGulp</vt:lpstr>
      <vt:lpstr>Office Theme</vt:lpstr>
      <vt:lpstr>1_Blank Presentation</vt:lpstr>
      <vt:lpstr>2_Office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Watson SBA</dc:creator>
  <cp:lastModifiedBy>emma Thornton</cp:lastModifiedBy>
  <cp:revision>100</cp:revision>
  <cp:lastPrinted>2022-05-09T06:55:45Z</cp:lastPrinted>
  <dcterms:created xsi:type="dcterms:W3CDTF">2020-05-23T19:54:26Z</dcterms:created>
  <dcterms:modified xsi:type="dcterms:W3CDTF">2025-08-06T15:47:41Z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0x010100FCC08D2AB3315F4FB1D0EF39FFC7B653</vt:lpwstr>
  </property>
  <property fmtid="{D5CDD505-2E9C-101B-9397-08002B2CF9AE}" pid="3" name="_dlc_DocIdItemGuid">
    <vt:lpwstr>bbe53790-465d-4eb7-b7ee-2c718d91f48c</vt:lpwstr>
  </property>
  <property fmtid="{D5CDD505-2E9C-101B-9397-08002B2CF9AE}" pid="4" name="Order">
    <vt:r8>5100</vt:r8>
  </property>
  <property fmtid="{D5CDD505-2E9C-101B-9397-08002B2CF9AE}" pid="5" name="_ExtendedDescription">
    <vt:lpwstr/>
  </property>
  <property fmtid="{D5CDD505-2E9C-101B-9397-08002B2CF9AE}" pid="6" name="ComplianceAssetId">
    <vt:lpwstr/>
  </property>
</Properties>
</file>