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4" r:id="rId9"/>
    <p:sldId id="263" r:id="rId10"/>
    <p:sldId id="265" r:id="rId11"/>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57E06F-3404-5F18-56ED-C860F30A51A4}" v="2812" dt="2024-09-21T13:16:12.0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21/09/2024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21/09/2024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21/09/2024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21/09/2024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21/09/2024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21/09/2024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autism.org.uk/advice-and-guidance/what-is-autism/autistic-women-and-girls#:~:text=Studies%20and%20statistics.%20Various%20studies%20suggest%20that%20the" TargetMode="External"/><Relationship Id="rId2" Type="http://schemas.openxmlformats.org/officeDocument/2006/relationships/hyperlink" Target="https://www.nhs.uk/conditions/autism/#:~:text=Information%20about%20autism%20in%20an%20easy%20read%20format" TargetMode="External"/><Relationship Id="rId1" Type="http://schemas.openxmlformats.org/officeDocument/2006/relationships/slideLayout" Target="../slideLayouts/slideLayout2.xml"/><Relationship Id="rId6" Type="http://schemas.openxmlformats.org/officeDocument/2006/relationships/hyperlink" Target="https://www.ambitiousaboutautism.org.uk/understanding-autism/education/supporting-autistic-students#:~:text=Supporting%20autistic%20students.%20Autism%20is%20a%20lifelong%20developmental" TargetMode="External"/><Relationship Id="rId5" Type="http://schemas.openxmlformats.org/officeDocument/2006/relationships/hyperlink" Target="https://www.theguardian.com/lifeandstyle/2008/jun/04/women.familyandrelationships#:~:text=It's%20not%20just%20boys%20who%20are%20autistic.%20When" TargetMode="External"/><Relationship Id="rId4" Type="http://schemas.openxmlformats.org/officeDocument/2006/relationships/hyperlink" Target="https://www.autism.org.uk/advice-and-guidance/what-is-autis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Autism in girls – ASD and its behaviour patterns in females.</a:t>
            </a:r>
          </a:p>
        </p:txBody>
      </p:sp>
      <p:sp>
        <p:nvSpPr>
          <p:cNvPr id="3" name="Subtitle 2"/>
          <p:cNvSpPr>
            <a:spLocks noGrp="1"/>
          </p:cNvSpPr>
          <p:nvPr>
            <p:ph type="subTitle" idx="1"/>
          </p:nvPr>
        </p:nvSpPr>
        <p:spPr>
          <a:xfrm>
            <a:off x="1524000" y="3530152"/>
            <a:ext cx="9144000" cy="2892214"/>
          </a:xfrm>
        </p:spPr>
        <p:txBody>
          <a:bodyPr vert="horz" lIns="91440" tIns="45720" rIns="91440" bIns="45720" rtlCol="0" anchor="t">
            <a:normAutofit fontScale="92500" lnSpcReduction="20000"/>
          </a:bodyPr>
          <a:lstStyle/>
          <a:p>
            <a:r>
              <a:rPr lang="en-GB" dirty="0"/>
              <a:t>-What is Autism or Autism spectrum Disorder (ASD)?</a:t>
            </a:r>
          </a:p>
          <a:p>
            <a:pPr marL="342900" indent="-342900">
              <a:buFont typeface="Calibri" panose="020B0604020202020204" pitchFamily="34" charset="0"/>
              <a:buChar char="-"/>
            </a:pPr>
            <a:r>
              <a:rPr lang="en-GB" dirty="0"/>
              <a:t>The presentation of ASD different in females, why is this? </a:t>
            </a:r>
          </a:p>
          <a:p>
            <a:pPr marL="342900" indent="-342900">
              <a:buFont typeface="Calibri" panose="020B0604020202020204" pitchFamily="34" charset="0"/>
              <a:buChar char="-"/>
            </a:pPr>
            <a:r>
              <a:rPr lang="en-GB" dirty="0"/>
              <a:t>Main/Common behaviours and actions seen and portrayed in Females with autism</a:t>
            </a:r>
          </a:p>
          <a:p>
            <a:pPr marL="342900" indent="-342900">
              <a:buFont typeface="Calibri" panose="020B0604020202020204" pitchFamily="34" charset="0"/>
              <a:buChar char="-"/>
            </a:pPr>
            <a:r>
              <a:rPr lang="en-GB" dirty="0"/>
              <a:t>How as an educator can I help students with ASD?</a:t>
            </a:r>
          </a:p>
          <a:p>
            <a:pPr marL="342900" indent="-342900">
              <a:buFont typeface="Calibri" panose="020B0604020202020204" pitchFamily="34" charset="0"/>
              <a:buChar char="-"/>
            </a:pPr>
            <a:r>
              <a:rPr lang="en-GB" dirty="0"/>
              <a:t>How can I as an educator help Female students with ASD and allow for equal support needs and opportunities compared to students with normal support needs. </a:t>
            </a:r>
          </a:p>
          <a:p>
            <a:pPr marL="342900" indent="-342900">
              <a:buFont typeface="Calibri" panose="020B0604020202020204" pitchFamily="34" charset="0"/>
              <a:buChar char="-"/>
            </a:pPr>
            <a:r>
              <a:rPr lang="en-GB" dirty="0"/>
              <a:t>How can I help students struggling with ASD?</a:t>
            </a:r>
          </a:p>
        </p:txBody>
      </p:sp>
      <p:pic>
        <p:nvPicPr>
          <p:cNvPr id="4" name="Picture 3" descr="Image result for autism infinity symbol">
            <a:extLst>
              <a:ext uri="{FF2B5EF4-FFF2-40B4-BE49-F238E27FC236}">
                <a16:creationId xmlns:a16="http://schemas.microsoft.com/office/drawing/2014/main" id="{4A4569C8-0C4C-80AB-BEDE-D6FE3237C7F3}"/>
              </a:ext>
            </a:extLst>
          </p:cNvPr>
          <p:cNvPicPr>
            <a:picLocks noChangeAspect="1"/>
          </p:cNvPicPr>
          <p:nvPr/>
        </p:nvPicPr>
        <p:blipFill>
          <a:blip r:embed="rId2"/>
          <a:stretch>
            <a:fillRect/>
          </a:stretch>
        </p:blipFill>
        <p:spPr>
          <a:xfrm>
            <a:off x="9921873" y="42231"/>
            <a:ext cx="2276475" cy="2276475"/>
          </a:xfrm>
          <a:prstGeom prst="rect">
            <a:avLst/>
          </a:prstGeom>
        </p:spPr>
      </p:pic>
      <p:sp>
        <p:nvSpPr>
          <p:cNvPr id="5" name="TextBox 4">
            <a:extLst>
              <a:ext uri="{FF2B5EF4-FFF2-40B4-BE49-F238E27FC236}">
                <a16:creationId xmlns:a16="http://schemas.microsoft.com/office/drawing/2014/main" id="{4E95284D-6DAB-2E9D-05F4-B990A1FCA1B3}"/>
              </a:ext>
            </a:extLst>
          </p:cNvPr>
          <p:cNvSpPr txBox="1"/>
          <p:nvPr/>
        </p:nvSpPr>
        <p:spPr>
          <a:xfrm>
            <a:off x="10483383" y="5796890"/>
            <a:ext cx="103098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dirty="0"/>
              <a:t>By E.G 21/9/24</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15D4-8AB4-C76F-B1CE-77CEA2CC0D8E}"/>
              </a:ext>
            </a:extLst>
          </p:cNvPr>
          <p:cNvSpPr>
            <a:spLocks noGrp="1"/>
          </p:cNvSpPr>
          <p:nvPr>
            <p:ph type="title"/>
          </p:nvPr>
        </p:nvSpPr>
        <p:spPr/>
        <p:txBody>
          <a:bodyPr/>
          <a:lstStyle/>
          <a:p>
            <a:r>
              <a:rPr lang="en-GB" dirty="0"/>
              <a:t>Additional resources</a:t>
            </a:r>
          </a:p>
        </p:txBody>
      </p:sp>
      <p:sp>
        <p:nvSpPr>
          <p:cNvPr id="3" name="Content Placeholder 2">
            <a:extLst>
              <a:ext uri="{FF2B5EF4-FFF2-40B4-BE49-F238E27FC236}">
                <a16:creationId xmlns:a16="http://schemas.microsoft.com/office/drawing/2014/main" id="{4A94C606-21DE-1A75-0DFD-1B1CD7774D3D}"/>
              </a:ext>
            </a:extLst>
          </p:cNvPr>
          <p:cNvSpPr>
            <a:spLocks noGrp="1"/>
          </p:cNvSpPr>
          <p:nvPr>
            <p:ph idx="1"/>
          </p:nvPr>
        </p:nvSpPr>
        <p:spPr/>
        <p:txBody>
          <a:bodyPr vert="horz" lIns="91440" tIns="45720" rIns="91440" bIns="45720" rtlCol="0" anchor="t">
            <a:normAutofit/>
          </a:bodyPr>
          <a:lstStyle/>
          <a:p>
            <a:r>
              <a:rPr lang="en-GB" dirty="0">
                <a:ea typeface="+mn-lt"/>
                <a:cs typeface="+mn-lt"/>
                <a:hlinkClick r:id="rId2"/>
              </a:rPr>
              <a:t>Autism - NHS (www.nhs.uk)</a:t>
            </a:r>
          </a:p>
          <a:p>
            <a:r>
              <a:rPr lang="en-GB" dirty="0">
                <a:ea typeface="+mn-lt"/>
                <a:cs typeface="+mn-lt"/>
                <a:hlinkClick r:id="rId3"/>
              </a:rPr>
              <a:t>Autistic women and girls (autism.org.uk)</a:t>
            </a:r>
          </a:p>
          <a:p>
            <a:r>
              <a:rPr lang="en-GB" dirty="0">
                <a:ea typeface="+mn-lt"/>
                <a:cs typeface="+mn-lt"/>
                <a:hlinkClick r:id="rId4"/>
              </a:rPr>
              <a:t>What is autism</a:t>
            </a:r>
          </a:p>
          <a:p>
            <a:r>
              <a:rPr lang="en-GB" dirty="0">
                <a:ea typeface="+mn-lt"/>
                <a:cs typeface="+mn-lt"/>
                <a:hlinkClick r:id="rId5"/>
              </a:rPr>
              <a:t>It's not just boys who are autistic | Women | The Guardian</a:t>
            </a:r>
          </a:p>
          <a:p>
            <a:r>
              <a:rPr lang="en-GB" dirty="0">
                <a:ea typeface="+mn-lt"/>
                <a:cs typeface="+mn-lt"/>
                <a:hlinkClick r:id="rId6"/>
              </a:rPr>
              <a:t>Supporting autistic students | Ambitious about Autism</a:t>
            </a:r>
            <a:endParaRPr lang="en-GB" dirty="0">
              <a:ea typeface="+mn-lt"/>
              <a:cs typeface="+mn-lt"/>
            </a:endParaRPr>
          </a:p>
          <a:p>
            <a:endParaRPr lang="en-GB" dirty="0"/>
          </a:p>
        </p:txBody>
      </p:sp>
    </p:spTree>
    <p:extLst>
      <p:ext uri="{BB962C8B-B14F-4D97-AF65-F5344CB8AC3E}">
        <p14:creationId xmlns:p14="http://schemas.microsoft.com/office/powerpoint/2010/main" val="295465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ACFDD-3D1A-3785-85C7-56F0DA41949F}"/>
              </a:ext>
            </a:extLst>
          </p:cNvPr>
          <p:cNvSpPr>
            <a:spLocks noGrp="1"/>
          </p:cNvSpPr>
          <p:nvPr>
            <p:ph type="title"/>
          </p:nvPr>
        </p:nvSpPr>
        <p:spPr/>
        <p:txBody>
          <a:bodyPr/>
          <a:lstStyle/>
          <a:p>
            <a:r>
              <a:rPr lang="en-GB" dirty="0"/>
              <a:t>What is Autism or Autism Spectrum Disorder (ASD)?</a:t>
            </a:r>
          </a:p>
        </p:txBody>
      </p:sp>
      <p:sp>
        <p:nvSpPr>
          <p:cNvPr id="3" name="Content Placeholder 2">
            <a:extLst>
              <a:ext uri="{FF2B5EF4-FFF2-40B4-BE49-F238E27FC236}">
                <a16:creationId xmlns:a16="http://schemas.microsoft.com/office/drawing/2014/main" id="{6964FA94-9D2A-C0C5-5720-BB170BF6E9F1}"/>
              </a:ext>
            </a:extLst>
          </p:cNvPr>
          <p:cNvSpPr>
            <a:spLocks noGrp="1"/>
          </p:cNvSpPr>
          <p:nvPr>
            <p:ph idx="1"/>
          </p:nvPr>
        </p:nvSpPr>
        <p:spPr/>
        <p:txBody>
          <a:bodyPr vert="horz" lIns="91440" tIns="45720" rIns="91440" bIns="45720" rtlCol="0" anchor="t">
            <a:normAutofit/>
          </a:bodyPr>
          <a:lstStyle/>
          <a:p>
            <a:r>
              <a:rPr lang="en-GB" dirty="0"/>
              <a:t>Autism is a spectrum condition and developmental disorder it is characterized by </a:t>
            </a:r>
            <a:endParaRPr lang="en-US"/>
          </a:p>
          <a:p>
            <a:pPr marL="0" indent="0">
              <a:buNone/>
            </a:pPr>
            <a:r>
              <a:rPr lang="en-GB" dirty="0"/>
              <a:t>                     - difficulties in forming and maintain social relationships.                                                        - Impairment of the ability to communicate verbally and non-verbally </a:t>
            </a:r>
            <a:endParaRPr lang="en-GB"/>
          </a:p>
          <a:p>
            <a:pPr marL="0" indent="0">
              <a:buNone/>
            </a:pPr>
            <a:r>
              <a:rPr lang="en-GB" dirty="0"/>
              <a:t>                     - Repetitive behaviour patterns and restricted interests and activities</a:t>
            </a:r>
          </a:p>
          <a:p>
            <a:pPr marL="0" indent="0">
              <a:buNone/>
            </a:pPr>
            <a:r>
              <a:rPr lang="en-GB" dirty="0"/>
              <a:t>It is a disability that is lifelong that has no treatment and no cure.</a:t>
            </a:r>
          </a:p>
          <a:p>
            <a:pPr marL="0" indent="0">
              <a:buNone/>
            </a:pPr>
            <a:endParaRPr lang="en-GB" dirty="0"/>
          </a:p>
        </p:txBody>
      </p:sp>
      <p:pic>
        <p:nvPicPr>
          <p:cNvPr id="4" name="Picture 3" descr="Image result for autism definition">
            <a:extLst>
              <a:ext uri="{FF2B5EF4-FFF2-40B4-BE49-F238E27FC236}">
                <a16:creationId xmlns:a16="http://schemas.microsoft.com/office/drawing/2014/main" id="{396CE78A-0D5D-9136-7163-0B6716050540}"/>
              </a:ext>
            </a:extLst>
          </p:cNvPr>
          <p:cNvPicPr>
            <a:picLocks noChangeAspect="1"/>
          </p:cNvPicPr>
          <p:nvPr/>
        </p:nvPicPr>
        <p:blipFill>
          <a:blip r:embed="rId2"/>
          <a:stretch>
            <a:fillRect/>
          </a:stretch>
        </p:blipFill>
        <p:spPr>
          <a:xfrm>
            <a:off x="10619985" y="4536434"/>
            <a:ext cx="1495425" cy="2314575"/>
          </a:xfrm>
          <a:prstGeom prst="rect">
            <a:avLst/>
          </a:prstGeom>
        </p:spPr>
      </p:pic>
    </p:spTree>
    <p:extLst>
      <p:ext uri="{BB962C8B-B14F-4D97-AF65-F5344CB8AC3E}">
        <p14:creationId xmlns:p14="http://schemas.microsoft.com/office/powerpoint/2010/main" val="2139879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Image result for Autism Spectrum Disorder">
            <a:extLst>
              <a:ext uri="{FF2B5EF4-FFF2-40B4-BE49-F238E27FC236}">
                <a16:creationId xmlns:a16="http://schemas.microsoft.com/office/drawing/2014/main" id="{9EE460FC-1121-BDA5-A0C3-401BAAC6CFD9}"/>
              </a:ext>
            </a:extLst>
          </p:cNvPr>
          <p:cNvPicPr>
            <a:picLocks noGrp="1" noChangeAspect="1"/>
          </p:cNvPicPr>
          <p:nvPr>
            <p:ph idx="1"/>
          </p:nvPr>
        </p:nvPicPr>
        <p:blipFill>
          <a:blip r:embed="rId2"/>
          <a:stretch>
            <a:fillRect/>
          </a:stretch>
        </p:blipFill>
        <p:spPr>
          <a:xfrm>
            <a:off x="164807" y="208003"/>
            <a:ext cx="6264034" cy="6646112"/>
          </a:xfrm>
        </p:spPr>
      </p:pic>
      <p:sp>
        <p:nvSpPr>
          <p:cNvPr id="8" name="TextBox 7">
            <a:extLst>
              <a:ext uri="{FF2B5EF4-FFF2-40B4-BE49-F238E27FC236}">
                <a16:creationId xmlns:a16="http://schemas.microsoft.com/office/drawing/2014/main" id="{90178C80-81DA-5ADC-8AEE-676EAC0651DF}"/>
              </a:ext>
            </a:extLst>
          </p:cNvPr>
          <p:cNvSpPr txBox="1"/>
          <p:nvPr/>
        </p:nvSpPr>
        <p:spPr>
          <a:xfrm>
            <a:off x="7091392" y="1713062"/>
            <a:ext cx="4102100"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GB" dirty="0"/>
              <a:t>Sensory Processing </a:t>
            </a:r>
          </a:p>
          <a:p>
            <a:pPr marL="285750" indent="-285750">
              <a:buFont typeface="Calibri"/>
              <a:buChar char="-"/>
            </a:pPr>
            <a:r>
              <a:rPr lang="en-GB" dirty="0"/>
              <a:t>Repetitive behaviours </a:t>
            </a:r>
          </a:p>
          <a:p>
            <a:pPr marL="285750" indent="-285750">
              <a:buFont typeface="Calibri"/>
              <a:buChar char="-"/>
            </a:pPr>
            <a:r>
              <a:rPr lang="en-GB" dirty="0"/>
              <a:t>Motor Skills</a:t>
            </a:r>
          </a:p>
          <a:p>
            <a:pPr marL="285750" indent="-285750">
              <a:buFont typeface="Calibri"/>
              <a:buChar char="-"/>
            </a:pPr>
            <a:r>
              <a:rPr lang="en-GB" dirty="0"/>
              <a:t>Preservative thinking </a:t>
            </a:r>
          </a:p>
          <a:p>
            <a:pPr marL="285750" indent="-285750">
              <a:buFont typeface="Calibri"/>
              <a:buChar char="-"/>
            </a:pPr>
            <a:r>
              <a:rPr lang="en-GB" dirty="0"/>
              <a:t>Social Awareness</a:t>
            </a:r>
          </a:p>
          <a:p>
            <a:pPr marL="285750" indent="-285750">
              <a:buFont typeface="Calibri"/>
              <a:buChar char="-"/>
            </a:pPr>
            <a:r>
              <a:rPr lang="en-GB" dirty="0"/>
              <a:t>Verbal &amp; Nonverbal communication</a:t>
            </a:r>
          </a:p>
          <a:p>
            <a:pPr marL="285750" indent="-285750">
              <a:buFont typeface="Calibri"/>
              <a:buChar char="-"/>
            </a:pPr>
            <a:r>
              <a:rPr lang="en-GB" dirty="0"/>
              <a:t>Information processing </a:t>
            </a:r>
          </a:p>
          <a:p>
            <a:pPr marL="285750" indent="-285750">
              <a:buFont typeface="Calibri"/>
              <a:buChar char="-"/>
            </a:pPr>
            <a:r>
              <a:rPr lang="en-GB" dirty="0"/>
              <a:t>Executive function </a:t>
            </a:r>
          </a:p>
          <a:p>
            <a:pPr marL="285750" indent="-285750">
              <a:buFont typeface="Calibri"/>
              <a:buChar char="-"/>
            </a:pPr>
            <a:endParaRPr lang="en-GB" dirty="0"/>
          </a:p>
          <a:p>
            <a:pPr marL="285750" indent="-285750">
              <a:buFont typeface="Calibri"/>
              <a:buChar char="-"/>
            </a:pPr>
            <a:endParaRPr lang="en-GB" dirty="0"/>
          </a:p>
        </p:txBody>
      </p:sp>
    </p:spTree>
    <p:extLst>
      <p:ext uri="{BB962C8B-B14F-4D97-AF65-F5344CB8AC3E}">
        <p14:creationId xmlns:p14="http://schemas.microsoft.com/office/powerpoint/2010/main" val="742445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4F0F1-FD66-044A-08C0-66B0A93B7A6F}"/>
              </a:ext>
            </a:extLst>
          </p:cNvPr>
          <p:cNvSpPr>
            <a:spLocks noGrp="1"/>
          </p:cNvSpPr>
          <p:nvPr>
            <p:ph type="title"/>
          </p:nvPr>
        </p:nvSpPr>
        <p:spPr/>
        <p:txBody>
          <a:bodyPr/>
          <a:lstStyle/>
          <a:p>
            <a:r>
              <a:rPr lang="en-GB" dirty="0"/>
              <a:t>The presentation of ASD is different in females, why is this?</a:t>
            </a:r>
          </a:p>
        </p:txBody>
      </p:sp>
      <p:sp>
        <p:nvSpPr>
          <p:cNvPr id="3" name="Content Placeholder 2">
            <a:extLst>
              <a:ext uri="{FF2B5EF4-FFF2-40B4-BE49-F238E27FC236}">
                <a16:creationId xmlns:a16="http://schemas.microsoft.com/office/drawing/2014/main" id="{54425E2F-61ED-A0FC-459D-CFAC703FDEB9}"/>
              </a:ext>
            </a:extLst>
          </p:cNvPr>
          <p:cNvSpPr>
            <a:spLocks noGrp="1"/>
          </p:cNvSpPr>
          <p:nvPr>
            <p:ph idx="1"/>
          </p:nvPr>
        </p:nvSpPr>
        <p:spPr/>
        <p:txBody>
          <a:bodyPr vert="horz" lIns="91440" tIns="45720" rIns="91440" bIns="45720" rtlCol="0" anchor="t">
            <a:normAutofit fontScale="92500" lnSpcReduction="10000"/>
          </a:bodyPr>
          <a:lstStyle/>
          <a:p>
            <a:r>
              <a:rPr lang="en-GB" dirty="0"/>
              <a:t>When Autism was first identified – the people it was found in were all male. This led to a long period of time were it was mutually agreed by psychologists and psychiatrists that Autism was only a disorder found in males. </a:t>
            </a:r>
          </a:p>
          <a:p>
            <a:r>
              <a:rPr lang="en-GB" dirty="0"/>
              <a:t>Only in the past few decades has it been found and accredited that all people of all genders can have autism. </a:t>
            </a:r>
          </a:p>
          <a:p>
            <a:r>
              <a:rPr lang="en-GB" dirty="0"/>
              <a:t>One of the main reasons why it is harder to diagnose and identify females with autism was because the diagnostic criteria was created for males as they due to the history and prominence in studies represent a large part of the diagnostic criteria. </a:t>
            </a:r>
          </a:p>
          <a:p>
            <a:r>
              <a:rPr lang="en-GB" dirty="0"/>
              <a:t>This means that autistic females often slip through the cracks of the SEND and Mental Health system.</a:t>
            </a:r>
          </a:p>
        </p:txBody>
      </p:sp>
    </p:spTree>
    <p:extLst>
      <p:ext uri="{BB962C8B-B14F-4D97-AF65-F5344CB8AC3E}">
        <p14:creationId xmlns:p14="http://schemas.microsoft.com/office/powerpoint/2010/main" val="823722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D7987-EAD1-FD6F-497D-BF07E6487106}"/>
              </a:ext>
            </a:extLst>
          </p:cNvPr>
          <p:cNvSpPr>
            <a:spLocks noGrp="1"/>
          </p:cNvSpPr>
          <p:nvPr>
            <p:ph type="title"/>
          </p:nvPr>
        </p:nvSpPr>
        <p:spPr/>
        <p:txBody>
          <a:bodyPr/>
          <a:lstStyle/>
          <a:p>
            <a:r>
              <a:rPr lang="en-GB" dirty="0"/>
              <a:t>Main/common behaviours and actions seen and portrayed in females with Autism.</a:t>
            </a:r>
          </a:p>
        </p:txBody>
      </p:sp>
      <p:sp>
        <p:nvSpPr>
          <p:cNvPr id="3" name="Content Placeholder 2">
            <a:extLst>
              <a:ext uri="{FF2B5EF4-FFF2-40B4-BE49-F238E27FC236}">
                <a16:creationId xmlns:a16="http://schemas.microsoft.com/office/drawing/2014/main" id="{E7868AF5-727D-E20E-86B7-5D49BFDA8028}"/>
              </a:ext>
            </a:extLst>
          </p:cNvPr>
          <p:cNvSpPr>
            <a:spLocks noGrp="1"/>
          </p:cNvSpPr>
          <p:nvPr>
            <p:ph idx="1"/>
          </p:nvPr>
        </p:nvSpPr>
        <p:spPr>
          <a:xfrm>
            <a:off x="838200" y="1768116"/>
            <a:ext cx="10515600" cy="4768280"/>
          </a:xfrm>
        </p:spPr>
        <p:txBody>
          <a:bodyPr vert="horz" lIns="91440" tIns="45720" rIns="91440" bIns="45720" rtlCol="0" anchor="t">
            <a:normAutofit fontScale="92500" lnSpcReduction="10000"/>
          </a:bodyPr>
          <a:lstStyle/>
          <a:p>
            <a:r>
              <a:rPr lang="en-GB" dirty="0"/>
              <a:t>On top of displaying the "typical" and common behaviours found in people with Autism ( difficulties in forming relationships and contributing to social relationships, and also repetitive behaviour patterns.) </a:t>
            </a:r>
          </a:p>
          <a:p>
            <a:r>
              <a:rPr lang="en-GB" dirty="0"/>
              <a:t>Autism characteristics in women and girls often differ from ones found in people of different genders</a:t>
            </a:r>
          </a:p>
          <a:p>
            <a:r>
              <a:rPr lang="en-GB" dirty="0"/>
              <a:t>A quote from The national Autistic Society </a:t>
            </a:r>
          </a:p>
          <a:p>
            <a:r>
              <a:rPr lang="en-GB" sz="1200">
                <a:solidFill>
                  <a:srgbClr val="3F3F3F"/>
                </a:solidFill>
                <a:ea typeface="+mn-lt"/>
                <a:cs typeface="+mn-lt"/>
              </a:rPr>
              <a:t>Autistic characteristics in women and girls may differ from those of other autistic people. They might </a:t>
            </a:r>
            <a:r>
              <a:rPr lang="en-GB" sz="1200">
                <a:solidFill>
                  <a:srgbClr val="00B0F0"/>
                </a:solidFill>
                <a:ea typeface="+mn-lt"/>
                <a:cs typeface="+mn-lt"/>
              </a:rPr>
              <a:t>seem to have fewer social difficulties</a:t>
            </a:r>
            <a:r>
              <a:rPr lang="en-GB" sz="1200">
                <a:solidFill>
                  <a:srgbClr val="3F3F3F"/>
                </a:solidFill>
                <a:ea typeface="+mn-lt"/>
                <a:cs typeface="+mn-lt"/>
              </a:rPr>
              <a:t> than autistic men and boys, but this could be because they are more likely to</a:t>
            </a:r>
            <a:r>
              <a:rPr lang="en-GB" sz="1200">
                <a:solidFill>
                  <a:srgbClr val="00B0F0"/>
                </a:solidFill>
                <a:ea typeface="+mn-lt"/>
                <a:cs typeface="+mn-lt"/>
              </a:rPr>
              <a:t> 'mask' their autistic traits</a:t>
            </a:r>
            <a:r>
              <a:rPr lang="en-GB" sz="1200">
                <a:solidFill>
                  <a:srgbClr val="3F3F3F"/>
                </a:solidFill>
                <a:ea typeface="+mn-lt"/>
                <a:cs typeface="+mn-lt"/>
              </a:rPr>
              <a:t> (though the stress of doing so can result in anxiety and overwhelm). At school, autistic girls may be more likely to be part of a friendship group and this could be a reason that teachers don't notice their differences. They may also be missed if </a:t>
            </a:r>
            <a:r>
              <a:rPr lang="en-GB" sz="1200">
                <a:solidFill>
                  <a:srgbClr val="00B0F0"/>
                </a:solidFill>
                <a:ea typeface="+mn-lt"/>
                <a:cs typeface="+mn-lt"/>
              </a:rPr>
              <a:t>their academic achievement masks difficulties they are facing in other areas.</a:t>
            </a:r>
            <a:endParaRPr lang="en-GB" dirty="0">
              <a:solidFill>
                <a:srgbClr val="00B0F0"/>
              </a:solidFill>
            </a:endParaRPr>
          </a:p>
          <a:p>
            <a:r>
              <a:rPr lang="en-GB" dirty="0"/>
              <a:t>Masking is extremely common in females with autism – they often do this to "survive" often by copying peers and trying to fit in  with society. This often means that Females with autism appear to function well in society. </a:t>
            </a:r>
          </a:p>
        </p:txBody>
      </p:sp>
    </p:spTree>
    <p:extLst>
      <p:ext uri="{BB962C8B-B14F-4D97-AF65-F5344CB8AC3E}">
        <p14:creationId xmlns:p14="http://schemas.microsoft.com/office/powerpoint/2010/main" val="632685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42B93-6CED-44E8-DCE8-1C002049D2D1}"/>
              </a:ext>
            </a:extLst>
          </p:cNvPr>
          <p:cNvSpPr>
            <a:spLocks noGrp="1"/>
          </p:cNvSpPr>
          <p:nvPr>
            <p:ph type="title"/>
          </p:nvPr>
        </p:nvSpPr>
        <p:spPr/>
        <p:txBody>
          <a:bodyPr/>
          <a:lstStyle/>
          <a:p>
            <a:r>
              <a:rPr lang="en-GB" dirty="0"/>
              <a:t>How as an educator can I help students with ASD?</a:t>
            </a:r>
          </a:p>
        </p:txBody>
      </p:sp>
      <p:sp>
        <p:nvSpPr>
          <p:cNvPr id="3" name="Content Placeholder 2">
            <a:extLst>
              <a:ext uri="{FF2B5EF4-FFF2-40B4-BE49-F238E27FC236}">
                <a16:creationId xmlns:a16="http://schemas.microsoft.com/office/drawing/2014/main" id="{7192B489-E443-3064-02A0-EECD5A43B0B0}"/>
              </a:ext>
            </a:extLst>
          </p:cNvPr>
          <p:cNvSpPr>
            <a:spLocks noGrp="1"/>
          </p:cNvSpPr>
          <p:nvPr>
            <p:ph idx="1"/>
          </p:nvPr>
        </p:nvSpPr>
        <p:spPr/>
        <p:txBody>
          <a:bodyPr vert="horz" lIns="91440" tIns="45720" rIns="91440" bIns="45720" rtlCol="0" anchor="t">
            <a:normAutofit fontScale="92500"/>
          </a:bodyPr>
          <a:lstStyle/>
          <a:p>
            <a:r>
              <a:rPr lang="en-GB" dirty="0"/>
              <a:t>ASD is a developmental spectrum disorder that causes systematic struggles with behaviour, communication and preservative thinking. </a:t>
            </a:r>
          </a:p>
          <a:p>
            <a:r>
              <a:rPr lang="en-GB" dirty="0"/>
              <a:t>This often means that school is a very overwhelming and harsh environment for Autistic people of all genders. Problems in information processing, communication with peers and teachers and staff.  </a:t>
            </a:r>
          </a:p>
          <a:p>
            <a:r>
              <a:rPr lang="en-GB" dirty="0"/>
              <a:t>As an educator always prioritise wellbeing with autistic students due to anxiety, overwhelm and sensory overload. </a:t>
            </a:r>
          </a:p>
          <a:p>
            <a:r>
              <a:rPr lang="en-GB" dirty="0"/>
              <a:t>Speaking softly, kindly and with no forced contact like eye contact and touch initiated if the student doesn't want to – this is very common with ASD. </a:t>
            </a:r>
            <a:endParaRPr lang="en-GB"/>
          </a:p>
        </p:txBody>
      </p:sp>
    </p:spTree>
    <p:extLst>
      <p:ext uri="{BB962C8B-B14F-4D97-AF65-F5344CB8AC3E}">
        <p14:creationId xmlns:p14="http://schemas.microsoft.com/office/powerpoint/2010/main" val="134783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DF0F6-54BD-95BB-BD69-2753AFE1A426}"/>
              </a:ext>
            </a:extLst>
          </p:cNvPr>
          <p:cNvSpPr>
            <a:spLocks noGrp="1"/>
          </p:cNvSpPr>
          <p:nvPr>
            <p:ph type="title"/>
          </p:nvPr>
        </p:nvSpPr>
        <p:spPr/>
        <p:txBody>
          <a:bodyPr>
            <a:noAutofit/>
          </a:bodyPr>
          <a:lstStyle/>
          <a:p>
            <a:r>
              <a:rPr lang="en-GB" sz="3200" dirty="0">
                <a:latin typeface="Aptos"/>
              </a:rPr>
              <a:t>How can I as an educator help Female students with ASD and allow for equal support needs and opportunities compared to students with normal support needs</a:t>
            </a:r>
            <a:endParaRPr lang="en-US" sz="3200" dirty="0"/>
          </a:p>
        </p:txBody>
      </p:sp>
      <p:sp>
        <p:nvSpPr>
          <p:cNvPr id="3" name="Content Placeholder 2">
            <a:extLst>
              <a:ext uri="{FF2B5EF4-FFF2-40B4-BE49-F238E27FC236}">
                <a16:creationId xmlns:a16="http://schemas.microsoft.com/office/drawing/2014/main" id="{35D0121C-85C0-3F97-70EB-3D984D5F2C56}"/>
              </a:ext>
            </a:extLst>
          </p:cNvPr>
          <p:cNvSpPr>
            <a:spLocks noGrp="1"/>
          </p:cNvSpPr>
          <p:nvPr>
            <p:ph idx="1"/>
          </p:nvPr>
        </p:nvSpPr>
        <p:spPr/>
        <p:txBody>
          <a:bodyPr vert="horz" lIns="91440" tIns="45720" rIns="91440" bIns="45720" rtlCol="0" anchor="t">
            <a:normAutofit lnSpcReduction="10000"/>
          </a:bodyPr>
          <a:lstStyle/>
          <a:p>
            <a:r>
              <a:rPr lang="en-GB" dirty="0"/>
              <a:t>Autism means that students are different then neurotypical students; this means that their treatment and behaviour will be different and your behaviour to these students should be different to. </a:t>
            </a:r>
          </a:p>
          <a:p>
            <a:r>
              <a:rPr lang="en-GB" dirty="0"/>
              <a:t>Never demand or request eye contact as this is a difficult thing to do for a lot of autistic people; just because an autistic student isn't looking at you doesn't mean that they are not listening. </a:t>
            </a:r>
          </a:p>
          <a:p>
            <a:r>
              <a:rPr lang="en-GB" dirty="0"/>
              <a:t>A  busy, loud classroom and corridor is a really hard environment  it can lead to sensory overload, meltdowns and shut down behaviours – this is not the same as resisting instruction it is a product of the disability. </a:t>
            </a:r>
          </a:p>
          <a:p>
            <a:endParaRPr lang="en-GB" dirty="0"/>
          </a:p>
        </p:txBody>
      </p:sp>
    </p:spTree>
    <p:extLst>
      <p:ext uri="{BB962C8B-B14F-4D97-AF65-F5344CB8AC3E}">
        <p14:creationId xmlns:p14="http://schemas.microsoft.com/office/powerpoint/2010/main" val="990738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605B2-574D-4315-DBFC-E2AB390352D1}"/>
              </a:ext>
            </a:extLst>
          </p:cNvPr>
          <p:cNvSpPr>
            <a:spLocks noGrp="1"/>
          </p:cNvSpPr>
          <p:nvPr>
            <p:ph type="title"/>
          </p:nvPr>
        </p:nvSpPr>
        <p:spPr/>
        <p:txBody>
          <a:bodyPr/>
          <a:lstStyle/>
          <a:p>
            <a:endParaRPr lang="en-GB"/>
          </a:p>
        </p:txBody>
      </p:sp>
      <p:pic>
        <p:nvPicPr>
          <p:cNvPr id="4" name="Content Placeholder 3" descr="Empowering Autistic Children: Top 10 Autism Classroom Ideas For Every ...">
            <a:extLst>
              <a:ext uri="{FF2B5EF4-FFF2-40B4-BE49-F238E27FC236}">
                <a16:creationId xmlns:a16="http://schemas.microsoft.com/office/drawing/2014/main" id="{F64E7614-48B5-5195-86A6-B8ABE7C3B351}"/>
              </a:ext>
            </a:extLst>
          </p:cNvPr>
          <p:cNvPicPr>
            <a:picLocks noGrp="1" noChangeAspect="1"/>
          </p:cNvPicPr>
          <p:nvPr>
            <p:ph idx="1"/>
          </p:nvPr>
        </p:nvPicPr>
        <p:blipFill>
          <a:blip r:embed="rId2"/>
          <a:stretch>
            <a:fillRect/>
          </a:stretch>
        </p:blipFill>
        <p:spPr>
          <a:xfrm>
            <a:off x="179604" y="186172"/>
            <a:ext cx="6406428" cy="6475700"/>
          </a:xfrm>
        </p:spPr>
      </p:pic>
      <p:pic>
        <p:nvPicPr>
          <p:cNvPr id="5" name="Picture 4" descr="Image result for Autism Spectrum Disorder">
            <a:extLst>
              <a:ext uri="{FF2B5EF4-FFF2-40B4-BE49-F238E27FC236}">
                <a16:creationId xmlns:a16="http://schemas.microsoft.com/office/drawing/2014/main" id="{76D21F4E-5564-BFBF-A17D-E293D8A8EAFB}"/>
              </a:ext>
            </a:extLst>
          </p:cNvPr>
          <p:cNvPicPr>
            <a:picLocks noChangeAspect="1"/>
          </p:cNvPicPr>
          <p:nvPr/>
        </p:nvPicPr>
        <p:blipFill>
          <a:blip r:embed="rId3"/>
          <a:stretch>
            <a:fillRect/>
          </a:stretch>
        </p:blipFill>
        <p:spPr>
          <a:xfrm>
            <a:off x="6769687" y="1363675"/>
            <a:ext cx="5281930" cy="3514725"/>
          </a:xfrm>
          <a:prstGeom prst="rect">
            <a:avLst/>
          </a:prstGeom>
        </p:spPr>
      </p:pic>
    </p:spTree>
    <p:extLst>
      <p:ext uri="{BB962C8B-B14F-4D97-AF65-F5344CB8AC3E}">
        <p14:creationId xmlns:p14="http://schemas.microsoft.com/office/powerpoint/2010/main" val="345329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0A3D0-A852-50FF-71D7-69EBDC035306}"/>
              </a:ext>
            </a:extLst>
          </p:cNvPr>
          <p:cNvSpPr>
            <a:spLocks noGrp="1"/>
          </p:cNvSpPr>
          <p:nvPr>
            <p:ph type="title"/>
          </p:nvPr>
        </p:nvSpPr>
        <p:spPr>
          <a:xfrm>
            <a:off x="838200" y="5691"/>
            <a:ext cx="10515600" cy="951752"/>
          </a:xfrm>
        </p:spPr>
        <p:txBody>
          <a:bodyPr/>
          <a:lstStyle/>
          <a:p>
            <a:r>
              <a:rPr lang="en-GB" dirty="0"/>
              <a:t>How can I help students struggling with ASD?</a:t>
            </a:r>
          </a:p>
        </p:txBody>
      </p:sp>
      <p:sp>
        <p:nvSpPr>
          <p:cNvPr id="3" name="Content Placeholder 2">
            <a:extLst>
              <a:ext uri="{FF2B5EF4-FFF2-40B4-BE49-F238E27FC236}">
                <a16:creationId xmlns:a16="http://schemas.microsoft.com/office/drawing/2014/main" id="{56DF7B45-7FB7-DCAC-770F-D0667881D793}"/>
              </a:ext>
            </a:extLst>
          </p:cNvPr>
          <p:cNvSpPr>
            <a:spLocks noGrp="1"/>
          </p:cNvSpPr>
          <p:nvPr>
            <p:ph idx="1"/>
          </p:nvPr>
        </p:nvSpPr>
        <p:spPr>
          <a:xfrm>
            <a:off x="4315" y="761701"/>
            <a:ext cx="12168993" cy="6090996"/>
          </a:xfrm>
        </p:spPr>
        <p:txBody>
          <a:bodyPr vert="horz" lIns="91440" tIns="45720" rIns="91440" bIns="45720" rtlCol="0" anchor="t">
            <a:normAutofit fontScale="92500" lnSpcReduction="10000"/>
          </a:bodyPr>
          <a:lstStyle/>
          <a:p>
            <a:r>
              <a:rPr lang="en-GB" dirty="0">
                <a:solidFill>
                  <a:srgbClr val="00B0F0"/>
                </a:solidFill>
              </a:rPr>
              <a:t>Have a designated plan in place</a:t>
            </a:r>
            <a:r>
              <a:rPr lang="en-GB" dirty="0"/>
              <a:t> that has been formed with input from the student themself and SEND department. </a:t>
            </a:r>
          </a:p>
          <a:p>
            <a:r>
              <a:rPr lang="en-GB" dirty="0"/>
              <a:t>Allow the student to be aware of the </a:t>
            </a:r>
            <a:r>
              <a:rPr lang="en-GB" dirty="0">
                <a:solidFill>
                  <a:srgbClr val="00B0F0"/>
                </a:solidFill>
              </a:rPr>
              <a:t>classroom structur</a:t>
            </a:r>
            <a:r>
              <a:rPr lang="en-GB" dirty="0"/>
              <a:t>e and familiar with all teachers and staff.</a:t>
            </a:r>
          </a:p>
          <a:p>
            <a:r>
              <a:rPr lang="en-GB" dirty="0"/>
              <a:t> Ensure that if needed the student can sit next to someone in the class that they are comfortable or friends with. </a:t>
            </a:r>
          </a:p>
          <a:p>
            <a:r>
              <a:rPr lang="en-GB" dirty="0"/>
              <a:t>Let the students be</a:t>
            </a:r>
            <a:r>
              <a:rPr lang="en-GB" dirty="0">
                <a:solidFill>
                  <a:srgbClr val="00B0F0"/>
                </a:solidFill>
              </a:rPr>
              <a:t> near an exi</a:t>
            </a:r>
            <a:r>
              <a:rPr lang="en-GB" dirty="0"/>
              <a:t>t to the classroom if they need to leave if they become distressed, overwhelmed and can utilise a pass.</a:t>
            </a:r>
          </a:p>
          <a:p>
            <a:r>
              <a:rPr lang="en-GB" dirty="0"/>
              <a:t>Create</a:t>
            </a:r>
            <a:r>
              <a:rPr lang="en-GB" dirty="0">
                <a:solidFill>
                  <a:srgbClr val="00B0F0"/>
                </a:solidFill>
              </a:rPr>
              <a:t> passes with students</a:t>
            </a:r>
            <a:r>
              <a:rPr lang="en-GB" dirty="0"/>
              <a:t> and the SEND department and their guardians for permission to exit a upsetting or overwhelming environment discreetly no questions asked, allowing them to go to a safe room or environment. </a:t>
            </a:r>
          </a:p>
          <a:p>
            <a:r>
              <a:rPr lang="en-GB" dirty="0"/>
              <a:t>Don't demand eye contact or hard assignments such as speaking </a:t>
            </a:r>
            <a:r>
              <a:rPr lang="en-GB" dirty="0" err="1"/>
              <a:t>infront</a:t>
            </a:r>
            <a:r>
              <a:rPr lang="en-GB" dirty="0"/>
              <a:t> of the class</a:t>
            </a:r>
          </a:p>
          <a:p>
            <a:r>
              <a:rPr lang="en-GB" dirty="0">
                <a:solidFill>
                  <a:srgbClr val="00B0F0"/>
                </a:solidFill>
              </a:rPr>
              <a:t>Allow for room</a:t>
            </a:r>
            <a:r>
              <a:rPr lang="en-GB" dirty="0"/>
              <a:t> in homework or assignments due dates </a:t>
            </a:r>
          </a:p>
          <a:p>
            <a:r>
              <a:rPr lang="en-GB" dirty="0"/>
              <a:t>Assign a buddy or friend for the student and</a:t>
            </a:r>
            <a:r>
              <a:rPr lang="en-GB" dirty="0">
                <a:solidFill>
                  <a:srgbClr val="00B0F0"/>
                </a:solidFill>
              </a:rPr>
              <a:t> follow bully protocols</a:t>
            </a:r>
            <a:r>
              <a:rPr lang="en-GB" dirty="0"/>
              <a:t> if there are bad situations with other pupils. </a:t>
            </a:r>
          </a:p>
        </p:txBody>
      </p:sp>
    </p:spTree>
    <p:extLst>
      <p:ext uri="{BB962C8B-B14F-4D97-AF65-F5344CB8AC3E}">
        <p14:creationId xmlns:p14="http://schemas.microsoft.com/office/powerpoint/2010/main" val="2333372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Autism in girls – ASD and its behaviour patterns in females.</vt:lpstr>
      <vt:lpstr>What is Autism or Autism Spectrum Disorder (ASD)?</vt:lpstr>
      <vt:lpstr>PowerPoint Presentation</vt:lpstr>
      <vt:lpstr>The presentation of ASD is different in females, why is this?</vt:lpstr>
      <vt:lpstr>Main/common behaviours and actions seen and portrayed in females with Autism.</vt:lpstr>
      <vt:lpstr>How as an educator can I help students with ASD?</vt:lpstr>
      <vt:lpstr>How can I as an educator help Female students with ASD and allow for equal support needs and opportunities compared to students with normal support needs</vt:lpstr>
      <vt:lpstr>PowerPoint Presentation</vt:lpstr>
      <vt:lpstr>How can I help students struggling with ASD?</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613</cp:revision>
  <dcterms:created xsi:type="dcterms:W3CDTF">2024-09-21T10:40:42Z</dcterms:created>
  <dcterms:modified xsi:type="dcterms:W3CDTF">2024-09-21T13:20:06Z</dcterms:modified>
</cp:coreProperties>
</file>