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93" r:id="rId2"/>
    <p:sldId id="997" r:id="rId3"/>
    <p:sldId id="998" r:id="rId4"/>
    <p:sldId id="999" r:id="rId5"/>
    <p:sldId id="1000" r:id="rId6"/>
    <p:sldId id="1001" r:id="rId7"/>
    <p:sldId id="1002" r:id="rId8"/>
    <p:sldId id="1003" r:id="rId9"/>
    <p:sldId id="994" r:id="rId10"/>
    <p:sldId id="1004" r:id="rId11"/>
    <p:sldId id="1005" r:id="rId12"/>
    <p:sldId id="995" r:id="rId13"/>
    <p:sldId id="1006" r:id="rId14"/>
    <p:sldId id="1007" r:id="rId15"/>
    <p:sldId id="1008" r:id="rId16"/>
    <p:sldId id="1009" r:id="rId17"/>
    <p:sldId id="1010" r:id="rId18"/>
    <p:sldId id="1011" r:id="rId19"/>
    <p:sldId id="1012" r:id="rId20"/>
    <p:sldId id="1644" r:id="rId21"/>
    <p:sldId id="1645" r:id="rId22"/>
    <p:sldId id="1648" r:id="rId23"/>
    <p:sldId id="1606" r:id="rId24"/>
    <p:sldId id="1607" r:id="rId25"/>
    <p:sldId id="1608" r:id="rId26"/>
    <p:sldId id="1609" r:id="rId27"/>
    <p:sldId id="1646" r:id="rId28"/>
    <p:sldId id="164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741-75B0-491E-B6F4-5626A0BDD3E8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D7D3-8149-4CFC-A784-1D2D1AA82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88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741-75B0-491E-B6F4-5626A0BDD3E8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D7D3-8149-4CFC-A784-1D2D1AA82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69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741-75B0-491E-B6F4-5626A0BDD3E8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D7D3-8149-4CFC-A784-1D2D1AA82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63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741-75B0-491E-B6F4-5626A0BDD3E8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D7D3-8149-4CFC-A784-1D2D1AA82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77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741-75B0-491E-B6F4-5626A0BDD3E8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D7D3-8149-4CFC-A784-1D2D1AA82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99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741-75B0-491E-B6F4-5626A0BDD3E8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D7D3-8149-4CFC-A784-1D2D1AA82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34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741-75B0-491E-B6F4-5626A0BDD3E8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D7D3-8149-4CFC-A784-1D2D1AA82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26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741-75B0-491E-B6F4-5626A0BDD3E8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D7D3-8149-4CFC-A784-1D2D1AA82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49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741-75B0-491E-B6F4-5626A0BDD3E8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D7D3-8149-4CFC-A784-1D2D1AA82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68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741-75B0-491E-B6F4-5626A0BDD3E8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D7D3-8149-4CFC-A784-1D2D1AA82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99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741-75B0-491E-B6F4-5626A0BDD3E8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AD7D3-8149-4CFC-A784-1D2D1AA82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1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934741-75B0-491E-B6F4-5626A0BDD3E8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BAD7D3-8149-4CFC-A784-1D2D1AA82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80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hiptoncourt.co.uk/wp-content/uploads/2008/08/vivat-shipton-court-garden-1-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" y="979845"/>
            <a:ext cx="2123468" cy="15616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20440" y="121928"/>
            <a:ext cx="222504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Mein </a:t>
            </a:r>
            <a:r>
              <a:rPr lang="en-GB" sz="3200" b="1" dirty="0" err="1"/>
              <a:t>Haus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4320" y="2707048"/>
            <a:ext cx="213870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latin typeface="Comic Sans MS" pitchFamily="66" charset="0"/>
              </a:rPr>
              <a:t>der</a:t>
            </a: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omic Sans MS" pitchFamily="66" charset="0"/>
              </a:rPr>
              <a:t>Garten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Picture 2" descr="http://www.metrosafe.co.uk/uploads/pics/messy-atti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5560" y="979845"/>
            <a:ext cx="2133600" cy="15616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75560" y="2707048"/>
            <a:ext cx="21336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latin typeface="Comic Sans MS" pitchFamily="66" charset="0"/>
              </a:rPr>
              <a:t>der</a:t>
            </a:r>
            <a:r>
              <a:rPr lang="en-GB" sz="2400" b="1" dirty="0">
                <a:latin typeface="Comic Sans MS" pitchFamily="66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omic Sans MS" pitchFamily="66" charset="0"/>
              </a:rPr>
              <a:t>Dachboden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" name="Picture 2" descr="http://f0.bcbits.com/z/35/77/3577374106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9839" y="3842054"/>
            <a:ext cx="1949929" cy="1588770"/>
          </a:xfrm>
          <a:prstGeom prst="rect">
            <a:avLst/>
          </a:prstGeom>
          <a:noFill/>
        </p:spPr>
      </p:pic>
      <p:pic>
        <p:nvPicPr>
          <p:cNvPr id="11" name="Picture 2" descr="http://www.mmenterprises.co.uk/images/wine-cell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1692" y="975360"/>
            <a:ext cx="2062508" cy="1566134"/>
          </a:xfrm>
          <a:prstGeom prst="rect">
            <a:avLst/>
          </a:prstGeom>
          <a:noFill/>
        </p:spPr>
      </p:pic>
      <p:pic>
        <p:nvPicPr>
          <p:cNvPr id="12" name="Picture 2" descr="http://globalgoodgroup.com/wp-content/uploads/2012/10/Balcon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6732" y="975369"/>
            <a:ext cx="1930400" cy="1566133"/>
          </a:xfrm>
          <a:prstGeom prst="rect">
            <a:avLst/>
          </a:prstGeom>
          <a:noFill/>
        </p:spPr>
      </p:pic>
      <p:pic>
        <p:nvPicPr>
          <p:cNvPr id="13" name="Picture 2" descr="http://diyconservatorykit.co.uk/ESW/Images/Conservatory%20photo's%20various%201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0314" y="3842054"/>
            <a:ext cx="2118360" cy="1588770"/>
          </a:xfrm>
          <a:prstGeom prst="rect">
            <a:avLst/>
          </a:prstGeom>
          <a:noFill/>
        </p:spPr>
      </p:pic>
      <p:pic>
        <p:nvPicPr>
          <p:cNvPr id="14" name="Picture 2" descr="http://www.kevington.com/images/Chimney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63640" y="3842054"/>
            <a:ext cx="1950720" cy="158877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871692" y="2730116"/>
            <a:ext cx="206250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der Keller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30678" y="2736729"/>
            <a:ext cx="206250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der </a:t>
            </a:r>
            <a:r>
              <a:rPr lang="en-GB" sz="2400" b="1" dirty="0" err="1">
                <a:solidFill>
                  <a:schemeClr val="bg1"/>
                </a:solidFill>
                <a:latin typeface="Comic Sans MS" pitchFamily="66" charset="0"/>
              </a:rPr>
              <a:t>Balkon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9640" y="5642516"/>
            <a:ext cx="2334274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der </a:t>
            </a:r>
            <a:r>
              <a:rPr lang="en-GB" sz="2400" b="1" dirty="0" err="1">
                <a:solidFill>
                  <a:schemeClr val="bg1"/>
                </a:solidFill>
                <a:latin typeface="Comic Sans MS" pitchFamily="66" charset="0"/>
              </a:rPr>
              <a:t>Wintergarten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2360" y="5642516"/>
            <a:ext cx="206250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der </a:t>
            </a:r>
            <a:r>
              <a:rPr lang="en-GB" sz="2400" b="1" dirty="0" err="1">
                <a:solidFill>
                  <a:schemeClr val="bg1"/>
                </a:solidFill>
                <a:latin typeface="Comic Sans MS" pitchFamily="66" charset="0"/>
              </a:rPr>
              <a:t>Flur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3640" y="5649129"/>
            <a:ext cx="2062508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der </a:t>
            </a:r>
            <a:r>
              <a:rPr lang="en-GB" sz="2400" b="1" dirty="0" err="1">
                <a:solidFill>
                  <a:schemeClr val="bg1"/>
                </a:solidFill>
                <a:latin typeface="Comic Sans MS" pitchFamily="66" charset="0"/>
              </a:rPr>
              <a:t>Schornstein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4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1040" y="259088"/>
            <a:ext cx="780288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Mein </a:t>
            </a:r>
            <a:r>
              <a:rPr lang="en-GB" sz="3200" b="1" dirty="0" err="1"/>
              <a:t>Haus</a:t>
            </a:r>
            <a:r>
              <a:rPr lang="en-GB" sz="3200" b="1" dirty="0"/>
              <a:t> – Welches Zimmer </a:t>
            </a:r>
            <a:r>
              <a:rPr lang="en-GB" sz="3200" b="1" dirty="0" err="1"/>
              <a:t>ist</a:t>
            </a:r>
            <a:r>
              <a:rPr lang="en-GB" sz="3200" b="1" dirty="0"/>
              <a:t> das?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5820" y="2740460"/>
            <a:ext cx="3307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die _re_ _e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9720" y="4297680"/>
            <a:ext cx="3307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die _ _</a:t>
            </a:r>
            <a:r>
              <a:rPr lang="en-GB" sz="4000" b="1" dirty="0" err="1">
                <a:latin typeface="Comic Sans MS" panose="030F0702030302020204" pitchFamily="66" charset="0"/>
              </a:rPr>
              <a:t>che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" y="5364480"/>
            <a:ext cx="3703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die </a:t>
            </a:r>
            <a:r>
              <a:rPr lang="en-GB" sz="4000" b="1" dirty="0" err="1">
                <a:latin typeface="Comic Sans MS" panose="030F0702030302020204" pitchFamily="66" charset="0"/>
              </a:rPr>
              <a:t>H_ust</a:t>
            </a:r>
            <a:r>
              <a:rPr lang="en-GB" sz="4000" b="1" dirty="0">
                <a:latin typeface="Comic Sans MS" panose="030F0702030302020204" pitchFamily="66" charset="0"/>
              </a:rPr>
              <a:t>_ _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0" y="2750224"/>
            <a:ext cx="3307080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die </a:t>
            </a:r>
            <a:r>
              <a:rPr lang="en-GB" sz="4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Treppe</a:t>
            </a:r>
            <a:endParaRPr lang="en-GB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6840" y="4297680"/>
            <a:ext cx="3307080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die </a:t>
            </a:r>
            <a:r>
              <a:rPr lang="en-GB" sz="4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Küche</a:t>
            </a:r>
            <a:endParaRPr lang="en-GB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" y="5523726"/>
            <a:ext cx="3596640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die </a:t>
            </a:r>
            <a:r>
              <a:rPr lang="en-GB" sz="4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Haustür</a:t>
            </a:r>
            <a:endParaRPr lang="en-GB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2" descr="http://cdn.freshome.com/wp-content/uploads/2012/10/kitchen-lay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303471"/>
            <a:ext cx="2138708" cy="1737360"/>
          </a:xfrm>
          <a:prstGeom prst="rect">
            <a:avLst/>
          </a:prstGeom>
          <a:noFill/>
        </p:spPr>
      </p:pic>
      <p:pic>
        <p:nvPicPr>
          <p:cNvPr id="13" name="Picture 2" descr="http://www.atccontractors.co.uk/images/recent_projects/stairs/full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106" y="950534"/>
            <a:ext cx="2062508" cy="1737360"/>
          </a:xfrm>
          <a:prstGeom prst="rect">
            <a:avLst/>
          </a:prstGeom>
          <a:noFill/>
        </p:spPr>
      </p:pic>
      <p:pic>
        <p:nvPicPr>
          <p:cNvPr id="14" name="Picture 2" descr="http://www.blackgracecowley.com/blog/wp-content/uploads/2012/05/red-front-doo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6645" y="3629677"/>
            <a:ext cx="2138708" cy="1737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09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1040" y="259088"/>
            <a:ext cx="780288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Mein </a:t>
            </a:r>
            <a:r>
              <a:rPr lang="en-GB" sz="3200" b="1" dirty="0" err="1"/>
              <a:t>Haus</a:t>
            </a:r>
            <a:r>
              <a:rPr lang="en-GB" sz="3200" b="1" dirty="0"/>
              <a:t> – Welches Zimmer </a:t>
            </a:r>
            <a:r>
              <a:rPr lang="en-GB" sz="3200" b="1" dirty="0" err="1"/>
              <a:t>ist</a:t>
            </a:r>
            <a:r>
              <a:rPr lang="en-GB" sz="3200" b="1" dirty="0"/>
              <a:t> das?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454815"/>
            <a:ext cx="3307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die </a:t>
            </a:r>
            <a:r>
              <a:rPr lang="en-GB" sz="4000" b="1" dirty="0" err="1">
                <a:latin typeface="Comic Sans MS" panose="030F0702030302020204" pitchFamily="66" charset="0"/>
              </a:rPr>
              <a:t>D_s_h</a:t>
            </a:r>
            <a:r>
              <a:rPr lang="en-GB" sz="4000" b="1" dirty="0">
                <a:latin typeface="Comic Sans MS" panose="030F0702030302020204" pitchFamily="66" charset="0"/>
              </a:rPr>
              <a:t>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1819" y="3740025"/>
            <a:ext cx="3703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die _</a:t>
            </a:r>
            <a:r>
              <a:rPr lang="en-GB" sz="4000" b="1" dirty="0" err="1">
                <a:latin typeface="Comic Sans MS" panose="030F0702030302020204" pitchFamily="66" charset="0"/>
              </a:rPr>
              <a:t>ar</a:t>
            </a:r>
            <a:r>
              <a:rPr lang="en-GB" sz="4000" b="1" dirty="0">
                <a:latin typeface="Comic Sans MS" panose="030F0702030302020204" pitchFamily="66" charset="0"/>
              </a:rPr>
              <a:t>_ _e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454815"/>
            <a:ext cx="3307080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die </a:t>
            </a:r>
            <a:r>
              <a:rPr lang="en-GB" sz="4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Dusche</a:t>
            </a:r>
            <a:endParaRPr lang="en-GB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1819" y="3857901"/>
            <a:ext cx="3307080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die Garage</a:t>
            </a:r>
          </a:p>
        </p:txBody>
      </p:sp>
      <p:pic>
        <p:nvPicPr>
          <p:cNvPr id="11" name="Picture 2" descr="http://heatingandplumbingdoncaster.co.uk/wp-content/uploads/2011/10/Shower-install-donc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941" y="1397160"/>
            <a:ext cx="2165375" cy="1737360"/>
          </a:xfrm>
          <a:prstGeom prst="rect">
            <a:avLst/>
          </a:prstGeom>
          <a:noFill/>
        </p:spPr>
      </p:pic>
      <p:pic>
        <p:nvPicPr>
          <p:cNvPr id="12" name="Picture 2" descr="http://www.dendovermep.co.uk/wp-content/uploads/2013/01/gar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7927" y="1543779"/>
            <a:ext cx="2054881" cy="173736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14599" y="5854983"/>
            <a:ext cx="3703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die </a:t>
            </a:r>
            <a:r>
              <a:rPr lang="en-GB" sz="4000" b="1" dirty="0" err="1">
                <a:latin typeface="Comic Sans MS" panose="030F0702030302020204" pitchFamily="66" charset="0"/>
              </a:rPr>
              <a:t>T_rr_ss</a:t>
            </a:r>
            <a:r>
              <a:rPr lang="en-GB" sz="4000" b="1" dirty="0">
                <a:latin typeface="Comic Sans MS" panose="030F0702030302020204" pitchFamily="66" charset="0"/>
              </a:rPr>
              <a:t>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6660" y="5977830"/>
            <a:ext cx="3703320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die Terrasse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066" y="4255068"/>
            <a:ext cx="2062508" cy="167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0440" y="121928"/>
            <a:ext cx="222504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Mein </a:t>
            </a:r>
            <a:r>
              <a:rPr lang="en-GB" sz="3200" b="1" dirty="0" err="1"/>
              <a:t>Haus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4320" y="2707048"/>
            <a:ext cx="2138708" cy="830997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das </a:t>
            </a:r>
            <a:r>
              <a:rPr lang="en-GB" sz="2400" b="1" dirty="0" err="1">
                <a:solidFill>
                  <a:schemeClr val="bg1"/>
                </a:solidFill>
                <a:latin typeface="Comic Sans MS" pitchFamily="66" charset="0"/>
              </a:rPr>
              <a:t>Wohnzimmer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8748" y="2707048"/>
            <a:ext cx="2296132" cy="830997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das </a:t>
            </a:r>
            <a:r>
              <a:rPr lang="en-GB" sz="2400" b="1" dirty="0" err="1">
                <a:solidFill>
                  <a:schemeClr val="bg1"/>
                </a:solidFill>
                <a:latin typeface="Comic Sans MS" pitchFamily="66" charset="0"/>
              </a:rPr>
              <a:t>Schlafzimmer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1692" y="2730116"/>
            <a:ext cx="2062508" cy="830997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das </a:t>
            </a:r>
            <a:r>
              <a:rPr lang="en-GB" sz="2400" b="1" dirty="0" err="1">
                <a:solidFill>
                  <a:schemeClr val="bg1"/>
                </a:solidFill>
                <a:latin typeface="Comic Sans MS" pitchFamily="66" charset="0"/>
              </a:rPr>
              <a:t>Esszimmer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30678" y="2736729"/>
            <a:ext cx="2062508" cy="830997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das </a:t>
            </a:r>
            <a:r>
              <a:rPr lang="en-GB" sz="2400" b="1" dirty="0" err="1">
                <a:solidFill>
                  <a:schemeClr val="bg1"/>
                </a:solidFill>
                <a:latin typeface="Comic Sans MS" pitchFamily="66" charset="0"/>
              </a:rPr>
              <a:t>Badezimmer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9640" y="5612036"/>
            <a:ext cx="2334274" cy="1200329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das </a:t>
            </a:r>
            <a:r>
              <a:rPr lang="en-GB" sz="2400" b="1" dirty="0" err="1">
                <a:solidFill>
                  <a:schemeClr val="bg1"/>
                </a:solidFill>
                <a:latin typeface="Comic Sans MS" pitchFamily="66" charset="0"/>
              </a:rPr>
              <a:t>Arbeitszimmer</a:t>
            </a: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/das </a:t>
            </a:r>
            <a:r>
              <a:rPr lang="en-GB" sz="2400" b="1" dirty="0" err="1">
                <a:solidFill>
                  <a:schemeClr val="bg1"/>
                </a:solidFill>
                <a:latin typeface="Comic Sans MS" pitchFamily="66" charset="0"/>
              </a:rPr>
              <a:t>Büro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2360" y="5612036"/>
            <a:ext cx="2062508" cy="830997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das </a:t>
            </a:r>
            <a:r>
              <a:rPr lang="en-GB" sz="2400" b="1" dirty="0" err="1">
                <a:solidFill>
                  <a:schemeClr val="bg1"/>
                </a:solidFill>
                <a:latin typeface="Comic Sans MS" pitchFamily="66" charset="0"/>
              </a:rPr>
              <a:t>Spielzimmer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3640" y="5649129"/>
            <a:ext cx="2062508" cy="46166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das </a:t>
            </a:r>
            <a:r>
              <a:rPr lang="en-GB" sz="2400" b="1" dirty="0" err="1">
                <a:solidFill>
                  <a:schemeClr val="bg1"/>
                </a:solidFill>
                <a:latin typeface="Comic Sans MS" pitchFamily="66" charset="0"/>
              </a:rPr>
              <a:t>Fenster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" name="Picture 2" descr="http://london.crowneplaza.com/wp-content/uploads/2011/01/Crowne-Plaza-Living-Roo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28" y="900425"/>
            <a:ext cx="2060892" cy="1539240"/>
          </a:xfrm>
          <a:prstGeom prst="rect">
            <a:avLst/>
          </a:prstGeom>
          <a:noFill/>
        </p:spPr>
      </p:pic>
      <p:pic>
        <p:nvPicPr>
          <p:cNvPr id="21" name="Picture 2" descr="http://innovarpm.com/gallerys/var/albums/Bathrooms/New-Bathroom.jpg?m=13058709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0678" y="900426"/>
            <a:ext cx="2011680" cy="1539240"/>
          </a:xfrm>
          <a:prstGeom prst="rect">
            <a:avLst/>
          </a:prstGeom>
          <a:noFill/>
        </p:spPr>
      </p:pic>
      <p:pic>
        <p:nvPicPr>
          <p:cNvPr id="22" name="Picture 2" descr="http://www.duvetandpillowwarehouse.co.uk/blog/wp-content/uploads/bedroom-design_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3640" y="900425"/>
            <a:ext cx="2301240" cy="1539240"/>
          </a:xfrm>
          <a:prstGeom prst="rect">
            <a:avLst/>
          </a:prstGeom>
          <a:noFill/>
        </p:spPr>
      </p:pic>
      <p:pic>
        <p:nvPicPr>
          <p:cNvPr id="23" name="Picture 2" descr="http://www.home-designing.com/wp-content/uploads/2008/12/img94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1692" y="920698"/>
            <a:ext cx="2062508" cy="1518975"/>
          </a:xfrm>
          <a:prstGeom prst="rect">
            <a:avLst/>
          </a:prstGeom>
          <a:noFill/>
        </p:spPr>
      </p:pic>
      <p:pic>
        <p:nvPicPr>
          <p:cNvPr id="24" name="Picture 2" descr="http://myzerowaste.com/wp-content/uploads/2012/02/home-office-desk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6320" y="3800408"/>
            <a:ext cx="2337594" cy="1706880"/>
          </a:xfrm>
          <a:prstGeom prst="rect">
            <a:avLst/>
          </a:prstGeom>
          <a:noFill/>
        </p:spPr>
      </p:pic>
      <p:pic>
        <p:nvPicPr>
          <p:cNvPr id="25" name="Picture 2" descr="http://aperfectplayroom.com/wp-content/uploads/2009/06/bright-cheerful-playroo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2361" y="3800408"/>
            <a:ext cx="2062508" cy="1706880"/>
          </a:xfrm>
          <a:prstGeom prst="rect">
            <a:avLst/>
          </a:prstGeom>
          <a:noFill/>
        </p:spPr>
      </p:pic>
      <p:pic>
        <p:nvPicPr>
          <p:cNvPr id="26" name="Picture 2" descr="http://www.photo-dictionary.com/photofiles/list/105/801windo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63640" y="3800415"/>
            <a:ext cx="2062508" cy="1752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305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0440" y="121928"/>
            <a:ext cx="222504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Mein </a:t>
            </a:r>
            <a:r>
              <a:rPr lang="en-GB" sz="3200" b="1" dirty="0" err="1"/>
              <a:t>Haus</a:t>
            </a:r>
            <a:endParaRPr lang="en-GB" sz="3200" b="1" dirty="0"/>
          </a:p>
        </p:txBody>
      </p:sp>
      <p:pic>
        <p:nvPicPr>
          <p:cNvPr id="6" name="Picture 2" descr="http://www.home-designing.com/wp-content/uploads/2008/12/img94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12" y="1088330"/>
            <a:ext cx="4561868" cy="52210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29200" y="1088338"/>
            <a:ext cx="3718560" cy="1323439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Das </a:t>
            </a:r>
            <a:r>
              <a:rPr lang="en-GB" sz="4000" b="1" dirty="0" err="1">
                <a:latin typeface="Comic Sans MS" panose="030F0702030302020204" pitchFamily="66" charset="0"/>
              </a:rPr>
              <a:t>Esszimmer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4898338"/>
            <a:ext cx="3718560" cy="1323439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Das </a:t>
            </a:r>
            <a:r>
              <a:rPr lang="en-GB" sz="4000" b="1" dirty="0" err="1">
                <a:latin typeface="Comic Sans MS" panose="030F0702030302020204" pitchFamily="66" charset="0"/>
              </a:rPr>
              <a:t>Wohnzimmer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345" y="2683499"/>
            <a:ext cx="2352675" cy="1943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026" y="816607"/>
            <a:ext cx="1093054" cy="100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4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0440" y="121928"/>
            <a:ext cx="222504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Mein </a:t>
            </a:r>
            <a:r>
              <a:rPr lang="en-GB" sz="3200" b="1" dirty="0" err="1"/>
              <a:t>Haus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1088338"/>
            <a:ext cx="3718560" cy="1323439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Das </a:t>
            </a:r>
            <a:r>
              <a:rPr lang="en-GB" sz="4000" b="1" dirty="0" err="1">
                <a:latin typeface="Comic Sans MS" panose="030F0702030302020204" pitchFamily="66" charset="0"/>
              </a:rPr>
              <a:t>Spielzimmer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4898338"/>
            <a:ext cx="3718560" cy="1323439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Das </a:t>
            </a:r>
            <a:r>
              <a:rPr lang="en-GB" sz="4000" b="1" dirty="0" err="1">
                <a:latin typeface="Comic Sans MS" panose="030F0702030302020204" pitchFamily="66" charset="0"/>
              </a:rPr>
              <a:t>Wohnzimmer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45" y="2683499"/>
            <a:ext cx="2352675" cy="1943100"/>
          </a:xfrm>
          <a:prstGeom prst="rect">
            <a:avLst/>
          </a:prstGeom>
        </p:spPr>
      </p:pic>
      <p:pic>
        <p:nvPicPr>
          <p:cNvPr id="10" name="Picture 2" descr="http://london.crowneplaza.com/wp-content/uploads/2011/01/Crowne-Plaza-Living-Room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28" y="1144259"/>
            <a:ext cx="3923492" cy="507751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529" y="4626607"/>
            <a:ext cx="109127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0440" y="121928"/>
            <a:ext cx="222504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Mein </a:t>
            </a:r>
            <a:r>
              <a:rPr lang="en-GB" sz="3200" b="1" dirty="0" err="1"/>
              <a:t>Haus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1088338"/>
            <a:ext cx="3718560" cy="1323439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Das </a:t>
            </a:r>
            <a:r>
              <a:rPr lang="en-GB" sz="4000" b="1" dirty="0" err="1">
                <a:latin typeface="Comic Sans MS" panose="030F0702030302020204" pitchFamily="66" charset="0"/>
              </a:rPr>
              <a:t>Schlafzimmer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4898338"/>
            <a:ext cx="3718560" cy="1323439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Das </a:t>
            </a:r>
            <a:r>
              <a:rPr lang="en-GB" sz="4000" b="1" dirty="0" err="1">
                <a:latin typeface="Comic Sans MS" panose="030F0702030302020204" pitchFamily="66" charset="0"/>
              </a:rPr>
              <a:t>Badezimmer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45" y="2683499"/>
            <a:ext cx="2352675" cy="1943100"/>
          </a:xfrm>
          <a:prstGeom prst="rect">
            <a:avLst/>
          </a:prstGeom>
        </p:spPr>
      </p:pic>
      <p:pic>
        <p:nvPicPr>
          <p:cNvPr id="10" name="Picture 2" descr="http://innovarpm.com/gallerys/var/albums/Bathrooms/New-Bathroom.jpg?m=13058709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" y="1088337"/>
            <a:ext cx="3733800" cy="5133439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026" y="4458590"/>
            <a:ext cx="1093054" cy="100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4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0440" y="121928"/>
            <a:ext cx="222504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Mein </a:t>
            </a:r>
            <a:r>
              <a:rPr lang="en-GB" sz="3200" b="1" dirty="0" err="1"/>
              <a:t>Haus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1088338"/>
            <a:ext cx="3718560" cy="1323439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Das </a:t>
            </a:r>
            <a:r>
              <a:rPr lang="en-GB" sz="4000" b="1" dirty="0" err="1">
                <a:latin typeface="Comic Sans MS" panose="030F0702030302020204" pitchFamily="66" charset="0"/>
              </a:rPr>
              <a:t>Esszimmer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4898338"/>
            <a:ext cx="3718560" cy="1323439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Das </a:t>
            </a:r>
            <a:r>
              <a:rPr lang="en-GB" sz="4000" b="1" dirty="0" err="1">
                <a:latin typeface="Comic Sans MS" panose="030F0702030302020204" pitchFamily="66" charset="0"/>
              </a:rPr>
              <a:t>Fenster</a:t>
            </a:r>
            <a:endParaRPr lang="en-GB" sz="4000" b="1" dirty="0">
              <a:latin typeface="Comic Sans MS" panose="030F0702030302020204" pitchFamily="66" charset="0"/>
            </a:endParaRPr>
          </a:p>
          <a:p>
            <a:pPr algn="ctr"/>
            <a:endParaRPr lang="en-GB" sz="40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45" y="2683499"/>
            <a:ext cx="2352675" cy="1943100"/>
          </a:xfrm>
          <a:prstGeom prst="rect">
            <a:avLst/>
          </a:prstGeom>
        </p:spPr>
      </p:pic>
      <p:pic>
        <p:nvPicPr>
          <p:cNvPr id="10" name="Picture 2" descr="http://www.photo-dictionary.com/photofiles/list/105/801wind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" y="1088338"/>
            <a:ext cx="3901440" cy="5133439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106" y="5560057"/>
            <a:ext cx="1093054" cy="100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8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0440" y="121928"/>
            <a:ext cx="222504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Mein </a:t>
            </a:r>
            <a:r>
              <a:rPr lang="en-GB" sz="3200" b="1" dirty="0" err="1"/>
              <a:t>Haus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1088330"/>
            <a:ext cx="3718560" cy="1292662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900" b="1" dirty="0">
                <a:latin typeface="Comic Sans MS" panose="030F0702030302020204" pitchFamily="66" charset="0"/>
              </a:rPr>
              <a:t>Das </a:t>
            </a:r>
            <a:r>
              <a:rPr lang="en-GB" sz="3900" b="1" dirty="0" err="1">
                <a:latin typeface="Comic Sans MS" panose="030F0702030302020204" pitchFamily="66" charset="0"/>
              </a:rPr>
              <a:t>Arbeitszimmer</a:t>
            </a:r>
            <a:endParaRPr lang="en-GB" sz="39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4898338"/>
            <a:ext cx="3718560" cy="1323439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Das </a:t>
            </a:r>
            <a:r>
              <a:rPr lang="en-GB" sz="4000" b="1" dirty="0" err="1">
                <a:latin typeface="Comic Sans MS" panose="030F0702030302020204" pitchFamily="66" charset="0"/>
              </a:rPr>
              <a:t>Büro</a:t>
            </a:r>
            <a:endParaRPr lang="en-GB" sz="4000" b="1" dirty="0">
              <a:latin typeface="Comic Sans MS" panose="030F0702030302020204" pitchFamily="66" charset="0"/>
            </a:endParaRPr>
          </a:p>
          <a:p>
            <a:pPr algn="ctr"/>
            <a:endParaRPr lang="en-GB" sz="40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45" y="2683499"/>
            <a:ext cx="2352675" cy="1943100"/>
          </a:xfrm>
          <a:prstGeom prst="rect">
            <a:avLst/>
          </a:prstGeom>
        </p:spPr>
      </p:pic>
      <p:pic>
        <p:nvPicPr>
          <p:cNvPr id="10" name="Picture 2" descr="http://myzerowaste.com/wp-content/uploads/2012/02/home-office-des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960" y="1088330"/>
            <a:ext cx="3859040" cy="488575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026" y="816607"/>
            <a:ext cx="1093054" cy="10010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398" y="5605777"/>
            <a:ext cx="1093054" cy="100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6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0440" y="121928"/>
            <a:ext cx="222504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Mein </a:t>
            </a:r>
            <a:r>
              <a:rPr lang="en-GB" sz="3200" b="1" dirty="0" err="1"/>
              <a:t>Haus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1088338"/>
            <a:ext cx="3718560" cy="1323439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Das </a:t>
            </a:r>
            <a:r>
              <a:rPr lang="en-GB" sz="4000" b="1" dirty="0" err="1">
                <a:latin typeface="Comic Sans MS" panose="030F0702030302020204" pitchFamily="66" charset="0"/>
              </a:rPr>
              <a:t>Schlafzimmer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4898338"/>
            <a:ext cx="3718560" cy="1323439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Das </a:t>
            </a:r>
            <a:r>
              <a:rPr lang="en-GB" sz="4000" b="1" dirty="0" err="1">
                <a:latin typeface="Comic Sans MS" panose="030F0702030302020204" pitchFamily="66" charset="0"/>
              </a:rPr>
              <a:t>Wohnzimmer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45" y="2683499"/>
            <a:ext cx="2352675" cy="1943100"/>
          </a:xfrm>
          <a:prstGeom prst="rect">
            <a:avLst/>
          </a:prstGeom>
        </p:spPr>
      </p:pic>
      <p:pic>
        <p:nvPicPr>
          <p:cNvPr id="10" name="Picture 2" descr="http://www.duvetandpillowwarehouse.co.uk/blog/wp-content/uploads/bedroom-design_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" y="1088338"/>
            <a:ext cx="3992880" cy="4704091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026" y="816607"/>
            <a:ext cx="1093054" cy="100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5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0440" y="121928"/>
            <a:ext cx="222504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Mein </a:t>
            </a:r>
            <a:r>
              <a:rPr lang="en-GB" sz="3200" b="1" dirty="0" err="1"/>
              <a:t>Haus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1088338"/>
            <a:ext cx="3718560" cy="1323439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Das </a:t>
            </a:r>
            <a:r>
              <a:rPr lang="en-GB" sz="4000" b="1" dirty="0" err="1">
                <a:latin typeface="Comic Sans MS" panose="030F0702030302020204" pitchFamily="66" charset="0"/>
              </a:rPr>
              <a:t>Büro</a:t>
            </a:r>
            <a:endParaRPr lang="en-GB" sz="4000" b="1" dirty="0">
              <a:latin typeface="Comic Sans MS" panose="030F0702030302020204" pitchFamily="66" charset="0"/>
            </a:endParaRPr>
          </a:p>
          <a:p>
            <a:pPr algn="ctr"/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4898338"/>
            <a:ext cx="3718560" cy="1323439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Das </a:t>
            </a:r>
            <a:r>
              <a:rPr lang="en-GB" sz="4000" b="1" dirty="0" err="1">
                <a:latin typeface="Comic Sans MS" panose="030F0702030302020204" pitchFamily="66" charset="0"/>
              </a:rPr>
              <a:t>Spielzimmer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45" y="2683499"/>
            <a:ext cx="2352675" cy="1943100"/>
          </a:xfrm>
          <a:prstGeom prst="rect">
            <a:avLst/>
          </a:prstGeom>
        </p:spPr>
      </p:pic>
      <p:pic>
        <p:nvPicPr>
          <p:cNvPr id="10" name="Picture 2" descr="http://aperfectplayroom.com/wp-content/uploads/2009/06/bright-cheerful-playr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" y="1347410"/>
            <a:ext cx="4038600" cy="4337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927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hiptoncourt.co.uk/wp-content/uploads/2008/08/vivat-shipton-court-garden-1-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738" y="1320629"/>
            <a:ext cx="2379622" cy="21160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4560" y="121928"/>
            <a:ext cx="534924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Mein </a:t>
            </a:r>
            <a:r>
              <a:rPr lang="en-GB" sz="3200" b="1" dirty="0" err="1"/>
              <a:t>Haus</a:t>
            </a:r>
            <a:r>
              <a:rPr lang="en-GB" sz="3200" b="1" dirty="0"/>
              <a:t> – was </a:t>
            </a:r>
            <a:r>
              <a:rPr lang="en-GB" sz="3200" b="1" dirty="0" err="1"/>
              <a:t>fehlt</a:t>
            </a:r>
            <a:r>
              <a:rPr lang="en-GB" sz="3200" b="1" dirty="0"/>
              <a:t>?</a:t>
            </a:r>
          </a:p>
        </p:txBody>
      </p:sp>
      <p:pic>
        <p:nvPicPr>
          <p:cNvPr id="8" name="Picture 2" descr="http://www.metrosafe.co.uk/uploads/pics/messy-atti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4166" y="4107634"/>
            <a:ext cx="2481194" cy="2308815"/>
          </a:xfrm>
          <a:prstGeom prst="rect">
            <a:avLst/>
          </a:prstGeom>
          <a:noFill/>
        </p:spPr>
      </p:pic>
      <p:pic>
        <p:nvPicPr>
          <p:cNvPr id="10" name="Picture 2" descr="http://f0.bcbits.com/z/35/77/3577374106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13" y="1320637"/>
            <a:ext cx="2676341" cy="2180639"/>
          </a:xfrm>
          <a:prstGeom prst="rect">
            <a:avLst/>
          </a:prstGeom>
          <a:noFill/>
        </p:spPr>
      </p:pic>
      <p:pic>
        <p:nvPicPr>
          <p:cNvPr id="11" name="Picture 2" descr="http://www.mmenterprises.co.uk/images/wine-cell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3372" y="1320636"/>
            <a:ext cx="2809268" cy="2180639"/>
          </a:xfrm>
          <a:prstGeom prst="rect">
            <a:avLst/>
          </a:prstGeom>
          <a:noFill/>
        </p:spPr>
      </p:pic>
      <p:pic>
        <p:nvPicPr>
          <p:cNvPr id="13" name="Picture 2" descr="http://diyconservatorykit.co.uk/ESW/Images/Conservatory%20photo's%20various%201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513" y="4115202"/>
            <a:ext cx="2676341" cy="2301240"/>
          </a:xfrm>
          <a:prstGeom prst="rect">
            <a:avLst/>
          </a:prstGeom>
          <a:noFill/>
        </p:spPr>
      </p:pic>
      <p:pic>
        <p:nvPicPr>
          <p:cNvPr id="14" name="Picture 2" descr="http://www.kevington.com/images/Chimney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3372" y="4115202"/>
            <a:ext cx="2809268" cy="2301240"/>
          </a:xfrm>
          <a:prstGeom prst="rect">
            <a:avLst/>
          </a:prstGeom>
          <a:noFill/>
        </p:spPr>
      </p:pic>
      <p:pic>
        <p:nvPicPr>
          <p:cNvPr id="20" name="Picture 2" descr="http://globalgoodgroup.com/wp-content/uploads/2012/10/Balcon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30" y="1152284"/>
            <a:ext cx="9133177" cy="570572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81277" y="3208729"/>
            <a:ext cx="7675866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Comic Sans MS" pitchFamily="66" charset="0"/>
              </a:rPr>
              <a:t>der </a:t>
            </a:r>
            <a:r>
              <a:rPr lang="en-GB" sz="6000" b="1" dirty="0" err="1">
                <a:solidFill>
                  <a:schemeClr val="bg1"/>
                </a:solidFill>
                <a:latin typeface="Comic Sans MS" pitchFamily="66" charset="0"/>
              </a:rPr>
              <a:t>Balkon</a:t>
            </a:r>
            <a:endParaRPr lang="en-GB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5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20" y="0"/>
            <a:ext cx="467868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553023"/>
            <a:ext cx="3825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Comic Sans MS" panose="030F0702030302020204" pitchFamily="66" charset="0"/>
              </a:rPr>
              <a:t>im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b="1" dirty="0" err="1">
                <a:latin typeface="Comic Sans MS" panose="030F0702030302020204" pitchFamily="66" charset="0"/>
              </a:rPr>
              <a:t>Untergeschoss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444063"/>
            <a:ext cx="3825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latin typeface="Comic Sans MS" panose="030F0702030302020204" pitchFamily="66" charset="0"/>
              </a:rPr>
              <a:t>im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b="1" dirty="0" err="1">
                <a:latin typeface="Comic Sans MS" panose="030F0702030302020204" pitchFamily="66" charset="0"/>
              </a:rPr>
              <a:t>ersten</a:t>
            </a:r>
            <a:r>
              <a:rPr lang="en-GB" sz="3200" b="1" dirty="0">
                <a:latin typeface="Comic Sans MS" panose="030F0702030302020204" pitchFamily="66" charset="0"/>
              </a:rPr>
              <a:t> Stock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" y="3876623"/>
            <a:ext cx="3825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latin typeface="Comic Sans MS" panose="030F0702030302020204" pitchFamily="66" charset="0"/>
              </a:rPr>
              <a:t>im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b="1" dirty="0" err="1">
                <a:latin typeface="Comic Sans MS" panose="030F0702030302020204" pitchFamily="66" charset="0"/>
              </a:rPr>
              <a:t>Erdgeschoss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026743"/>
            <a:ext cx="3825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latin typeface="Comic Sans MS" panose="030F0702030302020204" pitchFamily="66" charset="0"/>
              </a:rPr>
              <a:t>im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b="1" dirty="0" err="1">
                <a:latin typeface="Comic Sans MS" panose="030F0702030302020204" pitchFamily="66" charset="0"/>
              </a:rPr>
              <a:t>zweiten</a:t>
            </a:r>
            <a:r>
              <a:rPr lang="en-GB" sz="3200" b="1" dirty="0">
                <a:latin typeface="Comic Sans MS" panose="030F0702030302020204" pitchFamily="66" charset="0"/>
              </a:rPr>
              <a:t> Stock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069080" y="5684520"/>
            <a:ext cx="883920" cy="453270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4069080" y="4008120"/>
            <a:ext cx="883920" cy="453270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4069080" y="2558355"/>
            <a:ext cx="883920" cy="453270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4069080" y="1108590"/>
            <a:ext cx="883920" cy="453270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520440" y="121928"/>
            <a:ext cx="222504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Mein </a:t>
            </a:r>
            <a:r>
              <a:rPr lang="en-GB" sz="3200" b="1" dirty="0" err="1"/>
              <a:t>Haus</a:t>
            </a:r>
            <a:endParaRPr lang="en-GB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3A43FA-C589-33B8-E6A0-CD6FBE9DB1A4}"/>
              </a:ext>
            </a:extLst>
          </p:cNvPr>
          <p:cNvSpPr txBox="1"/>
          <p:nvPr/>
        </p:nvSpPr>
        <p:spPr>
          <a:xfrm>
            <a:off x="570370" y="6192573"/>
            <a:ext cx="303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FF3399"/>
                </a:solidFill>
                <a:latin typeface="Comic Sans MS" panose="030F0702030302020204" pitchFamily="66" charset="0"/>
              </a:rPr>
              <a:t>in the basement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5611FB-8DD1-AA64-D379-A859D8D8FCE1}"/>
              </a:ext>
            </a:extLst>
          </p:cNvPr>
          <p:cNvSpPr txBox="1"/>
          <p:nvPr/>
        </p:nvSpPr>
        <p:spPr>
          <a:xfrm>
            <a:off x="624766" y="4596770"/>
            <a:ext cx="303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FF3399"/>
                </a:solidFill>
                <a:latin typeface="Comic Sans MS" panose="030F0702030302020204" pitchFamily="66" charset="0"/>
              </a:rPr>
              <a:t>on the ground floor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88B1C9-8448-FD0A-C23B-BE96C580448F}"/>
              </a:ext>
            </a:extLst>
          </p:cNvPr>
          <p:cNvSpPr txBox="1"/>
          <p:nvPr/>
        </p:nvSpPr>
        <p:spPr>
          <a:xfrm>
            <a:off x="563731" y="2961477"/>
            <a:ext cx="303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FF3399"/>
                </a:solidFill>
                <a:latin typeface="Comic Sans MS" panose="030F0702030302020204" pitchFamily="66" charset="0"/>
              </a:rPr>
              <a:t>on the first floor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BBADC8-D306-A855-A3BB-D26E9D6FE393}"/>
              </a:ext>
            </a:extLst>
          </p:cNvPr>
          <p:cNvSpPr txBox="1"/>
          <p:nvPr/>
        </p:nvSpPr>
        <p:spPr>
          <a:xfrm>
            <a:off x="570370" y="1599461"/>
            <a:ext cx="303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FF3399"/>
                </a:solidFill>
                <a:latin typeface="Comic Sans MS" panose="030F0702030302020204" pitchFamily="66" charset="0"/>
              </a:rPr>
              <a:t>on the second floor</a:t>
            </a:r>
          </a:p>
        </p:txBody>
      </p:sp>
    </p:spTree>
    <p:extLst>
      <p:ext uri="{BB962C8B-B14F-4D97-AF65-F5344CB8AC3E}">
        <p14:creationId xmlns:p14="http://schemas.microsoft.com/office/powerpoint/2010/main" val="295427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2" grpId="0"/>
      <p:bldP spid="3" grpId="0"/>
      <p:bldP spid="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46C98C-E7EF-99BA-17F1-DA6FA1A15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772" y="436430"/>
            <a:ext cx="3648547" cy="5981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DEE005-16A7-ABAF-6DD9-F7CEB9CC4190}"/>
              </a:ext>
            </a:extLst>
          </p:cNvPr>
          <p:cNvSpPr txBox="1"/>
          <p:nvPr/>
        </p:nvSpPr>
        <p:spPr>
          <a:xfrm>
            <a:off x="380246" y="5586551"/>
            <a:ext cx="3648547" cy="830997"/>
          </a:xfrm>
          <a:prstGeom prst="rect">
            <a:avLst/>
          </a:prstGeom>
          <a:noFill/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Im </a:t>
            </a:r>
            <a:r>
              <a:rPr lang="en-GB" sz="2400" b="1" dirty="0" err="1"/>
              <a:t>Untergeschoss</a:t>
            </a:r>
            <a:r>
              <a:rPr lang="en-GB" sz="2400" b="1" dirty="0"/>
              <a:t> gibt es einen Keller.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B7B61-9548-2B52-6E4C-CC99753F13EB}"/>
              </a:ext>
            </a:extLst>
          </p:cNvPr>
          <p:cNvSpPr txBox="1"/>
          <p:nvPr/>
        </p:nvSpPr>
        <p:spPr>
          <a:xfrm>
            <a:off x="313854" y="1863567"/>
            <a:ext cx="3648547" cy="830997"/>
          </a:xfrm>
          <a:prstGeom prst="rect">
            <a:avLst/>
          </a:prstGeom>
          <a:noFill/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Im </a:t>
            </a:r>
            <a:r>
              <a:rPr lang="en-GB" sz="2400" b="1" dirty="0" err="1"/>
              <a:t>ersten</a:t>
            </a:r>
            <a:r>
              <a:rPr lang="en-GB" sz="2400" b="1" dirty="0"/>
              <a:t> Stock gibt es zwei </a:t>
            </a:r>
            <a:r>
              <a:rPr lang="en-GB" sz="2400" b="1" dirty="0" err="1"/>
              <a:t>Schlafzimmer</a:t>
            </a:r>
            <a:r>
              <a:rPr lang="en-GB" sz="2400" b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011175-9D47-8F56-6AE0-41D249825F20}"/>
              </a:ext>
            </a:extLst>
          </p:cNvPr>
          <p:cNvSpPr txBox="1"/>
          <p:nvPr/>
        </p:nvSpPr>
        <p:spPr>
          <a:xfrm>
            <a:off x="313854" y="3374584"/>
            <a:ext cx="3648547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Im </a:t>
            </a:r>
            <a:r>
              <a:rPr lang="en-GB" sz="2400" b="1" dirty="0" err="1"/>
              <a:t>Erdgeschoss</a:t>
            </a:r>
            <a:r>
              <a:rPr lang="en-GB" sz="2400" b="1" dirty="0"/>
              <a:t> gibt es eine </a:t>
            </a:r>
            <a:r>
              <a:rPr lang="en-GB" sz="2400" b="1" dirty="0" err="1"/>
              <a:t>K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üche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einen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Flur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die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Treppe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und ein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Wohnzimmer</a:t>
            </a:r>
            <a:r>
              <a:rPr lang="en-GB" sz="2400" b="1" dirty="0"/>
              <a:t>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99A9A0-1D0E-508F-405B-BC015870F090}"/>
              </a:ext>
            </a:extLst>
          </p:cNvPr>
          <p:cNvSpPr txBox="1"/>
          <p:nvPr/>
        </p:nvSpPr>
        <p:spPr>
          <a:xfrm>
            <a:off x="313854" y="436432"/>
            <a:ext cx="3648547" cy="830997"/>
          </a:xfrm>
          <a:prstGeom prst="rect">
            <a:avLst/>
          </a:prstGeom>
          <a:noFill/>
          <a:ln w="3492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Im </a:t>
            </a:r>
            <a:r>
              <a:rPr lang="en-GB" sz="2400" b="1" dirty="0" err="1"/>
              <a:t>zweiten</a:t>
            </a:r>
            <a:r>
              <a:rPr lang="en-GB" sz="2400" b="1" dirty="0"/>
              <a:t> Stock gibt es ein </a:t>
            </a:r>
            <a:r>
              <a:rPr lang="en-GB" sz="2400" b="1" dirty="0" err="1"/>
              <a:t>Spielzimmer</a:t>
            </a:r>
            <a:r>
              <a:rPr lang="en-GB" sz="2400" b="1" dirty="0"/>
              <a:t>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F3186BF-FA17-1443-475E-405012678191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028793" y="5586551"/>
            <a:ext cx="2634559" cy="415499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475E2A-E434-C4F5-A70E-08C6350D6D99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962401" y="3932806"/>
            <a:ext cx="1623591" cy="226608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63A835-1969-0CEC-5490-AAE6FA3CDEFD}"/>
              </a:ext>
            </a:extLst>
          </p:cNvPr>
          <p:cNvCxnSpPr>
            <a:cxnSpLocks/>
          </p:cNvCxnSpPr>
          <p:nvPr/>
        </p:nvCxnSpPr>
        <p:spPr>
          <a:xfrm flipV="1">
            <a:off x="3982024" y="4114521"/>
            <a:ext cx="2799021" cy="31808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33F6528-1ABF-3FBC-71C6-DE36A01FE1A2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962399" y="4159414"/>
            <a:ext cx="3533870" cy="243924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43A2DB-60C1-AC9D-0894-ADEE60F6267E}"/>
              </a:ext>
            </a:extLst>
          </p:cNvPr>
          <p:cNvCxnSpPr>
            <a:cxnSpLocks/>
          </p:cNvCxnSpPr>
          <p:nvPr/>
        </p:nvCxnSpPr>
        <p:spPr>
          <a:xfrm>
            <a:off x="3982024" y="2140815"/>
            <a:ext cx="2273923" cy="534257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49B6DEA-DDA5-FA52-AC8E-792A8ACFC368}"/>
              </a:ext>
            </a:extLst>
          </p:cNvPr>
          <p:cNvCxnSpPr>
            <a:cxnSpLocks/>
          </p:cNvCxnSpPr>
          <p:nvPr/>
        </p:nvCxnSpPr>
        <p:spPr>
          <a:xfrm>
            <a:off x="3962399" y="2160307"/>
            <a:ext cx="3533870" cy="1072987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73CA5B0-ECE4-4698-ACB5-BC3EDB3F54B4}"/>
              </a:ext>
            </a:extLst>
          </p:cNvPr>
          <p:cNvCxnSpPr>
            <a:cxnSpLocks/>
          </p:cNvCxnSpPr>
          <p:nvPr/>
        </p:nvCxnSpPr>
        <p:spPr>
          <a:xfrm>
            <a:off x="3962401" y="826121"/>
            <a:ext cx="2273923" cy="534257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03AC9C11-7F0F-BE5F-8A4D-8BA567B36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045" y="-115198"/>
            <a:ext cx="245690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2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sz="3500" b="1" dirty="0">
                <a:solidFill>
                  <a:schemeClr val="accent5">
                    <a:lumMod val="75000"/>
                  </a:schemeClr>
                </a:solidFill>
                <a:highlight>
                  <a:srgbClr val="FFFF99"/>
                </a:highlight>
                <a:latin typeface="Comic Sans MS" pitchFamily="66" charset="0"/>
              </a:rPr>
              <a:t>Es </a:t>
            </a:r>
            <a:r>
              <a:rPr lang="en-GB" sz="3500" b="1" dirty="0" err="1">
                <a:solidFill>
                  <a:schemeClr val="accent5">
                    <a:lumMod val="75000"/>
                  </a:schemeClr>
                </a:solidFill>
                <a:highlight>
                  <a:srgbClr val="FFFF99"/>
                </a:highlight>
                <a:latin typeface="Comic Sans MS" pitchFamily="66" charset="0"/>
              </a:rPr>
              <a:t>gibt</a:t>
            </a:r>
            <a:r>
              <a:rPr lang="en-GB" sz="3500" b="1" dirty="0">
                <a:solidFill>
                  <a:schemeClr val="accent5">
                    <a:lumMod val="75000"/>
                  </a:schemeClr>
                </a:solidFill>
                <a:highlight>
                  <a:srgbClr val="FFFF99"/>
                </a:highlight>
                <a:latin typeface="Comic Sans MS" pitchFamily="66" charset="0"/>
              </a:rPr>
              <a:t> </a:t>
            </a:r>
            <a:r>
              <a:rPr lang="en-GB" sz="3500" b="1" dirty="0">
                <a:latin typeface="Comic Sans MS" pitchFamily="66" charset="0"/>
              </a:rPr>
              <a:t>– there is / are</a:t>
            </a:r>
          </a:p>
          <a:p>
            <a:pPr>
              <a:buNone/>
            </a:pPr>
            <a:r>
              <a:rPr lang="en-GB" b="1" dirty="0"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en-GB" b="1" dirty="0" err="1">
                <a:solidFill>
                  <a:srgbClr val="FF00FF"/>
                </a:solidFill>
                <a:latin typeface="Comic Sans MS" pitchFamily="66" charset="0"/>
              </a:rPr>
              <a:t>Im</a:t>
            </a:r>
            <a:r>
              <a:rPr lang="en-GB" b="1" dirty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FF00FF"/>
                </a:solidFill>
                <a:latin typeface="Comic Sans MS" pitchFamily="66" charset="0"/>
              </a:rPr>
              <a:t>Erdgeschoß</a:t>
            </a:r>
            <a:r>
              <a:rPr lang="en-GB" b="1" dirty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FF00FF"/>
                </a:solidFill>
                <a:latin typeface="Comic Sans MS" pitchFamily="66" charset="0"/>
              </a:rPr>
              <a:t>gibt</a:t>
            </a:r>
            <a:r>
              <a:rPr lang="en-GB" b="1" dirty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FF00FF"/>
                </a:solidFill>
                <a:latin typeface="Comic Sans MS" pitchFamily="66" charset="0"/>
              </a:rPr>
              <a:t>es</a:t>
            </a:r>
            <a:r>
              <a:rPr lang="en-GB" b="1" dirty="0">
                <a:solidFill>
                  <a:srgbClr val="FF00FF"/>
                </a:solidFill>
                <a:latin typeface="Comic Sans MS" pitchFamily="66" charset="0"/>
              </a:rPr>
              <a:t> ....  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- on the ground floor there is...</a:t>
            </a:r>
          </a:p>
          <a:p>
            <a:pPr>
              <a:buNone/>
            </a:pPr>
            <a:r>
              <a:rPr lang="en-GB" b="1" dirty="0" err="1">
                <a:solidFill>
                  <a:srgbClr val="FF00FF"/>
                </a:solidFill>
                <a:latin typeface="Comic Sans MS" pitchFamily="66" charset="0"/>
              </a:rPr>
              <a:t>Im</a:t>
            </a:r>
            <a:r>
              <a:rPr lang="en-GB" b="1" dirty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FF00FF"/>
                </a:solidFill>
                <a:latin typeface="Comic Sans MS" pitchFamily="66" charset="0"/>
              </a:rPr>
              <a:t>ersten</a:t>
            </a:r>
            <a:r>
              <a:rPr lang="en-GB" b="1" dirty="0">
                <a:solidFill>
                  <a:srgbClr val="FF00FF"/>
                </a:solidFill>
                <a:latin typeface="Comic Sans MS" pitchFamily="66" charset="0"/>
              </a:rPr>
              <a:t> Stock </a:t>
            </a:r>
            <a:r>
              <a:rPr lang="en-GB" b="1" dirty="0" err="1">
                <a:solidFill>
                  <a:srgbClr val="FF00FF"/>
                </a:solidFill>
                <a:latin typeface="Comic Sans MS" pitchFamily="66" charset="0"/>
              </a:rPr>
              <a:t>gibt</a:t>
            </a:r>
            <a:r>
              <a:rPr lang="en-GB" b="1" dirty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FF00FF"/>
                </a:solidFill>
                <a:latin typeface="Comic Sans MS" pitchFamily="66" charset="0"/>
              </a:rPr>
              <a:t>es</a:t>
            </a:r>
            <a:r>
              <a:rPr lang="en-GB" b="1" dirty="0">
                <a:solidFill>
                  <a:srgbClr val="FF00FF"/>
                </a:solidFill>
                <a:latin typeface="Comic Sans MS" pitchFamily="66" charset="0"/>
              </a:rPr>
              <a:t> .... 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– on the first floor there is... </a:t>
            </a:r>
          </a:p>
          <a:p>
            <a:pPr>
              <a:buNone/>
            </a:pPr>
            <a:r>
              <a:rPr lang="en-GB" b="1" dirty="0" err="1">
                <a:solidFill>
                  <a:srgbClr val="FF00FF"/>
                </a:solidFill>
                <a:latin typeface="Comic Sans MS" pitchFamily="66" charset="0"/>
              </a:rPr>
              <a:t>Im</a:t>
            </a:r>
            <a:r>
              <a:rPr lang="en-GB" b="1" dirty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FF00FF"/>
                </a:solidFill>
                <a:latin typeface="Comic Sans MS" pitchFamily="66" charset="0"/>
              </a:rPr>
              <a:t>zweiten</a:t>
            </a:r>
            <a:r>
              <a:rPr lang="en-GB" b="1" dirty="0">
                <a:solidFill>
                  <a:srgbClr val="FF00FF"/>
                </a:solidFill>
                <a:latin typeface="Comic Sans MS" pitchFamily="66" charset="0"/>
              </a:rPr>
              <a:t> Stock </a:t>
            </a:r>
            <a:r>
              <a:rPr lang="en-GB" b="1" dirty="0" err="1">
                <a:solidFill>
                  <a:srgbClr val="FF00FF"/>
                </a:solidFill>
                <a:latin typeface="Comic Sans MS" pitchFamily="66" charset="0"/>
              </a:rPr>
              <a:t>gibt</a:t>
            </a:r>
            <a:r>
              <a:rPr lang="en-GB" b="1" dirty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FF00FF"/>
                </a:solidFill>
                <a:latin typeface="Comic Sans MS" pitchFamily="66" charset="0"/>
              </a:rPr>
              <a:t>es</a:t>
            </a:r>
            <a:r>
              <a:rPr lang="en-GB" b="1" dirty="0">
                <a:solidFill>
                  <a:srgbClr val="FF00FF"/>
                </a:solidFill>
                <a:latin typeface="Comic Sans MS" pitchFamily="66" charset="0"/>
              </a:rPr>
              <a:t> ... 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– on the second floor there is...</a:t>
            </a:r>
          </a:p>
          <a:p>
            <a:pPr>
              <a:buNone/>
            </a:pPr>
            <a:r>
              <a:rPr lang="en-GB" b="1" dirty="0"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Es </a:t>
            </a:r>
            <a:r>
              <a:rPr lang="en-GB" b="1" dirty="0" err="1">
                <a:solidFill>
                  <a:schemeClr val="tx1"/>
                </a:solidFill>
                <a:latin typeface="Comic Sans MS" pitchFamily="66" charset="0"/>
              </a:rPr>
              <a:t>gibt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 + </a:t>
            </a:r>
            <a:r>
              <a:rPr lang="en-GB" b="1" dirty="0" err="1">
                <a:solidFill>
                  <a:srgbClr val="FF0000"/>
                </a:solidFill>
                <a:latin typeface="Comic Sans MS" pitchFamily="66" charset="0"/>
              </a:rPr>
              <a:t>einen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en-GB" b="1" dirty="0" err="1">
                <a:solidFill>
                  <a:srgbClr val="FF0000"/>
                </a:solidFill>
                <a:latin typeface="Comic Sans MS" pitchFamily="66" charset="0"/>
              </a:rPr>
              <a:t>der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/masculine nouns):  </a:t>
            </a:r>
          </a:p>
          <a:p>
            <a:pPr>
              <a:buNone/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Es </a:t>
            </a:r>
            <a:r>
              <a:rPr lang="en-GB" b="1" dirty="0" err="1">
                <a:solidFill>
                  <a:schemeClr val="tx1"/>
                </a:solidFill>
                <a:latin typeface="Comic Sans MS" pitchFamily="66" charset="0"/>
              </a:rPr>
              <a:t>gibt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Comic Sans MS" pitchFamily="66" charset="0"/>
              </a:rPr>
              <a:t>einen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omic Sans MS" pitchFamily="66" charset="0"/>
              </a:rPr>
              <a:t>Balkon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 (there is a balcony)</a:t>
            </a:r>
          </a:p>
          <a:p>
            <a:pPr>
              <a:buNone/>
            </a:pPr>
            <a:r>
              <a:rPr lang="en-GB" b="1" dirty="0"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Es </a:t>
            </a:r>
            <a:r>
              <a:rPr lang="en-GB" b="1" dirty="0" err="1">
                <a:solidFill>
                  <a:schemeClr val="tx1"/>
                </a:solidFill>
                <a:latin typeface="Comic Sans MS" pitchFamily="66" charset="0"/>
              </a:rPr>
              <a:t>gibt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 + </a:t>
            </a:r>
            <a:r>
              <a:rPr lang="en-GB" b="1" dirty="0" err="1">
                <a:solidFill>
                  <a:srgbClr val="0000FF"/>
                </a:solidFill>
                <a:latin typeface="Comic Sans MS" pitchFamily="66" charset="0"/>
              </a:rPr>
              <a:t>eine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en-GB" b="1" dirty="0">
                <a:solidFill>
                  <a:srgbClr val="0000FF"/>
                </a:solidFill>
                <a:latin typeface="Comic Sans MS" pitchFamily="66" charset="0"/>
              </a:rPr>
              <a:t>die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/feminine nouns):  </a:t>
            </a:r>
          </a:p>
          <a:p>
            <a:pPr>
              <a:buNone/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Es </a:t>
            </a:r>
            <a:r>
              <a:rPr lang="en-GB" b="1" dirty="0" err="1">
                <a:solidFill>
                  <a:schemeClr val="tx1"/>
                </a:solidFill>
                <a:latin typeface="Comic Sans MS" pitchFamily="66" charset="0"/>
              </a:rPr>
              <a:t>gibt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Comic Sans MS" pitchFamily="66" charset="0"/>
              </a:rPr>
              <a:t>eine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omic Sans MS" pitchFamily="66" charset="0"/>
              </a:rPr>
              <a:t>Dusche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 (there is a shower)</a:t>
            </a:r>
          </a:p>
          <a:p>
            <a:pPr>
              <a:buNone/>
            </a:pPr>
            <a:r>
              <a:rPr lang="en-GB" b="1" dirty="0"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Es </a:t>
            </a:r>
            <a:r>
              <a:rPr lang="en-GB" b="1" dirty="0" err="1">
                <a:solidFill>
                  <a:schemeClr val="tx1"/>
                </a:solidFill>
                <a:latin typeface="Comic Sans MS" pitchFamily="66" charset="0"/>
              </a:rPr>
              <a:t>gibt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 + </a:t>
            </a:r>
            <a:r>
              <a:rPr lang="en-GB" b="1" dirty="0" err="1">
                <a:solidFill>
                  <a:srgbClr val="009900"/>
                </a:solidFill>
                <a:latin typeface="Comic Sans MS" pitchFamily="66" charset="0"/>
              </a:rPr>
              <a:t>ein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en-GB" b="1" dirty="0">
                <a:solidFill>
                  <a:srgbClr val="009900"/>
                </a:solidFill>
                <a:latin typeface="Comic Sans MS" pitchFamily="66" charset="0"/>
              </a:rPr>
              <a:t>das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/neuter nouns):  </a:t>
            </a:r>
          </a:p>
          <a:p>
            <a:pPr>
              <a:buNone/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Es </a:t>
            </a:r>
            <a:r>
              <a:rPr lang="en-GB" b="1" dirty="0" err="1">
                <a:solidFill>
                  <a:schemeClr val="tx1"/>
                </a:solidFill>
                <a:latin typeface="Comic Sans MS" pitchFamily="66" charset="0"/>
              </a:rPr>
              <a:t>gibt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009900"/>
                </a:solidFill>
                <a:latin typeface="Comic Sans MS" pitchFamily="66" charset="0"/>
              </a:rPr>
              <a:t>ein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omic Sans MS" pitchFamily="66" charset="0"/>
              </a:rPr>
              <a:t>Wohnzimmer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 (there is a living room)</a:t>
            </a:r>
          </a:p>
          <a:p>
            <a:pPr>
              <a:buNone/>
            </a:pPr>
            <a:r>
              <a:rPr lang="en-GB" b="1" dirty="0">
                <a:latin typeface="Comic Sans MS" pitchFamily="66" charset="0"/>
              </a:rPr>
              <a:t> </a:t>
            </a:r>
          </a:p>
          <a:p>
            <a:pPr algn="ctr">
              <a:buNone/>
            </a:pPr>
            <a:r>
              <a:rPr lang="en-GB" b="1" dirty="0">
                <a:solidFill>
                  <a:srgbClr val="FFFF00"/>
                </a:solidFill>
                <a:latin typeface="Comic Sans MS" pitchFamily="66" charset="0"/>
              </a:rPr>
              <a:t>*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Comic Sans MS" pitchFamily="66" charset="0"/>
              </a:rPr>
              <a:t>keinen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/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Comic Sans MS" pitchFamily="66" charset="0"/>
              </a:rPr>
              <a:t>keine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/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009900"/>
                </a:solidFill>
                <a:latin typeface="Comic Sans MS" pitchFamily="66" charset="0"/>
              </a:rPr>
              <a:t>kein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– no / none: </a:t>
            </a:r>
            <a:r>
              <a:rPr lang="en-GB" b="1" u="sng" dirty="0">
                <a:solidFill>
                  <a:schemeClr val="tx1"/>
                </a:solidFill>
                <a:latin typeface="Comic Sans MS" pitchFamily="66" charset="0"/>
              </a:rPr>
              <a:t>same rules as above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b="1" dirty="0">
                <a:solidFill>
                  <a:srgbClr val="FFFF00"/>
                </a:solidFill>
                <a:latin typeface="Comic Sans MS" pitchFamily="66" charset="0"/>
              </a:rPr>
              <a:t>*</a:t>
            </a:r>
          </a:p>
          <a:p>
            <a:endParaRPr lang="en-GB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31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6CDE91-CD68-A3CE-FC70-6D4B85C56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373002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8EDC71-E8FF-D39F-116C-AEBF78B42C30}"/>
              </a:ext>
            </a:extLst>
          </p:cNvPr>
          <p:cNvSpPr/>
          <p:nvPr/>
        </p:nvSpPr>
        <p:spPr>
          <a:xfrm>
            <a:off x="334978" y="3730031"/>
            <a:ext cx="8292974" cy="73333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tx1"/>
                </a:solidFill>
              </a:rPr>
              <a:t>Drau</a:t>
            </a:r>
            <a:r>
              <a:rPr lang="en-GB" sz="3200" b="1" dirty="0" err="1">
                <a:solidFill>
                  <a:schemeClr val="tx1"/>
                </a:solidFill>
                <a:cs typeface="Calibri" panose="020F0502020204030204" pitchFamily="34" charset="0"/>
              </a:rPr>
              <a:t>ßen</a:t>
            </a:r>
            <a:r>
              <a:rPr lang="en-GB" sz="3200" b="1" dirty="0">
                <a:solidFill>
                  <a:schemeClr val="tx1"/>
                </a:solidFill>
                <a:cs typeface="Calibri" panose="020F0502020204030204" pitchFamily="34" charset="0"/>
              </a:rPr>
              <a:t> gibt es </a:t>
            </a:r>
            <a:r>
              <a:rPr lang="en-GB" sz="3200" b="1" dirty="0">
                <a:solidFill>
                  <a:srgbClr val="FF0000"/>
                </a:solidFill>
                <a:cs typeface="Calibri" panose="020F0502020204030204" pitchFamily="34" charset="0"/>
              </a:rPr>
              <a:t>einen</a:t>
            </a:r>
            <a:r>
              <a:rPr lang="en-GB" sz="3200" b="1" dirty="0">
                <a:solidFill>
                  <a:schemeClr val="tx1"/>
                </a:solidFill>
                <a:cs typeface="Calibri" panose="020F0502020204030204" pitchFamily="34" charset="0"/>
              </a:rPr>
              <a:t> Garten.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9E96BAC-3F4F-656C-B244-11046DA18675}"/>
              </a:ext>
            </a:extLst>
          </p:cNvPr>
          <p:cNvSpPr/>
          <p:nvPr/>
        </p:nvSpPr>
        <p:spPr>
          <a:xfrm>
            <a:off x="334978" y="4615762"/>
            <a:ext cx="8292974" cy="73333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Im </a:t>
            </a:r>
            <a:r>
              <a:rPr lang="en-GB" sz="3200" b="1" dirty="0" err="1">
                <a:solidFill>
                  <a:schemeClr val="tx1"/>
                </a:solidFill>
              </a:rPr>
              <a:t>Erdgeschoss</a:t>
            </a:r>
            <a:r>
              <a:rPr lang="en-GB" sz="3200" b="1" dirty="0">
                <a:solidFill>
                  <a:schemeClr val="tx1"/>
                </a:solidFill>
              </a:rPr>
              <a:t> gibt es </a:t>
            </a:r>
            <a:r>
              <a:rPr lang="en-GB" sz="3200" b="1" dirty="0">
                <a:solidFill>
                  <a:srgbClr val="0070C0"/>
                </a:solidFill>
              </a:rPr>
              <a:t>eine</a:t>
            </a:r>
            <a:r>
              <a:rPr lang="en-GB" sz="3200" b="1" dirty="0">
                <a:solidFill>
                  <a:schemeClr val="tx1"/>
                </a:solidFill>
              </a:rPr>
              <a:t> </a:t>
            </a:r>
            <a:r>
              <a:rPr lang="en-GB" sz="3200" b="1" dirty="0" err="1">
                <a:solidFill>
                  <a:schemeClr val="tx1"/>
                </a:solidFill>
              </a:rPr>
              <a:t>K</a:t>
            </a:r>
            <a:r>
              <a:rPr lang="en-GB" sz="3200" b="1" dirty="0" err="1">
                <a:solidFill>
                  <a:schemeClr val="tx1"/>
                </a:solidFill>
                <a:cs typeface="Calibri" panose="020F0502020204030204" pitchFamily="34" charset="0"/>
              </a:rPr>
              <a:t>üche</a:t>
            </a:r>
            <a:r>
              <a:rPr lang="en-GB" sz="3200" b="1" dirty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B41230-C5AA-AF05-E2EF-E8C5298AA28C}"/>
              </a:ext>
            </a:extLst>
          </p:cNvPr>
          <p:cNvSpPr/>
          <p:nvPr/>
        </p:nvSpPr>
        <p:spPr>
          <a:xfrm>
            <a:off x="353089" y="5525637"/>
            <a:ext cx="8292974" cy="73333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Im </a:t>
            </a:r>
            <a:r>
              <a:rPr lang="en-GB" sz="3200" b="1" dirty="0" err="1">
                <a:solidFill>
                  <a:schemeClr val="tx1"/>
                </a:solidFill>
              </a:rPr>
              <a:t>ersten</a:t>
            </a:r>
            <a:r>
              <a:rPr lang="en-GB" sz="3200" b="1" dirty="0">
                <a:solidFill>
                  <a:schemeClr val="tx1"/>
                </a:solidFill>
              </a:rPr>
              <a:t> Stock gibt es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ein</a:t>
            </a:r>
            <a:r>
              <a:rPr lang="en-GB" sz="3200" b="1" dirty="0">
                <a:solidFill>
                  <a:schemeClr val="tx1"/>
                </a:solidFill>
              </a:rPr>
              <a:t> </a:t>
            </a:r>
            <a:r>
              <a:rPr lang="en-GB" sz="3200" b="1" dirty="0" err="1">
                <a:solidFill>
                  <a:schemeClr val="tx1"/>
                </a:solidFill>
              </a:rPr>
              <a:t>Badezimmer</a:t>
            </a:r>
            <a:r>
              <a:rPr lang="en-GB" sz="3200" b="1" dirty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7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2C0C3E-9E3B-64A7-FC27-BE7C9A8EE764}"/>
              </a:ext>
            </a:extLst>
          </p:cNvPr>
          <p:cNvGraphicFramePr>
            <a:graphicFrameLocks noGrp="1"/>
          </p:cNvGraphicFramePr>
          <p:nvPr/>
        </p:nvGraphicFramePr>
        <p:xfrm>
          <a:off x="108644" y="226339"/>
          <a:ext cx="8935770" cy="224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590">
                  <a:extLst>
                    <a:ext uri="{9D8B030D-6E8A-4147-A177-3AD203B41FA5}">
                      <a16:colId xmlns:a16="http://schemas.microsoft.com/office/drawing/2014/main" val="1883130074"/>
                    </a:ext>
                  </a:extLst>
                </a:gridCol>
                <a:gridCol w="2978590">
                  <a:extLst>
                    <a:ext uri="{9D8B030D-6E8A-4147-A177-3AD203B41FA5}">
                      <a16:colId xmlns:a16="http://schemas.microsoft.com/office/drawing/2014/main" val="1736546204"/>
                    </a:ext>
                  </a:extLst>
                </a:gridCol>
                <a:gridCol w="2978590">
                  <a:extLst>
                    <a:ext uri="{9D8B030D-6E8A-4147-A177-3AD203B41FA5}">
                      <a16:colId xmlns:a16="http://schemas.microsoft.com/office/drawing/2014/main" val="3085754080"/>
                    </a:ext>
                  </a:extLst>
                </a:gridCol>
              </a:tblGrid>
              <a:tr h="64061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Im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Keller</a:t>
                      </a:r>
                    </a:p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689787"/>
                  </a:ext>
                </a:extLst>
              </a:tr>
              <a:tr h="118008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solidFill>
                            <a:sysClr val="windowText" lastClr="000000"/>
                          </a:solidFill>
                        </a:rPr>
                        <a:t>Untergeschoss</a:t>
                      </a:r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gibt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einen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4004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C23076-A2DC-BDB7-FBD2-973A51535C31}"/>
              </a:ext>
            </a:extLst>
          </p:cNvPr>
          <p:cNvSpPr txBox="1"/>
          <p:nvPr/>
        </p:nvSpPr>
        <p:spPr>
          <a:xfrm>
            <a:off x="660903" y="3136614"/>
            <a:ext cx="768639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Im </a:t>
            </a:r>
            <a:r>
              <a:rPr lang="en-GB" sz="3200" b="1" dirty="0" err="1"/>
              <a:t>Untergeschoss</a:t>
            </a:r>
            <a:r>
              <a:rPr lang="en-GB" sz="3200" b="1" dirty="0"/>
              <a:t> gibt es einen Keller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2ADE2-9510-D61F-E1C5-ECC03D154A0C}"/>
              </a:ext>
            </a:extLst>
          </p:cNvPr>
          <p:cNvSpPr txBox="1"/>
          <p:nvPr/>
        </p:nvSpPr>
        <p:spPr>
          <a:xfrm>
            <a:off x="728804" y="4040983"/>
            <a:ext cx="76863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i="1" dirty="0">
                <a:solidFill>
                  <a:srgbClr val="FF3399"/>
                </a:solidFill>
              </a:rPr>
              <a:t>In the basement there is a cellar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2CB1CA-0521-1CCE-008F-814E9DA31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918" y="4665435"/>
            <a:ext cx="1753482" cy="20345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E0BC8B-278B-25D8-8762-D7C853DD1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55" y="4665435"/>
            <a:ext cx="2203575" cy="20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5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2C0C3E-9E3B-64A7-FC27-BE7C9A8EE764}"/>
              </a:ext>
            </a:extLst>
          </p:cNvPr>
          <p:cNvGraphicFramePr>
            <a:graphicFrameLocks noGrp="1"/>
          </p:cNvGraphicFramePr>
          <p:nvPr/>
        </p:nvGraphicFramePr>
        <p:xfrm>
          <a:off x="108644" y="226337"/>
          <a:ext cx="8935770" cy="3426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590">
                  <a:extLst>
                    <a:ext uri="{9D8B030D-6E8A-4147-A177-3AD203B41FA5}">
                      <a16:colId xmlns:a16="http://schemas.microsoft.com/office/drawing/2014/main" val="1883130074"/>
                    </a:ext>
                  </a:extLst>
                </a:gridCol>
                <a:gridCol w="2978590">
                  <a:extLst>
                    <a:ext uri="{9D8B030D-6E8A-4147-A177-3AD203B41FA5}">
                      <a16:colId xmlns:a16="http://schemas.microsoft.com/office/drawing/2014/main" val="1736546204"/>
                    </a:ext>
                  </a:extLst>
                </a:gridCol>
                <a:gridCol w="2978590">
                  <a:extLst>
                    <a:ext uri="{9D8B030D-6E8A-4147-A177-3AD203B41FA5}">
                      <a16:colId xmlns:a16="http://schemas.microsoft.com/office/drawing/2014/main" val="3085754080"/>
                    </a:ext>
                  </a:extLst>
                </a:gridCol>
              </a:tblGrid>
              <a:tr h="64061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Im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gibt</a:t>
                      </a:r>
                    </a:p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Stock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689787"/>
                  </a:ext>
                </a:extLst>
              </a:tr>
              <a:tr h="118008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solidFill>
                            <a:sysClr val="windowText" lastClr="000000"/>
                          </a:solidFill>
                        </a:rPr>
                        <a:t>zweiten</a:t>
                      </a:r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ein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400493"/>
                  </a:ext>
                </a:extLst>
              </a:tr>
              <a:tr h="1180085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solidFill>
                            <a:sysClr val="windowText" lastClr="000000"/>
                          </a:solidFill>
                        </a:rPr>
                        <a:t>Badezimmer</a:t>
                      </a:r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045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C23076-A2DC-BDB7-FBD2-973A51535C31}"/>
              </a:ext>
            </a:extLst>
          </p:cNvPr>
          <p:cNvSpPr txBox="1"/>
          <p:nvPr/>
        </p:nvSpPr>
        <p:spPr>
          <a:xfrm>
            <a:off x="452674" y="3884489"/>
            <a:ext cx="822054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Im </a:t>
            </a:r>
            <a:r>
              <a:rPr lang="en-GB" sz="3200" b="1" dirty="0" err="1"/>
              <a:t>zweiten</a:t>
            </a:r>
            <a:r>
              <a:rPr lang="en-GB" sz="3200" b="1" dirty="0"/>
              <a:t> Stock gibt es ein </a:t>
            </a:r>
            <a:r>
              <a:rPr lang="en-GB" sz="3200" b="1" dirty="0" err="1"/>
              <a:t>Badezimmer</a:t>
            </a:r>
            <a:endParaRPr lang="en-GB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2ADE2-9510-D61F-E1C5-ECC03D154A0C}"/>
              </a:ext>
            </a:extLst>
          </p:cNvPr>
          <p:cNvSpPr txBox="1"/>
          <p:nvPr/>
        </p:nvSpPr>
        <p:spPr>
          <a:xfrm>
            <a:off x="918927" y="5109292"/>
            <a:ext cx="76863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i="1" dirty="0">
                <a:solidFill>
                  <a:srgbClr val="FF3399"/>
                </a:solidFill>
              </a:rPr>
              <a:t>On the second floor </a:t>
            </a:r>
          </a:p>
          <a:p>
            <a:pPr algn="ctr"/>
            <a:r>
              <a:rPr lang="en-GB" sz="2500" b="1" i="1" dirty="0">
                <a:solidFill>
                  <a:srgbClr val="FF3399"/>
                </a:solidFill>
              </a:rPr>
              <a:t>there is a bathroom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2CB1CA-0521-1CCE-008F-814E9DA31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918" y="4665435"/>
            <a:ext cx="1753482" cy="20345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023583-F53D-E5B5-7D38-3F99B01AA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0" y="4655538"/>
            <a:ext cx="2034570" cy="20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5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2C0C3E-9E3B-64A7-FC27-BE7C9A8EE764}"/>
              </a:ext>
            </a:extLst>
          </p:cNvPr>
          <p:cNvGraphicFramePr>
            <a:graphicFrameLocks noGrp="1"/>
          </p:cNvGraphicFramePr>
          <p:nvPr/>
        </p:nvGraphicFramePr>
        <p:xfrm>
          <a:off x="108644" y="226337"/>
          <a:ext cx="8935770" cy="3426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590">
                  <a:extLst>
                    <a:ext uri="{9D8B030D-6E8A-4147-A177-3AD203B41FA5}">
                      <a16:colId xmlns:a16="http://schemas.microsoft.com/office/drawing/2014/main" val="1883130074"/>
                    </a:ext>
                  </a:extLst>
                </a:gridCol>
                <a:gridCol w="2978590">
                  <a:extLst>
                    <a:ext uri="{9D8B030D-6E8A-4147-A177-3AD203B41FA5}">
                      <a16:colId xmlns:a16="http://schemas.microsoft.com/office/drawing/2014/main" val="1736546204"/>
                    </a:ext>
                  </a:extLst>
                </a:gridCol>
                <a:gridCol w="2978590">
                  <a:extLst>
                    <a:ext uri="{9D8B030D-6E8A-4147-A177-3AD203B41FA5}">
                      <a16:colId xmlns:a16="http://schemas.microsoft.com/office/drawing/2014/main" val="3085754080"/>
                    </a:ext>
                  </a:extLst>
                </a:gridCol>
              </a:tblGrid>
              <a:tr h="64061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solidFill>
                            <a:sysClr val="windowText" lastClr="000000"/>
                          </a:solidFill>
                        </a:rPr>
                        <a:t>Schlafzimmer</a:t>
                      </a:r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solidFill>
                            <a:sysClr val="windowText" lastClr="000000"/>
                          </a:solidFill>
                        </a:rPr>
                        <a:t>ersten</a:t>
                      </a:r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gibt</a:t>
                      </a:r>
                    </a:p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689787"/>
                  </a:ext>
                </a:extLst>
              </a:tr>
              <a:tr h="118008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drei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Stock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400493"/>
                  </a:ext>
                </a:extLst>
              </a:tr>
              <a:tr h="1180085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Im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045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C23076-A2DC-BDB7-FBD2-973A51535C31}"/>
              </a:ext>
            </a:extLst>
          </p:cNvPr>
          <p:cNvSpPr txBox="1"/>
          <p:nvPr/>
        </p:nvSpPr>
        <p:spPr>
          <a:xfrm>
            <a:off x="452674" y="3884489"/>
            <a:ext cx="822054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Im </a:t>
            </a:r>
            <a:r>
              <a:rPr lang="en-GB" sz="3200" b="1" dirty="0" err="1"/>
              <a:t>ersten</a:t>
            </a:r>
            <a:r>
              <a:rPr lang="en-GB" sz="3200" b="1" dirty="0"/>
              <a:t> Stock gibt es drei </a:t>
            </a:r>
            <a:r>
              <a:rPr lang="en-GB" sz="3200" b="1" dirty="0" err="1"/>
              <a:t>Schlafzimmer</a:t>
            </a:r>
            <a:endParaRPr lang="en-GB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2ADE2-9510-D61F-E1C5-ECC03D154A0C}"/>
              </a:ext>
            </a:extLst>
          </p:cNvPr>
          <p:cNvSpPr txBox="1"/>
          <p:nvPr/>
        </p:nvSpPr>
        <p:spPr>
          <a:xfrm>
            <a:off x="918927" y="5109292"/>
            <a:ext cx="76863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i="1" dirty="0">
                <a:solidFill>
                  <a:srgbClr val="FF3399"/>
                </a:solidFill>
              </a:rPr>
              <a:t>On the first floor there </a:t>
            </a:r>
          </a:p>
          <a:p>
            <a:pPr algn="ctr"/>
            <a:r>
              <a:rPr lang="en-GB" sz="2500" b="1" i="1" dirty="0">
                <a:solidFill>
                  <a:srgbClr val="FF3399"/>
                </a:solidFill>
              </a:rPr>
              <a:t>are three bedrooms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2CB1CA-0521-1CCE-008F-814E9DA31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918" y="4665435"/>
            <a:ext cx="1753482" cy="20345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DAAB5C-3706-3BFC-45E9-F861B03E1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55" y="4726663"/>
            <a:ext cx="24098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4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2C0C3E-9E3B-64A7-FC27-BE7C9A8EE764}"/>
              </a:ext>
            </a:extLst>
          </p:cNvPr>
          <p:cNvGraphicFramePr>
            <a:graphicFrameLocks noGrp="1"/>
          </p:cNvGraphicFramePr>
          <p:nvPr/>
        </p:nvGraphicFramePr>
        <p:xfrm>
          <a:off x="108644" y="226339"/>
          <a:ext cx="8935770" cy="224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590">
                  <a:extLst>
                    <a:ext uri="{9D8B030D-6E8A-4147-A177-3AD203B41FA5}">
                      <a16:colId xmlns:a16="http://schemas.microsoft.com/office/drawing/2014/main" val="1883130074"/>
                    </a:ext>
                  </a:extLst>
                </a:gridCol>
                <a:gridCol w="2978590">
                  <a:extLst>
                    <a:ext uri="{9D8B030D-6E8A-4147-A177-3AD203B41FA5}">
                      <a16:colId xmlns:a16="http://schemas.microsoft.com/office/drawing/2014/main" val="1736546204"/>
                    </a:ext>
                  </a:extLst>
                </a:gridCol>
                <a:gridCol w="2978590">
                  <a:extLst>
                    <a:ext uri="{9D8B030D-6E8A-4147-A177-3AD203B41FA5}">
                      <a16:colId xmlns:a16="http://schemas.microsoft.com/office/drawing/2014/main" val="3085754080"/>
                    </a:ext>
                  </a:extLst>
                </a:gridCol>
              </a:tblGrid>
              <a:tr h="64061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ein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gibt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Im </a:t>
                      </a:r>
                    </a:p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689787"/>
                  </a:ext>
                </a:extLst>
              </a:tr>
              <a:tr h="118008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solidFill>
                            <a:sysClr val="windowText" lastClr="000000"/>
                          </a:solidFill>
                        </a:rPr>
                        <a:t>Ersgeschoss</a:t>
                      </a:r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solidFill>
                            <a:sysClr val="windowText" lastClr="000000"/>
                          </a:solidFill>
                        </a:rPr>
                        <a:t>Esszimmer</a:t>
                      </a:r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4004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C23076-A2DC-BDB7-FBD2-973A51535C31}"/>
              </a:ext>
            </a:extLst>
          </p:cNvPr>
          <p:cNvSpPr txBox="1"/>
          <p:nvPr/>
        </p:nvSpPr>
        <p:spPr>
          <a:xfrm>
            <a:off x="660903" y="3136614"/>
            <a:ext cx="768639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Im </a:t>
            </a:r>
            <a:r>
              <a:rPr lang="en-GB" sz="3200" b="1" dirty="0" err="1"/>
              <a:t>Erdgeschoss</a:t>
            </a:r>
            <a:r>
              <a:rPr lang="en-GB" sz="3200" b="1" dirty="0"/>
              <a:t> gibt es ein </a:t>
            </a:r>
            <a:r>
              <a:rPr lang="en-GB" sz="3200" b="1" dirty="0" err="1"/>
              <a:t>Esszimmer</a:t>
            </a:r>
            <a:endParaRPr lang="en-GB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2ADE2-9510-D61F-E1C5-ECC03D154A0C}"/>
              </a:ext>
            </a:extLst>
          </p:cNvPr>
          <p:cNvSpPr txBox="1"/>
          <p:nvPr/>
        </p:nvSpPr>
        <p:spPr>
          <a:xfrm>
            <a:off x="728804" y="4040983"/>
            <a:ext cx="76863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i="1" dirty="0">
                <a:solidFill>
                  <a:srgbClr val="FF3399"/>
                </a:solidFill>
              </a:rPr>
              <a:t>On the ground floor there is a dining room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2CB1CA-0521-1CCE-008F-814E9DA31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918" y="4665435"/>
            <a:ext cx="1753482" cy="20345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BC7294-D354-5F26-E0A7-893E9CCFF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2" y="4665437"/>
            <a:ext cx="2619375" cy="194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3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2C0C3E-9E3B-64A7-FC27-BE7C9A8EE764}"/>
              </a:ext>
            </a:extLst>
          </p:cNvPr>
          <p:cNvGraphicFramePr>
            <a:graphicFrameLocks noGrp="1"/>
          </p:cNvGraphicFramePr>
          <p:nvPr/>
        </p:nvGraphicFramePr>
        <p:xfrm>
          <a:off x="108644" y="226339"/>
          <a:ext cx="8935770" cy="224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590">
                  <a:extLst>
                    <a:ext uri="{9D8B030D-6E8A-4147-A177-3AD203B41FA5}">
                      <a16:colId xmlns:a16="http://schemas.microsoft.com/office/drawing/2014/main" val="1883130074"/>
                    </a:ext>
                  </a:extLst>
                </a:gridCol>
                <a:gridCol w="2978590">
                  <a:extLst>
                    <a:ext uri="{9D8B030D-6E8A-4147-A177-3AD203B41FA5}">
                      <a16:colId xmlns:a16="http://schemas.microsoft.com/office/drawing/2014/main" val="1736546204"/>
                    </a:ext>
                  </a:extLst>
                </a:gridCol>
                <a:gridCol w="2978590">
                  <a:extLst>
                    <a:ext uri="{9D8B030D-6E8A-4147-A177-3AD203B41FA5}">
                      <a16:colId xmlns:a16="http://schemas.microsoft.com/office/drawing/2014/main" val="3085754080"/>
                    </a:ext>
                  </a:extLst>
                </a:gridCol>
              </a:tblGrid>
              <a:tr h="64061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gro</a:t>
                      </a:r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ße</a:t>
                      </a:r>
                      <a:endParaRPr lang="en-GB" sz="32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Eine</a:t>
                      </a:r>
                    </a:p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689787"/>
                  </a:ext>
                </a:extLst>
              </a:tr>
              <a:tr h="118008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gibt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solidFill>
                            <a:sysClr val="windowText" lastClr="000000"/>
                          </a:solidFill>
                        </a:rPr>
                        <a:t>Drau</a:t>
                      </a:r>
                      <a:r>
                        <a:rPr lang="en-GB" sz="3200" b="1" dirty="0" err="1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ßen</a:t>
                      </a:r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Terrasse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4004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C23076-A2DC-BDB7-FBD2-973A51535C31}"/>
              </a:ext>
            </a:extLst>
          </p:cNvPr>
          <p:cNvSpPr txBox="1"/>
          <p:nvPr/>
        </p:nvSpPr>
        <p:spPr>
          <a:xfrm>
            <a:off x="660903" y="3136614"/>
            <a:ext cx="768639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ysClr val="windowText" lastClr="000000"/>
                </a:solidFill>
              </a:rPr>
              <a:t>Drau</a:t>
            </a:r>
            <a:r>
              <a:rPr lang="en-GB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ßen</a:t>
            </a:r>
            <a:r>
              <a:rPr lang="en-GB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gibt es eine </a:t>
            </a:r>
            <a:r>
              <a:rPr lang="en-GB" sz="3200" b="1" dirty="0">
                <a:solidFill>
                  <a:sysClr val="windowText" lastClr="000000"/>
                </a:solidFill>
              </a:rPr>
              <a:t>gro</a:t>
            </a:r>
            <a:r>
              <a:rPr lang="en-GB" sz="3200" b="1" dirty="0">
                <a:solidFill>
                  <a:sysClr val="windowText" lastClr="000000"/>
                </a:solidFill>
                <a:cs typeface="Calibri" panose="020F0502020204030204" pitchFamily="34" charset="0"/>
              </a:rPr>
              <a:t>ße</a:t>
            </a:r>
            <a:r>
              <a:rPr lang="en-GB" sz="3200" b="1" dirty="0">
                <a:solidFill>
                  <a:sysClr val="windowText" lastClr="000000"/>
                </a:solidFill>
              </a:rPr>
              <a:t> Terrasse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2ADE2-9510-D61F-E1C5-ECC03D154A0C}"/>
              </a:ext>
            </a:extLst>
          </p:cNvPr>
          <p:cNvSpPr txBox="1"/>
          <p:nvPr/>
        </p:nvSpPr>
        <p:spPr>
          <a:xfrm>
            <a:off x="728804" y="4040983"/>
            <a:ext cx="76863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i="1" dirty="0">
                <a:solidFill>
                  <a:srgbClr val="FF3399"/>
                </a:solidFill>
              </a:rPr>
              <a:t>Outside there is a big patio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2CB1CA-0521-1CCE-008F-814E9DA31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918" y="4665435"/>
            <a:ext cx="1753482" cy="20345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2A8DAC-29A1-28B7-8932-05B4E91B5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0" y="4597093"/>
            <a:ext cx="2495550" cy="20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4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4560" y="121928"/>
            <a:ext cx="534924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Mein </a:t>
            </a:r>
            <a:r>
              <a:rPr lang="en-GB" sz="3200" b="1" dirty="0" err="1"/>
              <a:t>Haus</a:t>
            </a:r>
            <a:r>
              <a:rPr lang="en-GB" sz="3200" b="1" dirty="0"/>
              <a:t> – was </a:t>
            </a:r>
            <a:r>
              <a:rPr lang="en-GB" sz="3200" b="1" dirty="0" err="1"/>
              <a:t>fehlt</a:t>
            </a:r>
            <a:r>
              <a:rPr lang="en-GB" sz="3200" b="1" dirty="0"/>
              <a:t>?</a:t>
            </a:r>
          </a:p>
        </p:txBody>
      </p:sp>
      <p:pic>
        <p:nvPicPr>
          <p:cNvPr id="8" name="Picture 2" descr="http://www.metrosafe.co.uk/uploads/pics/messy-atti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166" y="4107634"/>
            <a:ext cx="2481194" cy="2308815"/>
          </a:xfrm>
          <a:prstGeom prst="rect">
            <a:avLst/>
          </a:prstGeom>
          <a:noFill/>
        </p:spPr>
      </p:pic>
      <p:pic>
        <p:nvPicPr>
          <p:cNvPr id="10" name="Picture 2" descr="http://f0.bcbits.com/z/35/77/357737410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5637" y="1316849"/>
            <a:ext cx="2676341" cy="2180639"/>
          </a:xfrm>
          <a:prstGeom prst="rect">
            <a:avLst/>
          </a:prstGeom>
          <a:noFill/>
        </p:spPr>
      </p:pic>
      <p:pic>
        <p:nvPicPr>
          <p:cNvPr id="11" name="Picture 2" descr="http://www.mmenterprises.co.uk/images/wine-cell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3372" y="1320636"/>
            <a:ext cx="2809268" cy="2180639"/>
          </a:xfrm>
          <a:prstGeom prst="rect">
            <a:avLst/>
          </a:prstGeom>
          <a:noFill/>
        </p:spPr>
      </p:pic>
      <p:pic>
        <p:nvPicPr>
          <p:cNvPr id="13" name="Picture 2" descr="http://diyconservatorykit.co.uk/ESW/Images/Conservatory%20photo's%20various%201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544" y="1320628"/>
            <a:ext cx="2676341" cy="2173292"/>
          </a:xfrm>
          <a:prstGeom prst="rect">
            <a:avLst/>
          </a:prstGeom>
          <a:noFill/>
        </p:spPr>
      </p:pic>
      <p:pic>
        <p:nvPicPr>
          <p:cNvPr id="14" name="Picture 2" descr="http://www.kevington.com/images/Chimney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112" y="4107626"/>
            <a:ext cx="2647773" cy="2301240"/>
          </a:xfrm>
          <a:prstGeom prst="rect">
            <a:avLst/>
          </a:prstGeom>
          <a:noFill/>
        </p:spPr>
      </p:pic>
      <p:pic>
        <p:nvPicPr>
          <p:cNvPr id="20" name="Picture 2" descr="http://globalgoodgroup.com/wp-content/uploads/2012/10/Balcon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3418" y="4115208"/>
            <a:ext cx="2959206" cy="2400803"/>
          </a:xfrm>
          <a:prstGeom prst="rect">
            <a:avLst/>
          </a:prstGeom>
          <a:noFill/>
        </p:spPr>
      </p:pic>
      <p:pic>
        <p:nvPicPr>
          <p:cNvPr id="12" name="Picture 2" descr="http://shiptoncourt.co.uk/wp-content/uploads/2008/08/vivat-shipton-court-garden-1-0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87454" y="1117822"/>
            <a:ext cx="9231454" cy="574018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43266" y="3062074"/>
            <a:ext cx="726948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latin typeface="Comic Sans MS" pitchFamily="66" charset="0"/>
              </a:rPr>
              <a:t>der</a:t>
            </a:r>
            <a:r>
              <a:rPr lang="en-GB" sz="6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6000" b="1" dirty="0" err="1">
                <a:solidFill>
                  <a:schemeClr val="bg1"/>
                </a:solidFill>
                <a:latin typeface="Comic Sans MS" pitchFamily="66" charset="0"/>
              </a:rPr>
              <a:t>Garten</a:t>
            </a:r>
            <a:endParaRPr lang="en-GB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hiptoncourt.co.uk/wp-content/uploads/2008/08/vivat-shipton-court-garden-1-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738" y="1320629"/>
            <a:ext cx="2547262" cy="21160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4560" y="121928"/>
            <a:ext cx="534924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Mein </a:t>
            </a:r>
            <a:r>
              <a:rPr lang="en-GB" sz="3200" b="1" dirty="0" err="1"/>
              <a:t>Haus</a:t>
            </a:r>
            <a:r>
              <a:rPr lang="en-GB" sz="3200" b="1" dirty="0"/>
              <a:t> – was </a:t>
            </a:r>
            <a:r>
              <a:rPr lang="en-GB" sz="3200" b="1" dirty="0" err="1"/>
              <a:t>fehlt</a:t>
            </a:r>
            <a:r>
              <a:rPr lang="en-GB" sz="3200" b="1" dirty="0"/>
              <a:t>?</a:t>
            </a:r>
          </a:p>
        </p:txBody>
      </p:sp>
      <p:pic>
        <p:nvPicPr>
          <p:cNvPr id="10" name="Picture 2" descr="http://f0.bcbits.com/z/35/77/357737410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307" y="4171721"/>
            <a:ext cx="2676341" cy="2180639"/>
          </a:xfrm>
          <a:prstGeom prst="rect">
            <a:avLst/>
          </a:prstGeom>
          <a:noFill/>
        </p:spPr>
      </p:pic>
      <p:pic>
        <p:nvPicPr>
          <p:cNvPr id="11" name="Picture 2" descr="http://www.mmenterprises.co.uk/images/wine-cell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3372" y="1320636"/>
            <a:ext cx="2809268" cy="2180639"/>
          </a:xfrm>
          <a:prstGeom prst="rect">
            <a:avLst/>
          </a:prstGeom>
          <a:noFill/>
        </p:spPr>
      </p:pic>
      <p:pic>
        <p:nvPicPr>
          <p:cNvPr id="13" name="Picture 2" descr="http://diyconservatorykit.co.uk/ESW/Images/Conservatory%20photo's%20various%201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513" y="4115202"/>
            <a:ext cx="2676341" cy="2301240"/>
          </a:xfrm>
          <a:prstGeom prst="rect">
            <a:avLst/>
          </a:prstGeom>
          <a:noFill/>
        </p:spPr>
      </p:pic>
      <p:pic>
        <p:nvPicPr>
          <p:cNvPr id="14" name="Picture 2" descr="http://www.kevington.com/images/Chimney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505" y="1200027"/>
            <a:ext cx="2809268" cy="2301240"/>
          </a:xfrm>
          <a:prstGeom prst="rect">
            <a:avLst/>
          </a:prstGeom>
          <a:noFill/>
        </p:spPr>
      </p:pic>
      <p:pic>
        <p:nvPicPr>
          <p:cNvPr id="20" name="Picture 2" descr="http://globalgoodgroup.com/wp-content/uploads/2012/10/Balcon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956" y="4079140"/>
            <a:ext cx="2535044" cy="2365786"/>
          </a:xfrm>
          <a:prstGeom prst="rect">
            <a:avLst/>
          </a:prstGeom>
          <a:noFill/>
        </p:spPr>
      </p:pic>
      <p:pic>
        <p:nvPicPr>
          <p:cNvPr id="12" name="Picture 2" descr="http://www.metrosafe.co.uk/uploads/pics/messy-attic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43210"/>
            <a:ext cx="9144000" cy="573009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75360" y="3101694"/>
            <a:ext cx="676656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latin typeface="Comic Sans MS" pitchFamily="66" charset="0"/>
              </a:rPr>
              <a:t>der</a:t>
            </a:r>
            <a:r>
              <a:rPr lang="en-GB" sz="6000" b="1" dirty="0">
                <a:latin typeface="Comic Sans MS" pitchFamily="66" charset="0"/>
              </a:rPr>
              <a:t> </a:t>
            </a:r>
            <a:r>
              <a:rPr lang="en-GB" sz="6000" b="1" dirty="0" err="1">
                <a:solidFill>
                  <a:schemeClr val="bg1"/>
                </a:solidFill>
                <a:latin typeface="Comic Sans MS" pitchFamily="66" charset="0"/>
              </a:rPr>
              <a:t>Dachboden</a:t>
            </a:r>
            <a:endParaRPr lang="en-GB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4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hiptoncourt.co.uk/wp-content/uploads/2008/08/vivat-shipton-court-garden-1-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7623" y="1228055"/>
            <a:ext cx="2379622" cy="23012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4560" y="121928"/>
            <a:ext cx="534924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Mein </a:t>
            </a:r>
            <a:r>
              <a:rPr lang="en-GB" sz="3200" b="1" dirty="0" err="1"/>
              <a:t>Haus</a:t>
            </a:r>
            <a:r>
              <a:rPr lang="en-GB" sz="3200" b="1" dirty="0"/>
              <a:t> – was </a:t>
            </a:r>
            <a:r>
              <a:rPr lang="en-GB" sz="3200" b="1" dirty="0" err="1"/>
              <a:t>fehlt</a:t>
            </a:r>
            <a:r>
              <a:rPr lang="en-GB" sz="3200" b="1" dirty="0"/>
              <a:t>?</a:t>
            </a:r>
          </a:p>
        </p:txBody>
      </p:sp>
      <p:pic>
        <p:nvPicPr>
          <p:cNvPr id="8" name="Picture 2" descr="http://www.metrosafe.co.uk/uploads/pics/messy-atti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6043" y="1269400"/>
            <a:ext cx="2857360" cy="2308815"/>
          </a:xfrm>
          <a:prstGeom prst="rect">
            <a:avLst/>
          </a:prstGeom>
          <a:noFill/>
        </p:spPr>
      </p:pic>
      <p:pic>
        <p:nvPicPr>
          <p:cNvPr id="11" name="Picture 2" descr="http://www.mmenterprises.co.uk/images/wine-cell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769" y="4171721"/>
            <a:ext cx="2809268" cy="2180639"/>
          </a:xfrm>
          <a:prstGeom prst="rect">
            <a:avLst/>
          </a:prstGeom>
          <a:noFill/>
        </p:spPr>
      </p:pic>
      <p:pic>
        <p:nvPicPr>
          <p:cNvPr id="13" name="Picture 2" descr="http://diyconservatorykit.co.uk/ESW/Images/Conservatory%20photo's%20various%201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276" y="1228055"/>
            <a:ext cx="2676341" cy="2301240"/>
          </a:xfrm>
          <a:prstGeom prst="rect">
            <a:avLst/>
          </a:prstGeom>
          <a:noFill/>
        </p:spPr>
      </p:pic>
      <p:pic>
        <p:nvPicPr>
          <p:cNvPr id="14" name="Picture 2" descr="http://www.kevington.com/images/Chimney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3372" y="4115202"/>
            <a:ext cx="2809268" cy="2301240"/>
          </a:xfrm>
          <a:prstGeom prst="rect">
            <a:avLst/>
          </a:prstGeom>
          <a:noFill/>
        </p:spPr>
      </p:pic>
      <p:pic>
        <p:nvPicPr>
          <p:cNvPr id="20" name="Picture 2" descr="http://globalgoodgroup.com/wp-content/uploads/2012/10/Balcon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197" y="4061638"/>
            <a:ext cx="2959206" cy="2400803"/>
          </a:xfrm>
          <a:prstGeom prst="rect">
            <a:avLst/>
          </a:prstGeom>
          <a:noFill/>
        </p:spPr>
      </p:pic>
      <p:pic>
        <p:nvPicPr>
          <p:cNvPr id="12" name="Picture 2" descr="http://f0.bcbits.com/z/35/77/3577374106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8746" y="1090327"/>
            <a:ext cx="9162746" cy="576768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744410" y="3263183"/>
            <a:ext cx="424954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Comic Sans MS" pitchFamily="66" charset="0"/>
              </a:rPr>
              <a:t>der </a:t>
            </a:r>
            <a:r>
              <a:rPr lang="en-GB" sz="6000" b="1" dirty="0" err="1">
                <a:solidFill>
                  <a:schemeClr val="bg1"/>
                </a:solidFill>
                <a:latin typeface="Comic Sans MS" pitchFamily="66" charset="0"/>
              </a:rPr>
              <a:t>Flur</a:t>
            </a:r>
            <a:endParaRPr lang="en-GB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hiptoncourt.co.uk/wp-content/uploads/2008/08/vivat-shipton-court-garden-1-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738" y="1320629"/>
            <a:ext cx="2379622" cy="21160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4560" y="121928"/>
            <a:ext cx="534924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Mein </a:t>
            </a:r>
            <a:r>
              <a:rPr lang="en-GB" sz="3200" b="1" dirty="0" err="1"/>
              <a:t>Haus</a:t>
            </a:r>
            <a:r>
              <a:rPr lang="en-GB" sz="3200" b="1" dirty="0"/>
              <a:t> – was </a:t>
            </a:r>
            <a:r>
              <a:rPr lang="en-GB" sz="3200" b="1" dirty="0" err="1"/>
              <a:t>fehlt</a:t>
            </a:r>
            <a:r>
              <a:rPr lang="en-GB" sz="3200" b="1" dirty="0"/>
              <a:t>?</a:t>
            </a:r>
          </a:p>
        </p:txBody>
      </p:sp>
      <p:pic>
        <p:nvPicPr>
          <p:cNvPr id="8" name="Picture 2" descr="http://www.metrosafe.co.uk/uploads/pics/messy-atti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788" y="1320637"/>
            <a:ext cx="2481194" cy="2308815"/>
          </a:xfrm>
          <a:prstGeom prst="rect">
            <a:avLst/>
          </a:prstGeom>
          <a:noFill/>
        </p:spPr>
      </p:pic>
      <p:pic>
        <p:nvPicPr>
          <p:cNvPr id="10" name="Picture 2" descr="http://f0.bcbits.com/z/35/77/3577374106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5637" y="4171722"/>
            <a:ext cx="2676341" cy="2180639"/>
          </a:xfrm>
          <a:prstGeom prst="rect">
            <a:avLst/>
          </a:prstGeom>
          <a:noFill/>
        </p:spPr>
      </p:pic>
      <p:pic>
        <p:nvPicPr>
          <p:cNvPr id="11" name="Picture 2" descr="http://www.mmenterprises.co.uk/images/wine-cell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3372" y="1320636"/>
            <a:ext cx="2809268" cy="2180639"/>
          </a:xfrm>
          <a:prstGeom prst="rect">
            <a:avLst/>
          </a:prstGeom>
          <a:noFill/>
        </p:spPr>
      </p:pic>
      <p:pic>
        <p:nvPicPr>
          <p:cNvPr id="13" name="Picture 2" descr="http://diyconservatorykit.co.uk/ESW/Images/Conservatory%20photo's%20various%201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513" y="4115202"/>
            <a:ext cx="2676341" cy="2301240"/>
          </a:xfrm>
          <a:prstGeom prst="rect">
            <a:avLst/>
          </a:prstGeom>
          <a:noFill/>
        </p:spPr>
      </p:pic>
      <p:pic>
        <p:nvPicPr>
          <p:cNvPr id="20" name="Picture 2" descr="http://globalgoodgroup.com/wp-content/uploads/2012/10/Balcon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3380" y="4107626"/>
            <a:ext cx="2752575" cy="2308816"/>
          </a:xfrm>
          <a:prstGeom prst="rect">
            <a:avLst/>
          </a:prstGeom>
          <a:noFill/>
        </p:spPr>
      </p:pic>
      <p:pic>
        <p:nvPicPr>
          <p:cNvPr id="12" name="Picture 2" descr="http://www.kevington.com/images/Chimney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968946"/>
            <a:ext cx="9144000" cy="58890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03683" y="3191148"/>
            <a:ext cx="6197841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Comic Sans MS" pitchFamily="66" charset="0"/>
              </a:rPr>
              <a:t>der </a:t>
            </a:r>
            <a:r>
              <a:rPr lang="en-GB" sz="6000" b="1" dirty="0" err="1">
                <a:solidFill>
                  <a:schemeClr val="bg1"/>
                </a:solidFill>
                <a:latin typeface="Comic Sans MS" pitchFamily="66" charset="0"/>
              </a:rPr>
              <a:t>Schornstein</a:t>
            </a:r>
            <a:endParaRPr lang="en-GB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9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hiptoncourt.co.uk/wp-content/uploads/2008/08/vivat-shipton-court-garden-1-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999" y="1425897"/>
            <a:ext cx="2379622" cy="21160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4560" y="121928"/>
            <a:ext cx="534924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Mein </a:t>
            </a:r>
            <a:r>
              <a:rPr lang="en-GB" sz="3200" b="1" dirty="0" err="1"/>
              <a:t>Haus</a:t>
            </a:r>
            <a:r>
              <a:rPr lang="en-GB" sz="3200" b="1" dirty="0"/>
              <a:t> – was </a:t>
            </a:r>
            <a:r>
              <a:rPr lang="en-GB" sz="3200" b="1" dirty="0" err="1"/>
              <a:t>fehlt</a:t>
            </a:r>
            <a:r>
              <a:rPr lang="en-GB" sz="3200" b="1" dirty="0"/>
              <a:t>?</a:t>
            </a:r>
          </a:p>
        </p:txBody>
      </p:sp>
      <p:pic>
        <p:nvPicPr>
          <p:cNvPr id="8" name="Picture 2" descr="http://www.metrosafe.co.uk/uploads/pics/messy-atti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368" y="1341216"/>
            <a:ext cx="2481194" cy="2160052"/>
          </a:xfrm>
          <a:prstGeom prst="rect">
            <a:avLst/>
          </a:prstGeom>
          <a:noFill/>
        </p:spPr>
      </p:pic>
      <p:pic>
        <p:nvPicPr>
          <p:cNvPr id="11" name="Picture 2" descr="http://www.mmenterprises.co.uk/images/wine-cell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1481" y="4284558"/>
            <a:ext cx="2809268" cy="2180639"/>
          </a:xfrm>
          <a:prstGeom prst="rect">
            <a:avLst/>
          </a:prstGeom>
          <a:noFill/>
        </p:spPr>
      </p:pic>
      <p:pic>
        <p:nvPicPr>
          <p:cNvPr id="14" name="Picture 2" descr="http://www.kevington.com/images/Chimney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316" y="4284550"/>
            <a:ext cx="2809268" cy="2173078"/>
          </a:xfrm>
          <a:prstGeom prst="rect">
            <a:avLst/>
          </a:prstGeom>
          <a:noFill/>
        </p:spPr>
      </p:pic>
      <p:pic>
        <p:nvPicPr>
          <p:cNvPr id="20" name="Picture 2" descr="http://globalgoodgroup.com/wp-content/uploads/2012/10/Balcon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1489" y="1425905"/>
            <a:ext cx="2733331" cy="2139451"/>
          </a:xfrm>
          <a:prstGeom prst="rect">
            <a:avLst/>
          </a:prstGeom>
          <a:noFill/>
        </p:spPr>
      </p:pic>
      <p:pic>
        <p:nvPicPr>
          <p:cNvPr id="12" name="Picture 2" descr="http://f0.bcbits.com/z/35/77/3577374106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52213" y="4284550"/>
            <a:ext cx="2481194" cy="2138180"/>
          </a:xfrm>
          <a:prstGeom prst="rect">
            <a:avLst/>
          </a:prstGeom>
          <a:noFill/>
        </p:spPr>
      </p:pic>
      <p:pic>
        <p:nvPicPr>
          <p:cNvPr id="15" name="Picture 2" descr="http://diyconservatorykit.co.uk/ESW/Images/Conservatory%20photo's%20various%201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068060"/>
            <a:ext cx="9144000" cy="578994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43266" y="3062074"/>
            <a:ext cx="726948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Comic Sans MS" pitchFamily="66" charset="0"/>
              </a:rPr>
              <a:t>der </a:t>
            </a:r>
            <a:r>
              <a:rPr lang="en-GB" sz="6000" b="1" dirty="0" err="1">
                <a:solidFill>
                  <a:schemeClr val="bg1"/>
                </a:solidFill>
                <a:latin typeface="Comic Sans MS" pitchFamily="66" charset="0"/>
              </a:rPr>
              <a:t>Wintergarten</a:t>
            </a:r>
            <a:endParaRPr lang="en-GB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hiptoncourt.co.uk/wp-content/uploads/2008/08/vivat-shipton-court-garden-1-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64" y="4115202"/>
            <a:ext cx="2527982" cy="23012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4560" y="121928"/>
            <a:ext cx="534924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Mein </a:t>
            </a:r>
            <a:r>
              <a:rPr lang="en-GB" sz="3200" b="1" dirty="0" err="1"/>
              <a:t>Haus</a:t>
            </a:r>
            <a:r>
              <a:rPr lang="en-GB" sz="3200" b="1" dirty="0"/>
              <a:t> – was </a:t>
            </a:r>
            <a:r>
              <a:rPr lang="en-GB" sz="3200" b="1" dirty="0" err="1"/>
              <a:t>fehlt</a:t>
            </a:r>
            <a:r>
              <a:rPr lang="en-GB" sz="3200" b="1" dirty="0"/>
              <a:t>?</a:t>
            </a:r>
          </a:p>
        </p:txBody>
      </p:sp>
      <p:pic>
        <p:nvPicPr>
          <p:cNvPr id="8" name="Picture 2" descr="http://www.metrosafe.co.uk/uploads/pics/messy-atti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219" y="1256549"/>
            <a:ext cx="2481194" cy="2308815"/>
          </a:xfrm>
          <a:prstGeom prst="rect">
            <a:avLst/>
          </a:prstGeom>
          <a:noFill/>
        </p:spPr>
      </p:pic>
      <p:pic>
        <p:nvPicPr>
          <p:cNvPr id="10" name="Picture 2" descr="http://f0.bcbits.com/z/35/77/3577374106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13" y="1320637"/>
            <a:ext cx="2676341" cy="2180639"/>
          </a:xfrm>
          <a:prstGeom prst="rect">
            <a:avLst/>
          </a:prstGeom>
          <a:noFill/>
        </p:spPr>
      </p:pic>
      <p:pic>
        <p:nvPicPr>
          <p:cNvPr id="13" name="Picture 2" descr="http://diyconservatorykit.co.uk/ESW/Images/Conservatory%20photo's%20various%201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5637" y="4107626"/>
            <a:ext cx="2676341" cy="2301240"/>
          </a:xfrm>
          <a:prstGeom prst="rect">
            <a:avLst/>
          </a:prstGeom>
          <a:noFill/>
        </p:spPr>
      </p:pic>
      <p:pic>
        <p:nvPicPr>
          <p:cNvPr id="14" name="Picture 2" descr="http://www.kevington.com/images/Chimney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3372" y="4115202"/>
            <a:ext cx="2809268" cy="2301240"/>
          </a:xfrm>
          <a:prstGeom prst="rect">
            <a:avLst/>
          </a:prstGeom>
          <a:noFill/>
        </p:spPr>
      </p:pic>
      <p:pic>
        <p:nvPicPr>
          <p:cNvPr id="20" name="Picture 2" descr="http://globalgoodgroup.com/wp-content/uploads/2012/10/Balcon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59433" y="1320637"/>
            <a:ext cx="2623215" cy="2180639"/>
          </a:xfrm>
          <a:prstGeom prst="rect">
            <a:avLst/>
          </a:prstGeom>
          <a:noFill/>
        </p:spPr>
      </p:pic>
      <p:pic>
        <p:nvPicPr>
          <p:cNvPr id="12" name="Picture 2" descr="http://www.mmenterprises.co.uk/images/wine-cella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850356"/>
            <a:ext cx="9144000" cy="600764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43266" y="3062074"/>
            <a:ext cx="726948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Comic Sans MS" pitchFamily="66" charset="0"/>
              </a:rPr>
              <a:t>der Keller</a:t>
            </a:r>
          </a:p>
        </p:txBody>
      </p:sp>
    </p:spTree>
    <p:extLst>
      <p:ext uri="{BB962C8B-B14F-4D97-AF65-F5344CB8AC3E}">
        <p14:creationId xmlns:p14="http://schemas.microsoft.com/office/powerpoint/2010/main" val="163913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0440" y="121928"/>
            <a:ext cx="222504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Mein </a:t>
            </a:r>
            <a:r>
              <a:rPr lang="en-GB" sz="3200" b="1" dirty="0" err="1"/>
              <a:t>Haus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4320" y="2707048"/>
            <a:ext cx="2138708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die </a:t>
            </a:r>
            <a:r>
              <a:rPr lang="en-GB" sz="2400" b="1" dirty="0" err="1">
                <a:solidFill>
                  <a:schemeClr val="bg1"/>
                </a:solidFill>
                <a:latin typeface="Comic Sans MS" pitchFamily="66" charset="0"/>
              </a:rPr>
              <a:t>Küche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90599" y="2743342"/>
            <a:ext cx="2062508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die Garage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31919" y="2743341"/>
            <a:ext cx="2062508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die </a:t>
            </a:r>
            <a:r>
              <a:rPr lang="en-GB" sz="2400" b="1" dirty="0" err="1">
                <a:solidFill>
                  <a:schemeClr val="bg1"/>
                </a:solidFill>
                <a:latin typeface="Comic Sans MS" pitchFamily="66" charset="0"/>
              </a:rPr>
              <a:t>Treppe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6443" y="5810194"/>
            <a:ext cx="2138708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die </a:t>
            </a:r>
            <a:r>
              <a:rPr lang="en-GB" sz="2400" b="1" dirty="0" err="1">
                <a:solidFill>
                  <a:schemeClr val="bg1"/>
                </a:solidFill>
                <a:latin typeface="Comic Sans MS" pitchFamily="66" charset="0"/>
              </a:rPr>
              <a:t>Dusche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5719" y="5798338"/>
            <a:ext cx="2138708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die </a:t>
            </a:r>
            <a:r>
              <a:rPr lang="en-GB" sz="2400" b="1" dirty="0" err="1">
                <a:solidFill>
                  <a:schemeClr val="bg1"/>
                </a:solidFill>
                <a:latin typeface="Comic Sans MS" pitchFamily="66" charset="0"/>
              </a:rPr>
              <a:t>Haustür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3" name="Picture 2" descr="http://cdn.freshome.com/wp-content/uploads/2012/10/kitchen-lay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" y="903040"/>
            <a:ext cx="2138708" cy="1737360"/>
          </a:xfrm>
          <a:prstGeom prst="rect">
            <a:avLst/>
          </a:prstGeom>
          <a:noFill/>
        </p:spPr>
      </p:pic>
      <p:pic>
        <p:nvPicPr>
          <p:cNvPr id="24" name="Picture 2" descr="http://www.dendovermep.co.uk/wp-content/uploads/2013/01/gar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0606" y="903040"/>
            <a:ext cx="2054881" cy="1737360"/>
          </a:xfrm>
          <a:prstGeom prst="rect">
            <a:avLst/>
          </a:prstGeom>
          <a:noFill/>
        </p:spPr>
      </p:pic>
      <p:pic>
        <p:nvPicPr>
          <p:cNvPr id="25" name="Picture 2" descr="http://heatingandplumbingdoncaster.co.uk/wp-content/uploads/2011/10/Shower-install-donca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676" y="3813746"/>
            <a:ext cx="2165375" cy="1737360"/>
          </a:xfrm>
          <a:prstGeom prst="rect">
            <a:avLst/>
          </a:prstGeom>
          <a:noFill/>
        </p:spPr>
      </p:pic>
      <p:pic>
        <p:nvPicPr>
          <p:cNvPr id="26" name="Picture 2" descr="http://www.atccontractors.co.uk/images/recent_projects/stairs/full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1919" y="903040"/>
            <a:ext cx="2062508" cy="1737360"/>
          </a:xfrm>
          <a:prstGeom prst="rect">
            <a:avLst/>
          </a:prstGeom>
          <a:noFill/>
        </p:spPr>
      </p:pic>
      <p:pic>
        <p:nvPicPr>
          <p:cNvPr id="27" name="Picture 2" descr="http://www.blackgracecowley.com/blog/wp-content/uploads/2012/05/red-front-door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5719" y="3813746"/>
            <a:ext cx="2138708" cy="173736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614399" y="5809933"/>
            <a:ext cx="2138708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die </a:t>
            </a:r>
            <a:r>
              <a:rPr lang="en-GB" sz="2400" b="1" dirty="0" err="1">
                <a:solidFill>
                  <a:schemeClr val="bg1"/>
                </a:solidFill>
                <a:latin typeface="Comic Sans MS" pitchFamily="66" charset="0"/>
              </a:rPr>
              <a:t>Terrasse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0599" y="3810273"/>
            <a:ext cx="2062508" cy="174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3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20" grpId="0" animBg="1"/>
      <p:bldP spid="21" grpId="0" animBg="1"/>
      <p:bldP spid="2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530</Words>
  <Application>Microsoft Office PowerPoint</Application>
  <PresentationFormat>On-screen Show (4:3)</PresentationFormat>
  <Paragraphs>148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 Leggatt</dc:creator>
  <cp:lastModifiedBy>P Leggatt</cp:lastModifiedBy>
  <cp:revision>1</cp:revision>
  <dcterms:created xsi:type="dcterms:W3CDTF">2025-09-16T06:26:11Z</dcterms:created>
  <dcterms:modified xsi:type="dcterms:W3CDTF">2025-09-16T06:27:48Z</dcterms:modified>
</cp:coreProperties>
</file>