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handoutMasterIdLst>
    <p:handoutMasterId r:id="rId52"/>
  </p:handoutMasterIdLst>
  <p:sldIdLst>
    <p:sldId id="354" r:id="rId5"/>
    <p:sldId id="356" r:id="rId6"/>
    <p:sldId id="358" r:id="rId7"/>
    <p:sldId id="359" r:id="rId8"/>
    <p:sldId id="362" r:id="rId9"/>
    <p:sldId id="364" r:id="rId10"/>
    <p:sldId id="357" r:id="rId11"/>
    <p:sldId id="363" r:id="rId12"/>
    <p:sldId id="365" r:id="rId13"/>
    <p:sldId id="257" r:id="rId14"/>
    <p:sldId id="258" r:id="rId15"/>
    <p:sldId id="279" r:id="rId16"/>
    <p:sldId id="366" r:id="rId17"/>
    <p:sldId id="355" r:id="rId18"/>
    <p:sldId id="367" r:id="rId19"/>
    <p:sldId id="273" r:id="rId20"/>
    <p:sldId id="337" r:id="rId21"/>
    <p:sldId id="316" r:id="rId22"/>
    <p:sldId id="317" r:id="rId23"/>
    <p:sldId id="339" r:id="rId24"/>
    <p:sldId id="340" r:id="rId25"/>
    <p:sldId id="342" r:id="rId26"/>
    <p:sldId id="341" r:id="rId27"/>
    <p:sldId id="338" r:id="rId28"/>
    <p:sldId id="320" r:id="rId29"/>
    <p:sldId id="318" r:id="rId30"/>
    <p:sldId id="319" r:id="rId31"/>
    <p:sldId id="336" r:id="rId32"/>
    <p:sldId id="323" r:id="rId33"/>
    <p:sldId id="335" r:id="rId34"/>
    <p:sldId id="327" r:id="rId35"/>
    <p:sldId id="260" r:id="rId36"/>
    <p:sldId id="344" r:id="rId37"/>
    <p:sldId id="343" r:id="rId38"/>
    <p:sldId id="368" r:id="rId39"/>
    <p:sldId id="369" r:id="rId40"/>
    <p:sldId id="345" r:id="rId41"/>
    <p:sldId id="346" r:id="rId42"/>
    <p:sldId id="347" r:id="rId43"/>
    <p:sldId id="370" r:id="rId44"/>
    <p:sldId id="371" r:id="rId45"/>
    <p:sldId id="372" r:id="rId46"/>
    <p:sldId id="331" r:id="rId47"/>
    <p:sldId id="373" r:id="rId48"/>
    <p:sldId id="374" r:id="rId49"/>
    <p:sldId id="375" r:id="rId5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41301-B6C7-D6EC-E49F-FF0AEA1491A8}" v="31" dt="2024-05-17T19:36:24.349"/>
    <p1510:client id="{A06B5CC7-B675-9DA5-774C-13B8B96C9C03}" v="7" dt="2024-05-17T19:38:09.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BE44F046-6116-443F-A58D-99A990E7E9B4}" type="datetimeFigureOut">
              <a:rPr lang="en-GB" smtClean="0"/>
              <a:t>17/05/2024</a:t>
            </a:fld>
            <a:endParaRPr lang="en-GB"/>
          </a:p>
        </p:txBody>
      </p:sp>
      <p:sp>
        <p:nvSpPr>
          <p:cNvPr id="4" name="Footer Placeholder 3"/>
          <p:cNvSpPr>
            <a:spLocks noGrp="1"/>
          </p:cNvSpPr>
          <p:nvPr>
            <p:ph type="ftr" sz="quarter" idx="2"/>
          </p:nvPr>
        </p:nvSpPr>
        <p:spPr>
          <a:xfrm>
            <a:off x="0" y="9431258"/>
            <a:ext cx="2946400" cy="49696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31258"/>
            <a:ext cx="2946400" cy="496967"/>
          </a:xfrm>
          <a:prstGeom prst="rect">
            <a:avLst/>
          </a:prstGeom>
        </p:spPr>
        <p:txBody>
          <a:bodyPr vert="horz" lIns="91440" tIns="45720" rIns="91440" bIns="45720" rtlCol="0" anchor="b"/>
          <a:lstStyle>
            <a:lvl1pPr algn="r">
              <a:defRPr sz="1200"/>
            </a:lvl1pPr>
          </a:lstStyle>
          <a:p>
            <a:fld id="{337D31A3-0A72-44E8-B136-A6987FB71274}" type="slidenum">
              <a:rPr lang="en-GB" smtClean="0"/>
              <a:t>‹#›</a:t>
            </a:fld>
            <a:endParaRPr lang="en-GB"/>
          </a:p>
        </p:txBody>
      </p:sp>
    </p:spTree>
    <p:extLst>
      <p:ext uri="{BB962C8B-B14F-4D97-AF65-F5344CB8AC3E}">
        <p14:creationId xmlns:p14="http://schemas.microsoft.com/office/powerpoint/2010/main" val="891694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16FA9B08-848C-4C5E-8B81-FC1867A23376}" type="datetimeFigureOut">
              <a:rPr lang="en-GB" smtClean="0"/>
              <a:t>17/05/2024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3954EBE6-3632-4DF4-9356-1D855EC5E999}" type="slidenum">
              <a:rPr lang="en-GB" smtClean="0"/>
              <a:t>‹#›</a:t>
            </a:fld>
            <a:endParaRPr lang="en-GB"/>
          </a:p>
        </p:txBody>
      </p:sp>
    </p:spTree>
    <p:extLst>
      <p:ext uri="{BB962C8B-B14F-4D97-AF65-F5344CB8AC3E}">
        <p14:creationId xmlns:p14="http://schemas.microsoft.com/office/powerpoint/2010/main" val="123587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3237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046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74497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44966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285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2377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0721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1930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614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4172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317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766961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fsEKMTZvHbY" TargetMode="External"/><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hyperlink" Target="https://www.youtube.com/watch?v=tDSoqQuxLfs" TargetMode="External"/><Relationship Id="rId4" Type="http://schemas.openxmlformats.org/officeDocument/2006/relationships/hyperlink" Target="https://www.youtube.com/watch?v=VijTieSlaE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hyperlink" Target="https://www.youtube.com/watch?v=weezqFwDUGw" TargetMode="Externa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vtSAtH5pEic" TargetMode="Externa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hyperlink" Target="https://www.youtube.com/watch?v=VijTieSlaE0" TargetMode="Externa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PGoPGAR5OMw" TargetMode="External"/><Relationship Id="rId3" Type="http://schemas.openxmlformats.org/officeDocument/2006/relationships/image" Target="../media/image5.png"/><Relationship Id="rId7" Type="http://schemas.openxmlformats.org/officeDocument/2006/relationships/hyperlink" Target="https://www.youtube.com/watch?v=lYBuY-DnCJc&amp;list=PLbPWPsvL8htk0B5pGQJx5_s-6IUNjoa0E&amp;index=4"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svg"/><Relationship Id="rId4" Type="http://schemas.openxmlformats.org/officeDocument/2006/relationships/image" Target="../media/image6.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3.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7qOl97KGQDc" TargetMode="Externa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hyperlink" Target="https://www.youtube.com/watch?v=Yb4AMwr0vNE" TargetMode="External"/><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hyperlink" Target="https://www.youtube.com/watch?v=mJEM3TUX-uU"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youtube.com/watch?time_continue=8&amp;v=a0IBPU4oI0I&amp;feature=emb_logo" TargetMode="External"/><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sv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youtube.com/watch?v=zOyI6N4Teq0" TargetMode="External"/><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5.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29.sv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7.sv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29.sv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7.sv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taiI6Wda79k" TargetMode="External"/><Relationship Id="rId1" Type="http://schemas.openxmlformats.org/officeDocument/2006/relationships/slideLayout" Target="../slideLayouts/slideLayout2.xml"/><Relationship Id="rId5" Type="http://schemas.openxmlformats.org/officeDocument/2006/relationships/hyperlink" Target="https://www.youtube.com/watch?v=OPhlUKLlLBE" TargetMode="External"/><Relationship Id="rId4" Type="http://schemas.openxmlformats.org/officeDocument/2006/relationships/image" Target="../media/image29.sv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8.png"/><Relationship Id="rId7"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hyperlink" Target="https://www.bigissue.com/" TargetMode="External"/><Relationship Id="rId11" Type="http://schemas.openxmlformats.org/officeDocument/2006/relationships/hyperlink" Target="https://www.ladbaby.com" TargetMode="External"/><Relationship Id="rId5" Type="http://schemas.openxmlformats.org/officeDocument/2006/relationships/hyperlink" Target="https://www.trusselltrust.org/" TargetMode="External"/><Relationship Id="rId10" Type="http://schemas.openxmlformats.org/officeDocument/2006/relationships/image" Target="../media/image92.png"/><Relationship Id="rId4" Type="http://schemas.openxmlformats.org/officeDocument/2006/relationships/image" Target="../media/image29.svg"/><Relationship Id="rId9" Type="http://schemas.openxmlformats.org/officeDocument/2006/relationships/hyperlink" Target="https://fareshare.org.uk/what-we-do/hunger-food-wast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hyperlink" Target="https://www.youtube.com/watch?v=ulucJnxT7B4" TargetMode="External"/><Relationship Id="rId2" Type="http://schemas.openxmlformats.org/officeDocument/2006/relationships/hyperlink" Target="https://www.youtube.com/watch?v=zxrdMkSpY94&amp;t=9s" TargetMode="External"/><Relationship Id="rId1" Type="http://schemas.openxmlformats.org/officeDocument/2006/relationships/slideLayout" Target="../slideLayouts/slideLayout2.xml"/><Relationship Id="rId6" Type="http://schemas.openxmlformats.org/officeDocument/2006/relationships/hyperlink" Target="https://www.youtube.com/watch?v=1cVwkbHBOR4" TargetMode="External"/><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hyperlink" Target="https://www.youtube.com/watch?v=s1D9m2Gkq7s"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hyperlink" Target="https://www.bbcgoodfood.com/recipes/collection/chinese-recipes" TargetMode="External"/><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hyperlink" Target="https://www.tastingtable.com/1121996/regional-chinese-food-explained/" TargetMode="External"/><Relationship Id="rId4" Type="http://schemas.openxmlformats.org/officeDocument/2006/relationships/hyperlink" Target="https://www.lonelyplanet.com/articles/what-to-eat-and-drink-in-chin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Yb4AMwr0vNE" TargetMode="External"/><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lonelyplanet.com" TargetMode="Externa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www.tastingtable.com/1121996/regional-chinese-food-explained/"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jpe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image" Target="../media/image1.png"/><Relationship Id="rId16"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youtube.com/watch?v=Khdz2Stp2ZQ" TargetMode="External"/><Relationship Id="rId5" Type="http://schemas.openxmlformats.org/officeDocument/2006/relationships/hyperlink" Target="https://www.youtube.com/watch?v=UVL8NXigTkI" TargetMode="External"/><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EAVIgBDeOE8?feature=oembed" TargetMode="External"/><Relationship Id="rId5" Type="http://schemas.openxmlformats.org/officeDocument/2006/relationships/image" Target="../media/image35.jpeg"/><Relationship Id="rId4" Type="http://schemas.openxmlformats.org/officeDocument/2006/relationships/hyperlink" Target="https://www.youtube.com/watch?v=EAVIgBDeOE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red logo with a smiley face and a spoon and fork&#10;&#10;Description automatically generated">
            <a:extLst>
              <a:ext uri="{FF2B5EF4-FFF2-40B4-BE49-F238E27FC236}">
                <a16:creationId xmlns:a16="http://schemas.microsoft.com/office/drawing/2014/main" id="{22B5B47C-F31C-7DEC-2D3F-AED48A95E3E9}"/>
              </a:ext>
            </a:extLst>
          </p:cNvPr>
          <p:cNvPicPr>
            <a:picLocks noChangeAspect="1"/>
          </p:cNvPicPr>
          <p:nvPr/>
        </p:nvPicPr>
        <p:blipFill rotWithShape="1">
          <a:blip r:embed="rId2"/>
          <a:srcRect l="15789" r="15311" b="35252"/>
          <a:stretch/>
        </p:blipFill>
        <p:spPr>
          <a:xfrm>
            <a:off x="349469" y="234316"/>
            <a:ext cx="2441847" cy="1400061"/>
          </a:xfrm>
          <a:prstGeom prst="rect">
            <a:avLst/>
          </a:prstGeom>
        </p:spPr>
      </p:pic>
      <p:sp>
        <p:nvSpPr>
          <p:cNvPr id="12" name="Call-out: Down Arrow 11">
            <a:extLst>
              <a:ext uri="{FF2B5EF4-FFF2-40B4-BE49-F238E27FC236}">
                <a16:creationId xmlns:a16="http://schemas.microsoft.com/office/drawing/2014/main" id="{60A89686-68D3-373C-3513-081A1DCD112B}"/>
              </a:ext>
            </a:extLst>
          </p:cNvPr>
          <p:cNvSpPr/>
          <p:nvPr/>
        </p:nvSpPr>
        <p:spPr>
          <a:xfrm>
            <a:off x="599559" y="2411296"/>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How food grows</a:t>
            </a:r>
          </a:p>
        </p:txBody>
      </p:sp>
      <p:sp>
        <p:nvSpPr>
          <p:cNvPr id="13" name="Call-out: Down Arrow 12">
            <a:extLst>
              <a:ext uri="{FF2B5EF4-FFF2-40B4-BE49-F238E27FC236}">
                <a16:creationId xmlns:a16="http://schemas.microsoft.com/office/drawing/2014/main" id="{B2FE091A-BCCB-C871-5C09-5309686D4540}"/>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dirty="0">
              <a:solidFill>
                <a:schemeClr val="tx1"/>
              </a:solidFill>
              <a:latin typeface="Century Gothic"/>
              <a:cs typeface="Calibri"/>
            </a:endParaRPr>
          </a:p>
        </p:txBody>
      </p:sp>
      <p:sp>
        <p:nvSpPr>
          <p:cNvPr id="14" name="Call-out: Down Arrow 13">
            <a:extLst>
              <a:ext uri="{FF2B5EF4-FFF2-40B4-BE49-F238E27FC236}">
                <a16:creationId xmlns:a16="http://schemas.microsoft.com/office/drawing/2014/main" id="{38E22D7B-C4C8-B670-190B-199DFE2BDA9F}"/>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dirty="0">
              <a:solidFill>
                <a:schemeClr val="tx1"/>
              </a:solidFill>
              <a:latin typeface="Century Gothic"/>
              <a:cs typeface="Calibri"/>
            </a:endParaRPr>
          </a:p>
        </p:txBody>
      </p:sp>
      <p:sp>
        <p:nvSpPr>
          <p:cNvPr id="15" name="Call-out: Down Arrow 14">
            <a:extLst>
              <a:ext uri="{FF2B5EF4-FFF2-40B4-BE49-F238E27FC236}">
                <a16:creationId xmlns:a16="http://schemas.microsoft.com/office/drawing/2014/main" id="{DF722362-8AB6-DE0D-E039-9023B0732C00}"/>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16" name="Rectangle 15">
            <a:extLst>
              <a:ext uri="{FF2B5EF4-FFF2-40B4-BE49-F238E27FC236}">
                <a16:creationId xmlns:a16="http://schemas.microsoft.com/office/drawing/2014/main" id="{0F15CB55-F7CD-0882-62C8-7EE69BDEF546}"/>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endParaRPr>
          </a:p>
        </p:txBody>
      </p:sp>
      <p:sp>
        <p:nvSpPr>
          <p:cNvPr id="17" name="Rectangle 16">
            <a:extLst>
              <a:ext uri="{FF2B5EF4-FFF2-40B4-BE49-F238E27FC236}">
                <a16:creationId xmlns:a16="http://schemas.microsoft.com/office/drawing/2014/main" id="{B3420A1D-46DF-DF22-1089-1000C050B7A4}"/>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u="sng">
                <a:solidFill>
                  <a:srgbClr val="000000"/>
                </a:solidFill>
                <a:latin typeface="Century Gothic"/>
              </a:rPr>
              <a:t>Our Learning Journey</a:t>
            </a:r>
          </a:p>
        </p:txBody>
      </p:sp>
      <p:sp>
        <p:nvSpPr>
          <p:cNvPr id="18" name="Call-out: Down Arrow 17">
            <a:extLst>
              <a:ext uri="{FF2B5EF4-FFF2-40B4-BE49-F238E27FC236}">
                <a16:creationId xmlns:a16="http://schemas.microsoft.com/office/drawing/2014/main" id="{D77F2DED-6D14-FBA8-B4E9-1DCFF1449EB4}"/>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3" name="Rectangle 2">
            <a:extLst>
              <a:ext uri="{FF2B5EF4-FFF2-40B4-BE49-F238E27FC236}">
                <a16:creationId xmlns:a16="http://schemas.microsoft.com/office/drawing/2014/main" id="{2ABEA03D-CA1B-8715-C5CA-87A308BC27ED}"/>
              </a:ext>
            </a:extLst>
          </p:cNvPr>
          <p:cNvSpPr/>
          <p:nvPr/>
        </p:nvSpPr>
        <p:spPr>
          <a:xfrm>
            <a:off x="2983336" y="1886657"/>
            <a:ext cx="8926854" cy="1734353"/>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b="1" dirty="0">
                <a:solidFill>
                  <a:schemeClr val="tx1"/>
                </a:solidFill>
                <a:latin typeface="Century Gothic"/>
              </a:rPr>
              <a:t>Learning Objectives</a:t>
            </a:r>
          </a:p>
          <a:p>
            <a:pPr marL="342900" indent="-342900">
              <a:buAutoNum type="arabicPeriod"/>
            </a:pPr>
            <a:r>
              <a:rPr lang="en-GB" sz="1600" dirty="0">
                <a:solidFill>
                  <a:schemeClr val="tx1"/>
                </a:solidFill>
                <a:latin typeface="Century Gothic"/>
                <a:cs typeface="Calibri" panose="020F0502020204030204"/>
              </a:rPr>
              <a:t>To be able to define what grown, caught and reared means and give examples</a:t>
            </a:r>
            <a:endParaRPr lang="en-US" sz="1600">
              <a:solidFill>
                <a:schemeClr val="tx1"/>
              </a:solidFill>
              <a:latin typeface="Century Gothic"/>
              <a:cs typeface="Calibri" panose="020F0502020204030204"/>
            </a:endParaRPr>
          </a:p>
          <a:p>
            <a:pPr marL="342900" indent="-342900">
              <a:buAutoNum type="arabicPeriod"/>
            </a:pPr>
            <a:r>
              <a:rPr lang="en-GB" sz="1600" dirty="0">
                <a:solidFill>
                  <a:schemeClr val="tx1"/>
                </a:solidFill>
                <a:latin typeface="Century Gothic"/>
                <a:cs typeface="Calibri" panose="020F0502020204030204"/>
              </a:rPr>
              <a:t>To be able to discuss the differences between free range and intensive farming methods</a:t>
            </a:r>
            <a:endParaRPr lang="en-US" sz="1600">
              <a:solidFill>
                <a:schemeClr val="tx1"/>
              </a:solidFill>
              <a:latin typeface="Century Gothic"/>
              <a:cs typeface="Calibri" panose="020F0502020204030204"/>
            </a:endParaRPr>
          </a:p>
          <a:p>
            <a:pPr marL="342900" indent="-342900">
              <a:buAutoNum type="arabicPeriod"/>
            </a:pPr>
            <a:r>
              <a:rPr lang="en-GB" sz="1600" dirty="0">
                <a:solidFill>
                  <a:schemeClr val="tx1"/>
                </a:solidFill>
                <a:latin typeface="Century Gothic"/>
                <a:cs typeface="Calibri" panose="020F0502020204030204"/>
              </a:rPr>
              <a:t>To be able identify foods that are grown, reared or caught from around the world and consider the factors that mean they grow there. </a:t>
            </a:r>
            <a:endParaRPr lang="en-GB" sz="1100" dirty="0">
              <a:solidFill>
                <a:schemeClr val="tx1"/>
              </a:solidFill>
              <a:cs typeface="Calibri" panose="020F0502020204030204"/>
            </a:endParaRPr>
          </a:p>
        </p:txBody>
      </p:sp>
      <p:sp>
        <p:nvSpPr>
          <p:cNvPr id="5" name="Rounded Rectangle 3">
            <a:extLst>
              <a:ext uri="{FF2B5EF4-FFF2-40B4-BE49-F238E27FC236}">
                <a16:creationId xmlns:a16="http://schemas.microsoft.com/office/drawing/2014/main" id="{39E121CB-8253-FB9D-AFEA-39B40DF685EA}"/>
              </a:ext>
            </a:extLst>
          </p:cNvPr>
          <p:cNvSpPr/>
          <p:nvPr/>
        </p:nvSpPr>
        <p:spPr>
          <a:xfrm>
            <a:off x="3358613" y="1346470"/>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Grown, Reared &amp; Caught</a:t>
            </a:r>
            <a:endParaRPr lang="en-US" sz="2800" kern="1200" dirty="0">
              <a:solidFill>
                <a:schemeClr val="tx1"/>
              </a:solidFill>
              <a:latin typeface="Century Gothic"/>
              <a:ea typeface="+mj-ea"/>
              <a:cs typeface="+mj-cs"/>
            </a:endParaRPr>
          </a:p>
        </p:txBody>
      </p:sp>
      <p:graphicFrame>
        <p:nvGraphicFramePr>
          <p:cNvPr id="4" name="Table 3">
            <a:extLst>
              <a:ext uri="{FF2B5EF4-FFF2-40B4-BE49-F238E27FC236}">
                <a16:creationId xmlns:a16="http://schemas.microsoft.com/office/drawing/2014/main" id="{2638141C-0D60-EA76-27BA-76F2C062665F}"/>
              </a:ext>
            </a:extLst>
          </p:cNvPr>
          <p:cNvGraphicFramePr>
            <a:graphicFrameLocks noGrp="1"/>
          </p:cNvGraphicFramePr>
          <p:nvPr>
            <p:extLst>
              <p:ext uri="{D42A27DB-BD31-4B8C-83A1-F6EECF244321}">
                <p14:modId xmlns:p14="http://schemas.microsoft.com/office/powerpoint/2010/main" val="2879096763"/>
              </p:ext>
            </p:extLst>
          </p:nvPr>
        </p:nvGraphicFramePr>
        <p:xfrm>
          <a:off x="2987575" y="4024376"/>
          <a:ext cx="8139420" cy="2286000"/>
        </p:xfrm>
        <a:graphic>
          <a:graphicData uri="http://schemas.openxmlformats.org/drawingml/2006/table">
            <a:tbl>
              <a:tblPr firstRow="1" bandRow="1">
                <a:tableStyleId>{5C22544A-7EE6-4342-B048-85BDC9FD1C3A}</a:tableStyleId>
              </a:tblPr>
              <a:tblGrid>
                <a:gridCol w="1963714">
                  <a:extLst>
                    <a:ext uri="{9D8B030D-6E8A-4147-A177-3AD203B41FA5}">
                      <a16:colId xmlns:a16="http://schemas.microsoft.com/office/drawing/2014/main" val="1356102369"/>
                    </a:ext>
                  </a:extLst>
                </a:gridCol>
                <a:gridCol w="6175706">
                  <a:extLst>
                    <a:ext uri="{9D8B030D-6E8A-4147-A177-3AD203B41FA5}">
                      <a16:colId xmlns:a16="http://schemas.microsoft.com/office/drawing/2014/main" val="2695499180"/>
                    </a:ext>
                  </a:extLst>
                </a:gridCol>
              </a:tblGrid>
              <a:tr h="454974">
                <a:tc>
                  <a:txBody>
                    <a:bodyPr/>
                    <a:lstStyle/>
                    <a:p>
                      <a:r>
                        <a:rPr lang="en-GB" sz="2400" b="0" dirty="0">
                          <a:solidFill>
                            <a:schemeClr val="tx1"/>
                          </a:solidFill>
                          <a:latin typeface="Century Gothic"/>
                        </a:rPr>
                        <a:t>Grown</a:t>
                      </a:r>
                    </a:p>
                  </a:txBody>
                  <a:tcPr>
                    <a:lnL w="0">
                      <a:noFill/>
                    </a:lnL>
                    <a:lnR w="0">
                      <a:noFill/>
                    </a:lnR>
                    <a:lnT w="0">
                      <a:noFill/>
                    </a:lnT>
                    <a:lnB w="0">
                      <a:noFill/>
                    </a:lnB>
                    <a:solidFill>
                      <a:schemeClr val="bg1"/>
                    </a:solidFill>
                  </a:tcPr>
                </a:tc>
                <a:tc>
                  <a:txBody>
                    <a:bodyPr/>
                    <a:lstStyle/>
                    <a:p>
                      <a:pPr algn="r"/>
                      <a:r>
                        <a:rPr lang="en-GB" b="0" dirty="0">
                          <a:solidFill>
                            <a:schemeClr val="tx1"/>
                          </a:solidFill>
                          <a:latin typeface="Century Gothic"/>
                        </a:rPr>
                        <a:t>To concentrate and go 'all out'</a:t>
                      </a:r>
                    </a:p>
                  </a:txBody>
                  <a:tcPr>
                    <a:lnL w="0">
                      <a:noFill/>
                    </a:lnL>
                    <a:lnR w="0">
                      <a:noFill/>
                    </a:lnR>
                    <a:lnT w="0">
                      <a:noFill/>
                    </a:lnT>
                    <a:lnB w="0">
                      <a:noFill/>
                    </a:lnB>
                    <a:solidFill>
                      <a:schemeClr val="bg1"/>
                    </a:solidFill>
                  </a:tcPr>
                </a:tc>
                <a:extLst>
                  <a:ext uri="{0D108BD9-81ED-4DB2-BD59-A6C34878D82A}">
                    <a16:rowId xmlns:a16="http://schemas.microsoft.com/office/drawing/2014/main" val="1365971191"/>
                  </a:ext>
                </a:extLst>
              </a:tr>
              <a:tr h="454974">
                <a:tc>
                  <a:txBody>
                    <a:bodyPr/>
                    <a:lstStyle/>
                    <a:p>
                      <a:r>
                        <a:rPr lang="en-GB" sz="2400" b="0" dirty="0">
                          <a:solidFill>
                            <a:schemeClr val="tx1"/>
                          </a:solidFill>
                          <a:latin typeface="Century Gothic"/>
                        </a:rPr>
                        <a:t>Caught</a:t>
                      </a:r>
                    </a:p>
                  </a:txBody>
                  <a:tcPr>
                    <a:lnL w="0">
                      <a:noFill/>
                    </a:lnL>
                    <a:lnR w="0">
                      <a:noFill/>
                    </a:lnR>
                    <a:lnT w="0">
                      <a:noFill/>
                    </a:lnT>
                    <a:lnB w="0">
                      <a:noFill/>
                    </a:lnB>
                    <a:solidFill>
                      <a:schemeClr val="bg1"/>
                    </a:solidFill>
                  </a:tcPr>
                </a:tc>
                <a:tc>
                  <a:txBody>
                    <a:bodyPr/>
                    <a:lstStyle/>
                    <a:p>
                      <a:pPr algn="r"/>
                      <a:r>
                        <a:rPr lang="en-GB" b="0" dirty="0">
                          <a:solidFill>
                            <a:schemeClr val="tx1"/>
                          </a:solidFill>
                          <a:latin typeface="Century Gothic"/>
                        </a:rPr>
                        <a:t>When something naturally gets bigger </a:t>
                      </a:r>
                    </a:p>
                  </a:txBody>
                  <a:tcPr>
                    <a:lnL w="0">
                      <a:noFill/>
                    </a:lnL>
                    <a:lnR w="0">
                      <a:noFill/>
                    </a:lnR>
                    <a:lnT w="0">
                      <a:noFill/>
                    </a:lnT>
                    <a:lnB w="0">
                      <a:noFill/>
                    </a:lnB>
                    <a:solidFill>
                      <a:schemeClr val="bg1"/>
                    </a:solidFill>
                  </a:tcPr>
                </a:tc>
                <a:extLst>
                  <a:ext uri="{0D108BD9-81ED-4DB2-BD59-A6C34878D82A}">
                    <a16:rowId xmlns:a16="http://schemas.microsoft.com/office/drawing/2014/main" val="749317279"/>
                  </a:ext>
                </a:extLst>
              </a:tr>
              <a:tr h="454974">
                <a:tc>
                  <a:txBody>
                    <a:bodyPr/>
                    <a:lstStyle/>
                    <a:p>
                      <a:r>
                        <a:rPr lang="en-GB" sz="2400" b="0" dirty="0">
                          <a:solidFill>
                            <a:schemeClr val="tx1"/>
                          </a:solidFill>
                          <a:latin typeface="Century Gothic"/>
                        </a:rPr>
                        <a:t>Intensive</a:t>
                      </a:r>
                    </a:p>
                  </a:txBody>
                  <a:tcPr>
                    <a:lnL w="0">
                      <a:noFill/>
                    </a:lnL>
                    <a:lnR w="0">
                      <a:noFill/>
                    </a:lnR>
                    <a:lnT w="0">
                      <a:noFill/>
                    </a:lnT>
                    <a:lnB w="0">
                      <a:noFill/>
                    </a:lnB>
                    <a:solidFill>
                      <a:schemeClr val="bg1"/>
                    </a:solidFill>
                  </a:tcPr>
                </a:tc>
                <a:tc>
                  <a:txBody>
                    <a:bodyPr/>
                    <a:lstStyle/>
                    <a:p>
                      <a:pPr algn="r"/>
                      <a:r>
                        <a:rPr lang="en-GB" b="0" dirty="0">
                          <a:solidFill>
                            <a:schemeClr val="tx1"/>
                          </a:solidFill>
                          <a:latin typeface="Century Gothic"/>
                        </a:rPr>
                        <a:t>To go somewhere without restriction </a:t>
                      </a:r>
                    </a:p>
                  </a:txBody>
                  <a:tcPr>
                    <a:lnL w="0">
                      <a:noFill/>
                    </a:lnL>
                    <a:lnR w="0">
                      <a:noFill/>
                    </a:lnR>
                    <a:lnT w="0">
                      <a:noFill/>
                    </a:lnT>
                    <a:lnB w="0">
                      <a:noFill/>
                    </a:lnB>
                    <a:solidFill>
                      <a:schemeClr val="bg1"/>
                    </a:solidFill>
                  </a:tcPr>
                </a:tc>
                <a:extLst>
                  <a:ext uri="{0D108BD9-81ED-4DB2-BD59-A6C34878D82A}">
                    <a16:rowId xmlns:a16="http://schemas.microsoft.com/office/drawing/2014/main" val="1555256555"/>
                  </a:ext>
                </a:extLst>
              </a:tr>
              <a:tr h="454974">
                <a:tc>
                  <a:txBody>
                    <a:bodyPr/>
                    <a:lstStyle/>
                    <a:p>
                      <a:r>
                        <a:rPr lang="en-GB" sz="2400" b="0" dirty="0">
                          <a:solidFill>
                            <a:schemeClr val="tx1"/>
                          </a:solidFill>
                          <a:latin typeface="Century Gothic"/>
                        </a:rPr>
                        <a:t>Reared</a:t>
                      </a:r>
                    </a:p>
                  </a:txBody>
                  <a:tcPr>
                    <a:lnL w="0">
                      <a:noFill/>
                    </a:lnL>
                    <a:lnR w="0">
                      <a:noFill/>
                    </a:lnR>
                    <a:lnT w="0">
                      <a:noFill/>
                    </a:lnT>
                    <a:lnB w="0">
                      <a:noFill/>
                    </a:lnB>
                    <a:solidFill>
                      <a:schemeClr val="bg1"/>
                    </a:solidFill>
                  </a:tcPr>
                </a:tc>
                <a:tc>
                  <a:txBody>
                    <a:bodyPr/>
                    <a:lstStyle/>
                    <a:p>
                      <a:pPr algn="r"/>
                      <a:r>
                        <a:rPr lang="en-GB" b="0" dirty="0">
                          <a:solidFill>
                            <a:schemeClr val="tx1"/>
                          </a:solidFill>
                          <a:latin typeface="Century Gothic"/>
                        </a:rPr>
                        <a:t>To get hold of</a:t>
                      </a:r>
                    </a:p>
                  </a:txBody>
                  <a:tcPr>
                    <a:lnL w="0">
                      <a:noFill/>
                    </a:lnL>
                    <a:lnR w="0">
                      <a:noFill/>
                    </a:lnR>
                    <a:lnT w="0">
                      <a:noFill/>
                    </a:lnT>
                    <a:lnB w="0">
                      <a:noFill/>
                    </a:lnB>
                    <a:solidFill>
                      <a:schemeClr val="bg1"/>
                    </a:solidFill>
                  </a:tcPr>
                </a:tc>
                <a:extLst>
                  <a:ext uri="{0D108BD9-81ED-4DB2-BD59-A6C34878D82A}">
                    <a16:rowId xmlns:a16="http://schemas.microsoft.com/office/drawing/2014/main" val="2472530568"/>
                  </a:ext>
                </a:extLst>
              </a:tr>
              <a:tr h="454974">
                <a:tc>
                  <a:txBody>
                    <a:bodyPr/>
                    <a:lstStyle/>
                    <a:p>
                      <a:r>
                        <a:rPr lang="en-GB" sz="2400" b="0" dirty="0">
                          <a:solidFill>
                            <a:schemeClr val="tx1"/>
                          </a:solidFill>
                          <a:latin typeface="Century Gothic"/>
                        </a:rPr>
                        <a:t>Free Range</a:t>
                      </a:r>
                    </a:p>
                  </a:txBody>
                  <a:tcPr>
                    <a:lnL w="0">
                      <a:noFill/>
                    </a:lnL>
                    <a:lnR w="0">
                      <a:noFill/>
                    </a:lnR>
                    <a:lnT w="0">
                      <a:noFill/>
                    </a:lnT>
                    <a:lnB w="0">
                      <a:noFill/>
                    </a:lnB>
                    <a:solidFill>
                      <a:schemeClr val="bg1"/>
                    </a:solidFill>
                  </a:tcPr>
                </a:tc>
                <a:tc>
                  <a:txBody>
                    <a:bodyPr/>
                    <a:lstStyle/>
                    <a:p>
                      <a:pPr algn="r"/>
                      <a:r>
                        <a:rPr lang="en-GB" dirty="0">
                          <a:solidFill>
                            <a:schemeClr val="tx1"/>
                          </a:solidFill>
                          <a:latin typeface="Century Gothic"/>
                        </a:rPr>
                        <a:t>To bring up and care for</a:t>
                      </a:r>
                    </a:p>
                  </a:txBody>
                  <a:tcPr>
                    <a:lnL w="0">
                      <a:noFill/>
                    </a:lnL>
                    <a:lnR w="0">
                      <a:noFill/>
                    </a:lnR>
                    <a:lnT w="0">
                      <a:noFill/>
                    </a:lnT>
                    <a:lnB w="0">
                      <a:noFill/>
                    </a:lnB>
                    <a:solidFill>
                      <a:schemeClr val="bg1"/>
                    </a:solidFill>
                  </a:tcPr>
                </a:tc>
                <a:extLst>
                  <a:ext uri="{0D108BD9-81ED-4DB2-BD59-A6C34878D82A}">
                    <a16:rowId xmlns:a16="http://schemas.microsoft.com/office/drawing/2014/main" val="2958493554"/>
                  </a:ext>
                </a:extLst>
              </a:tr>
            </a:tbl>
          </a:graphicData>
        </a:graphic>
      </p:graphicFrame>
      <p:pic>
        <p:nvPicPr>
          <p:cNvPr id="8" name="Graphic 7" descr="Bug under magnifying glass outline">
            <a:extLst>
              <a:ext uri="{FF2B5EF4-FFF2-40B4-BE49-F238E27FC236}">
                <a16:creationId xmlns:a16="http://schemas.microsoft.com/office/drawing/2014/main" id="{A6D60F7B-FD63-13CF-2EF9-D42A37E8E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9706" y="5876026"/>
            <a:ext cx="914400" cy="914400"/>
          </a:xfrm>
          <a:prstGeom prst="rect">
            <a:avLst/>
          </a:prstGeom>
        </p:spPr>
      </p:pic>
      <p:sp>
        <p:nvSpPr>
          <p:cNvPr id="10" name="Rounded Rectangle 3">
            <a:extLst>
              <a:ext uri="{FF2B5EF4-FFF2-40B4-BE49-F238E27FC236}">
                <a16:creationId xmlns:a16="http://schemas.microsoft.com/office/drawing/2014/main" id="{E208D20B-F57C-36B7-7C09-BF4A4718885A}"/>
              </a:ext>
            </a:extLst>
          </p:cNvPr>
          <p:cNvSpPr/>
          <p:nvPr/>
        </p:nvSpPr>
        <p:spPr>
          <a:xfrm>
            <a:off x="2978398" y="386696"/>
            <a:ext cx="8875845" cy="8992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latin typeface="Century Gothic"/>
              </a:rPr>
              <a:t>Where our food comes from... </a:t>
            </a:r>
            <a:endParaRPr lang="en-GB" sz="32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8718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71933" y="215906"/>
          <a:ext cx="11351170" cy="6155592"/>
        </p:xfrm>
        <a:graphic>
          <a:graphicData uri="http://schemas.openxmlformats.org/drawingml/2006/table">
            <a:tbl>
              <a:tblPr firstRow="1" bandRow="1">
                <a:tableStyleId>{5C22544A-7EE6-4342-B048-85BDC9FD1C3A}</a:tableStyleId>
              </a:tblPr>
              <a:tblGrid>
                <a:gridCol w="2270234">
                  <a:extLst>
                    <a:ext uri="{9D8B030D-6E8A-4147-A177-3AD203B41FA5}">
                      <a16:colId xmlns:a16="http://schemas.microsoft.com/office/drawing/2014/main" val="1791979764"/>
                    </a:ext>
                  </a:extLst>
                </a:gridCol>
                <a:gridCol w="2295498">
                  <a:extLst>
                    <a:ext uri="{9D8B030D-6E8A-4147-A177-3AD203B41FA5}">
                      <a16:colId xmlns:a16="http://schemas.microsoft.com/office/drawing/2014/main" val="2060212852"/>
                    </a:ext>
                  </a:extLst>
                </a:gridCol>
                <a:gridCol w="2244970">
                  <a:extLst>
                    <a:ext uri="{9D8B030D-6E8A-4147-A177-3AD203B41FA5}">
                      <a16:colId xmlns:a16="http://schemas.microsoft.com/office/drawing/2014/main" val="4280803248"/>
                    </a:ext>
                  </a:extLst>
                </a:gridCol>
                <a:gridCol w="2270234">
                  <a:extLst>
                    <a:ext uri="{9D8B030D-6E8A-4147-A177-3AD203B41FA5}">
                      <a16:colId xmlns:a16="http://schemas.microsoft.com/office/drawing/2014/main" val="4147977986"/>
                    </a:ext>
                  </a:extLst>
                </a:gridCol>
                <a:gridCol w="2270234">
                  <a:extLst>
                    <a:ext uri="{9D8B030D-6E8A-4147-A177-3AD203B41FA5}">
                      <a16:colId xmlns:a16="http://schemas.microsoft.com/office/drawing/2014/main" val="1290629719"/>
                    </a:ext>
                  </a:extLst>
                </a:gridCol>
              </a:tblGrid>
              <a:tr h="1647730">
                <a:tc>
                  <a:txBody>
                    <a:bodyPr/>
                    <a:lstStyle/>
                    <a:p>
                      <a:r>
                        <a:rPr lang="en-GB" sz="1600" b="0">
                          <a:solidFill>
                            <a:schemeClr val="tx1"/>
                          </a:solidFill>
                          <a:latin typeface="Century Gothic" panose="020B0502020202020204" pitchFamily="34" charset="0"/>
                        </a:rPr>
                        <a:t>Cornish pasty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Lancashire</a:t>
                      </a:r>
                      <a:r>
                        <a:rPr lang="en-GB" sz="1600" b="0" baseline="0">
                          <a:solidFill>
                            <a:schemeClr val="tx1"/>
                          </a:solidFill>
                          <a:latin typeface="Century Gothic" panose="020B0502020202020204" pitchFamily="34" charset="0"/>
                        </a:rPr>
                        <a:t> Hot Pot </a:t>
                      </a:r>
                      <a:endParaRPr lang="en-GB" sz="1600" b="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Bakewell tart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Cromer</a:t>
                      </a:r>
                      <a:r>
                        <a:rPr lang="en-GB" sz="1600" b="0" baseline="0">
                          <a:solidFill>
                            <a:schemeClr val="tx1"/>
                          </a:solidFill>
                          <a:latin typeface="Century Gothic" panose="020B0502020202020204" pitchFamily="34" charset="0"/>
                        </a:rPr>
                        <a:t> Crab</a:t>
                      </a:r>
                      <a:endParaRPr lang="en-GB" sz="1600" b="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Victoria Sponge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5188910"/>
                  </a:ext>
                </a:extLst>
              </a:tr>
              <a:tr h="1647730">
                <a:tc>
                  <a:txBody>
                    <a:bodyPr/>
                    <a:lstStyle/>
                    <a:p>
                      <a:r>
                        <a:rPr lang="en-GB" sz="1600" b="0">
                          <a:solidFill>
                            <a:schemeClr val="tx1"/>
                          </a:solidFill>
                          <a:latin typeface="Century Gothic" panose="020B0502020202020204" pitchFamily="34" charset="0"/>
                        </a:rPr>
                        <a:t>Cream tea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Pikelet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400" b="0">
                          <a:solidFill>
                            <a:schemeClr val="tx1"/>
                          </a:solidFill>
                          <a:latin typeface="Century Gothic" panose="020B0502020202020204" pitchFamily="34" charset="0"/>
                        </a:rPr>
                        <a:t>Stilton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Guinness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baseline="0">
                          <a:solidFill>
                            <a:schemeClr val="tx1"/>
                          </a:solidFill>
                          <a:latin typeface="Century Gothic" panose="020B0502020202020204" pitchFamily="34" charset="0"/>
                        </a:rPr>
                        <a:t>Sausages</a:t>
                      </a:r>
                      <a:endParaRPr lang="en-GB" sz="1600" b="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4413197"/>
                  </a:ext>
                </a:extLst>
              </a:tr>
              <a:tr h="1430066">
                <a:tc>
                  <a:txBody>
                    <a:bodyPr/>
                    <a:lstStyle/>
                    <a:p>
                      <a:r>
                        <a:rPr lang="en-GB" sz="1600" b="0">
                          <a:solidFill>
                            <a:schemeClr val="tx1"/>
                          </a:solidFill>
                          <a:latin typeface="Century Gothic" panose="020B0502020202020204" pitchFamily="34" charset="0"/>
                        </a:rPr>
                        <a:t>Pork Pie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Rarebit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Shortbread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Haggis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Eccles Cake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8482991"/>
                  </a:ext>
                </a:extLst>
              </a:tr>
              <a:tr h="1430066">
                <a:tc>
                  <a:txBody>
                    <a:bodyPr/>
                    <a:lstStyle/>
                    <a:p>
                      <a:r>
                        <a:rPr lang="en-GB" sz="1600" b="0">
                          <a:solidFill>
                            <a:schemeClr val="tx1"/>
                          </a:solidFill>
                          <a:latin typeface="Century Gothic" panose="020B0502020202020204" pitchFamily="34" charset="0"/>
                        </a:rPr>
                        <a:t>Welsh cakes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Shepherds pie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Yorkshire pudding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Toad</a:t>
                      </a:r>
                      <a:r>
                        <a:rPr lang="en-GB" sz="1600" b="0" baseline="0">
                          <a:solidFill>
                            <a:schemeClr val="tx1"/>
                          </a:solidFill>
                          <a:latin typeface="Century Gothic" panose="020B0502020202020204" pitchFamily="34" charset="0"/>
                        </a:rPr>
                        <a:t> in the hole</a:t>
                      </a:r>
                      <a:endParaRPr lang="en-GB" sz="1600" b="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0">
                          <a:solidFill>
                            <a:schemeClr val="tx1"/>
                          </a:solidFill>
                          <a:latin typeface="Century Gothic" panose="020B0502020202020204" pitchFamily="34" charset="0"/>
                        </a:rPr>
                        <a:t>English</a:t>
                      </a:r>
                      <a:r>
                        <a:rPr lang="en-GB" sz="1600" b="0" baseline="0">
                          <a:solidFill>
                            <a:schemeClr val="tx1"/>
                          </a:solidFill>
                          <a:latin typeface="Century Gothic" panose="020B0502020202020204" pitchFamily="34" charset="0"/>
                        </a:rPr>
                        <a:t> breakfast</a:t>
                      </a:r>
                      <a:endParaRPr lang="en-GB" sz="1600" b="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1835280"/>
                  </a:ext>
                </a:extLst>
              </a:tr>
            </a:tbl>
          </a:graphicData>
        </a:graphic>
      </p:graphicFrame>
      <p:pic>
        <p:nvPicPr>
          <p:cNvPr id="6" name="Picture 5"/>
          <p:cNvPicPr>
            <a:picLocks noChangeAspect="1"/>
          </p:cNvPicPr>
          <p:nvPr/>
        </p:nvPicPr>
        <p:blipFill>
          <a:blip r:embed="rId2"/>
          <a:stretch>
            <a:fillRect/>
          </a:stretch>
        </p:blipFill>
        <p:spPr>
          <a:xfrm>
            <a:off x="471933" y="215906"/>
            <a:ext cx="2270232" cy="1627213"/>
          </a:xfrm>
          <a:prstGeom prst="rect">
            <a:avLst/>
          </a:prstGeom>
        </p:spPr>
      </p:pic>
      <p:pic>
        <p:nvPicPr>
          <p:cNvPr id="7" name="Picture 6"/>
          <p:cNvPicPr>
            <a:picLocks noChangeAspect="1"/>
          </p:cNvPicPr>
          <p:nvPr/>
        </p:nvPicPr>
        <p:blipFill>
          <a:blip r:embed="rId3"/>
          <a:stretch>
            <a:fillRect/>
          </a:stretch>
        </p:blipFill>
        <p:spPr>
          <a:xfrm>
            <a:off x="2742166" y="215906"/>
            <a:ext cx="2291256" cy="1642787"/>
          </a:xfrm>
          <a:prstGeom prst="rect">
            <a:avLst/>
          </a:prstGeom>
        </p:spPr>
      </p:pic>
      <p:pic>
        <p:nvPicPr>
          <p:cNvPr id="8" name="Picture 7"/>
          <p:cNvPicPr>
            <a:picLocks noChangeAspect="1"/>
          </p:cNvPicPr>
          <p:nvPr/>
        </p:nvPicPr>
        <p:blipFill>
          <a:blip r:embed="rId4"/>
          <a:stretch>
            <a:fillRect/>
          </a:stretch>
        </p:blipFill>
        <p:spPr>
          <a:xfrm>
            <a:off x="5065281" y="215906"/>
            <a:ext cx="2164802" cy="1626792"/>
          </a:xfrm>
          <a:prstGeom prst="rect">
            <a:avLst/>
          </a:prstGeom>
        </p:spPr>
      </p:pic>
      <p:pic>
        <p:nvPicPr>
          <p:cNvPr id="10" name="Picture 9"/>
          <p:cNvPicPr>
            <a:picLocks noChangeAspect="1"/>
          </p:cNvPicPr>
          <p:nvPr/>
        </p:nvPicPr>
        <p:blipFill>
          <a:blip r:embed="rId5"/>
          <a:stretch>
            <a:fillRect/>
          </a:stretch>
        </p:blipFill>
        <p:spPr>
          <a:xfrm>
            <a:off x="7261942" y="215906"/>
            <a:ext cx="2290928" cy="1642012"/>
          </a:xfrm>
          <a:prstGeom prst="rect">
            <a:avLst/>
          </a:prstGeom>
        </p:spPr>
      </p:pic>
      <p:pic>
        <p:nvPicPr>
          <p:cNvPr id="11" name="Picture 10"/>
          <p:cNvPicPr>
            <a:picLocks noChangeAspect="1"/>
          </p:cNvPicPr>
          <p:nvPr/>
        </p:nvPicPr>
        <p:blipFill>
          <a:blip r:embed="rId6"/>
          <a:stretch>
            <a:fillRect/>
          </a:stretch>
        </p:blipFill>
        <p:spPr>
          <a:xfrm>
            <a:off x="9543014" y="215906"/>
            <a:ext cx="2280088" cy="1626792"/>
          </a:xfrm>
          <a:prstGeom prst="rect">
            <a:avLst/>
          </a:prstGeom>
        </p:spPr>
      </p:pic>
      <p:pic>
        <p:nvPicPr>
          <p:cNvPr id="12" name="Picture 11"/>
          <p:cNvPicPr>
            <a:picLocks noChangeAspect="1"/>
          </p:cNvPicPr>
          <p:nvPr/>
        </p:nvPicPr>
        <p:blipFill>
          <a:blip r:embed="rId7"/>
          <a:stretch>
            <a:fillRect/>
          </a:stretch>
        </p:blipFill>
        <p:spPr>
          <a:xfrm>
            <a:off x="471932" y="1857918"/>
            <a:ext cx="2290921" cy="1656570"/>
          </a:xfrm>
          <a:prstGeom prst="rect">
            <a:avLst/>
          </a:prstGeom>
        </p:spPr>
      </p:pic>
      <p:pic>
        <p:nvPicPr>
          <p:cNvPr id="13" name="Picture 12"/>
          <p:cNvPicPr>
            <a:picLocks noChangeAspect="1"/>
          </p:cNvPicPr>
          <p:nvPr/>
        </p:nvPicPr>
        <p:blipFill>
          <a:blip r:embed="rId8"/>
          <a:stretch>
            <a:fillRect/>
          </a:stretch>
        </p:blipFill>
        <p:spPr>
          <a:xfrm>
            <a:off x="2742164" y="1857918"/>
            <a:ext cx="2270233" cy="1640316"/>
          </a:xfrm>
          <a:prstGeom prst="rect">
            <a:avLst/>
          </a:prstGeom>
        </p:spPr>
      </p:pic>
      <p:pic>
        <p:nvPicPr>
          <p:cNvPr id="14" name="Picture 13"/>
          <p:cNvPicPr>
            <a:picLocks noChangeAspect="1"/>
          </p:cNvPicPr>
          <p:nvPr/>
        </p:nvPicPr>
        <p:blipFill>
          <a:blip r:embed="rId9"/>
          <a:stretch>
            <a:fillRect/>
          </a:stretch>
        </p:blipFill>
        <p:spPr>
          <a:xfrm>
            <a:off x="5065281" y="1872476"/>
            <a:ext cx="2193282" cy="1625757"/>
          </a:xfrm>
          <a:prstGeom prst="rect">
            <a:avLst/>
          </a:prstGeom>
        </p:spPr>
      </p:pic>
      <p:pic>
        <p:nvPicPr>
          <p:cNvPr id="15" name="Picture 14"/>
          <p:cNvPicPr>
            <a:picLocks noChangeAspect="1"/>
          </p:cNvPicPr>
          <p:nvPr/>
        </p:nvPicPr>
        <p:blipFill>
          <a:blip r:embed="rId10"/>
          <a:stretch>
            <a:fillRect/>
          </a:stretch>
        </p:blipFill>
        <p:spPr>
          <a:xfrm>
            <a:off x="7258563" y="1871441"/>
            <a:ext cx="2294307" cy="1643047"/>
          </a:xfrm>
          <a:prstGeom prst="rect">
            <a:avLst/>
          </a:prstGeom>
        </p:spPr>
      </p:pic>
      <p:pic>
        <p:nvPicPr>
          <p:cNvPr id="16" name="Picture 15"/>
          <p:cNvPicPr>
            <a:picLocks noChangeAspect="1"/>
          </p:cNvPicPr>
          <p:nvPr/>
        </p:nvPicPr>
        <p:blipFill>
          <a:blip r:embed="rId11"/>
          <a:stretch>
            <a:fillRect/>
          </a:stretch>
        </p:blipFill>
        <p:spPr>
          <a:xfrm>
            <a:off x="9561080" y="1871441"/>
            <a:ext cx="2282711" cy="1626791"/>
          </a:xfrm>
          <a:prstGeom prst="rect">
            <a:avLst/>
          </a:prstGeom>
        </p:spPr>
      </p:pic>
      <p:pic>
        <p:nvPicPr>
          <p:cNvPr id="17" name="Picture 16"/>
          <p:cNvPicPr>
            <a:picLocks noChangeAspect="1"/>
          </p:cNvPicPr>
          <p:nvPr/>
        </p:nvPicPr>
        <p:blipFill>
          <a:blip r:embed="rId12"/>
          <a:stretch>
            <a:fillRect/>
          </a:stretch>
        </p:blipFill>
        <p:spPr>
          <a:xfrm>
            <a:off x="451245" y="3514488"/>
            <a:ext cx="2290920" cy="1402442"/>
          </a:xfrm>
          <a:prstGeom prst="rect">
            <a:avLst/>
          </a:prstGeom>
        </p:spPr>
      </p:pic>
      <p:pic>
        <p:nvPicPr>
          <p:cNvPr id="18" name="Picture 17"/>
          <p:cNvPicPr>
            <a:picLocks noChangeAspect="1"/>
          </p:cNvPicPr>
          <p:nvPr/>
        </p:nvPicPr>
        <p:blipFill>
          <a:blip r:embed="rId13"/>
          <a:stretch>
            <a:fillRect/>
          </a:stretch>
        </p:blipFill>
        <p:spPr>
          <a:xfrm>
            <a:off x="2794717" y="3550945"/>
            <a:ext cx="2217682" cy="1365986"/>
          </a:xfrm>
          <a:prstGeom prst="rect">
            <a:avLst/>
          </a:prstGeom>
        </p:spPr>
      </p:pic>
      <p:pic>
        <p:nvPicPr>
          <p:cNvPr id="19" name="Picture 18"/>
          <p:cNvPicPr>
            <a:picLocks noChangeAspect="1"/>
          </p:cNvPicPr>
          <p:nvPr/>
        </p:nvPicPr>
        <p:blipFill>
          <a:blip r:embed="rId14"/>
          <a:stretch>
            <a:fillRect/>
          </a:stretch>
        </p:blipFill>
        <p:spPr>
          <a:xfrm>
            <a:off x="5053973" y="3512791"/>
            <a:ext cx="2204591" cy="1404139"/>
          </a:xfrm>
          <a:prstGeom prst="rect">
            <a:avLst/>
          </a:prstGeom>
        </p:spPr>
      </p:pic>
      <p:pic>
        <p:nvPicPr>
          <p:cNvPr id="20" name="Picture 19"/>
          <p:cNvPicPr>
            <a:picLocks noChangeAspect="1"/>
          </p:cNvPicPr>
          <p:nvPr/>
        </p:nvPicPr>
        <p:blipFill>
          <a:blip r:embed="rId15"/>
          <a:stretch>
            <a:fillRect/>
          </a:stretch>
        </p:blipFill>
        <p:spPr>
          <a:xfrm>
            <a:off x="7279251" y="3498232"/>
            <a:ext cx="2270432" cy="1418698"/>
          </a:xfrm>
          <a:prstGeom prst="rect">
            <a:avLst/>
          </a:prstGeom>
        </p:spPr>
      </p:pic>
      <p:pic>
        <p:nvPicPr>
          <p:cNvPr id="21" name="Picture 20"/>
          <p:cNvPicPr>
            <a:picLocks noChangeAspect="1"/>
          </p:cNvPicPr>
          <p:nvPr/>
        </p:nvPicPr>
        <p:blipFill>
          <a:blip r:embed="rId16"/>
          <a:stretch>
            <a:fillRect/>
          </a:stretch>
        </p:blipFill>
        <p:spPr>
          <a:xfrm>
            <a:off x="9570372" y="3500357"/>
            <a:ext cx="2273419" cy="1416574"/>
          </a:xfrm>
          <a:prstGeom prst="rect">
            <a:avLst/>
          </a:prstGeom>
        </p:spPr>
      </p:pic>
      <p:pic>
        <p:nvPicPr>
          <p:cNvPr id="22" name="Picture 21"/>
          <p:cNvPicPr>
            <a:picLocks noChangeAspect="1"/>
          </p:cNvPicPr>
          <p:nvPr/>
        </p:nvPicPr>
        <p:blipFill>
          <a:blip r:embed="rId17"/>
          <a:stretch>
            <a:fillRect/>
          </a:stretch>
        </p:blipFill>
        <p:spPr>
          <a:xfrm>
            <a:off x="451246" y="4933185"/>
            <a:ext cx="2290920" cy="1438314"/>
          </a:xfrm>
          <a:prstGeom prst="rect">
            <a:avLst/>
          </a:prstGeom>
        </p:spPr>
      </p:pic>
      <p:pic>
        <p:nvPicPr>
          <p:cNvPr id="23" name="Picture 22"/>
          <p:cNvPicPr>
            <a:picLocks noChangeAspect="1"/>
          </p:cNvPicPr>
          <p:nvPr/>
        </p:nvPicPr>
        <p:blipFill>
          <a:blip r:embed="rId18"/>
          <a:stretch>
            <a:fillRect/>
          </a:stretch>
        </p:blipFill>
        <p:spPr>
          <a:xfrm>
            <a:off x="2742164" y="4933184"/>
            <a:ext cx="2311808" cy="1418697"/>
          </a:xfrm>
          <a:prstGeom prst="rect">
            <a:avLst/>
          </a:prstGeom>
        </p:spPr>
      </p:pic>
      <p:pic>
        <p:nvPicPr>
          <p:cNvPr id="24" name="Picture 23"/>
          <p:cNvPicPr>
            <a:picLocks noChangeAspect="1"/>
          </p:cNvPicPr>
          <p:nvPr/>
        </p:nvPicPr>
        <p:blipFill>
          <a:blip r:embed="rId19"/>
          <a:stretch>
            <a:fillRect/>
          </a:stretch>
        </p:blipFill>
        <p:spPr>
          <a:xfrm>
            <a:off x="5064950" y="4931488"/>
            <a:ext cx="2196077" cy="1420393"/>
          </a:xfrm>
          <a:prstGeom prst="rect">
            <a:avLst/>
          </a:prstGeom>
        </p:spPr>
      </p:pic>
      <p:pic>
        <p:nvPicPr>
          <p:cNvPr id="25" name="Picture 24"/>
          <p:cNvPicPr>
            <a:picLocks noChangeAspect="1"/>
          </p:cNvPicPr>
          <p:nvPr/>
        </p:nvPicPr>
        <p:blipFill>
          <a:blip r:embed="rId20"/>
          <a:stretch>
            <a:fillRect/>
          </a:stretch>
        </p:blipFill>
        <p:spPr>
          <a:xfrm>
            <a:off x="7279253" y="4931488"/>
            <a:ext cx="2281828" cy="1420393"/>
          </a:xfrm>
          <a:prstGeom prst="rect">
            <a:avLst/>
          </a:prstGeom>
        </p:spPr>
      </p:pic>
      <p:pic>
        <p:nvPicPr>
          <p:cNvPr id="26" name="Picture 25"/>
          <p:cNvPicPr>
            <a:picLocks noChangeAspect="1"/>
          </p:cNvPicPr>
          <p:nvPr/>
        </p:nvPicPr>
        <p:blipFill>
          <a:blip r:embed="rId21"/>
          <a:stretch>
            <a:fillRect/>
          </a:stretch>
        </p:blipFill>
        <p:spPr>
          <a:xfrm>
            <a:off x="9579307" y="4931488"/>
            <a:ext cx="2243796" cy="1420393"/>
          </a:xfrm>
          <a:prstGeom prst="rect">
            <a:avLst/>
          </a:prstGeom>
        </p:spPr>
      </p:pic>
      <p:graphicFrame>
        <p:nvGraphicFramePr>
          <p:cNvPr id="5" name="Table 4"/>
          <p:cNvGraphicFramePr>
            <a:graphicFrameLocks noGrp="1"/>
          </p:cNvGraphicFramePr>
          <p:nvPr/>
        </p:nvGraphicFramePr>
        <p:xfrm>
          <a:off x="492619" y="215905"/>
          <a:ext cx="11351170" cy="6264204"/>
        </p:xfrm>
        <a:graphic>
          <a:graphicData uri="http://schemas.openxmlformats.org/drawingml/2006/table">
            <a:tbl>
              <a:tblPr firstRow="1" bandRow="1">
                <a:tableStyleId>{5C22544A-7EE6-4342-B048-85BDC9FD1C3A}</a:tableStyleId>
              </a:tblPr>
              <a:tblGrid>
                <a:gridCol w="2270234">
                  <a:extLst>
                    <a:ext uri="{9D8B030D-6E8A-4147-A177-3AD203B41FA5}">
                      <a16:colId xmlns:a16="http://schemas.microsoft.com/office/drawing/2014/main" val="1791979764"/>
                    </a:ext>
                  </a:extLst>
                </a:gridCol>
                <a:gridCol w="2295498">
                  <a:extLst>
                    <a:ext uri="{9D8B030D-6E8A-4147-A177-3AD203B41FA5}">
                      <a16:colId xmlns:a16="http://schemas.microsoft.com/office/drawing/2014/main" val="2060212852"/>
                    </a:ext>
                  </a:extLst>
                </a:gridCol>
                <a:gridCol w="2244970">
                  <a:extLst>
                    <a:ext uri="{9D8B030D-6E8A-4147-A177-3AD203B41FA5}">
                      <a16:colId xmlns:a16="http://schemas.microsoft.com/office/drawing/2014/main" val="4280803248"/>
                    </a:ext>
                  </a:extLst>
                </a:gridCol>
                <a:gridCol w="2270234">
                  <a:extLst>
                    <a:ext uri="{9D8B030D-6E8A-4147-A177-3AD203B41FA5}">
                      <a16:colId xmlns:a16="http://schemas.microsoft.com/office/drawing/2014/main" val="4147977986"/>
                    </a:ext>
                  </a:extLst>
                </a:gridCol>
                <a:gridCol w="2270234">
                  <a:extLst>
                    <a:ext uri="{9D8B030D-6E8A-4147-A177-3AD203B41FA5}">
                      <a16:colId xmlns:a16="http://schemas.microsoft.com/office/drawing/2014/main" val="1290629719"/>
                    </a:ext>
                  </a:extLst>
                </a:gridCol>
              </a:tblGrid>
              <a:tr h="1676803">
                <a:tc>
                  <a:txBody>
                    <a:bodyPr/>
                    <a:lstStyle/>
                    <a:p>
                      <a:pPr algn="ctr"/>
                      <a:r>
                        <a:rPr lang="en-GB" sz="2400" b="1">
                          <a:solidFill>
                            <a:schemeClr val="tx1"/>
                          </a:solidFill>
                          <a:latin typeface="Century Gothic" panose="020B0502020202020204" pitchFamily="34" charset="0"/>
                        </a:rPr>
                        <a:t>Cornish pasty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Lancashire</a:t>
                      </a:r>
                      <a:r>
                        <a:rPr lang="en-GB" sz="2400" b="1" baseline="0">
                          <a:solidFill>
                            <a:schemeClr val="tx1"/>
                          </a:solidFill>
                          <a:latin typeface="Century Gothic" panose="020B0502020202020204" pitchFamily="34" charset="0"/>
                        </a:rPr>
                        <a:t> Hot Pot </a:t>
                      </a:r>
                      <a:endParaRPr lang="en-GB" sz="2400" b="1">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Bakewell tart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Cromer</a:t>
                      </a:r>
                      <a:r>
                        <a:rPr lang="en-GB" sz="2400" b="1" baseline="0">
                          <a:solidFill>
                            <a:schemeClr val="tx1"/>
                          </a:solidFill>
                          <a:latin typeface="Century Gothic" panose="020B0502020202020204" pitchFamily="34" charset="0"/>
                        </a:rPr>
                        <a:t> Crab</a:t>
                      </a:r>
                      <a:endParaRPr lang="en-GB" sz="2400" b="1">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Victoria Sponge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5188910"/>
                  </a:ext>
                </a:extLst>
              </a:tr>
              <a:tr h="1676803">
                <a:tc>
                  <a:txBody>
                    <a:bodyPr/>
                    <a:lstStyle/>
                    <a:p>
                      <a:pPr algn="ctr"/>
                      <a:r>
                        <a:rPr lang="en-GB" sz="2400" b="1">
                          <a:solidFill>
                            <a:schemeClr val="tx1"/>
                          </a:solidFill>
                          <a:latin typeface="Century Gothic" panose="020B0502020202020204" pitchFamily="34" charset="0"/>
                        </a:rPr>
                        <a:t>Cream tea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Pikelet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a:solidFill>
                            <a:schemeClr val="tx1"/>
                          </a:solidFill>
                          <a:latin typeface="Century Gothic" panose="020B0502020202020204" pitchFamily="34" charset="0"/>
                        </a:rPr>
                        <a:t>Stilton</a:t>
                      </a:r>
                      <a:r>
                        <a:rPr lang="en-GB" sz="2000" b="1" baseline="0">
                          <a:solidFill>
                            <a:schemeClr val="tx1"/>
                          </a:solidFill>
                          <a:latin typeface="Century Gothic" panose="020B0502020202020204" pitchFamily="34" charset="0"/>
                        </a:rPr>
                        <a:t> Cheese</a:t>
                      </a:r>
                      <a:endParaRPr lang="en-GB" sz="2000" b="1">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Guinness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Lincolnshire</a:t>
                      </a:r>
                      <a:r>
                        <a:rPr lang="en-GB" sz="2400" b="1" baseline="0">
                          <a:solidFill>
                            <a:schemeClr val="tx1"/>
                          </a:solidFill>
                          <a:latin typeface="Century Gothic" panose="020B0502020202020204" pitchFamily="34" charset="0"/>
                        </a:rPr>
                        <a:t> Sausage</a:t>
                      </a:r>
                      <a:endParaRPr lang="en-GB" sz="2400" b="1">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413197"/>
                  </a:ext>
                </a:extLst>
              </a:tr>
              <a:tr h="1455299">
                <a:tc>
                  <a:txBody>
                    <a:bodyPr/>
                    <a:lstStyle/>
                    <a:p>
                      <a:pPr algn="ctr"/>
                      <a:r>
                        <a:rPr lang="en-GB" sz="2400" b="1">
                          <a:solidFill>
                            <a:schemeClr val="tx1"/>
                          </a:solidFill>
                          <a:latin typeface="Century Gothic" panose="020B0502020202020204" pitchFamily="34" charset="0"/>
                        </a:rPr>
                        <a:t>Pork Pie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Rarebit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Shortbread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Haggis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Eccles Cake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8482991"/>
                  </a:ext>
                </a:extLst>
              </a:tr>
              <a:tr h="1455299">
                <a:tc>
                  <a:txBody>
                    <a:bodyPr/>
                    <a:lstStyle/>
                    <a:p>
                      <a:pPr algn="ctr"/>
                      <a:r>
                        <a:rPr lang="en-GB" sz="2400" b="1">
                          <a:solidFill>
                            <a:schemeClr val="tx1"/>
                          </a:solidFill>
                          <a:latin typeface="Century Gothic" panose="020B0502020202020204" pitchFamily="34" charset="0"/>
                        </a:rPr>
                        <a:t>Welsh cakes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Shepherds pie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Yorkshire pudding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Toad</a:t>
                      </a:r>
                      <a:r>
                        <a:rPr lang="en-GB" sz="2400" b="1" baseline="0">
                          <a:solidFill>
                            <a:schemeClr val="tx1"/>
                          </a:solidFill>
                          <a:latin typeface="Century Gothic" panose="020B0502020202020204" pitchFamily="34" charset="0"/>
                        </a:rPr>
                        <a:t> in the hole</a:t>
                      </a:r>
                      <a:endParaRPr lang="en-GB" sz="2400" b="1">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a:solidFill>
                            <a:schemeClr val="tx1"/>
                          </a:solidFill>
                          <a:latin typeface="Century Gothic" panose="020B0502020202020204" pitchFamily="34" charset="0"/>
                        </a:rPr>
                        <a:t>English</a:t>
                      </a:r>
                      <a:r>
                        <a:rPr lang="en-GB" sz="2400" b="1" baseline="0">
                          <a:solidFill>
                            <a:schemeClr val="tx1"/>
                          </a:solidFill>
                          <a:latin typeface="Century Gothic" panose="020B0502020202020204" pitchFamily="34" charset="0"/>
                        </a:rPr>
                        <a:t> breakfast</a:t>
                      </a:r>
                      <a:endParaRPr lang="en-GB" sz="2400" b="1">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1835280"/>
                  </a:ext>
                </a:extLst>
              </a:tr>
            </a:tbl>
          </a:graphicData>
        </a:graphic>
      </p:graphicFrame>
      <p:sp>
        <p:nvSpPr>
          <p:cNvPr id="3" name="Rectangle 2">
            <a:extLst>
              <a:ext uri="{FF2B5EF4-FFF2-40B4-BE49-F238E27FC236}">
                <a16:creationId xmlns:a16="http://schemas.microsoft.com/office/drawing/2014/main" id="{E29BC69C-B60E-8207-D7F2-708FC7FA0341}"/>
              </a:ext>
            </a:extLst>
          </p:cNvPr>
          <p:cNvSpPr/>
          <p:nvPr/>
        </p:nvSpPr>
        <p:spPr>
          <a:xfrm>
            <a:off x="459908" y="6466795"/>
            <a:ext cx="11321551" cy="298509"/>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a:solidFill>
                  <a:schemeClr val="tx1"/>
                </a:solidFill>
                <a:latin typeface="Century Gothic"/>
              </a:rPr>
              <a:t>Discussion: </a:t>
            </a:r>
            <a:r>
              <a:rPr lang="en-GB" sz="1600">
                <a:solidFill>
                  <a:schemeClr val="tx1"/>
                </a:solidFill>
                <a:latin typeface="Century Gothic"/>
              </a:rPr>
              <a:t>How many have you tried?</a:t>
            </a:r>
            <a:endParaRPr lang="en-GB" sz="16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079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6635" y="5195782"/>
            <a:ext cx="6600705" cy="1631712"/>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1400">
              <a:solidFill>
                <a:schemeClr val="tx1"/>
              </a:solidFill>
              <a:latin typeface="Century Gothic" panose="020B0502020202020204" pitchFamily="34" charset="0"/>
            </a:endParaRPr>
          </a:p>
          <a:p>
            <a:pPr marL="285750" indent="-285750">
              <a:buFont typeface="Wingdings" panose="05000000000000000000" pitchFamily="2" charset="2"/>
              <a:buChar char="Ø"/>
            </a:pPr>
            <a:r>
              <a:rPr lang="en-GB" sz="1600">
                <a:solidFill>
                  <a:schemeClr val="tx1"/>
                </a:solidFill>
                <a:latin typeface="Century Gothic"/>
              </a:rPr>
              <a:t>No preparation required to cook pasta</a:t>
            </a:r>
          </a:p>
          <a:p>
            <a:pPr marL="285750" indent="-285750">
              <a:buFont typeface="Wingdings" panose="05000000000000000000" pitchFamily="2" charset="2"/>
              <a:buChar char="Ø"/>
            </a:pPr>
            <a:r>
              <a:rPr lang="en-GB" sz="1600">
                <a:solidFill>
                  <a:schemeClr val="tx1"/>
                </a:solidFill>
                <a:latin typeface="Century Gothic"/>
              </a:rPr>
              <a:t>Quicker to cook</a:t>
            </a:r>
          </a:p>
          <a:p>
            <a:pPr marL="285750" indent="-285750">
              <a:buFont typeface="Wingdings" panose="05000000000000000000" pitchFamily="2" charset="2"/>
              <a:buChar char="Ø"/>
            </a:pPr>
            <a:r>
              <a:rPr lang="en-GB" sz="1600">
                <a:solidFill>
                  <a:schemeClr val="tx1"/>
                </a:solidFill>
                <a:latin typeface="Century Gothic"/>
              </a:rPr>
              <a:t>More interesting </a:t>
            </a:r>
            <a:endParaRPr lang="en-GB" sz="1600">
              <a:solidFill>
                <a:schemeClr val="tx1"/>
              </a:solidFill>
              <a:latin typeface="Century Gothic" panose="020B0502020202020204" pitchFamily="34" charset="0"/>
            </a:endParaRPr>
          </a:p>
          <a:p>
            <a:pPr marL="285750" indent="-285750">
              <a:buFont typeface="Wingdings" panose="05000000000000000000" pitchFamily="2" charset="2"/>
              <a:buChar char="Ø"/>
            </a:pPr>
            <a:r>
              <a:rPr lang="en-GB" sz="1600">
                <a:solidFill>
                  <a:schemeClr val="tx1"/>
                </a:solidFill>
                <a:latin typeface="Century Gothic"/>
              </a:rPr>
              <a:t>We enjoy them more</a:t>
            </a:r>
          </a:p>
        </p:txBody>
      </p:sp>
      <p:sp>
        <p:nvSpPr>
          <p:cNvPr id="10" name="Rectangle 9"/>
          <p:cNvSpPr/>
          <p:nvPr/>
        </p:nvSpPr>
        <p:spPr>
          <a:xfrm>
            <a:off x="136636" y="3712900"/>
            <a:ext cx="6611006" cy="129141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F"/>
            </a:pPr>
            <a:r>
              <a:rPr lang="en-GB" sz="1600">
                <a:solidFill>
                  <a:schemeClr val="tx1"/>
                </a:solidFill>
                <a:latin typeface="Century Gothic" panose="020B0502020202020204" pitchFamily="34" charset="0"/>
              </a:rPr>
              <a:t>Wheat and potatoes</a:t>
            </a:r>
          </a:p>
          <a:p>
            <a:pPr marL="285750" indent="-285750">
              <a:buFont typeface="Wingdings" panose="05000000000000000000" pitchFamily="2" charset="2"/>
              <a:buChar char="F"/>
            </a:pPr>
            <a:r>
              <a:rPr lang="en-GB" sz="1600">
                <a:solidFill>
                  <a:schemeClr val="tx1"/>
                </a:solidFill>
                <a:latin typeface="Century Gothic" panose="020B0502020202020204" pitchFamily="34" charset="0"/>
              </a:rPr>
              <a:t>We mainly eat wheat in the form of bread</a:t>
            </a:r>
          </a:p>
          <a:p>
            <a:pPr marL="285750" indent="-285750">
              <a:buFont typeface="Wingdings" panose="05000000000000000000" pitchFamily="2" charset="2"/>
              <a:buChar char="F"/>
            </a:pPr>
            <a:r>
              <a:rPr lang="en-GB" sz="1600">
                <a:solidFill>
                  <a:schemeClr val="tx1"/>
                </a:solidFill>
                <a:latin typeface="Century Gothic" panose="020B0502020202020204" pitchFamily="34" charset="0"/>
              </a:rPr>
              <a:t>We eat less potatoes and more pasta nowadays</a:t>
            </a:r>
          </a:p>
        </p:txBody>
      </p:sp>
      <p:sp>
        <p:nvSpPr>
          <p:cNvPr id="6" name="Rectangle 5"/>
          <p:cNvSpPr/>
          <p:nvPr/>
        </p:nvSpPr>
        <p:spPr>
          <a:xfrm>
            <a:off x="189187" y="1385430"/>
            <a:ext cx="6611006" cy="191731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latin typeface="Century Gothic" panose="020B0502020202020204" pitchFamily="34" charset="0"/>
              </a:rPr>
              <a:t>Influenced by.. </a:t>
            </a:r>
          </a:p>
          <a:p>
            <a:pPr marL="285750" indent="-285750">
              <a:buFont typeface="Wingdings" panose="05000000000000000000" pitchFamily="2" charset="2"/>
              <a:buChar char=""/>
            </a:pPr>
            <a:r>
              <a:rPr lang="en-GB" sz="1600">
                <a:solidFill>
                  <a:schemeClr val="tx1"/>
                </a:solidFill>
                <a:latin typeface="Century Gothic" panose="020B0502020202020204" pitchFamily="34" charset="0"/>
              </a:rPr>
              <a:t>our island location (we are surrounded by the sea)</a:t>
            </a:r>
          </a:p>
          <a:p>
            <a:pPr marL="285750" indent="-285750">
              <a:buFont typeface="Wingdings" panose="05000000000000000000" pitchFamily="2" charset="2"/>
              <a:buChar char=""/>
            </a:pPr>
            <a:r>
              <a:rPr lang="en-GB" sz="1600">
                <a:solidFill>
                  <a:schemeClr val="tx1"/>
                </a:solidFill>
                <a:latin typeface="Century Gothic" panose="020B0502020202020204" pitchFamily="34" charset="0"/>
              </a:rPr>
              <a:t>Lots of land to grow food and rear livestock</a:t>
            </a:r>
          </a:p>
          <a:p>
            <a:pPr marL="285750" indent="-285750">
              <a:buFont typeface="Wingdings" panose="05000000000000000000" pitchFamily="2" charset="2"/>
              <a:buChar char=""/>
            </a:pPr>
            <a:r>
              <a:rPr lang="en-GB" sz="1600">
                <a:solidFill>
                  <a:schemeClr val="tx1"/>
                </a:solidFill>
                <a:latin typeface="Century Gothic" panose="020B0502020202020204" pitchFamily="34" charset="0"/>
              </a:rPr>
              <a:t>Our climate</a:t>
            </a:r>
          </a:p>
          <a:p>
            <a:pPr marL="285750" indent="-285750">
              <a:buFont typeface="Wingdings" panose="05000000000000000000" pitchFamily="2" charset="2"/>
              <a:buChar char=""/>
            </a:pPr>
            <a:r>
              <a:rPr lang="en-GB" sz="1600">
                <a:solidFill>
                  <a:schemeClr val="tx1"/>
                </a:solidFill>
                <a:latin typeface="Century Gothic" panose="020B0502020202020204" pitchFamily="34" charset="0"/>
              </a:rPr>
              <a:t>Our history</a:t>
            </a:r>
          </a:p>
          <a:p>
            <a:pPr marL="285750" indent="-285750">
              <a:buFont typeface="Wingdings" panose="05000000000000000000" pitchFamily="2" charset="2"/>
              <a:buChar char=""/>
            </a:pPr>
            <a:r>
              <a:rPr lang="en-GB" sz="1600">
                <a:solidFill>
                  <a:schemeClr val="tx1"/>
                </a:solidFill>
                <a:latin typeface="Century Gothic" panose="020B0502020202020204" pitchFamily="34" charset="0"/>
              </a:rPr>
              <a:t>A trend in using British grown and seasonal foods</a:t>
            </a:r>
          </a:p>
        </p:txBody>
      </p:sp>
      <p:sp>
        <p:nvSpPr>
          <p:cNvPr id="4" name="Rectangle 3"/>
          <p:cNvSpPr/>
          <p:nvPr/>
        </p:nvSpPr>
        <p:spPr>
          <a:xfrm>
            <a:off x="3896792" y="1078400"/>
            <a:ext cx="2617075" cy="60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Century Gothic" panose="020B0502020202020204" pitchFamily="34" charset="0"/>
              </a:rPr>
              <a:t>British Cuisine</a:t>
            </a:r>
          </a:p>
        </p:txBody>
      </p:sp>
      <p:pic>
        <p:nvPicPr>
          <p:cNvPr id="5" name="Picture 4"/>
          <p:cNvPicPr>
            <a:picLocks noChangeAspect="1"/>
          </p:cNvPicPr>
          <p:nvPr/>
        </p:nvPicPr>
        <p:blipFill rotWithShape="1">
          <a:blip r:embed="rId2"/>
          <a:srcRect l="3348" t="6618"/>
          <a:stretch/>
        </p:blipFill>
        <p:spPr>
          <a:xfrm>
            <a:off x="7010402" y="183931"/>
            <a:ext cx="5065986" cy="6526090"/>
          </a:xfrm>
          <a:prstGeom prst="rect">
            <a:avLst/>
          </a:prstGeom>
        </p:spPr>
      </p:pic>
      <p:sp>
        <p:nvSpPr>
          <p:cNvPr id="9" name="Rectangle 8"/>
          <p:cNvSpPr/>
          <p:nvPr/>
        </p:nvSpPr>
        <p:spPr>
          <a:xfrm>
            <a:off x="2982391" y="3475254"/>
            <a:ext cx="3520964" cy="479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Century Gothic" panose="020B0502020202020204" pitchFamily="34" charset="0"/>
              </a:rPr>
              <a:t>Traditional Ingredients</a:t>
            </a:r>
          </a:p>
        </p:txBody>
      </p:sp>
      <p:sp>
        <p:nvSpPr>
          <p:cNvPr id="11" name="Up Arrow Callout 10"/>
          <p:cNvSpPr/>
          <p:nvPr/>
        </p:nvSpPr>
        <p:spPr>
          <a:xfrm>
            <a:off x="2543663" y="4700658"/>
            <a:ext cx="1003737" cy="820223"/>
          </a:xfrm>
          <a:prstGeom prst="up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Why?</a:t>
            </a:r>
          </a:p>
        </p:txBody>
      </p:sp>
      <p:sp>
        <p:nvSpPr>
          <p:cNvPr id="2" name="TextBox 1">
            <a:extLst>
              <a:ext uri="{FF2B5EF4-FFF2-40B4-BE49-F238E27FC236}">
                <a16:creationId xmlns:a16="http://schemas.microsoft.com/office/drawing/2014/main" id="{4923E1ED-9D17-42A5-3A56-5DCDA0AC484D}"/>
              </a:ext>
            </a:extLst>
          </p:cNvPr>
          <p:cNvSpPr txBox="1"/>
          <p:nvPr/>
        </p:nvSpPr>
        <p:spPr>
          <a:xfrm>
            <a:off x="139033" y="98926"/>
            <a:ext cx="679383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https://www.youtube.com/watch?v=fsEKMTZvHbY</a:t>
            </a:r>
            <a:endParaRPr lang="en-US"/>
          </a:p>
          <a:p>
            <a:r>
              <a:rPr lang="en-US" dirty="0">
                <a:ea typeface="+mn-lt"/>
                <a:cs typeface="+mn-lt"/>
                <a:hlinkClick r:id="rId4"/>
              </a:rPr>
              <a:t>https://www.youtube.com/watch?v=VijTieSlaE0</a:t>
            </a:r>
            <a:endParaRPr lang="en-US" dirty="0"/>
          </a:p>
          <a:p>
            <a:r>
              <a:rPr lang="en-US" dirty="0">
                <a:ea typeface="+mn-lt"/>
                <a:cs typeface="+mn-lt"/>
                <a:hlinkClick r:id="rId5"/>
              </a:rPr>
              <a:t>https://www.youtube.com/watch?v=tDSoqQuxLfs</a:t>
            </a:r>
            <a:endParaRPr lang="en-US"/>
          </a:p>
          <a:p>
            <a:endParaRPr lang="en-US" dirty="0">
              <a:ea typeface="Calibri"/>
              <a:cs typeface="Calibri"/>
            </a:endParaRP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9903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77F61D3-7873-EFED-F6BB-7DD9273A4D4F}"/>
              </a:ext>
            </a:extLst>
          </p:cNvPr>
          <p:cNvPicPr>
            <a:picLocks noChangeAspect="1"/>
          </p:cNvPicPr>
          <p:nvPr/>
        </p:nvPicPr>
        <p:blipFill>
          <a:blip r:embed="rId2"/>
          <a:stretch>
            <a:fillRect/>
          </a:stretch>
        </p:blipFill>
        <p:spPr>
          <a:xfrm>
            <a:off x="692398" y="462547"/>
            <a:ext cx="3907884" cy="6158344"/>
          </a:xfrm>
          <a:prstGeom prst="rect">
            <a:avLst/>
          </a:prstGeom>
        </p:spPr>
      </p:pic>
      <p:graphicFrame>
        <p:nvGraphicFramePr>
          <p:cNvPr id="6" name="Table 5">
            <a:extLst>
              <a:ext uri="{FF2B5EF4-FFF2-40B4-BE49-F238E27FC236}">
                <a16:creationId xmlns:a16="http://schemas.microsoft.com/office/drawing/2014/main" id="{2F8852A3-47E3-6784-C9C7-5E46C2601AD0}"/>
              </a:ext>
            </a:extLst>
          </p:cNvPr>
          <p:cNvGraphicFramePr>
            <a:graphicFrameLocks noGrp="1"/>
          </p:cNvGraphicFramePr>
          <p:nvPr/>
        </p:nvGraphicFramePr>
        <p:xfrm>
          <a:off x="6500090" y="3729181"/>
          <a:ext cx="5268879" cy="2789568"/>
        </p:xfrm>
        <a:graphic>
          <a:graphicData uri="http://schemas.openxmlformats.org/drawingml/2006/table">
            <a:tbl>
              <a:tblPr firstRow="1" bandRow="1">
                <a:tableStyleId>{5C22544A-7EE6-4342-B048-85BDC9FD1C3A}</a:tableStyleId>
              </a:tblPr>
              <a:tblGrid>
                <a:gridCol w="1317220">
                  <a:extLst>
                    <a:ext uri="{9D8B030D-6E8A-4147-A177-3AD203B41FA5}">
                      <a16:colId xmlns:a16="http://schemas.microsoft.com/office/drawing/2014/main" val="1947895394"/>
                    </a:ext>
                  </a:extLst>
                </a:gridCol>
                <a:gridCol w="1331879">
                  <a:extLst>
                    <a:ext uri="{9D8B030D-6E8A-4147-A177-3AD203B41FA5}">
                      <a16:colId xmlns:a16="http://schemas.microsoft.com/office/drawing/2014/main" val="2579042117"/>
                    </a:ext>
                  </a:extLst>
                </a:gridCol>
                <a:gridCol w="1302560">
                  <a:extLst>
                    <a:ext uri="{9D8B030D-6E8A-4147-A177-3AD203B41FA5}">
                      <a16:colId xmlns:a16="http://schemas.microsoft.com/office/drawing/2014/main" val="74120800"/>
                    </a:ext>
                  </a:extLst>
                </a:gridCol>
                <a:gridCol w="1317220">
                  <a:extLst>
                    <a:ext uri="{9D8B030D-6E8A-4147-A177-3AD203B41FA5}">
                      <a16:colId xmlns:a16="http://schemas.microsoft.com/office/drawing/2014/main" val="1700032245"/>
                    </a:ext>
                  </a:extLst>
                </a:gridCol>
              </a:tblGrid>
              <a:tr h="974135">
                <a:tc>
                  <a:txBody>
                    <a:bodyPr/>
                    <a:lstStyle/>
                    <a:p>
                      <a:pPr algn="ctr" rtl="0" fontAlgn="base"/>
                      <a:r>
                        <a:rPr lang="en-GB" sz="1600" b="0">
                          <a:solidFill>
                            <a:schemeClr val="tx1"/>
                          </a:solidFill>
                          <a:effectLst/>
                          <a:latin typeface="Century Gothic"/>
                        </a:rPr>
                        <a:t>Cornish pasty​</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Lancashire Hot Pot ​</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Bakewell tart ​</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Cromer    </a:t>
                      </a:r>
                      <a:endParaRPr lang="en-GB" sz="1600" b="0" i="0">
                        <a:solidFill>
                          <a:schemeClr val="tx1"/>
                        </a:solidFill>
                        <a:effectLst/>
                        <a:latin typeface="Century Gothic"/>
                      </a:endParaRPr>
                    </a:p>
                    <a:p>
                      <a:pPr lvl="0" algn="ctr">
                        <a:buNone/>
                      </a:pPr>
                      <a:r>
                        <a:rPr lang="en-GB" sz="1600" b="0">
                          <a:solidFill>
                            <a:schemeClr val="tx1"/>
                          </a:solidFill>
                          <a:effectLst/>
                          <a:latin typeface="Century Gothic"/>
                        </a:rPr>
                        <a:t>Crab​</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35204057"/>
                  </a:ext>
                </a:extLst>
              </a:tr>
              <a:tr h="974135">
                <a:tc>
                  <a:txBody>
                    <a:bodyPr/>
                    <a:lstStyle/>
                    <a:p>
                      <a:pPr algn="ctr" rtl="0" fontAlgn="base"/>
                      <a:r>
                        <a:rPr lang="en-GB" sz="1600" b="0">
                          <a:solidFill>
                            <a:schemeClr val="tx1"/>
                          </a:solidFill>
                          <a:effectLst/>
                          <a:latin typeface="Century Gothic"/>
                        </a:rPr>
                        <a:t>Lincolnshire Sausage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Yorkshire Pudding</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Stilton </a:t>
                      </a:r>
                      <a:endParaRPr lang="en-GB" sz="1600" b="0" i="0">
                        <a:solidFill>
                          <a:schemeClr val="tx1"/>
                        </a:solidFill>
                        <a:effectLst/>
                        <a:latin typeface="Century Gothic"/>
                      </a:endParaRPr>
                    </a:p>
                    <a:p>
                      <a:pPr lvl="0" algn="ctr">
                        <a:buNone/>
                      </a:pPr>
                      <a:r>
                        <a:rPr lang="en-GB" sz="1600" b="0">
                          <a:solidFill>
                            <a:schemeClr val="tx1"/>
                          </a:solidFill>
                          <a:effectLst/>
                          <a:latin typeface="Century Gothic"/>
                        </a:rPr>
                        <a:t>Cheese​</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Guinness​</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535829643"/>
                  </a:ext>
                </a:extLst>
              </a:tr>
              <a:tr h="841298">
                <a:tc>
                  <a:txBody>
                    <a:bodyPr/>
                    <a:lstStyle/>
                    <a:p>
                      <a:pPr algn="ctr" rtl="0" fontAlgn="base"/>
                      <a:r>
                        <a:rPr lang="en-GB" sz="1600" b="0">
                          <a:solidFill>
                            <a:schemeClr val="tx1"/>
                          </a:solidFill>
                          <a:effectLst/>
                          <a:latin typeface="Century Gothic"/>
                        </a:rPr>
                        <a:t>Pork Pie​</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Rarebit​</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Shortbread​</a:t>
                      </a:r>
                      <a:endParaRPr lang="en-GB" sz="1600" b="0" i="0">
                        <a:solidFill>
                          <a:schemeClr val="tx1"/>
                        </a:solidFill>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fontAlgn="base"/>
                      <a:r>
                        <a:rPr lang="en-GB" sz="1600" b="0">
                          <a:solidFill>
                            <a:schemeClr val="tx1"/>
                          </a:solidFill>
                          <a:effectLst/>
                          <a:latin typeface="Century Gothic"/>
                        </a:rPr>
                        <a:t>Eccles Cakes</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616436963"/>
                  </a:ext>
                </a:extLst>
              </a:tr>
            </a:tbl>
          </a:graphicData>
        </a:graphic>
      </p:graphicFrame>
      <p:graphicFrame>
        <p:nvGraphicFramePr>
          <p:cNvPr id="12" name="Table 11">
            <a:extLst>
              <a:ext uri="{FF2B5EF4-FFF2-40B4-BE49-F238E27FC236}">
                <a16:creationId xmlns:a16="http://schemas.microsoft.com/office/drawing/2014/main" id="{7F349FA6-2A15-44F4-6297-C84489649642}"/>
              </a:ext>
            </a:extLst>
          </p:cNvPr>
          <p:cNvGraphicFramePr>
            <a:graphicFrameLocks noGrp="1"/>
          </p:cNvGraphicFramePr>
          <p:nvPr/>
        </p:nvGraphicFramePr>
        <p:xfrm>
          <a:off x="3717636" y="242454"/>
          <a:ext cx="8076579" cy="1432560"/>
        </p:xfrm>
        <a:graphic>
          <a:graphicData uri="http://schemas.openxmlformats.org/drawingml/2006/table">
            <a:tbl>
              <a:tblPr firstRow="1" bandRow="1">
                <a:tableStyleId>{5C22544A-7EE6-4342-B048-85BDC9FD1C3A}</a:tableStyleId>
              </a:tblPr>
              <a:tblGrid>
                <a:gridCol w="8076579">
                  <a:extLst>
                    <a:ext uri="{9D8B030D-6E8A-4147-A177-3AD203B41FA5}">
                      <a16:colId xmlns:a16="http://schemas.microsoft.com/office/drawing/2014/main" val="870473152"/>
                    </a:ext>
                  </a:extLst>
                </a:gridCol>
              </a:tblGrid>
              <a:tr h="342655">
                <a:tc>
                  <a:txBody>
                    <a:bodyPr/>
                    <a:lstStyle/>
                    <a:p>
                      <a:r>
                        <a:rPr lang="en-GB" sz="1800" b="1" dirty="0">
                          <a:solidFill>
                            <a:schemeClr val="tx1"/>
                          </a:solidFill>
                          <a:latin typeface="Century Gothic"/>
                        </a:rPr>
                        <a:t>On your map of the 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3223625"/>
                  </a:ext>
                </a:extLst>
              </a:tr>
              <a:tr h="742418">
                <a:tc>
                  <a:txBody>
                    <a:bodyPr/>
                    <a:lstStyle/>
                    <a:p>
                      <a:pPr marL="342900" marR="0" lvl="0" indent="-342900" algn="l">
                        <a:lnSpc>
                          <a:spcPct val="100000"/>
                        </a:lnSpc>
                        <a:spcBef>
                          <a:spcPts val="0"/>
                        </a:spcBef>
                        <a:spcAft>
                          <a:spcPts val="0"/>
                        </a:spcAft>
                        <a:buAutoNum type="arabicPeriod"/>
                      </a:pPr>
                      <a:r>
                        <a:rPr lang="en-GB" sz="1600" b="0" i="0" u="none" strike="noStrike" baseline="0" noProof="0" dirty="0">
                          <a:solidFill>
                            <a:schemeClr val="tx1"/>
                          </a:solidFill>
                          <a:latin typeface="Century Gothic"/>
                        </a:rPr>
                        <a:t>Locate where the British foods listed below come from. </a:t>
                      </a:r>
                    </a:p>
                    <a:p>
                      <a:pPr marL="342900" marR="0" lvl="0" indent="-342900" algn="l">
                        <a:lnSpc>
                          <a:spcPct val="100000"/>
                        </a:lnSpc>
                        <a:spcBef>
                          <a:spcPts val="0"/>
                        </a:spcBef>
                        <a:spcAft>
                          <a:spcPts val="0"/>
                        </a:spcAft>
                        <a:buAutoNum type="arabicPeriod"/>
                      </a:pPr>
                      <a:r>
                        <a:rPr lang="en-GB" sz="1600" b="0" i="0" u="none" strike="noStrike" baseline="0" noProof="0" dirty="0">
                          <a:solidFill>
                            <a:schemeClr val="tx1"/>
                          </a:solidFill>
                          <a:latin typeface="Century Gothic"/>
                        </a:rPr>
                        <a:t>Consider what it is about each location that might make it a good producer.</a:t>
                      </a:r>
                    </a:p>
                    <a:p>
                      <a:pPr marL="342900" marR="0" lvl="0" indent="-342900" algn="l">
                        <a:lnSpc>
                          <a:spcPct val="100000"/>
                        </a:lnSpc>
                        <a:spcBef>
                          <a:spcPts val="0"/>
                        </a:spcBef>
                        <a:spcAft>
                          <a:spcPts val="0"/>
                        </a:spcAft>
                        <a:buAutoNum type="arabicPeriod"/>
                      </a:pPr>
                      <a:r>
                        <a:rPr lang="en-GB" sz="1600" b="0" i="0" u="none" strike="noStrike" baseline="0" noProof="0" dirty="0">
                          <a:solidFill>
                            <a:schemeClr val="tx1"/>
                          </a:solidFill>
                          <a:latin typeface="Century Gothic"/>
                        </a:rPr>
                        <a:t>Identify 4 other foods that grow well in the UK and plot them on your map</a:t>
                      </a:r>
                      <a:endParaRPr lang="en-GB" sz="1600" b="0" i="0" u="sng" strike="noStrike" baseline="0" noProof="0" dirty="0">
                        <a:solidFill>
                          <a:schemeClr val="tx1"/>
                        </a:solidFill>
                        <a:latin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137618"/>
                  </a:ext>
                </a:extLst>
              </a:tr>
            </a:tbl>
          </a:graphicData>
        </a:graphic>
      </p:graphicFrame>
    </p:spTree>
    <p:extLst>
      <p:ext uri="{BB962C8B-B14F-4D97-AF65-F5344CB8AC3E}">
        <p14:creationId xmlns:p14="http://schemas.microsoft.com/office/powerpoint/2010/main" val="93179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31066" y="865206"/>
            <a:ext cx="11801852" cy="1701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Fruit and vegetables naturally grow in cycles, and ripen during a certain season each year. </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When they are in season they are harvested</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They are only available at certain times of the year</a:t>
            </a:r>
          </a:p>
        </p:txBody>
      </p:sp>
      <p:sp>
        <p:nvSpPr>
          <p:cNvPr id="5" name="Subtitle 2"/>
          <p:cNvSpPr txBox="1">
            <a:spLocks/>
          </p:cNvSpPr>
          <p:nvPr/>
        </p:nvSpPr>
        <p:spPr>
          <a:xfrm>
            <a:off x="131066" y="2332618"/>
            <a:ext cx="9207745" cy="436388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b="1" u="sng" dirty="0">
                <a:latin typeface="Century Gothic" panose="020B0502020202020204" pitchFamily="34" charset="0"/>
                <a:cs typeface="Arial" panose="020B0604020202020204" pitchFamily="34" charset="0"/>
              </a:rPr>
              <a:t>Advantages</a:t>
            </a:r>
            <a:r>
              <a:rPr lang="en-US" sz="2000" dirty="0">
                <a:latin typeface="Century Gothic" panose="020B0502020202020204" pitchFamily="34" charset="0"/>
                <a:cs typeface="Arial" panose="020B0604020202020204" pitchFamily="34" charset="0"/>
              </a:rPr>
              <a:t> </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 More likely to be local or grown in the UK</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The food miles are lower</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They support local farms</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They are nutritionally better</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They are fresher</a:t>
            </a:r>
          </a:p>
          <a:p>
            <a:pPr algn="just">
              <a:buFont typeface="Wingdings" panose="05000000000000000000" pitchFamily="2" charset="2"/>
              <a:buChar char="Ø"/>
            </a:pPr>
            <a:r>
              <a:rPr lang="en-US" sz="2000" dirty="0">
                <a:latin typeface="Century Gothic" panose="020B0502020202020204" pitchFamily="34" charset="0"/>
                <a:cs typeface="Arial" panose="020B0604020202020204" pitchFamily="34" charset="0"/>
              </a:rPr>
              <a:t>They are plentiful – makes them cheaper</a:t>
            </a:r>
          </a:p>
          <a:p>
            <a:pPr marL="0" indent="0" algn="just">
              <a:buNone/>
            </a:pPr>
            <a:endParaRPr lang="en-US" sz="2000" dirty="0">
              <a:latin typeface="Century Gothic" panose="020B0502020202020204" pitchFamily="34" charset="0"/>
              <a:cs typeface="Arial" panose="020B0604020202020204" pitchFamily="34" charset="0"/>
            </a:endParaRPr>
          </a:p>
          <a:p>
            <a:pPr marL="0" indent="0" algn="just">
              <a:buNone/>
            </a:pPr>
            <a:r>
              <a:rPr lang="en-US" sz="2000" b="1" u="sng" dirty="0">
                <a:latin typeface="Century Gothic"/>
                <a:cs typeface="Arial"/>
              </a:rPr>
              <a:t>Disadvantages</a:t>
            </a:r>
            <a:r>
              <a:rPr lang="en-US" sz="1800" dirty="0">
                <a:latin typeface="Century Gothic"/>
                <a:cs typeface="Arial"/>
              </a:rPr>
              <a:t> </a:t>
            </a:r>
          </a:p>
          <a:p>
            <a:pPr algn="just">
              <a:buFont typeface="Wingdings,Sans-Serif"/>
              <a:buChar char="Ø"/>
            </a:pPr>
            <a:r>
              <a:rPr lang="en-US" sz="1800" dirty="0">
                <a:latin typeface="Century Gothic"/>
                <a:cs typeface="Arial"/>
              </a:rPr>
              <a:t>Can become repetitive when served too often</a:t>
            </a:r>
          </a:p>
          <a:p>
            <a:pPr algn="just">
              <a:buFont typeface="Wingdings,Sans-Serif"/>
              <a:buChar char="Ø"/>
            </a:pPr>
            <a:r>
              <a:rPr lang="en-US" sz="1800" dirty="0">
                <a:latin typeface="Century Gothic"/>
                <a:cs typeface="Arial"/>
              </a:rPr>
              <a:t>Can go off quickly</a:t>
            </a:r>
          </a:p>
          <a:p>
            <a:pPr algn="just">
              <a:buFont typeface="Wingdings,Sans-Serif"/>
              <a:buChar char="Ø"/>
            </a:pPr>
            <a:r>
              <a:rPr lang="en-US" sz="1800" dirty="0">
                <a:latin typeface="Century Gothic"/>
                <a:cs typeface="Arial"/>
              </a:rPr>
              <a:t>Can be wasted  </a:t>
            </a:r>
            <a:endParaRPr lang="en-US" dirty="0">
              <a:latin typeface="Century Gothic"/>
              <a:cs typeface="Arial"/>
            </a:endParaRPr>
          </a:p>
        </p:txBody>
      </p:sp>
      <p:sp>
        <p:nvSpPr>
          <p:cNvPr id="6" name="Subtitle 2"/>
          <p:cNvSpPr txBox="1">
            <a:spLocks/>
          </p:cNvSpPr>
          <p:nvPr/>
        </p:nvSpPr>
        <p:spPr>
          <a:xfrm>
            <a:off x="-5533613" y="4520248"/>
            <a:ext cx="6070033" cy="17184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1800" dirty="0">
              <a:latin typeface="Century Gothic" panose="020B0502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630640" y="2865353"/>
            <a:ext cx="5302279" cy="3744217"/>
          </a:xfrm>
          <a:prstGeom prst="rect">
            <a:avLst/>
          </a:prstGeom>
        </p:spPr>
      </p:pic>
      <p:sp>
        <p:nvSpPr>
          <p:cNvPr id="3" name="Rounded Rectangle 3">
            <a:extLst>
              <a:ext uri="{FF2B5EF4-FFF2-40B4-BE49-F238E27FC236}">
                <a16:creationId xmlns:a16="http://schemas.microsoft.com/office/drawing/2014/main" id="{3A451A72-C485-2F20-D7A5-15A67680C84F}"/>
              </a:ext>
            </a:extLst>
          </p:cNvPr>
          <p:cNvSpPr/>
          <p:nvPr/>
        </p:nvSpPr>
        <p:spPr>
          <a:xfrm>
            <a:off x="2833673" y="168079"/>
            <a:ext cx="6531507" cy="4977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chemeClr val="tx1"/>
                </a:solidFill>
                <a:latin typeface="Century Gothic"/>
              </a:rPr>
              <a:t>Seasonal Food in the UK</a:t>
            </a:r>
            <a:endParaRPr lang="en-GB"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24152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26475" y="295422"/>
            <a:ext cx="6678121" cy="6344529"/>
          </a:xfrm>
          <a:prstGeom prst="rect">
            <a:avLst/>
          </a:prstGeom>
        </p:spPr>
      </p:pic>
      <p:sp>
        <p:nvSpPr>
          <p:cNvPr id="5" name="Subtitle 2"/>
          <p:cNvSpPr txBox="1">
            <a:spLocks/>
          </p:cNvSpPr>
          <p:nvPr/>
        </p:nvSpPr>
        <p:spPr>
          <a:xfrm>
            <a:off x="79136" y="779157"/>
            <a:ext cx="5011549" cy="3297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dirty="0">
                <a:latin typeface="Century Gothic" panose="020B0502020202020204" pitchFamily="34" charset="0"/>
                <a:cs typeface="Arial" panose="020B0604020202020204" pitchFamily="34" charset="0"/>
              </a:rPr>
              <a:t>Complete this table…</a:t>
            </a:r>
          </a:p>
          <a:p>
            <a:pPr algn="just">
              <a:buFont typeface="Wingdings" panose="05000000000000000000" pitchFamily="2" charset="2"/>
              <a:buChar char="Ø"/>
            </a:pPr>
            <a:r>
              <a:rPr lang="en-US" sz="1800" dirty="0">
                <a:latin typeface="Century Gothic"/>
                <a:cs typeface="Arial"/>
              </a:rPr>
              <a:t>For each of the months outlined, identify a range of foods that are in season. </a:t>
            </a:r>
            <a:endParaRPr lang="en-US" sz="1800" dirty="0">
              <a:latin typeface="Century Gothic" panose="020B0502020202020204" pitchFamily="34" charset="0"/>
              <a:cs typeface="Arial" panose="020B0604020202020204" pitchFamily="34" charset="0"/>
            </a:endParaRPr>
          </a:p>
          <a:p>
            <a:pPr algn="just">
              <a:buFont typeface="Wingdings" panose="05000000000000000000" pitchFamily="2" charset="2"/>
              <a:buChar char="Ø"/>
            </a:pPr>
            <a:r>
              <a:rPr lang="en-US" sz="1800" dirty="0">
                <a:latin typeface="Century Gothic"/>
                <a:cs typeface="Arial"/>
              </a:rPr>
              <a:t>Make sure that the foods you select are </a:t>
            </a:r>
            <a:r>
              <a:rPr lang="en-US" sz="1800" b="1" dirty="0">
                <a:latin typeface="Century Gothic"/>
                <a:cs typeface="Arial"/>
              </a:rPr>
              <a:t>in season in the UK</a:t>
            </a:r>
          </a:p>
        </p:txBody>
      </p:sp>
      <p:pic>
        <p:nvPicPr>
          <p:cNvPr id="6" name="Picture 5"/>
          <p:cNvPicPr>
            <a:picLocks noChangeAspect="1"/>
          </p:cNvPicPr>
          <p:nvPr/>
        </p:nvPicPr>
        <p:blipFill>
          <a:blip r:embed="rId3"/>
          <a:stretch>
            <a:fillRect/>
          </a:stretch>
        </p:blipFill>
        <p:spPr>
          <a:xfrm>
            <a:off x="179940" y="2676111"/>
            <a:ext cx="2550795" cy="4008392"/>
          </a:xfrm>
          <a:prstGeom prst="rect">
            <a:avLst/>
          </a:prstGeom>
        </p:spPr>
      </p:pic>
      <p:pic>
        <p:nvPicPr>
          <p:cNvPr id="7" name="Picture 6"/>
          <p:cNvPicPr>
            <a:picLocks noChangeAspect="1"/>
          </p:cNvPicPr>
          <p:nvPr/>
        </p:nvPicPr>
        <p:blipFill rotWithShape="1">
          <a:blip r:embed="rId4"/>
          <a:srcRect t="14941" b="16433"/>
          <a:stretch/>
        </p:blipFill>
        <p:spPr>
          <a:xfrm>
            <a:off x="1311325" y="3499809"/>
            <a:ext cx="3770042" cy="2587183"/>
          </a:xfrm>
          <a:prstGeom prst="rect">
            <a:avLst/>
          </a:prstGeom>
        </p:spPr>
      </p:pic>
      <p:sp>
        <p:nvSpPr>
          <p:cNvPr id="2" name="TextBox 1">
            <a:extLst>
              <a:ext uri="{FF2B5EF4-FFF2-40B4-BE49-F238E27FC236}">
                <a16:creationId xmlns:a16="http://schemas.microsoft.com/office/drawing/2014/main" id="{450CC603-2F2E-320E-747C-3FADDFF84E6A}"/>
              </a:ext>
            </a:extLst>
          </p:cNvPr>
          <p:cNvSpPr txBox="1"/>
          <p:nvPr/>
        </p:nvSpPr>
        <p:spPr>
          <a:xfrm>
            <a:off x="84161" y="84161"/>
            <a:ext cx="50746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Easting a balanced diet with local, seasonal foods - YouTube</a:t>
            </a:r>
            <a:endParaRPr lang="en-US"/>
          </a:p>
        </p:txBody>
      </p:sp>
    </p:spTree>
    <p:extLst>
      <p:ext uri="{BB962C8B-B14F-4D97-AF65-F5344CB8AC3E}">
        <p14:creationId xmlns:p14="http://schemas.microsoft.com/office/powerpoint/2010/main" val="332233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D9C93066-68C3-FABB-CEF3-C133D42F4C3C}"/>
              </a:ext>
            </a:extLst>
          </p:cNvPr>
          <p:cNvSpPr/>
          <p:nvPr/>
        </p:nvSpPr>
        <p:spPr>
          <a:xfrm>
            <a:off x="261923" y="252746"/>
            <a:ext cx="6531507" cy="4977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chemeClr val="tx1"/>
                </a:solidFill>
                <a:latin typeface="Century Gothic"/>
              </a:rPr>
              <a:t>Check your learning... </a:t>
            </a:r>
            <a:endParaRPr lang="en-GB" sz="2400" b="1" dirty="0">
              <a:solidFill>
                <a:schemeClr val="tx1"/>
              </a:solidFill>
              <a:latin typeface="Century Gothic" panose="020B0502020202020204" pitchFamily="34" charset="0"/>
            </a:endParaRPr>
          </a:p>
        </p:txBody>
      </p:sp>
      <p:sp>
        <p:nvSpPr>
          <p:cNvPr id="9" name="Subtitle 2">
            <a:extLst>
              <a:ext uri="{FF2B5EF4-FFF2-40B4-BE49-F238E27FC236}">
                <a16:creationId xmlns:a16="http://schemas.microsoft.com/office/drawing/2014/main" id="{D04780BB-5753-032B-62A4-15A33B747965}"/>
              </a:ext>
            </a:extLst>
          </p:cNvPr>
          <p:cNvSpPr txBox="1">
            <a:spLocks/>
          </p:cNvSpPr>
          <p:nvPr/>
        </p:nvSpPr>
        <p:spPr>
          <a:xfrm>
            <a:off x="195554" y="980240"/>
            <a:ext cx="8006630" cy="58477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latin typeface="Century Gothic"/>
                <a:cs typeface="Arial"/>
              </a:rPr>
              <a:t>Using your knowledge of seasonal local foods...</a:t>
            </a:r>
          </a:p>
          <a:p>
            <a:pPr marL="0" indent="0" algn="just">
              <a:buNone/>
            </a:pPr>
            <a:r>
              <a:rPr lang="en-US" sz="2400" dirty="0">
                <a:latin typeface="Century Gothic"/>
                <a:cs typeface="Arial"/>
              </a:rPr>
              <a:t>Remove a </a:t>
            </a:r>
            <a:r>
              <a:rPr lang="en-US" sz="2400" err="1">
                <a:latin typeface="Century Gothic"/>
                <a:cs typeface="Arial"/>
              </a:rPr>
              <a:t>coloured</a:t>
            </a:r>
            <a:r>
              <a:rPr lang="en-US" sz="2400" dirty="0">
                <a:latin typeface="Century Gothic"/>
                <a:cs typeface="Arial"/>
              </a:rPr>
              <a:t> brick from the Jenga tower. </a:t>
            </a:r>
          </a:p>
          <a:p>
            <a:pPr marL="0" indent="0" algn="just">
              <a:buNone/>
            </a:pPr>
            <a:r>
              <a:rPr lang="en-US" sz="2400" dirty="0">
                <a:latin typeface="Century Gothic"/>
                <a:cs typeface="Arial"/>
              </a:rPr>
              <a:t>For each </a:t>
            </a:r>
            <a:r>
              <a:rPr lang="en-US" sz="2400" err="1">
                <a:latin typeface="Century Gothic"/>
                <a:cs typeface="Arial"/>
              </a:rPr>
              <a:t>colour</a:t>
            </a:r>
            <a:r>
              <a:rPr lang="en-US" sz="2400" dirty="0">
                <a:latin typeface="Century Gothic"/>
                <a:cs typeface="Arial"/>
              </a:rPr>
              <a:t>, name a different seasonal food</a:t>
            </a:r>
          </a:p>
          <a:p>
            <a:pPr marL="285750" indent="-285750" algn="just">
              <a:buFont typeface="Wingdings" panose="020B0604020202020204" pitchFamily="34" charset="0"/>
              <a:buChar char="Ø"/>
            </a:pPr>
            <a:r>
              <a:rPr lang="en-US" sz="2400" dirty="0">
                <a:solidFill>
                  <a:schemeClr val="accent2">
                    <a:lumMod val="75000"/>
                  </a:schemeClr>
                </a:solidFill>
                <a:latin typeface="Century Gothic"/>
                <a:cs typeface="Arial"/>
              </a:rPr>
              <a:t>Orange = fruit</a:t>
            </a:r>
          </a:p>
          <a:p>
            <a:pPr marL="285750" indent="-285750" algn="just">
              <a:buFont typeface="Wingdings" panose="020B0604020202020204" pitchFamily="34" charset="0"/>
              <a:buChar char="Ø"/>
            </a:pPr>
            <a:r>
              <a:rPr lang="en-US" sz="2400" dirty="0">
                <a:solidFill>
                  <a:schemeClr val="accent1"/>
                </a:solidFill>
                <a:latin typeface="Century Gothic"/>
                <a:cs typeface="Arial"/>
              </a:rPr>
              <a:t>Blue = vegetable </a:t>
            </a:r>
          </a:p>
          <a:p>
            <a:pPr marL="285750" indent="-285750" algn="just">
              <a:buFont typeface="Wingdings" panose="020B0604020202020204" pitchFamily="34" charset="0"/>
              <a:buChar char="Ø"/>
            </a:pPr>
            <a:r>
              <a:rPr lang="en-US" sz="2400" dirty="0">
                <a:solidFill>
                  <a:schemeClr val="accent4">
                    <a:lumMod val="60000"/>
                    <a:lumOff val="40000"/>
                  </a:schemeClr>
                </a:solidFill>
                <a:latin typeface="Century Gothic"/>
                <a:cs typeface="Arial"/>
              </a:rPr>
              <a:t>Yellow = Meat/fish </a:t>
            </a:r>
          </a:p>
          <a:p>
            <a:pPr marL="285750" indent="-285750" algn="just">
              <a:buFont typeface="Wingdings" panose="020B0604020202020204" pitchFamily="34" charset="0"/>
              <a:buChar char="Ø"/>
            </a:pPr>
            <a:endParaRPr lang="en-US" sz="2400" dirty="0">
              <a:latin typeface="Century Gothic"/>
              <a:cs typeface="Arial"/>
            </a:endParaRPr>
          </a:p>
          <a:p>
            <a:pPr marL="0" indent="0" algn="just">
              <a:buNone/>
            </a:pPr>
            <a:r>
              <a:rPr lang="en-US" sz="2400" dirty="0">
                <a:latin typeface="Century Gothic"/>
                <a:cs typeface="Arial"/>
              </a:rPr>
              <a:t>If you get it correct, you keep the brick. </a:t>
            </a:r>
          </a:p>
          <a:p>
            <a:pPr marL="0" indent="0" algn="just">
              <a:buNone/>
            </a:pPr>
            <a:r>
              <a:rPr lang="en-US" sz="2400" dirty="0">
                <a:latin typeface="Century Gothic"/>
                <a:cs typeface="Arial"/>
              </a:rPr>
              <a:t>If you get it wrong, you stack the brick on the top. </a:t>
            </a:r>
          </a:p>
          <a:p>
            <a:pPr marL="0" indent="0" algn="just">
              <a:buNone/>
            </a:pPr>
            <a:r>
              <a:rPr lang="en-US" sz="2400" dirty="0">
                <a:latin typeface="Century Gothic"/>
                <a:cs typeface="Arial"/>
              </a:rPr>
              <a:t>The winner is the person with the most bricks. </a:t>
            </a:r>
          </a:p>
        </p:txBody>
      </p:sp>
      <p:pic>
        <p:nvPicPr>
          <p:cNvPr id="10" name="Picture 9" descr="Image result for Jenga Color">
            <a:extLst>
              <a:ext uri="{FF2B5EF4-FFF2-40B4-BE49-F238E27FC236}">
                <a16:creationId xmlns:a16="http://schemas.microsoft.com/office/drawing/2014/main" id="{AA885170-A6B7-15A7-5380-8AD01437B46F}"/>
              </a:ext>
            </a:extLst>
          </p:cNvPr>
          <p:cNvPicPr>
            <a:picLocks noChangeAspect="1"/>
          </p:cNvPicPr>
          <p:nvPr/>
        </p:nvPicPr>
        <p:blipFill rotWithShape="1">
          <a:blip r:embed="rId2"/>
          <a:srcRect r="14630"/>
          <a:stretch/>
        </p:blipFill>
        <p:spPr>
          <a:xfrm>
            <a:off x="7756525" y="814917"/>
            <a:ext cx="4248229" cy="5016500"/>
          </a:xfrm>
          <a:prstGeom prst="rect">
            <a:avLst/>
          </a:prstGeom>
        </p:spPr>
      </p:pic>
    </p:spTree>
    <p:extLst>
      <p:ext uri="{BB962C8B-B14F-4D97-AF65-F5344CB8AC3E}">
        <p14:creationId xmlns:p14="http://schemas.microsoft.com/office/powerpoint/2010/main" val="3654864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66612" y="2246811"/>
            <a:ext cx="8546714" cy="2815823"/>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dirty="0">
                <a:solidFill>
                  <a:schemeClr val="tx1"/>
                </a:solidFill>
                <a:latin typeface="Century Gothic" panose="020B0502020202020204" pitchFamily="34" charset="0"/>
              </a:rPr>
              <a:t>Thinking about today’s lesson write down…</a:t>
            </a:r>
          </a:p>
          <a:p>
            <a:r>
              <a:rPr lang="en-GB" sz="3200" dirty="0">
                <a:solidFill>
                  <a:schemeClr val="tx1"/>
                </a:solidFill>
                <a:latin typeface="Century Gothic" panose="020B0502020202020204" pitchFamily="34" charset="0"/>
              </a:rPr>
              <a:t> </a:t>
            </a:r>
          </a:p>
          <a:p>
            <a:r>
              <a:rPr lang="en-GB" sz="3200" dirty="0">
                <a:solidFill>
                  <a:schemeClr val="tx1"/>
                </a:solidFill>
                <a:latin typeface="Century Gothic"/>
              </a:rPr>
              <a:t>5… food that are grown in the UK</a:t>
            </a:r>
            <a:endParaRPr lang="en-GB" sz="3200" dirty="0">
              <a:solidFill>
                <a:schemeClr val="tx1"/>
              </a:solidFill>
              <a:latin typeface="Century Gothic" panose="020B0502020202020204" pitchFamily="34" charset="0"/>
            </a:endParaRPr>
          </a:p>
          <a:p>
            <a:r>
              <a:rPr lang="en-GB" sz="3200" dirty="0">
                <a:solidFill>
                  <a:schemeClr val="tx1"/>
                </a:solidFill>
                <a:latin typeface="Century Gothic"/>
              </a:rPr>
              <a:t>4… seasons</a:t>
            </a:r>
            <a:endParaRPr lang="en-GB" sz="3200" dirty="0">
              <a:solidFill>
                <a:schemeClr val="tx1"/>
              </a:solidFill>
              <a:latin typeface="Century Gothic" panose="020B0502020202020204" pitchFamily="34" charset="0"/>
            </a:endParaRPr>
          </a:p>
          <a:p>
            <a:r>
              <a:rPr lang="en-GB" sz="3200" dirty="0">
                <a:solidFill>
                  <a:schemeClr val="tx1"/>
                </a:solidFill>
                <a:latin typeface="Century Gothic"/>
              </a:rPr>
              <a:t>3… Advantages of seasonal food</a:t>
            </a:r>
            <a:endParaRPr lang="en-GB" sz="3200" dirty="0">
              <a:solidFill>
                <a:schemeClr val="tx1"/>
              </a:solidFill>
              <a:latin typeface="Century Gothic" panose="020B0502020202020204" pitchFamily="34" charset="0"/>
            </a:endParaRPr>
          </a:p>
          <a:p>
            <a:r>
              <a:rPr lang="en-GB" sz="3200" dirty="0">
                <a:solidFill>
                  <a:schemeClr val="tx1"/>
                </a:solidFill>
                <a:latin typeface="Century Gothic"/>
              </a:rPr>
              <a:t>2… keywords from today's lesson </a:t>
            </a:r>
          </a:p>
          <a:p>
            <a:r>
              <a:rPr lang="en-GB" sz="3200" dirty="0">
                <a:solidFill>
                  <a:schemeClr val="tx1"/>
                </a:solidFill>
                <a:latin typeface="Century Gothic"/>
              </a:rPr>
              <a:t>1… definition of seasonal food</a:t>
            </a:r>
            <a:endParaRPr lang="en-GB" sz="3200" dirty="0">
              <a:solidFill>
                <a:schemeClr val="tx1"/>
              </a:solidFill>
              <a:latin typeface="Century Gothic" panose="020B0502020202020204" pitchFamily="34" charset="0"/>
            </a:endParaRPr>
          </a:p>
        </p:txBody>
      </p:sp>
      <p:pic>
        <p:nvPicPr>
          <p:cNvPr id="1026" name="Picture 2" descr="5..4..3..2..1 - RG Magaz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0797" y="2703014"/>
            <a:ext cx="4991491" cy="251154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9178" y="357228"/>
            <a:ext cx="3383280" cy="8184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Century Gothic" panose="020B0502020202020204" pitchFamily="34" charset="0"/>
              </a:rPr>
              <a:t>Plenary Task</a:t>
            </a:r>
          </a:p>
        </p:txBody>
      </p:sp>
    </p:spTree>
    <p:extLst>
      <p:ext uri="{BB962C8B-B14F-4D97-AF65-F5344CB8AC3E}">
        <p14:creationId xmlns:p14="http://schemas.microsoft.com/office/powerpoint/2010/main" val="43540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red logo with a smiley face and a spoon and fork&#10;&#10;Description automatically generated">
            <a:extLst>
              <a:ext uri="{FF2B5EF4-FFF2-40B4-BE49-F238E27FC236}">
                <a16:creationId xmlns:a16="http://schemas.microsoft.com/office/drawing/2014/main" id="{440E17A9-A061-08A3-0C3F-02C550844F55}"/>
              </a:ext>
            </a:extLst>
          </p:cNvPr>
          <p:cNvPicPr>
            <a:picLocks noChangeAspect="1"/>
          </p:cNvPicPr>
          <p:nvPr/>
        </p:nvPicPr>
        <p:blipFill rotWithShape="1">
          <a:blip r:embed="rId2"/>
          <a:srcRect l="15789" r="15311" b="35252"/>
          <a:stretch/>
        </p:blipFill>
        <p:spPr>
          <a:xfrm>
            <a:off x="349469" y="234316"/>
            <a:ext cx="2441847" cy="1400061"/>
          </a:xfrm>
          <a:prstGeom prst="rect">
            <a:avLst/>
          </a:prstGeom>
        </p:spPr>
      </p:pic>
      <p:sp>
        <p:nvSpPr>
          <p:cNvPr id="9" name="Call-out: Down Arrow 8">
            <a:extLst>
              <a:ext uri="{FF2B5EF4-FFF2-40B4-BE49-F238E27FC236}">
                <a16:creationId xmlns:a16="http://schemas.microsoft.com/office/drawing/2014/main" id="{9290F23E-86DD-13B7-1A8B-96010B3872B6}"/>
              </a:ext>
            </a:extLst>
          </p:cNvPr>
          <p:cNvSpPr/>
          <p:nvPr/>
        </p:nvSpPr>
        <p:spPr>
          <a:xfrm>
            <a:off x="599559" y="2411296"/>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British Cuisine</a:t>
            </a:r>
          </a:p>
        </p:txBody>
      </p:sp>
      <p:sp>
        <p:nvSpPr>
          <p:cNvPr id="10" name="Call-out: Down Arrow 9">
            <a:extLst>
              <a:ext uri="{FF2B5EF4-FFF2-40B4-BE49-F238E27FC236}">
                <a16:creationId xmlns:a16="http://schemas.microsoft.com/office/drawing/2014/main" id="{D1C5548C-634F-FABE-BA6D-EDA056116892}"/>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Indian Cuisine</a:t>
            </a:r>
          </a:p>
        </p:txBody>
      </p:sp>
      <p:sp>
        <p:nvSpPr>
          <p:cNvPr id="11" name="Call-out: Down Arrow 10">
            <a:extLst>
              <a:ext uri="{FF2B5EF4-FFF2-40B4-BE49-F238E27FC236}">
                <a16:creationId xmlns:a16="http://schemas.microsoft.com/office/drawing/2014/main" id="{A3F205CF-8CA2-6D4C-30AC-14553BDD44CE}"/>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Chinese Cuisine</a:t>
            </a:r>
          </a:p>
        </p:txBody>
      </p:sp>
      <p:sp>
        <p:nvSpPr>
          <p:cNvPr id="12" name="Call-out: Down Arrow 11">
            <a:extLst>
              <a:ext uri="{FF2B5EF4-FFF2-40B4-BE49-F238E27FC236}">
                <a16:creationId xmlns:a16="http://schemas.microsoft.com/office/drawing/2014/main" id="{531FC3D7-6943-DFF9-CC55-4211196C6D32}"/>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13" name="Rectangle 12">
            <a:extLst>
              <a:ext uri="{FF2B5EF4-FFF2-40B4-BE49-F238E27FC236}">
                <a16:creationId xmlns:a16="http://schemas.microsoft.com/office/drawing/2014/main" id="{490B7EAB-3710-ECA6-2AAE-C7ED4E8FFE94}"/>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endParaRPr>
          </a:p>
        </p:txBody>
      </p:sp>
      <p:sp>
        <p:nvSpPr>
          <p:cNvPr id="14" name="Rectangle 13">
            <a:extLst>
              <a:ext uri="{FF2B5EF4-FFF2-40B4-BE49-F238E27FC236}">
                <a16:creationId xmlns:a16="http://schemas.microsoft.com/office/drawing/2014/main" id="{6E0413E6-B9DF-5CEF-E4D7-4C4E78B393FF}"/>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u="sng">
                <a:solidFill>
                  <a:srgbClr val="000000"/>
                </a:solidFill>
                <a:latin typeface="Century Gothic"/>
              </a:rPr>
              <a:t>Our Learning Journey</a:t>
            </a:r>
          </a:p>
        </p:txBody>
      </p:sp>
      <p:sp>
        <p:nvSpPr>
          <p:cNvPr id="15" name="Call-out: Down Arrow 14">
            <a:extLst>
              <a:ext uri="{FF2B5EF4-FFF2-40B4-BE49-F238E27FC236}">
                <a16:creationId xmlns:a16="http://schemas.microsoft.com/office/drawing/2014/main" id="{A270F03A-41C8-E710-5F60-03A2B2DD3D79}"/>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5" name="Rectangle 4">
            <a:extLst>
              <a:ext uri="{FF2B5EF4-FFF2-40B4-BE49-F238E27FC236}">
                <a16:creationId xmlns:a16="http://schemas.microsoft.com/office/drawing/2014/main" id="{49AE9B64-A844-C8A6-70E8-356821EB7C4A}"/>
              </a:ext>
            </a:extLst>
          </p:cNvPr>
          <p:cNvSpPr/>
          <p:nvPr/>
        </p:nvSpPr>
        <p:spPr>
          <a:xfrm>
            <a:off x="3026468" y="1886657"/>
            <a:ext cx="8883722" cy="202871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b="1" dirty="0">
                <a:solidFill>
                  <a:schemeClr val="tx1"/>
                </a:solidFill>
                <a:latin typeface="Century Gothic"/>
              </a:rPr>
              <a:t>Learning Objectives</a:t>
            </a:r>
          </a:p>
          <a:p>
            <a:pPr marL="342900" indent="-342900">
              <a:buAutoNum type="arabicPeriod"/>
            </a:pPr>
            <a:r>
              <a:rPr lang="en-GB" dirty="0">
                <a:solidFill>
                  <a:schemeClr val="tx1"/>
                </a:solidFill>
                <a:latin typeface="Century Gothic"/>
                <a:cs typeface="Calibri" panose="020F0502020204030204"/>
              </a:rPr>
              <a:t>To be able to identify flavours typical to Indian cuisine</a:t>
            </a:r>
            <a:endParaRPr lang="en-US" dirty="0">
              <a:solidFill>
                <a:schemeClr val="tx1"/>
              </a:solidFill>
              <a:latin typeface="Century Gothic"/>
              <a:cs typeface="Calibri" panose="020F0502020204030204"/>
            </a:endParaRPr>
          </a:p>
          <a:p>
            <a:pPr marL="342900" indent="-342900">
              <a:buAutoNum type="arabicPeriod"/>
            </a:pPr>
            <a:r>
              <a:rPr lang="en-GB" dirty="0">
                <a:solidFill>
                  <a:schemeClr val="tx1"/>
                </a:solidFill>
                <a:latin typeface="Century Gothic"/>
                <a:cs typeface="Calibri" panose="020F0502020204030204"/>
              </a:rPr>
              <a:t>To explain the differences in eating habits in India and the factors that influence these</a:t>
            </a:r>
            <a:endParaRPr lang="en-US" dirty="0">
              <a:solidFill>
                <a:schemeClr val="tx1"/>
              </a:solidFill>
              <a:latin typeface="Century Gothic"/>
              <a:cs typeface="Calibri" panose="020F0502020204030204"/>
            </a:endParaRPr>
          </a:p>
          <a:p>
            <a:pPr marL="342900" indent="-342900">
              <a:buAutoNum type="arabicPeriod"/>
            </a:pPr>
            <a:r>
              <a:rPr lang="en-GB" dirty="0">
                <a:solidFill>
                  <a:schemeClr val="tx1"/>
                </a:solidFill>
                <a:latin typeface="Century Gothic"/>
                <a:cs typeface="Calibri" panose="020F0502020204030204"/>
              </a:rPr>
              <a:t>To be able to compare and contrast British and Indian food &amp; culture</a:t>
            </a:r>
            <a:endParaRPr lang="en-GB" dirty="0">
              <a:solidFill>
                <a:schemeClr val="tx1"/>
              </a:solidFill>
            </a:endParaRPr>
          </a:p>
        </p:txBody>
      </p:sp>
      <p:sp>
        <p:nvSpPr>
          <p:cNvPr id="6" name="Rounded Rectangle 3">
            <a:extLst>
              <a:ext uri="{FF2B5EF4-FFF2-40B4-BE49-F238E27FC236}">
                <a16:creationId xmlns:a16="http://schemas.microsoft.com/office/drawing/2014/main" id="{903CFFD7-A3E8-CCED-A461-C493FF038F01}"/>
              </a:ext>
            </a:extLst>
          </p:cNvPr>
          <p:cNvSpPr/>
          <p:nvPr/>
        </p:nvSpPr>
        <p:spPr>
          <a:xfrm>
            <a:off x="3358613" y="268785"/>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a:solidFill>
                  <a:schemeClr val="tx1"/>
                </a:solidFill>
                <a:latin typeface="Century Gothic"/>
                <a:ea typeface="+mj-ea"/>
                <a:cs typeface="+mj-cs"/>
              </a:rPr>
              <a:t>Where Our Food Comes from... </a:t>
            </a:r>
            <a:endParaRPr lang="en-US" sz="2800" kern="1200">
              <a:solidFill>
                <a:schemeClr val="tx1"/>
              </a:solidFill>
              <a:latin typeface="Century Gothic"/>
              <a:ea typeface="+mj-ea"/>
              <a:cs typeface="+mj-cs"/>
            </a:endParaRPr>
          </a:p>
        </p:txBody>
      </p:sp>
      <p:sp>
        <p:nvSpPr>
          <p:cNvPr id="7" name="Rounded Rectangle 3">
            <a:extLst>
              <a:ext uri="{FF2B5EF4-FFF2-40B4-BE49-F238E27FC236}">
                <a16:creationId xmlns:a16="http://schemas.microsoft.com/office/drawing/2014/main" id="{3D691939-1E99-0DB3-049F-D63A7D1DE289}"/>
              </a:ext>
            </a:extLst>
          </p:cNvPr>
          <p:cNvSpPr/>
          <p:nvPr/>
        </p:nvSpPr>
        <p:spPr>
          <a:xfrm>
            <a:off x="3358613" y="1346470"/>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Indian Cuisine</a:t>
            </a:r>
            <a:endParaRPr lang="en-US" sz="2800" kern="1200" dirty="0">
              <a:solidFill>
                <a:schemeClr val="tx1"/>
              </a:solidFill>
              <a:latin typeface="Century Gothic"/>
              <a:ea typeface="+mj-ea"/>
              <a:cs typeface="+mj-cs"/>
            </a:endParaRPr>
          </a:p>
        </p:txBody>
      </p:sp>
      <p:pic>
        <p:nvPicPr>
          <p:cNvPr id="2" name="Graphic 1" descr="Bug under magnifying glass outline">
            <a:extLst>
              <a:ext uri="{FF2B5EF4-FFF2-40B4-BE49-F238E27FC236}">
                <a16:creationId xmlns:a16="http://schemas.microsoft.com/office/drawing/2014/main" id="{1DAB9109-4458-EE54-AC30-4AE2773C7E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4537" y="8853714"/>
            <a:ext cx="914400" cy="914400"/>
          </a:xfrm>
          <a:prstGeom prst="rect">
            <a:avLst/>
          </a:prstGeom>
        </p:spPr>
      </p:pic>
      <p:pic>
        <p:nvPicPr>
          <p:cNvPr id="3" name="Graphic 1" descr="Bug under magnifying glass outline">
            <a:extLst>
              <a:ext uri="{FF2B5EF4-FFF2-40B4-BE49-F238E27FC236}">
                <a16:creationId xmlns:a16="http://schemas.microsoft.com/office/drawing/2014/main" id="{EB54EC22-3EB6-3B94-AA10-F5281FC1BC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7788" y="5765418"/>
            <a:ext cx="914400" cy="914400"/>
          </a:xfrm>
          <a:prstGeom prst="rect">
            <a:avLst/>
          </a:prstGeom>
        </p:spPr>
      </p:pic>
      <p:sp>
        <p:nvSpPr>
          <p:cNvPr id="4" name="TextBox 3">
            <a:extLst>
              <a:ext uri="{FF2B5EF4-FFF2-40B4-BE49-F238E27FC236}">
                <a16:creationId xmlns:a16="http://schemas.microsoft.com/office/drawing/2014/main" id="{8D327B8A-AB75-753A-13E6-3763EEDAA0FE}"/>
              </a:ext>
            </a:extLst>
          </p:cNvPr>
          <p:cNvSpPr txBox="1"/>
          <p:nvPr/>
        </p:nvSpPr>
        <p:spPr>
          <a:xfrm>
            <a:off x="3031067" y="6354233"/>
            <a:ext cx="88709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Kids Try Food from India | Kids Try | HiHo Kids - YouTube</a:t>
            </a:r>
          </a:p>
          <a:p>
            <a:endParaRPr lang="en-US" dirty="0">
              <a:cs typeface="Calibri"/>
            </a:endParaRPr>
          </a:p>
        </p:txBody>
      </p:sp>
    </p:spTree>
    <p:extLst>
      <p:ext uri="{BB962C8B-B14F-4D97-AF65-F5344CB8AC3E}">
        <p14:creationId xmlns:p14="http://schemas.microsoft.com/office/powerpoint/2010/main" val="154109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4261" y="993620"/>
            <a:ext cx="11534632" cy="3798137"/>
          </a:xfrm>
          <a:prstGeom prst="rect">
            <a:avLst/>
          </a:prstGeom>
        </p:spPr>
      </p:pic>
      <p:sp>
        <p:nvSpPr>
          <p:cNvPr id="6" name="Rectangle 5"/>
          <p:cNvSpPr/>
          <p:nvPr/>
        </p:nvSpPr>
        <p:spPr>
          <a:xfrm>
            <a:off x="408886" y="478302"/>
            <a:ext cx="11365383" cy="7164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Common Indian Flavours…. Which do you recognise?</a:t>
            </a:r>
          </a:p>
        </p:txBody>
      </p:sp>
      <p:pic>
        <p:nvPicPr>
          <p:cNvPr id="3" name="Graphic 2" descr="Bug under magnifying glass outline">
            <a:extLst>
              <a:ext uri="{FF2B5EF4-FFF2-40B4-BE49-F238E27FC236}">
                <a16:creationId xmlns:a16="http://schemas.microsoft.com/office/drawing/2014/main" id="{BD56A805-19D0-EAD1-5D75-93C6A45A28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7788" y="5765418"/>
            <a:ext cx="914400" cy="914400"/>
          </a:xfrm>
          <a:prstGeom prst="rect">
            <a:avLst/>
          </a:prstGeom>
        </p:spPr>
      </p:pic>
      <p:sp>
        <p:nvSpPr>
          <p:cNvPr id="2" name="TextBox 1">
            <a:extLst>
              <a:ext uri="{FF2B5EF4-FFF2-40B4-BE49-F238E27FC236}">
                <a16:creationId xmlns:a16="http://schemas.microsoft.com/office/drawing/2014/main" id="{4BD48597-539B-A032-9240-D5A28796D814}"/>
              </a:ext>
            </a:extLst>
          </p:cNvPr>
          <p:cNvSpPr txBox="1"/>
          <p:nvPr/>
        </p:nvSpPr>
        <p:spPr>
          <a:xfrm>
            <a:off x="406400" y="5200650"/>
            <a:ext cx="72940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How curry from India conquered Britain | Edible Histories Episode 6 | BBC Ideas (youtube.com)</a:t>
            </a:r>
            <a:endParaRPr lang="en-US"/>
          </a:p>
        </p:txBody>
      </p:sp>
    </p:spTree>
    <p:extLst>
      <p:ext uri="{BB962C8B-B14F-4D97-AF65-F5344CB8AC3E}">
        <p14:creationId xmlns:p14="http://schemas.microsoft.com/office/powerpoint/2010/main" val="2555037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62374" y="974880"/>
            <a:ext cx="5278356" cy="5508963"/>
          </a:xfrm>
          <a:prstGeom prst="rect">
            <a:avLst/>
          </a:prstGeom>
        </p:spPr>
      </p:pic>
      <p:sp>
        <p:nvSpPr>
          <p:cNvPr id="5" name="Rectangle 4"/>
          <p:cNvSpPr/>
          <p:nvPr/>
        </p:nvSpPr>
        <p:spPr>
          <a:xfrm>
            <a:off x="3991008" y="293841"/>
            <a:ext cx="4821087" cy="604839"/>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Foods From Other Cultures – Indian Food </a:t>
            </a:r>
          </a:p>
        </p:txBody>
      </p:sp>
      <p:sp>
        <p:nvSpPr>
          <p:cNvPr id="6" name="Right Arrow Callout 5"/>
          <p:cNvSpPr/>
          <p:nvPr/>
        </p:nvSpPr>
        <p:spPr>
          <a:xfrm>
            <a:off x="338137" y="370041"/>
            <a:ext cx="3795713" cy="3659033"/>
          </a:xfrm>
          <a:prstGeom prst="rightArrowCallout">
            <a:avLst>
              <a:gd name="adj1" fmla="val 15062"/>
              <a:gd name="adj2" fmla="val 16670"/>
              <a:gd name="adj3" fmla="val 21876"/>
              <a:gd name="adj4" fmla="val 72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entury Gothic" panose="020B0502020202020204" pitchFamily="34" charset="0"/>
              </a:rPr>
              <a:t>In the North….</a:t>
            </a: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p:txBody>
      </p:sp>
      <p:sp>
        <p:nvSpPr>
          <p:cNvPr id="8" name="Left Arrow Callout 7"/>
          <p:cNvSpPr/>
          <p:nvPr/>
        </p:nvSpPr>
        <p:spPr>
          <a:xfrm>
            <a:off x="6594501" y="3943350"/>
            <a:ext cx="5216499" cy="2559543"/>
          </a:xfrm>
          <a:prstGeom prst="leftArrowCallout">
            <a:avLst>
              <a:gd name="adj1" fmla="val 25000"/>
              <a:gd name="adj2" fmla="val 25000"/>
              <a:gd name="adj3" fmla="val 25000"/>
              <a:gd name="adj4" fmla="val 7527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entury Gothic" panose="020B0502020202020204" pitchFamily="34" charset="0"/>
              </a:rPr>
              <a:t>In the South….</a:t>
            </a: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a:p>
            <a:endParaRPr lang="en-GB" dirty="0">
              <a:solidFill>
                <a:schemeClr val="tx1"/>
              </a:solidFill>
              <a:latin typeface="Century Gothic" panose="020B0502020202020204" pitchFamily="34" charset="0"/>
            </a:endParaRPr>
          </a:p>
        </p:txBody>
      </p:sp>
      <p:sp>
        <p:nvSpPr>
          <p:cNvPr id="9" name="Rounded Rectangle 8"/>
          <p:cNvSpPr/>
          <p:nvPr/>
        </p:nvSpPr>
        <p:spPr>
          <a:xfrm>
            <a:off x="276225" y="4152899"/>
            <a:ext cx="4010025" cy="24547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entury Gothic" panose="020B0502020202020204" pitchFamily="34" charset="0"/>
              </a:rPr>
              <a:t>Common flavours…</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a:p>
            <a:pPr marL="285750" indent="-285750">
              <a:buFont typeface="Wingdings" panose="05000000000000000000" pitchFamily="2" charset="2"/>
              <a:buChar char="Ø"/>
            </a:pPr>
            <a:r>
              <a:rPr lang="en-GB" sz="1400" dirty="0">
                <a:solidFill>
                  <a:schemeClr val="tx1"/>
                </a:solidFill>
                <a:latin typeface="Century Gothic" panose="020B0502020202020204" pitchFamily="34" charset="0"/>
              </a:rPr>
              <a:t>  </a:t>
            </a:r>
          </a:p>
        </p:txBody>
      </p:sp>
      <p:sp>
        <p:nvSpPr>
          <p:cNvPr id="10" name="Rectangle 9"/>
          <p:cNvSpPr/>
          <p:nvPr/>
        </p:nvSpPr>
        <p:spPr>
          <a:xfrm>
            <a:off x="9356424" y="370041"/>
            <a:ext cx="2454576" cy="34209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entury Gothic" panose="020B0502020202020204" pitchFamily="34" charset="0"/>
              </a:rPr>
              <a:t>Factors affecting eating habits…</a:t>
            </a: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a:p>
            <a:endParaRPr lang="en-GB" sz="1400" dirty="0">
              <a:solidFill>
                <a:schemeClr val="tx1"/>
              </a:solidFill>
              <a:latin typeface="Century Gothic" panose="020B0502020202020204" pitchFamily="34" charset="0"/>
            </a:endParaRPr>
          </a:p>
        </p:txBody>
      </p:sp>
      <p:pic>
        <p:nvPicPr>
          <p:cNvPr id="3" name="Graphic 2" descr="Bug under magnifying glass outline">
            <a:extLst>
              <a:ext uri="{FF2B5EF4-FFF2-40B4-BE49-F238E27FC236}">
                <a16:creationId xmlns:a16="http://schemas.microsoft.com/office/drawing/2014/main" id="{914BE214-6101-5CF0-4EB5-3E0AED5D19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7788" y="5765418"/>
            <a:ext cx="914400" cy="914400"/>
          </a:xfrm>
          <a:prstGeom prst="rect">
            <a:avLst/>
          </a:prstGeom>
        </p:spPr>
      </p:pic>
    </p:spTree>
    <p:extLst>
      <p:ext uri="{BB962C8B-B14F-4D97-AF65-F5344CB8AC3E}">
        <p14:creationId xmlns:p14="http://schemas.microsoft.com/office/powerpoint/2010/main" val="2375139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5D5E59-F76F-E103-94B1-536248E29025}"/>
              </a:ext>
            </a:extLst>
          </p:cNvPr>
          <p:cNvSpPr txBox="1"/>
          <p:nvPr/>
        </p:nvSpPr>
        <p:spPr>
          <a:xfrm>
            <a:off x="269260" y="280748"/>
            <a:ext cx="4736229" cy="2616101"/>
          </a:xfrm>
          <a:prstGeom prst="rect">
            <a:avLst/>
          </a:prstGeom>
          <a:noFill/>
          <a:ln>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latin typeface="Century Gothic"/>
              </a:rPr>
              <a:t>Growing Food… </a:t>
            </a:r>
            <a:endParaRPr lang="en-GB" sz="2400" b="1" dirty="0">
              <a:latin typeface="Century Gothic" panose="020B0502020202020204" pitchFamily="34" charset="0"/>
            </a:endParaRPr>
          </a:p>
          <a:p>
            <a:endParaRPr lang="en-GB" sz="2400" b="1" dirty="0">
              <a:latin typeface="Century Gothic" panose="020B0502020202020204" pitchFamily="34" charset="0"/>
            </a:endParaRPr>
          </a:p>
          <a:p>
            <a:r>
              <a:rPr lang="en-GB" dirty="0">
                <a:latin typeface="Century Gothic" panose="020B0502020202020204" pitchFamily="34" charset="0"/>
              </a:rPr>
              <a:t>In order to</a:t>
            </a:r>
            <a:r>
              <a:rPr lang="en-GB" b="1" dirty="0">
                <a:latin typeface="Century Gothic" panose="020B0502020202020204" pitchFamily="34" charset="0"/>
              </a:rPr>
              <a:t> grow </a:t>
            </a:r>
            <a:r>
              <a:rPr lang="en-GB" dirty="0">
                <a:latin typeface="Century Gothic" panose="020B0502020202020204" pitchFamily="34" charset="0"/>
              </a:rPr>
              <a:t>food needs:</a:t>
            </a:r>
          </a:p>
          <a:p>
            <a:pPr marL="285750" indent="-285750">
              <a:buFont typeface="Wingdings" panose="05000000000000000000" pitchFamily="2" charset="2"/>
              <a:buChar char="Ø"/>
            </a:pPr>
            <a:r>
              <a:rPr lang="en-GB" dirty="0">
                <a:latin typeface="Century Gothic" panose="020B0502020202020204" pitchFamily="34" charset="0"/>
              </a:rPr>
              <a:t>Light </a:t>
            </a:r>
          </a:p>
          <a:p>
            <a:pPr marL="285750" indent="-285750">
              <a:buFont typeface="Wingdings" panose="05000000000000000000" pitchFamily="2" charset="2"/>
              <a:buChar char="Ø"/>
            </a:pPr>
            <a:r>
              <a:rPr lang="en-GB" dirty="0">
                <a:latin typeface="Century Gothic" panose="020B0502020202020204" pitchFamily="34" charset="0"/>
              </a:rPr>
              <a:t>Food (soil)</a:t>
            </a:r>
          </a:p>
          <a:p>
            <a:pPr marL="285750" indent="-285750">
              <a:buFont typeface="Wingdings" panose="05000000000000000000" pitchFamily="2" charset="2"/>
              <a:buChar char="Ø"/>
            </a:pPr>
            <a:r>
              <a:rPr lang="en-GB" dirty="0">
                <a:latin typeface="Century Gothic" panose="020B0502020202020204" pitchFamily="34" charset="0"/>
              </a:rPr>
              <a:t>Water </a:t>
            </a:r>
          </a:p>
          <a:p>
            <a:pPr marL="285750" indent="-285750">
              <a:buFont typeface="Wingdings" panose="05000000000000000000" pitchFamily="2" charset="2"/>
              <a:buChar char="Ø"/>
            </a:pPr>
            <a:endParaRPr lang="en-GB" dirty="0">
              <a:latin typeface="Century Gothic" panose="020B0502020202020204" pitchFamily="34" charset="0"/>
            </a:endParaRPr>
          </a:p>
          <a:p>
            <a:r>
              <a:rPr lang="en-GB" dirty="0">
                <a:latin typeface="Century Gothic" panose="020B0502020202020204" pitchFamily="34" charset="0"/>
              </a:rPr>
              <a:t>This is called photosynthesis.</a:t>
            </a:r>
          </a:p>
        </p:txBody>
      </p:sp>
      <p:pic>
        <p:nvPicPr>
          <p:cNvPr id="9" name="Picture 8"/>
          <p:cNvPicPr>
            <a:picLocks noChangeAspect="1"/>
          </p:cNvPicPr>
          <p:nvPr/>
        </p:nvPicPr>
        <p:blipFill>
          <a:blip r:embed="rId2"/>
          <a:stretch>
            <a:fillRect/>
          </a:stretch>
        </p:blipFill>
        <p:spPr>
          <a:xfrm>
            <a:off x="3657539" y="185254"/>
            <a:ext cx="5233173" cy="2446157"/>
          </a:xfrm>
          <a:prstGeom prst="rect">
            <a:avLst/>
          </a:prstGeom>
        </p:spPr>
      </p:pic>
      <p:sp>
        <p:nvSpPr>
          <p:cNvPr id="13" name="TextBox 12">
            <a:extLst>
              <a:ext uri="{FF2B5EF4-FFF2-40B4-BE49-F238E27FC236}">
                <a16:creationId xmlns:a16="http://schemas.microsoft.com/office/drawing/2014/main" id="{085D5E59-F76F-E103-94B1-536248E29025}"/>
              </a:ext>
            </a:extLst>
          </p:cNvPr>
          <p:cNvSpPr txBox="1"/>
          <p:nvPr/>
        </p:nvSpPr>
        <p:spPr>
          <a:xfrm>
            <a:off x="8889265" y="286194"/>
            <a:ext cx="2980374" cy="1477328"/>
          </a:xfrm>
          <a:prstGeom prst="rect">
            <a:avLst/>
          </a:prstGeom>
          <a:noFill/>
          <a:ln>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entury Gothic" panose="020B0502020202020204" pitchFamily="34" charset="0"/>
              </a:rPr>
              <a:t>We can grow food…</a:t>
            </a:r>
          </a:p>
          <a:p>
            <a:pPr marL="285750" indent="-285750">
              <a:buFont typeface="Wingdings" panose="05000000000000000000" pitchFamily="2" charset="2"/>
              <a:buChar char="Ø"/>
            </a:pPr>
            <a:r>
              <a:rPr lang="en-GB" dirty="0">
                <a:latin typeface="Century Gothic" panose="020B0502020202020204" pitchFamily="34" charset="0"/>
              </a:rPr>
              <a:t>Outside in fields</a:t>
            </a:r>
          </a:p>
          <a:p>
            <a:pPr marL="285750" indent="-285750">
              <a:buFont typeface="Wingdings" panose="05000000000000000000" pitchFamily="2" charset="2"/>
              <a:buChar char="Ø"/>
            </a:pPr>
            <a:r>
              <a:rPr lang="en-GB" dirty="0">
                <a:latin typeface="Century Gothic" panose="020B0502020202020204" pitchFamily="34" charset="0"/>
              </a:rPr>
              <a:t>Outside in containers</a:t>
            </a:r>
          </a:p>
          <a:p>
            <a:pPr marL="285750" indent="-285750">
              <a:buFont typeface="Wingdings" panose="05000000000000000000" pitchFamily="2" charset="2"/>
              <a:buChar char="Ø"/>
            </a:pPr>
            <a:r>
              <a:rPr lang="en-GB" dirty="0">
                <a:latin typeface="Century Gothic" panose="020B0502020202020204" pitchFamily="34" charset="0"/>
              </a:rPr>
              <a:t>In polytunnels</a:t>
            </a:r>
          </a:p>
          <a:p>
            <a:pPr marL="285750" indent="-285750">
              <a:buFont typeface="Wingdings" panose="05000000000000000000" pitchFamily="2" charset="2"/>
              <a:buChar char="Ø"/>
            </a:pPr>
            <a:r>
              <a:rPr lang="en-GB" dirty="0">
                <a:latin typeface="Century Gothic" panose="020B0502020202020204" pitchFamily="34" charset="0"/>
              </a:rPr>
              <a:t>In greenhouses</a:t>
            </a:r>
          </a:p>
        </p:txBody>
      </p:sp>
      <p:grpSp>
        <p:nvGrpSpPr>
          <p:cNvPr id="19" name="Group 18"/>
          <p:cNvGrpSpPr/>
          <p:nvPr/>
        </p:nvGrpSpPr>
        <p:grpSpPr>
          <a:xfrm>
            <a:off x="1892" y="3020811"/>
            <a:ext cx="12186249" cy="2559702"/>
            <a:chOff x="374259" y="3882683"/>
            <a:chExt cx="10463974" cy="1885950"/>
          </a:xfrm>
        </p:grpSpPr>
        <p:pic>
          <p:nvPicPr>
            <p:cNvPr id="15" name="Picture 14"/>
            <p:cNvPicPr>
              <a:picLocks noChangeAspect="1"/>
            </p:cNvPicPr>
            <p:nvPr/>
          </p:nvPicPr>
          <p:blipFill>
            <a:blip r:embed="rId3"/>
            <a:stretch>
              <a:fillRect/>
            </a:stretch>
          </p:blipFill>
          <p:spPr>
            <a:xfrm>
              <a:off x="374259" y="3882683"/>
              <a:ext cx="2552700" cy="1885950"/>
            </a:xfrm>
            <a:prstGeom prst="rect">
              <a:avLst/>
            </a:prstGeom>
          </p:spPr>
        </p:pic>
        <p:pic>
          <p:nvPicPr>
            <p:cNvPr id="16" name="Picture 15"/>
            <p:cNvPicPr>
              <a:picLocks noChangeAspect="1"/>
            </p:cNvPicPr>
            <p:nvPr/>
          </p:nvPicPr>
          <p:blipFill>
            <a:blip r:embed="rId4"/>
            <a:stretch>
              <a:fillRect/>
            </a:stretch>
          </p:blipFill>
          <p:spPr>
            <a:xfrm>
              <a:off x="5575788" y="3882683"/>
              <a:ext cx="2833570" cy="1885950"/>
            </a:xfrm>
            <a:prstGeom prst="rect">
              <a:avLst/>
            </a:prstGeom>
          </p:spPr>
        </p:pic>
        <p:pic>
          <p:nvPicPr>
            <p:cNvPr id="17" name="Picture 16"/>
            <p:cNvPicPr>
              <a:picLocks noChangeAspect="1"/>
            </p:cNvPicPr>
            <p:nvPr/>
          </p:nvPicPr>
          <p:blipFill>
            <a:blip r:embed="rId5"/>
            <a:stretch>
              <a:fillRect/>
            </a:stretch>
          </p:blipFill>
          <p:spPr>
            <a:xfrm>
              <a:off x="2927838" y="3882683"/>
              <a:ext cx="2647950" cy="1885950"/>
            </a:xfrm>
            <a:prstGeom prst="rect">
              <a:avLst/>
            </a:prstGeom>
          </p:spPr>
        </p:pic>
        <p:pic>
          <p:nvPicPr>
            <p:cNvPr id="18" name="Picture 17"/>
            <p:cNvPicPr>
              <a:picLocks noChangeAspect="1"/>
            </p:cNvPicPr>
            <p:nvPr/>
          </p:nvPicPr>
          <p:blipFill>
            <a:blip r:embed="rId6"/>
            <a:stretch>
              <a:fillRect/>
            </a:stretch>
          </p:blipFill>
          <p:spPr>
            <a:xfrm>
              <a:off x="8409358" y="3882683"/>
              <a:ext cx="2428875" cy="1885950"/>
            </a:xfrm>
            <a:prstGeom prst="rect">
              <a:avLst/>
            </a:prstGeom>
          </p:spPr>
        </p:pic>
      </p:grpSp>
      <p:sp>
        <p:nvSpPr>
          <p:cNvPr id="2" name="TextBox 1">
            <a:extLst>
              <a:ext uri="{FF2B5EF4-FFF2-40B4-BE49-F238E27FC236}">
                <a16:creationId xmlns:a16="http://schemas.microsoft.com/office/drawing/2014/main" id="{49827D97-2B17-F343-C573-8F8C3C013B30}"/>
              </a:ext>
            </a:extLst>
          </p:cNvPr>
          <p:cNvSpPr txBox="1"/>
          <p:nvPr/>
        </p:nvSpPr>
        <p:spPr>
          <a:xfrm>
            <a:off x="219242" y="6034505"/>
            <a:ext cx="11780252"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entury Gothic"/>
                <a:hlinkClick r:id="rId7"/>
              </a:rPr>
              <a:t>https://www.youtube.com/watch?v=lYBuY-DnCJc&amp;list=PLbPWPsvL8htk0B5pGQJx5_s-6IUNjoa0E&amp;index=4</a:t>
            </a:r>
            <a:endParaRPr lang="en-US" sz="1100">
              <a:latin typeface="Century Gothic"/>
            </a:endParaRPr>
          </a:p>
          <a:p>
            <a:r>
              <a:rPr lang="en-US" sz="1100" dirty="0">
                <a:latin typeface="Century Gothic"/>
                <a:ea typeface="+mn-lt"/>
                <a:cs typeface="+mn-lt"/>
                <a:hlinkClick r:id="rId7"/>
              </a:rPr>
              <a:t>https://www.youtube.com/watch?v=lYBuY-DnCJc&amp;list=PLbPWPsvL8htk0B5pGQJx5_s-6IUNjoa0E&amp;index=4</a:t>
            </a:r>
            <a:endParaRPr lang="en-US" sz="1100">
              <a:latin typeface="Century Gothic"/>
              <a:cs typeface="Calibri"/>
            </a:endParaRPr>
          </a:p>
          <a:p>
            <a:r>
              <a:rPr lang="en-GB" sz="1100" u="sng" dirty="0">
                <a:latin typeface="Century Gothic"/>
                <a:cs typeface="Calibri"/>
                <a:hlinkClick r:id="rId8"/>
              </a:rPr>
              <a:t>https://www.youtube.com/watch?v=PGoPGAR5OMw</a:t>
            </a:r>
            <a:r>
              <a:rPr lang="en-GB" sz="1100" dirty="0">
                <a:latin typeface="Century Gothic"/>
                <a:cs typeface="Calibri"/>
              </a:rPr>
              <a:t> </a:t>
            </a:r>
            <a:endParaRPr lang="en-US" sz="1100">
              <a:latin typeface="Century Gothic"/>
            </a:endParaRPr>
          </a:p>
        </p:txBody>
      </p:sp>
      <p:pic>
        <p:nvPicPr>
          <p:cNvPr id="5" name="Graphic 4" descr="Bug under magnifying glass outline">
            <a:extLst>
              <a:ext uri="{FF2B5EF4-FFF2-40B4-BE49-F238E27FC236}">
                <a16:creationId xmlns:a16="http://schemas.microsoft.com/office/drawing/2014/main" id="{38EB177D-5716-ACCB-03D3-B283330784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59706" y="5876026"/>
            <a:ext cx="914400" cy="914400"/>
          </a:xfrm>
          <a:prstGeom prst="rect">
            <a:avLst/>
          </a:prstGeom>
        </p:spPr>
      </p:pic>
    </p:spTree>
    <p:extLst>
      <p:ext uri="{BB962C8B-B14F-4D97-AF65-F5344CB8AC3E}">
        <p14:creationId xmlns:p14="http://schemas.microsoft.com/office/powerpoint/2010/main" val="300781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459918A-1BFE-EF28-7B40-40247B84F383}"/>
              </a:ext>
            </a:extLst>
          </p:cNvPr>
          <p:cNvGraphicFramePr>
            <a:graphicFrameLocks noGrp="1"/>
          </p:cNvGraphicFramePr>
          <p:nvPr/>
        </p:nvGraphicFramePr>
        <p:xfrm>
          <a:off x="171157" y="253453"/>
          <a:ext cx="11796434" cy="6371634"/>
        </p:xfrm>
        <a:graphic>
          <a:graphicData uri="http://schemas.openxmlformats.org/drawingml/2006/table">
            <a:tbl>
              <a:tblPr firstRow="1" bandRow="1">
                <a:tableStyleId>{5C22544A-7EE6-4342-B048-85BDC9FD1C3A}</a:tableStyleId>
              </a:tblPr>
              <a:tblGrid>
                <a:gridCol w="5898217">
                  <a:extLst>
                    <a:ext uri="{9D8B030D-6E8A-4147-A177-3AD203B41FA5}">
                      <a16:colId xmlns:a16="http://schemas.microsoft.com/office/drawing/2014/main" val="779614920"/>
                    </a:ext>
                  </a:extLst>
                </a:gridCol>
                <a:gridCol w="5898217">
                  <a:extLst>
                    <a:ext uri="{9D8B030D-6E8A-4147-A177-3AD203B41FA5}">
                      <a16:colId xmlns:a16="http://schemas.microsoft.com/office/drawing/2014/main" val="1955828707"/>
                    </a:ext>
                  </a:extLst>
                </a:gridCol>
              </a:tblGrid>
              <a:tr h="3185817">
                <a:tc>
                  <a:txBody>
                    <a:bodyPr/>
                    <a:lstStyle/>
                    <a:p>
                      <a:pPr lvl="0" algn="ctr">
                        <a:buNone/>
                      </a:pPr>
                      <a:endParaRPr lang="en-US" sz="3200" dirty="0">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Food is cooked in a clay oven called a tandoor.</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dirty="0" err="1">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Wheat is the staple food.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26463505"/>
                  </a:ext>
                </a:extLst>
              </a:tr>
              <a:tr h="3185817">
                <a:tc>
                  <a:txBody>
                    <a:bodyPr/>
                    <a:lstStyle/>
                    <a:p>
                      <a:pPr algn="ctr"/>
                      <a:endParaRPr lang="en-US" sz="3200" b="1" dirty="0">
                        <a:latin typeface="Century Gothic"/>
                      </a:endParaRPr>
                    </a:p>
                    <a:p>
                      <a:pPr lvl="0" algn="ctr">
                        <a:buNone/>
                      </a:pPr>
                      <a:endParaRPr lang="en-US" sz="3200" b="1" dirty="0">
                        <a:latin typeface="Century Gothic"/>
                      </a:endParaRPr>
                    </a:p>
                    <a:p>
                      <a:pPr lvl="0" algn="ctr">
                        <a:buNone/>
                      </a:pPr>
                      <a:r>
                        <a:rPr lang="en-US" sz="3200" b="1" dirty="0">
                          <a:latin typeface="Century Gothic"/>
                        </a:rPr>
                        <a:t>Dishes are drier (less sauce).</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b="1" dirty="0">
                        <a:solidFill>
                          <a:schemeClr val="tx1"/>
                        </a:solidFill>
                        <a:latin typeface="Century Gothic"/>
                      </a:endParaRPr>
                    </a:p>
                    <a:p>
                      <a:pPr lvl="0" algn="ctr">
                        <a:buNone/>
                      </a:pPr>
                      <a:endParaRPr lang="en-US" sz="3200" b="1" dirty="0">
                        <a:solidFill>
                          <a:schemeClr val="tx1"/>
                        </a:solidFill>
                        <a:latin typeface="Century Gothic"/>
                      </a:endParaRPr>
                    </a:p>
                    <a:p>
                      <a:pPr lvl="0" algn="ctr">
                        <a:buNone/>
                      </a:pPr>
                      <a:r>
                        <a:rPr lang="en-US" sz="3200" b="1" dirty="0">
                          <a:solidFill>
                            <a:schemeClr val="tx1"/>
                          </a:solidFill>
                          <a:latin typeface="Century Gothic"/>
                        </a:rPr>
                        <a:t>Dishes are often scooped up using a bread such as a Naan or Chapati. </a:t>
                      </a: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300944"/>
                  </a:ext>
                </a:extLst>
              </a:tr>
            </a:tbl>
          </a:graphicData>
        </a:graphic>
      </p:graphicFrame>
    </p:spTree>
    <p:extLst>
      <p:ext uri="{BB962C8B-B14F-4D97-AF65-F5344CB8AC3E}">
        <p14:creationId xmlns:p14="http://schemas.microsoft.com/office/powerpoint/2010/main" val="641348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459918A-1BFE-EF28-7B40-40247B84F383}"/>
              </a:ext>
            </a:extLst>
          </p:cNvPr>
          <p:cNvGraphicFramePr>
            <a:graphicFrameLocks noGrp="1"/>
          </p:cNvGraphicFramePr>
          <p:nvPr/>
        </p:nvGraphicFramePr>
        <p:xfrm>
          <a:off x="171157" y="253453"/>
          <a:ext cx="11796434" cy="6371634"/>
        </p:xfrm>
        <a:graphic>
          <a:graphicData uri="http://schemas.openxmlformats.org/drawingml/2006/table">
            <a:tbl>
              <a:tblPr firstRow="1" bandRow="1">
                <a:tableStyleId>{5C22544A-7EE6-4342-B048-85BDC9FD1C3A}</a:tableStyleId>
              </a:tblPr>
              <a:tblGrid>
                <a:gridCol w="5898217">
                  <a:extLst>
                    <a:ext uri="{9D8B030D-6E8A-4147-A177-3AD203B41FA5}">
                      <a16:colId xmlns:a16="http://schemas.microsoft.com/office/drawing/2014/main" val="779614920"/>
                    </a:ext>
                  </a:extLst>
                </a:gridCol>
                <a:gridCol w="5898217">
                  <a:extLst>
                    <a:ext uri="{9D8B030D-6E8A-4147-A177-3AD203B41FA5}">
                      <a16:colId xmlns:a16="http://schemas.microsoft.com/office/drawing/2014/main" val="1955828707"/>
                    </a:ext>
                  </a:extLst>
                </a:gridCol>
              </a:tblGrid>
              <a:tr h="3185817">
                <a:tc>
                  <a:txBody>
                    <a:bodyPr/>
                    <a:lstStyle/>
                    <a:p>
                      <a:pPr lvl="0" algn="ctr">
                        <a:buNone/>
                      </a:pPr>
                      <a:endParaRPr lang="en-US" sz="3200" dirty="0">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People are mostly Vegetarian.</a:t>
                      </a:r>
                    </a:p>
                    <a:p>
                      <a:pPr lvl="0" algn="ctr">
                        <a:buNone/>
                      </a:pPr>
                      <a:endParaRPr lang="en-US" sz="3200" dirty="0">
                        <a:solidFill>
                          <a:schemeClr val="tx1"/>
                        </a:solidFill>
                        <a:latin typeface="Century Gothic"/>
                      </a:endParaRPr>
                    </a:p>
                    <a:p>
                      <a:pPr lvl="0" algn="ctr">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dirty="0" err="1">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People are often poor and/or live in poverty.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26463505"/>
                  </a:ext>
                </a:extLst>
              </a:tr>
              <a:tr h="3185817">
                <a:tc>
                  <a:txBody>
                    <a:bodyPr/>
                    <a:lstStyle/>
                    <a:p>
                      <a:pPr algn="ctr"/>
                      <a:endParaRPr lang="en-US" sz="3200" b="1" dirty="0">
                        <a:latin typeface="Century Gothic"/>
                      </a:endParaRPr>
                    </a:p>
                    <a:p>
                      <a:pPr lvl="0" algn="ctr">
                        <a:buNone/>
                      </a:pPr>
                      <a:endParaRPr lang="en-US" sz="3200" b="1" dirty="0">
                        <a:latin typeface="Century Gothic"/>
                      </a:endParaRPr>
                    </a:p>
                    <a:p>
                      <a:pPr lvl="0" algn="ctr">
                        <a:buNone/>
                      </a:pPr>
                      <a:r>
                        <a:rPr lang="en-US" sz="3200" b="1" dirty="0">
                          <a:latin typeface="Century Gothic"/>
                        </a:rPr>
                        <a:t>The main religion is Hindu.</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b="1" dirty="0">
                        <a:solidFill>
                          <a:schemeClr val="tx1"/>
                        </a:solidFill>
                        <a:latin typeface="Century Gothic"/>
                      </a:endParaRPr>
                    </a:p>
                    <a:p>
                      <a:pPr lvl="0" algn="ctr">
                        <a:buNone/>
                      </a:pPr>
                      <a:endParaRPr lang="en-US" sz="3200" b="1" dirty="0">
                        <a:solidFill>
                          <a:schemeClr val="tx1"/>
                        </a:solidFill>
                        <a:latin typeface="Century Gothic"/>
                      </a:endParaRPr>
                    </a:p>
                    <a:p>
                      <a:pPr lvl="0" algn="ctr">
                        <a:buNone/>
                      </a:pPr>
                      <a:r>
                        <a:rPr lang="en-US" sz="3200" b="1" dirty="0">
                          <a:solidFill>
                            <a:schemeClr val="tx1"/>
                          </a:solidFill>
                          <a:latin typeface="Century Gothic"/>
                        </a:rPr>
                        <a:t>Spices are used to add </a:t>
                      </a:r>
                      <a:r>
                        <a:rPr lang="en-US" sz="3200" b="1" dirty="0" err="1">
                          <a:solidFill>
                            <a:schemeClr val="tx1"/>
                          </a:solidFill>
                          <a:latin typeface="Century Gothic"/>
                        </a:rPr>
                        <a:t>colour</a:t>
                      </a:r>
                      <a:r>
                        <a:rPr lang="en-US" sz="3200" b="1" dirty="0">
                          <a:solidFill>
                            <a:schemeClr val="tx1"/>
                          </a:solidFill>
                          <a:latin typeface="Century Gothic"/>
                        </a:rPr>
                        <a:t> and </a:t>
                      </a:r>
                      <a:r>
                        <a:rPr lang="en-US" sz="3200" b="1" dirty="0" err="1">
                          <a:solidFill>
                            <a:schemeClr val="tx1"/>
                          </a:solidFill>
                          <a:latin typeface="Century Gothic"/>
                        </a:rPr>
                        <a:t>flavours</a:t>
                      </a:r>
                      <a:r>
                        <a:rPr lang="en-US" sz="3200" b="1" dirty="0">
                          <a:solidFill>
                            <a:schemeClr val="tx1"/>
                          </a:solidFill>
                          <a:latin typeface="Century Gothic"/>
                        </a:rPr>
                        <a:t>.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300944"/>
                  </a:ext>
                </a:extLst>
              </a:tr>
            </a:tbl>
          </a:graphicData>
        </a:graphic>
      </p:graphicFrame>
    </p:spTree>
    <p:extLst>
      <p:ext uri="{BB962C8B-B14F-4D97-AF65-F5344CB8AC3E}">
        <p14:creationId xmlns:p14="http://schemas.microsoft.com/office/powerpoint/2010/main" val="84873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459918A-1BFE-EF28-7B40-40247B84F383}"/>
              </a:ext>
            </a:extLst>
          </p:cNvPr>
          <p:cNvGraphicFramePr>
            <a:graphicFrameLocks noGrp="1"/>
          </p:cNvGraphicFramePr>
          <p:nvPr/>
        </p:nvGraphicFramePr>
        <p:xfrm>
          <a:off x="171157" y="253453"/>
          <a:ext cx="11796434" cy="6371634"/>
        </p:xfrm>
        <a:graphic>
          <a:graphicData uri="http://schemas.openxmlformats.org/drawingml/2006/table">
            <a:tbl>
              <a:tblPr firstRow="1" bandRow="1">
                <a:tableStyleId>{5C22544A-7EE6-4342-B048-85BDC9FD1C3A}</a:tableStyleId>
              </a:tblPr>
              <a:tblGrid>
                <a:gridCol w="5898217">
                  <a:extLst>
                    <a:ext uri="{9D8B030D-6E8A-4147-A177-3AD203B41FA5}">
                      <a16:colId xmlns:a16="http://schemas.microsoft.com/office/drawing/2014/main" val="779614920"/>
                    </a:ext>
                  </a:extLst>
                </a:gridCol>
                <a:gridCol w="5898217">
                  <a:extLst>
                    <a:ext uri="{9D8B030D-6E8A-4147-A177-3AD203B41FA5}">
                      <a16:colId xmlns:a16="http://schemas.microsoft.com/office/drawing/2014/main" val="1955828707"/>
                    </a:ext>
                  </a:extLst>
                </a:gridCol>
              </a:tblGrid>
              <a:tr h="3185817">
                <a:tc>
                  <a:txBody>
                    <a:bodyPr/>
                    <a:lstStyle/>
                    <a:p>
                      <a:pPr lvl="0" algn="ctr">
                        <a:buNone/>
                      </a:pPr>
                      <a:endParaRPr lang="en-US" sz="3200" dirty="0">
                        <a:solidFill>
                          <a:schemeClr val="tx1"/>
                        </a:solidFill>
                        <a:latin typeface="Century Gothic"/>
                      </a:endParaRPr>
                    </a:p>
                    <a:p>
                      <a:pPr lvl="0" algn="ctr">
                        <a:buNone/>
                      </a:pPr>
                      <a:endParaRPr lang="en-US" sz="3200" dirty="0">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Rice is the staple food. </a:t>
                      </a:r>
                      <a:endParaRPr lang="en-US" dirty="0"/>
                    </a:p>
                    <a:p>
                      <a:pPr lvl="0" algn="ctr">
                        <a:buNone/>
                      </a:pPr>
                      <a:endParaRPr lang="en-US" sz="3200" dirty="0">
                        <a:solidFill>
                          <a:schemeClr val="tx1"/>
                        </a:solidFill>
                        <a:latin typeface="Century Gothic"/>
                      </a:endParaRPr>
                    </a:p>
                    <a:p>
                      <a:pPr lvl="0" algn="ctr">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dirty="0" err="1">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Less dry (more liquid) curries are eaten.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26463505"/>
                  </a:ext>
                </a:extLst>
              </a:tr>
              <a:tr h="3185817">
                <a:tc>
                  <a:txBody>
                    <a:bodyPr/>
                    <a:lstStyle/>
                    <a:p>
                      <a:pPr algn="ctr"/>
                      <a:endParaRPr lang="en-US" sz="3200" b="1" dirty="0">
                        <a:latin typeface="Century Gothic"/>
                      </a:endParaRPr>
                    </a:p>
                    <a:p>
                      <a:pPr lvl="0" algn="ctr">
                        <a:buNone/>
                      </a:pPr>
                      <a:endParaRPr lang="en-US" sz="3200" b="1" dirty="0">
                        <a:latin typeface="Century Gothic"/>
                      </a:endParaRPr>
                    </a:p>
                    <a:p>
                      <a:pPr lvl="0" algn="ctr">
                        <a:buNone/>
                      </a:pPr>
                      <a:r>
                        <a:rPr lang="en-US" sz="3200" b="1" dirty="0">
                          <a:latin typeface="Century Gothic"/>
                        </a:rPr>
                        <a:t>Wetter climate.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b="1" dirty="0">
                        <a:solidFill>
                          <a:schemeClr val="tx1"/>
                        </a:solidFill>
                        <a:latin typeface="Century Gothic"/>
                      </a:endParaRPr>
                    </a:p>
                    <a:p>
                      <a:pPr lvl="0" algn="ctr">
                        <a:buNone/>
                      </a:pPr>
                      <a:endParaRPr lang="en-US" sz="3200" b="1" dirty="0">
                        <a:solidFill>
                          <a:schemeClr val="tx1"/>
                        </a:solidFill>
                        <a:latin typeface="Century Gothic"/>
                      </a:endParaRPr>
                    </a:p>
                    <a:p>
                      <a:pPr lvl="0" algn="ctr">
                        <a:buNone/>
                      </a:pPr>
                      <a:r>
                        <a:rPr lang="en-US" sz="3200" b="1" dirty="0">
                          <a:solidFill>
                            <a:schemeClr val="tx1"/>
                          </a:solidFill>
                          <a:latin typeface="Century Gothic"/>
                        </a:rPr>
                        <a:t>Drier climate.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300944"/>
                  </a:ext>
                </a:extLst>
              </a:tr>
            </a:tbl>
          </a:graphicData>
        </a:graphic>
      </p:graphicFrame>
    </p:spTree>
    <p:extLst>
      <p:ext uri="{BB962C8B-B14F-4D97-AF65-F5344CB8AC3E}">
        <p14:creationId xmlns:p14="http://schemas.microsoft.com/office/powerpoint/2010/main" val="3832218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459918A-1BFE-EF28-7B40-40247B84F383}"/>
              </a:ext>
            </a:extLst>
          </p:cNvPr>
          <p:cNvGraphicFramePr>
            <a:graphicFrameLocks noGrp="1"/>
          </p:cNvGraphicFramePr>
          <p:nvPr/>
        </p:nvGraphicFramePr>
        <p:xfrm>
          <a:off x="171157" y="253453"/>
          <a:ext cx="11796434" cy="6371634"/>
        </p:xfrm>
        <a:graphic>
          <a:graphicData uri="http://schemas.openxmlformats.org/drawingml/2006/table">
            <a:tbl>
              <a:tblPr firstRow="1" bandRow="1">
                <a:tableStyleId>{5C22544A-7EE6-4342-B048-85BDC9FD1C3A}</a:tableStyleId>
              </a:tblPr>
              <a:tblGrid>
                <a:gridCol w="5898217">
                  <a:extLst>
                    <a:ext uri="{9D8B030D-6E8A-4147-A177-3AD203B41FA5}">
                      <a16:colId xmlns:a16="http://schemas.microsoft.com/office/drawing/2014/main" val="779614920"/>
                    </a:ext>
                  </a:extLst>
                </a:gridCol>
                <a:gridCol w="5898217">
                  <a:extLst>
                    <a:ext uri="{9D8B030D-6E8A-4147-A177-3AD203B41FA5}">
                      <a16:colId xmlns:a16="http://schemas.microsoft.com/office/drawing/2014/main" val="1955828707"/>
                    </a:ext>
                  </a:extLst>
                </a:gridCol>
              </a:tblGrid>
              <a:tr h="3185817">
                <a:tc>
                  <a:txBody>
                    <a:bodyPr/>
                    <a:lstStyle/>
                    <a:p>
                      <a:pPr lvl="0" algn="ctr">
                        <a:buNone/>
                      </a:pPr>
                      <a:endParaRPr lang="en-US" sz="3200" dirty="0">
                        <a:solidFill>
                          <a:schemeClr val="tx1"/>
                        </a:solidFill>
                        <a:latin typeface="Century Gothic"/>
                      </a:endParaRPr>
                    </a:p>
                    <a:p>
                      <a:pPr lvl="0" algn="ctr">
                        <a:buNone/>
                      </a:pPr>
                      <a:endParaRPr lang="en-US" sz="3200" dirty="0">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Wider variety of vegetables.</a:t>
                      </a:r>
                    </a:p>
                    <a:p>
                      <a:pPr lvl="0" algn="ctr">
                        <a:buNone/>
                      </a:pPr>
                      <a:endParaRPr lang="en-US" sz="3200" dirty="0">
                        <a:solidFill>
                          <a:schemeClr val="tx1"/>
                        </a:solidFill>
                        <a:latin typeface="Century Gothic"/>
                      </a:endParaRPr>
                    </a:p>
                    <a:p>
                      <a:pPr lvl="0" algn="ctr">
                        <a:buNone/>
                      </a:pPr>
                      <a:endParaRPr lang="en-US"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dirty="0" err="1">
                        <a:solidFill>
                          <a:schemeClr val="tx1"/>
                        </a:solidFill>
                        <a:latin typeface="Century Gothic"/>
                      </a:endParaRPr>
                    </a:p>
                    <a:p>
                      <a:pPr lvl="0" algn="ctr">
                        <a:buNone/>
                      </a:pPr>
                      <a:endParaRPr lang="en-US" sz="3200" dirty="0">
                        <a:solidFill>
                          <a:schemeClr val="tx1"/>
                        </a:solidFill>
                        <a:latin typeface="Century Gothic"/>
                      </a:endParaRPr>
                    </a:p>
                    <a:p>
                      <a:pPr lvl="0" algn="ctr">
                        <a:buNone/>
                      </a:pPr>
                      <a:r>
                        <a:rPr lang="en-US" sz="3200" dirty="0">
                          <a:solidFill>
                            <a:schemeClr val="tx1"/>
                          </a:solidFill>
                          <a:latin typeface="Century Gothic"/>
                        </a:rPr>
                        <a:t>The stove top is regularly used for cooking.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26463505"/>
                  </a:ext>
                </a:extLst>
              </a:tr>
              <a:tr h="3185817">
                <a:tc>
                  <a:txBody>
                    <a:bodyPr/>
                    <a:lstStyle/>
                    <a:p>
                      <a:pPr algn="ctr"/>
                      <a:endParaRPr lang="en-US" sz="3200" b="1" dirty="0">
                        <a:latin typeface="Century Gothic"/>
                      </a:endParaRPr>
                    </a:p>
                    <a:p>
                      <a:pPr lvl="0" algn="ctr">
                        <a:buNone/>
                      </a:pPr>
                      <a:endParaRPr lang="en-US" sz="3200" b="1" dirty="0">
                        <a:latin typeface="Century Gothic"/>
                      </a:endParaRPr>
                    </a:p>
                    <a:p>
                      <a:pPr lvl="0" algn="ctr">
                        <a:buNone/>
                      </a:pPr>
                      <a:r>
                        <a:rPr lang="en-US" sz="3200" b="1" dirty="0">
                          <a:latin typeface="Century Gothic"/>
                        </a:rPr>
                        <a:t>Fresh herbs and spices are used over dry.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endParaRPr lang="en-US" sz="3200" b="1" dirty="0">
                        <a:solidFill>
                          <a:schemeClr val="tx1"/>
                        </a:solidFill>
                        <a:latin typeface="Century Gothic"/>
                      </a:endParaRPr>
                    </a:p>
                    <a:p>
                      <a:pPr lvl="0" algn="ctr">
                        <a:buNone/>
                      </a:pPr>
                      <a:endParaRPr lang="en-US" sz="3200" b="1" dirty="0">
                        <a:solidFill>
                          <a:schemeClr val="tx1"/>
                        </a:solidFill>
                        <a:latin typeface="Century Gothic"/>
                      </a:endParaRPr>
                    </a:p>
                    <a:p>
                      <a:pPr lvl="0" algn="ctr">
                        <a:buNone/>
                      </a:pPr>
                      <a:r>
                        <a:rPr lang="en-US" sz="3200" b="1" dirty="0">
                          <a:solidFill>
                            <a:schemeClr val="tx1"/>
                          </a:solidFill>
                          <a:latin typeface="Century Gothic"/>
                        </a:rPr>
                        <a:t>Dry herbs and spices are used over fresh.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300944"/>
                  </a:ext>
                </a:extLst>
              </a:tr>
            </a:tbl>
          </a:graphicData>
        </a:graphic>
      </p:graphicFrame>
    </p:spTree>
    <p:extLst>
      <p:ext uri="{BB962C8B-B14F-4D97-AF65-F5344CB8AC3E}">
        <p14:creationId xmlns:p14="http://schemas.microsoft.com/office/powerpoint/2010/main" val="3522285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indian food">
            <a:extLst>
              <a:ext uri="{FF2B5EF4-FFF2-40B4-BE49-F238E27FC236}">
                <a16:creationId xmlns:a16="http://schemas.microsoft.com/office/drawing/2014/main" id="{B3791ECB-A180-8509-E67B-23738D63B890}"/>
              </a:ext>
            </a:extLst>
          </p:cNvPr>
          <p:cNvPicPr>
            <a:picLocks noChangeAspect="1"/>
          </p:cNvPicPr>
          <p:nvPr/>
        </p:nvPicPr>
        <p:blipFill>
          <a:blip r:embed="rId2"/>
          <a:stretch>
            <a:fillRect/>
          </a:stretch>
        </p:blipFill>
        <p:spPr>
          <a:xfrm>
            <a:off x="4233" y="2738"/>
            <a:ext cx="6394450" cy="4577107"/>
          </a:xfrm>
          <a:prstGeom prst="rect">
            <a:avLst/>
          </a:prstGeom>
        </p:spPr>
      </p:pic>
      <p:pic>
        <p:nvPicPr>
          <p:cNvPr id="5" name="Picture 4" descr="Image result for indian food">
            <a:extLst>
              <a:ext uri="{FF2B5EF4-FFF2-40B4-BE49-F238E27FC236}">
                <a16:creationId xmlns:a16="http://schemas.microsoft.com/office/drawing/2014/main" id="{E4EB460D-C127-9B76-57BF-D3AD292F9BD4}"/>
              </a:ext>
            </a:extLst>
          </p:cNvPr>
          <p:cNvPicPr>
            <a:picLocks noChangeAspect="1"/>
          </p:cNvPicPr>
          <p:nvPr/>
        </p:nvPicPr>
        <p:blipFill>
          <a:blip r:embed="rId3"/>
          <a:stretch>
            <a:fillRect/>
          </a:stretch>
        </p:blipFill>
        <p:spPr>
          <a:xfrm>
            <a:off x="6017373" y="4233"/>
            <a:ext cx="6171980" cy="4584700"/>
          </a:xfrm>
          <a:prstGeom prst="rect">
            <a:avLst/>
          </a:prstGeom>
        </p:spPr>
      </p:pic>
      <p:pic>
        <p:nvPicPr>
          <p:cNvPr id="6" name="Picture 5" descr="Image result for indian food">
            <a:extLst>
              <a:ext uri="{FF2B5EF4-FFF2-40B4-BE49-F238E27FC236}">
                <a16:creationId xmlns:a16="http://schemas.microsoft.com/office/drawing/2014/main" id="{32F64E49-1065-6333-0969-92D3A1FB80E2}"/>
              </a:ext>
            </a:extLst>
          </p:cNvPr>
          <p:cNvPicPr>
            <a:picLocks noChangeAspect="1"/>
          </p:cNvPicPr>
          <p:nvPr/>
        </p:nvPicPr>
        <p:blipFill>
          <a:blip r:embed="rId4"/>
          <a:stretch>
            <a:fillRect/>
          </a:stretch>
        </p:blipFill>
        <p:spPr>
          <a:xfrm>
            <a:off x="2541377" y="4581704"/>
            <a:ext cx="3486150" cy="2324100"/>
          </a:xfrm>
          <a:prstGeom prst="rect">
            <a:avLst/>
          </a:prstGeom>
        </p:spPr>
      </p:pic>
      <p:pic>
        <p:nvPicPr>
          <p:cNvPr id="2" name="Picture 1" descr="Image result for indian food">
            <a:extLst>
              <a:ext uri="{FF2B5EF4-FFF2-40B4-BE49-F238E27FC236}">
                <a16:creationId xmlns:a16="http://schemas.microsoft.com/office/drawing/2014/main" id="{765E9BE6-33FA-49B1-305D-CAB0FD3D2A80}"/>
              </a:ext>
            </a:extLst>
          </p:cNvPr>
          <p:cNvPicPr>
            <a:picLocks noChangeAspect="1"/>
          </p:cNvPicPr>
          <p:nvPr/>
        </p:nvPicPr>
        <p:blipFill>
          <a:blip r:embed="rId5"/>
          <a:stretch>
            <a:fillRect/>
          </a:stretch>
        </p:blipFill>
        <p:spPr>
          <a:xfrm>
            <a:off x="6010276" y="4586198"/>
            <a:ext cx="3363223" cy="2315114"/>
          </a:xfrm>
          <a:prstGeom prst="rect">
            <a:avLst/>
          </a:prstGeom>
        </p:spPr>
      </p:pic>
      <p:pic>
        <p:nvPicPr>
          <p:cNvPr id="3" name="Picture 2" descr="Image result for indian food">
            <a:extLst>
              <a:ext uri="{FF2B5EF4-FFF2-40B4-BE49-F238E27FC236}">
                <a16:creationId xmlns:a16="http://schemas.microsoft.com/office/drawing/2014/main" id="{9D560888-7282-2291-ADF9-064E43F54AF2}"/>
              </a:ext>
            </a:extLst>
          </p:cNvPr>
          <p:cNvPicPr>
            <a:picLocks noChangeAspect="1"/>
          </p:cNvPicPr>
          <p:nvPr/>
        </p:nvPicPr>
        <p:blipFill>
          <a:blip r:embed="rId6"/>
          <a:stretch>
            <a:fillRect/>
          </a:stretch>
        </p:blipFill>
        <p:spPr>
          <a:xfrm>
            <a:off x="8620664" y="4605635"/>
            <a:ext cx="3577086" cy="2304993"/>
          </a:xfrm>
          <a:prstGeom prst="rect">
            <a:avLst/>
          </a:prstGeom>
        </p:spPr>
      </p:pic>
      <p:pic>
        <p:nvPicPr>
          <p:cNvPr id="7" name="Picture 6" descr="Image result for indian food">
            <a:extLst>
              <a:ext uri="{FF2B5EF4-FFF2-40B4-BE49-F238E27FC236}">
                <a16:creationId xmlns:a16="http://schemas.microsoft.com/office/drawing/2014/main" id="{CCDC6171-9ACC-25B8-924C-9B03200D5B23}"/>
              </a:ext>
            </a:extLst>
          </p:cNvPr>
          <p:cNvPicPr>
            <a:picLocks noChangeAspect="1"/>
          </p:cNvPicPr>
          <p:nvPr/>
        </p:nvPicPr>
        <p:blipFill>
          <a:blip r:embed="rId7"/>
          <a:stretch>
            <a:fillRect/>
          </a:stretch>
        </p:blipFill>
        <p:spPr>
          <a:xfrm>
            <a:off x="-5751" y="4606314"/>
            <a:ext cx="3145765" cy="2303635"/>
          </a:xfrm>
          <a:prstGeom prst="rect">
            <a:avLst/>
          </a:prstGeom>
        </p:spPr>
      </p:pic>
    </p:spTree>
    <p:extLst>
      <p:ext uri="{BB962C8B-B14F-4D97-AF65-F5344CB8AC3E}">
        <p14:creationId xmlns:p14="http://schemas.microsoft.com/office/powerpoint/2010/main" val="992907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81547"/>
            <a:ext cx="7772400" cy="6234784"/>
          </a:xfrm>
          <a:prstGeom prst="rect">
            <a:avLst/>
          </a:prstGeom>
        </p:spPr>
        <p:txBody>
          <a:bodyPr wrap="square">
            <a:spAutoFit/>
          </a:bodyPr>
          <a:lstStyle/>
          <a:p>
            <a:pPr>
              <a:lnSpc>
                <a:spcPct val="119000"/>
              </a:lnSpc>
              <a:spcAft>
                <a:spcPts val="600"/>
              </a:spcAft>
            </a:pPr>
            <a:r>
              <a:rPr lang="en-GB" kern="1400" dirty="0">
                <a:solidFill>
                  <a:srgbClr val="000000"/>
                </a:solidFill>
                <a:latin typeface="Century Gothic" panose="020B0502020202020204" pitchFamily="34" charset="0"/>
              </a:rPr>
              <a:t>More than half the people of India are Vegetarians: some for religious reasons, but many because they cannot afford to buy meat or fish. </a:t>
            </a:r>
          </a:p>
          <a:p>
            <a:pPr>
              <a:lnSpc>
                <a:spcPct val="119000"/>
              </a:lnSpc>
              <a:spcAft>
                <a:spcPts val="600"/>
              </a:spcAft>
            </a:pPr>
            <a:r>
              <a:rPr lang="en-GB" kern="1400" dirty="0">
                <a:solidFill>
                  <a:srgbClr val="000000"/>
                </a:solidFill>
                <a:latin typeface="Century Gothic" panose="020B0502020202020204" pitchFamily="34" charset="0"/>
              </a:rPr>
              <a:t>Poorer people live on a diet of </a:t>
            </a:r>
            <a:r>
              <a:rPr lang="en-GB" b="1" kern="1400" dirty="0">
                <a:solidFill>
                  <a:srgbClr val="000000"/>
                </a:solidFill>
                <a:latin typeface="Century Gothic" panose="020B0502020202020204" pitchFamily="34" charset="0"/>
              </a:rPr>
              <a:t>cereals, lentils and vegetables, </a:t>
            </a:r>
            <a:r>
              <a:rPr lang="en-GB" kern="1400" dirty="0">
                <a:solidFill>
                  <a:srgbClr val="000000"/>
                </a:solidFill>
                <a:latin typeface="Century Gothic" panose="020B0502020202020204" pitchFamily="34" charset="0"/>
              </a:rPr>
              <a:t>and a main meal may only consist of </a:t>
            </a:r>
            <a:r>
              <a:rPr lang="en-GB" b="1" kern="1400" dirty="0">
                <a:solidFill>
                  <a:srgbClr val="000000"/>
                </a:solidFill>
                <a:latin typeface="Century Gothic" panose="020B0502020202020204" pitchFamily="34" charset="0"/>
              </a:rPr>
              <a:t>rice, dhal (lentils and beans) and spices used to add colour and flavour.</a:t>
            </a:r>
          </a:p>
          <a:p>
            <a:pPr>
              <a:lnSpc>
                <a:spcPct val="119000"/>
              </a:lnSpc>
              <a:spcAft>
                <a:spcPts val="600"/>
              </a:spcAft>
            </a:pPr>
            <a:endParaRPr lang="en-GB" sz="1200" kern="1400" dirty="0">
              <a:solidFill>
                <a:srgbClr val="000000"/>
              </a:solidFill>
              <a:latin typeface="Century Gothic" panose="020B0502020202020204" pitchFamily="34" charset="0"/>
            </a:endParaRPr>
          </a:p>
          <a:p>
            <a:pPr>
              <a:lnSpc>
                <a:spcPct val="119000"/>
              </a:lnSpc>
              <a:spcAft>
                <a:spcPts val="600"/>
              </a:spcAft>
            </a:pPr>
            <a:r>
              <a:rPr lang="en-GB" kern="1400" dirty="0">
                <a:solidFill>
                  <a:srgbClr val="000000"/>
                </a:solidFill>
                <a:latin typeface="Century Gothic" panose="020B0502020202020204" pitchFamily="34" charset="0"/>
              </a:rPr>
              <a:t>In India, Pakistan and Bangladesh the chief religions which affect food customs are Hinduism and Islam. About 80 per cent of Indians are Hindus. </a:t>
            </a:r>
          </a:p>
          <a:p>
            <a:pPr>
              <a:lnSpc>
                <a:spcPct val="119000"/>
              </a:lnSpc>
              <a:spcAft>
                <a:spcPts val="600"/>
              </a:spcAft>
            </a:pPr>
            <a:r>
              <a:rPr lang="en-GB" kern="1400" dirty="0">
                <a:solidFill>
                  <a:srgbClr val="000000"/>
                </a:solidFill>
                <a:latin typeface="Century Gothic" panose="020B0502020202020204" pitchFamily="34" charset="0"/>
              </a:rPr>
              <a:t>Strict Hindus are vegetarians who believe that it is wrong to kill animals so they do not eat meat, fish or eggs. Other Hindus do not eat beef since the cow is sacred to them, but they do eat lamb, poultry, fish and sometimes pork. Milk and milk products are used. </a:t>
            </a:r>
          </a:p>
          <a:p>
            <a:pPr>
              <a:lnSpc>
                <a:spcPct val="119000"/>
              </a:lnSpc>
              <a:spcAft>
                <a:spcPts val="600"/>
              </a:spcAft>
            </a:pPr>
            <a:endParaRPr lang="en-GB" sz="1200" kern="1400" dirty="0">
              <a:solidFill>
                <a:srgbClr val="000000"/>
              </a:solidFill>
              <a:latin typeface="Century Gothic" panose="020B0502020202020204" pitchFamily="34" charset="0"/>
            </a:endParaRPr>
          </a:p>
          <a:p>
            <a:pPr>
              <a:lnSpc>
                <a:spcPct val="119000"/>
              </a:lnSpc>
              <a:spcAft>
                <a:spcPts val="600"/>
              </a:spcAft>
            </a:pPr>
            <a:r>
              <a:rPr lang="en-GB" kern="1400" dirty="0">
                <a:solidFill>
                  <a:srgbClr val="000000"/>
                </a:solidFill>
                <a:latin typeface="Century Gothic" panose="020B0502020202020204" pitchFamily="34" charset="0"/>
              </a:rPr>
              <a:t>Muslims may not eat pork or drink alcohol. Animals are specially slaughtered and sold as halal meat from special butchers. </a:t>
            </a:r>
            <a:endParaRPr lang="en-GB" sz="1200" kern="1400" dirty="0">
              <a:solidFill>
                <a:srgbClr val="000000"/>
              </a:solidFill>
              <a:latin typeface="Century Gothic" panose="020B0502020202020204" pitchFamily="34" charset="0"/>
            </a:endParaRPr>
          </a:p>
          <a:p>
            <a:pPr>
              <a:lnSpc>
                <a:spcPct val="119000"/>
              </a:lnSpc>
              <a:spcAft>
                <a:spcPts val="600"/>
              </a:spcAft>
            </a:pPr>
            <a:r>
              <a:rPr lang="en-GB" sz="1200" kern="1400" dirty="0">
                <a:solidFill>
                  <a:srgbClr val="000000"/>
                </a:solidFill>
                <a:latin typeface="Calibri" panose="020F0502020204030204" pitchFamily="34" charset="0"/>
              </a:rPr>
              <a:t> </a:t>
            </a:r>
            <a:endParaRPr lang="en-GB" sz="1200" kern="1400" dirty="0">
              <a:ln>
                <a:noFill/>
              </a:ln>
              <a:solidFill>
                <a:srgbClr val="000000"/>
              </a:solidFill>
              <a:effectLst/>
              <a:latin typeface="Calibri" panose="020F0502020204030204" pitchFamily="34" charset="0"/>
            </a:endParaRPr>
          </a:p>
        </p:txBody>
      </p:sp>
      <p:pic>
        <p:nvPicPr>
          <p:cNvPr id="5" name="Picture 4"/>
          <p:cNvPicPr>
            <a:picLocks noChangeAspect="1"/>
          </p:cNvPicPr>
          <p:nvPr/>
        </p:nvPicPr>
        <p:blipFill>
          <a:blip r:embed="rId2"/>
          <a:stretch>
            <a:fillRect/>
          </a:stretch>
        </p:blipFill>
        <p:spPr>
          <a:xfrm>
            <a:off x="8629652" y="210097"/>
            <a:ext cx="3179155" cy="2106323"/>
          </a:xfrm>
          <a:prstGeom prst="rect">
            <a:avLst/>
          </a:prstGeom>
        </p:spPr>
      </p:pic>
      <p:pic>
        <p:nvPicPr>
          <p:cNvPr id="5122" name="Picture 2" descr="Image result for Indian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652" y="2316420"/>
            <a:ext cx="3179156" cy="21166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Indian 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9650" y="4422742"/>
            <a:ext cx="3204566" cy="2116645"/>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Bug under magnifying glass outline">
            <a:extLst>
              <a:ext uri="{FF2B5EF4-FFF2-40B4-BE49-F238E27FC236}">
                <a16:creationId xmlns:a16="http://schemas.microsoft.com/office/drawing/2014/main" id="{09D6EBCE-1463-B104-43A6-EFD910F0B3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67788" y="5765418"/>
            <a:ext cx="914400" cy="914400"/>
          </a:xfrm>
          <a:prstGeom prst="rect">
            <a:avLst/>
          </a:prstGeom>
        </p:spPr>
      </p:pic>
    </p:spTree>
    <p:extLst>
      <p:ext uri="{BB962C8B-B14F-4D97-AF65-F5344CB8AC3E}">
        <p14:creationId xmlns:p14="http://schemas.microsoft.com/office/powerpoint/2010/main" val="4031139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250" y="429188"/>
            <a:ext cx="8718550" cy="2114169"/>
          </a:xfrm>
          <a:prstGeom prst="rect">
            <a:avLst/>
          </a:prstGeom>
        </p:spPr>
        <p:txBody>
          <a:bodyPr wrap="square" lIns="91440" tIns="45720" rIns="91440" bIns="45720" anchor="t">
            <a:spAutoFit/>
          </a:bodyPr>
          <a:lstStyle/>
          <a:p>
            <a:pPr marL="285750" indent="-285750">
              <a:lnSpc>
                <a:spcPct val="119000"/>
              </a:lnSpc>
              <a:spcAft>
                <a:spcPts val="600"/>
              </a:spcAft>
              <a:buFont typeface="Wingdings" panose="05000000000000000000" pitchFamily="2" charset="2"/>
              <a:buChar char="Ø"/>
            </a:pPr>
            <a:r>
              <a:rPr lang="en-GB" kern="1400" dirty="0">
                <a:solidFill>
                  <a:srgbClr val="000000"/>
                </a:solidFill>
                <a:latin typeface="Century Gothic"/>
              </a:rPr>
              <a:t>India has a population of nearly 1 billion (the UK has approx. 66 million) and is an agricultural country with nearly 70 per cent of the people working on the land. </a:t>
            </a:r>
            <a:endParaRPr lang="en-GB" kern="1400" dirty="0">
              <a:solidFill>
                <a:srgbClr val="000000"/>
              </a:solidFill>
              <a:latin typeface="Century Gothic" panose="020B0502020202020204" pitchFamily="34" charset="0"/>
            </a:endParaRPr>
          </a:p>
          <a:p>
            <a:pPr marL="285750" indent="-285750">
              <a:lnSpc>
                <a:spcPct val="119000"/>
              </a:lnSpc>
              <a:spcAft>
                <a:spcPts val="600"/>
              </a:spcAft>
              <a:buFont typeface="Wingdings" panose="05000000000000000000" pitchFamily="2" charset="2"/>
              <a:buChar char="Ø"/>
            </a:pPr>
            <a:r>
              <a:rPr lang="en-GB" kern="1400" dirty="0">
                <a:solidFill>
                  <a:srgbClr val="000000"/>
                </a:solidFill>
                <a:latin typeface="Century Gothic"/>
              </a:rPr>
              <a:t>Important crops include </a:t>
            </a:r>
            <a:r>
              <a:rPr lang="en-GB" b="1" kern="1400" dirty="0">
                <a:solidFill>
                  <a:srgbClr val="000000"/>
                </a:solidFill>
                <a:latin typeface="Century Gothic"/>
              </a:rPr>
              <a:t>wheat, rice and maize</a:t>
            </a:r>
            <a:r>
              <a:rPr lang="en-GB" kern="1400" dirty="0">
                <a:solidFill>
                  <a:srgbClr val="000000"/>
                </a:solidFill>
                <a:latin typeface="Century Gothic"/>
              </a:rPr>
              <a:t>, as well as lentils, spices such as the very expensive saffron and varieties of tea like Assam. </a:t>
            </a:r>
            <a:endParaRPr lang="en-GB" sz="1200" kern="1400" dirty="0">
              <a:solidFill>
                <a:srgbClr val="000000"/>
              </a:solidFill>
              <a:latin typeface="Century Gothic" panose="020B0502020202020204" pitchFamily="34" charset="0"/>
            </a:endParaRPr>
          </a:p>
          <a:p>
            <a:pPr>
              <a:lnSpc>
                <a:spcPct val="119000"/>
              </a:lnSpc>
              <a:spcAft>
                <a:spcPts val="600"/>
              </a:spcAft>
            </a:pPr>
            <a:endParaRPr lang="en-GB" sz="1200" kern="1400" dirty="0">
              <a:ln>
                <a:noFill/>
              </a:ln>
              <a:solidFill>
                <a:srgbClr val="000000"/>
              </a:solidFill>
              <a:effectLst/>
              <a:latin typeface="Calibri" panose="020F0502020204030204" pitchFamily="34" charset="0"/>
            </a:endParaRPr>
          </a:p>
        </p:txBody>
      </p:sp>
      <p:sp>
        <p:nvSpPr>
          <p:cNvPr id="5" name="Rectangle 4"/>
          <p:cNvSpPr/>
          <p:nvPr/>
        </p:nvSpPr>
        <p:spPr>
          <a:xfrm>
            <a:off x="476250" y="2328487"/>
            <a:ext cx="6210300" cy="3989618"/>
          </a:xfrm>
          <a:prstGeom prst="rect">
            <a:avLst/>
          </a:prstGeom>
        </p:spPr>
        <p:txBody>
          <a:bodyPr wrap="square">
            <a:spAutoFit/>
          </a:bodyPr>
          <a:lstStyle/>
          <a:p>
            <a:pPr>
              <a:lnSpc>
                <a:spcPct val="119000"/>
              </a:lnSpc>
              <a:spcAft>
                <a:spcPts val="600"/>
              </a:spcAft>
            </a:pPr>
            <a:r>
              <a:rPr lang="en-GB" sz="2000" b="1" u="sng" kern="1400" dirty="0">
                <a:solidFill>
                  <a:srgbClr val="000000"/>
                </a:solidFill>
                <a:latin typeface="Century Gothic" panose="020B0502020202020204" pitchFamily="34" charset="0"/>
              </a:rPr>
              <a:t>Cooking in Different Areas</a:t>
            </a:r>
          </a:p>
          <a:p>
            <a:pPr>
              <a:lnSpc>
                <a:spcPct val="119000"/>
              </a:lnSpc>
              <a:spcAft>
                <a:spcPts val="600"/>
              </a:spcAft>
            </a:pPr>
            <a:r>
              <a:rPr lang="en-GB" sz="2000" b="1" u="sng" kern="1400" dirty="0">
                <a:solidFill>
                  <a:srgbClr val="000000"/>
                </a:solidFill>
                <a:latin typeface="Century Gothic" panose="020B0502020202020204" pitchFamily="34" charset="0"/>
              </a:rPr>
              <a:t>Northern India</a:t>
            </a:r>
            <a:endParaRPr lang="en-GB" sz="2000" kern="1400" dirty="0">
              <a:solidFill>
                <a:srgbClr val="000000"/>
              </a:solidFill>
              <a:latin typeface="Century Gothic" panose="020B0502020202020204" pitchFamily="34" charset="0"/>
            </a:endParaRPr>
          </a:p>
          <a:p>
            <a:pPr marL="285750" indent="-285750">
              <a:lnSpc>
                <a:spcPct val="119000"/>
              </a:lnSpc>
              <a:spcAft>
                <a:spcPts val="600"/>
              </a:spcAft>
              <a:buFont typeface="Wingdings" panose="05000000000000000000" pitchFamily="2" charset="2"/>
              <a:buChar char="Ø"/>
            </a:pPr>
            <a:r>
              <a:rPr lang="en-GB" sz="1600" kern="1400" dirty="0">
                <a:solidFill>
                  <a:srgbClr val="000000"/>
                </a:solidFill>
                <a:latin typeface="Century Gothic" panose="020B0502020202020204" pitchFamily="34" charset="0"/>
              </a:rPr>
              <a:t>In </a:t>
            </a:r>
            <a:r>
              <a:rPr lang="en-GB" sz="1600" b="1" kern="1400" dirty="0">
                <a:solidFill>
                  <a:srgbClr val="000000"/>
                </a:solidFill>
                <a:latin typeface="Century Gothic" panose="020B0502020202020204" pitchFamily="34" charset="0"/>
              </a:rPr>
              <a:t>northern India </a:t>
            </a:r>
            <a:r>
              <a:rPr lang="en-GB" sz="1600" kern="1400" dirty="0">
                <a:solidFill>
                  <a:srgbClr val="000000"/>
                </a:solidFill>
                <a:latin typeface="Century Gothic" panose="020B0502020202020204" pitchFamily="34" charset="0"/>
              </a:rPr>
              <a:t>and Pakistan, food is often cooked in a clay oven called a Tandoor, which is charcoal fired. Meat, usually lamb, goat or chicken, is marinated in yoghurt and spices to make it tender, then cooked quickly in the oven. The tandoor is used to cook a bread called a Naan. </a:t>
            </a:r>
            <a:endParaRPr lang="en-GB" sz="1100" kern="1400" dirty="0">
              <a:solidFill>
                <a:srgbClr val="000000"/>
              </a:solidFill>
              <a:latin typeface="Century Gothic" panose="020B0502020202020204" pitchFamily="34" charset="0"/>
            </a:endParaRPr>
          </a:p>
          <a:p>
            <a:pPr marL="285750" indent="-285750">
              <a:lnSpc>
                <a:spcPct val="119000"/>
              </a:lnSpc>
              <a:spcAft>
                <a:spcPts val="600"/>
              </a:spcAft>
              <a:buFont typeface="Wingdings" panose="05000000000000000000" pitchFamily="2" charset="2"/>
              <a:buChar char="Ø"/>
            </a:pPr>
            <a:r>
              <a:rPr lang="en-GB" sz="1600" kern="1400" dirty="0">
                <a:solidFill>
                  <a:srgbClr val="000000"/>
                </a:solidFill>
                <a:latin typeface="Century Gothic" panose="020B0502020202020204" pitchFamily="34" charset="0"/>
              </a:rPr>
              <a:t>In the north of India where wheat is the staple food, dishes are drier and may be scooped up using Chapatti's: round, flat breads made from wheat. </a:t>
            </a:r>
            <a:endParaRPr lang="en-GB" sz="1100" kern="1400" dirty="0">
              <a:solidFill>
                <a:srgbClr val="000000"/>
              </a:solidFill>
              <a:latin typeface="Century Gothic" panose="020B0502020202020204" pitchFamily="34" charset="0"/>
            </a:endParaRPr>
          </a:p>
          <a:p>
            <a:pPr>
              <a:lnSpc>
                <a:spcPct val="119000"/>
              </a:lnSpc>
              <a:spcAft>
                <a:spcPts val="600"/>
              </a:spcAft>
            </a:pPr>
            <a:r>
              <a:rPr lang="en-GB" sz="1200" kern="1400" dirty="0">
                <a:solidFill>
                  <a:srgbClr val="000000"/>
                </a:solidFill>
                <a:latin typeface="Calibri" panose="020F0502020204030204" pitchFamily="34" charset="0"/>
              </a:rPr>
              <a:t> </a:t>
            </a:r>
            <a:endParaRPr lang="en-GB" sz="1200" kern="1400" dirty="0">
              <a:ln>
                <a:noFill/>
              </a:ln>
              <a:solidFill>
                <a:srgbClr val="000000"/>
              </a:solidFill>
              <a:effectLst/>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9334501" y="3172946"/>
            <a:ext cx="2056398" cy="2658861"/>
          </a:xfrm>
          <a:prstGeom prst="rect">
            <a:avLst/>
          </a:prstGeom>
        </p:spPr>
      </p:pic>
      <p:pic>
        <p:nvPicPr>
          <p:cNvPr id="2050" name="Picture 2" descr="Image result for naan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961" y="3172946"/>
            <a:ext cx="2116839" cy="3180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9334501" y="1032615"/>
            <a:ext cx="2457450" cy="2057400"/>
          </a:xfrm>
          <a:prstGeom prst="rect">
            <a:avLst/>
          </a:prstGeom>
        </p:spPr>
      </p:pic>
      <p:sp>
        <p:nvSpPr>
          <p:cNvPr id="8" name="Rectangle 7"/>
          <p:cNvSpPr/>
          <p:nvPr/>
        </p:nvSpPr>
        <p:spPr>
          <a:xfrm>
            <a:off x="226312" y="6030009"/>
            <a:ext cx="6711948" cy="646331"/>
          </a:xfrm>
          <a:prstGeom prst="rect">
            <a:avLst/>
          </a:prstGeom>
        </p:spPr>
        <p:txBody>
          <a:bodyPr wrap="square">
            <a:spAutoFit/>
          </a:bodyPr>
          <a:lstStyle/>
          <a:p>
            <a:r>
              <a:rPr lang="en-GB" dirty="0">
                <a:hlinkClick r:id="rId5"/>
              </a:rPr>
              <a:t>Gordon Ramsay Cooks Street Food In India | Gordon's Great Escape – YouTube</a:t>
            </a:r>
            <a:r>
              <a:rPr lang="en-GB" dirty="0"/>
              <a:t> (stop at 6:50  to avoid the swearword!)</a:t>
            </a:r>
          </a:p>
        </p:txBody>
      </p:sp>
      <p:pic>
        <p:nvPicPr>
          <p:cNvPr id="3" name="Graphic 2" descr="Bug under magnifying glass outline">
            <a:extLst>
              <a:ext uri="{FF2B5EF4-FFF2-40B4-BE49-F238E27FC236}">
                <a16:creationId xmlns:a16="http://schemas.microsoft.com/office/drawing/2014/main" id="{A909E2C9-B1F8-66B0-C93B-F728F595FA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67788" y="5765418"/>
            <a:ext cx="914400" cy="914400"/>
          </a:xfrm>
          <a:prstGeom prst="rect">
            <a:avLst/>
          </a:prstGeom>
        </p:spPr>
      </p:pic>
    </p:spTree>
    <p:extLst>
      <p:ext uri="{BB962C8B-B14F-4D97-AF65-F5344CB8AC3E}">
        <p14:creationId xmlns:p14="http://schemas.microsoft.com/office/powerpoint/2010/main" val="156936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03965"/>
            <a:ext cx="7181850" cy="5099538"/>
          </a:xfrm>
          <a:prstGeom prst="rect">
            <a:avLst/>
          </a:prstGeom>
        </p:spPr>
        <p:txBody>
          <a:bodyPr wrap="square">
            <a:spAutoFit/>
          </a:bodyPr>
          <a:lstStyle/>
          <a:p>
            <a:pPr>
              <a:lnSpc>
                <a:spcPct val="119000"/>
              </a:lnSpc>
              <a:spcAft>
                <a:spcPts val="600"/>
              </a:spcAft>
            </a:pPr>
            <a:r>
              <a:rPr lang="en-GB" sz="2000" b="1" u="sng" kern="1400" dirty="0">
                <a:solidFill>
                  <a:srgbClr val="000000"/>
                </a:solidFill>
                <a:latin typeface="Century Gothic" panose="020B0502020202020204" pitchFamily="34" charset="0"/>
              </a:rPr>
              <a:t>Cooking in Different Areas</a:t>
            </a:r>
          </a:p>
          <a:p>
            <a:pPr>
              <a:lnSpc>
                <a:spcPct val="119000"/>
              </a:lnSpc>
              <a:spcAft>
                <a:spcPts val="600"/>
              </a:spcAft>
            </a:pPr>
            <a:r>
              <a:rPr lang="en-GB" sz="2000" b="1" u="sng" kern="1400" dirty="0">
                <a:solidFill>
                  <a:srgbClr val="000000"/>
                </a:solidFill>
                <a:latin typeface="Century Gothic" panose="020B0502020202020204" pitchFamily="34" charset="0"/>
              </a:rPr>
              <a:t>Southern India</a:t>
            </a:r>
            <a:endParaRPr lang="en-GB" sz="2000" kern="1400" dirty="0">
              <a:solidFill>
                <a:srgbClr val="000000"/>
              </a:solidFill>
              <a:latin typeface="Century Gothic" panose="020B0502020202020204" pitchFamily="34" charset="0"/>
            </a:endParaRPr>
          </a:p>
          <a:p>
            <a:pPr marL="285750" indent="-285750">
              <a:lnSpc>
                <a:spcPct val="119000"/>
              </a:lnSpc>
              <a:spcAft>
                <a:spcPts val="600"/>
              </a:spcAft>
              <a:buFont typeface="Wingdings" panose="05000000000000000000" pitchFamily="2" charset="2"/>
              <a:buChar char="Ø"/>
            </a:pPr>
            <a:r>
              <a:rPr lang="en-GB" sz="1600" kern="1400" dirty="0">
                <a:solidFill>
                  <a:srgbClr val="000000"/>
                </a:solidFill>
                <a:latin typeface="Century Gothic" panose="020B0502020202020204" pitchFamily="34" charset="0"/>
              </a:rPr>
              <a:t>Rice is the staple food in Southern India. More liquid curries are served in this area. </a:t>
            </a:r>
          </a:p>
          <a:p>
            <a:pPr marL="285750" indent="-285750">
              <a:lnSpc>
                <a:spcPct val="119000"/>
              </a:lnSpc>
              <a:spcAft>
                <a:spcPts val="600"/>
              </a:spcAft>
              <a:buFont typeface="Wingdings" panose="05000000000000000000" pitchFamily="2" charset="2"/>
              <a:buChar char="Ø"/>
            </a:pPr>
            <a:r>
              <a:rPr lang="en-GB" sz="1600" kern="1400" dirty="0">
                <a:solidFill>
                  <a:srgbClr val="000000"/>
                </a:solidFill>
                <a:latin typeface="Century Gothic" panose="020B0502020202020204" pitchFamily="34" charset="0"/>
              </a:rPr>
              <a:t>The heavy rains help to produce a great variety of vegetables including aubergines, okra and different sorts of pepper. Here many people are Vegetarian. </a:t>
            </a:r>
            <a:endParaRPr lang="en-GB" sz="1100" kern="1400" dirty="0">
              <a:solidFill>
                <a:srgbClr val="000000"/>
              </a:solidFill>
              <a:latin typeface="Century Gothic" panose="020B0502020202020204" pitchFamily="34" charset="0"/>
            </a:endParaRPr>
          </a:p>
          <a:p>
            <a:pPr>
              <a:lnSpc>
                <a:spcPct val="119000"/>
              </a:lnSpc>
              <a:spcAft>
                <a:spcPts val="600"/>
              </a:spcAft>
            </a:pPr>
            <a:endParaRPr lang="en-GB" sz="1600" kern="1400" dirty="0">
              <a:solidFill>
                <a:srgbClr val="000000"/>
              </a:solidFill>
              <a:latin typeface="Century Gothic" panose="020B0502020202020204" pitchFamily="34" charset="0"/>
            </a:endParaRPr>
          </a:p>
          <a:p>
            <a:pPr>
              <a:lnSpc>
                <a:spcPct val="119000"/>
              </a:lnSpc>
              <a:spcAft>
                <a:spcPts val="600"/>
              </a:spcAft>
            </a:pPr>
            <a:r>
              <a:rPr lang="en-GB" sz="1600" kern="1400" dirty="0">
                <a:solidFill>
                  <a:srgbClr val="000000"/>
                </a:solidFill>
                <a:latin typeface="Century Gothic" panose="020B0502020202020204" pitchFamily="34" charset="0"/>
              </a:rPr>
              <a:t>Most Indian food is cooked on top of the stove and an oven is rarely used. Indian cooks make up their own special blends of spices and don’t use ready made curry powder. </a:t>
            </a:r>
            <a:endParaRPr lang="en-GB" sz="1100" kern="1400" dirty="0">
              <a:solidFill>
                <a:srgbClr val="000000"/>
              </a:solidFill>
              <a:latin typeface="Century Gothic" panose="020B0502020202020204" pitchFamily="34" charset="0"/>
            </a:endParaRPr>
          </a:p>
          <a:p>
            <a:pPr>
              <a:lnSpc>
                <a:spcPct val="119000"/>
              </a:lnSpc>
              <a:spcAft>
                <a:spcPts val="600"/>
              </a:spcAft>
            </a:pPr>
            <a:r>
              <a:rPr lang="en-GB" sz="1600" kern="1400" dirty="0">
                <a:solidFill>
                  <a:srgbClr val="000000"/>
                </a:solidFill>
                <a:latin typeface="Century Gothic" panose="020B0502020202020204" pitchFamily="34" charset="0"/>
              </a:rPr>
              <a:t>Cooking is done using ghee or vegetable oil. Ghee is made by heating butter, then leaving to set. This is a way of preserving butter since ghee will not go rancid . </a:t>
            </a:r>
            <a:endParaRPr lang="en-GB" sz="1100" kern="1400" dirty="0">
              <a:solidFill>
                <a:srgbClr val="000000"/>
              </a:solidFill>
              <a:latin typeface="Century Gothic" panose="020B0502020202020204" pitchFamily="34" charset="0"/>
            </a:endParaRPr>
          </a:p>
          <a:p>
            <a:pPr>
              <a:lnSpc>
                <a:spcPct val="119000"/>
              </a:lnSpc>
              <a:spcAft>
                <a:spcPts val="600"/>
              </a:spcAft>
            </a:pPr>
            <a:r>
              <a:rPr lang="en-GB" sz="1200" kern="1400" dirty="0">
                <a:solidFill>
                  <a:srgbClr val="000000"/>
                </a:solidFill>
                <a:latin typeface="Calibri" panose="020F0502020204030204" pitchFamily="34" charset="0"/>
              </a:rPr>
              <a:t> </a:t>
            </a:r>
            <a:endParaRPr lang="en-GB" sz="1200" kern="1400" dirty="0">
              <a:ln>
                <a:noFill/>
              </a:ln>
              <a:solidFill>
                <a:srgbClr val="000000"/>
              </a:solidFill>
              <a:effectLst/>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7734300" y="286589"/>
            <a:ext cx="4204097" cy="6303068"/>
          </a:xfrm>
          <a:prstGeom prst="rect">
            <a:avLst/>
          </a:prstGeom>
        </p:spPr>
      </p:pic>
      <p:pic>
        <p:nvPicPr>
          <p:cNvPr id="3" name="Graphic 2" descr="Bug under magnifying glass outline">
            <a:extLst>
              <a:ext uri="{FF2B5EF4-FFF2-40B4-BE49-F238E27FC236}">
                <a16:creationId xmlns:a16="http://schemas.microsoft.com/office/drawing/2014/main" id="{A0396AA4-3ABB-FE05-3247-F0AF22FE0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7788" y="5765418"/>
            <a:ext cx="914400" cy="914400"/>
          </a:xfrm>
          <a:prstGeom prst="rect">
            <a:avLst/>
          </a:prstGeom>
        </p:spPr>
      </p:pic>
      <p:sp>
        <p:nvSpPr>
          <p:cNvPr id="5" name="TextBox 4">
            <a:extLst>
              <a:ext uri="{FF2B5EF4-FFF2-40B4-BE49-F238E27FC236}">
                <a16:creationId xmlns:a16="http://schemas.microsoft.com/office/drawing/2014/main" id="{D32D68EB-D4B1-2264-6EF0-9C51CB7552D9}"/>
              </a:ext>
            </a:extLst>
          </p:cNvPr>
          <p:cNvSpPr txBox="1"/>
          <p:nvPr/>
        </p:nvSpPr>
        <p:spPr>
          <a:xfrm>
            <a:off x="175846" y="6213231"/>
            <a:ext cx="7350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How Does Rice Grow? | Maddie Moate (youtube.com)</a:t>
            </a:r>
            <a:endParaRPr lang="en-US"/>
          </a:p>
        </p:txBody>
      </p:sp>
    </p:spTree>
    <p:extLst>
      <p:ext uri="{BB962C8B-B14F-4D97-AF65-F5344CB8AC3E}">
        <p14:creationId xmlns:p14="http://schemas.microsoft.com/office/powerpoint/2010/main" val="2222398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ABB922-74E2-7A4F-F592-C326D0279B20}"/>
              </a:ext>
            </a:extLst>
          </p:cNvPr>
          <p:cNvGraphicFramePr>
            <a:graphicFrameLocks noGrp="1"/>
          </p:cNvGraphicFramePr>
          <p:nvPr/>
        </p:nvGraphicFramePr>
        <p:xfrm>
          <a:off x="322859" y="1570664"/>
          <a:ext cx="11637836" cy="3530429"/>
        </p:xfrm>
        <a:graphic>
          <a:graphicData uri="http://schemas.openxmlformats.org/drawingml/2006/table">
            <a:tbl>
              <a:tblPr firstRow="1" bandRow="1">
                <a:tableStyleId>{5C22544A-7EE6-4342-B048-85BDC9FD1C3A}</a:tableStyleId>
              </a:tblPr>
              <a:tblGrid>
                <a:gridCol w="2045368">
                  <a:extLst>
                    <a:ext uri="{9D8B030D-6E8A-4147-A177-3AD203B41FA5}">
                      <a16:colId xmlns:a16="http://schemas.microsoft.com/office/drawing/2014/main" val="3253395458"/>
                    </a:ext>
                  </a:extLst>
                </a:gridCol>
                <a:gridCol w="4796234">
                  <a:extLst>
                    <a:ext uri="{9D8B030D-6E8A-4147-A177-3AD203B41FA5}">
                      <a16:colId xmlns:a16="http://schemas.microsoft.com/office/drawing/2014/main" val="4142124781"/>
                    </a:ext>
                  </a:extLst>
                </a:gridCol>
                <a:gridCol w="4796234">
                  <a:extLst>
                    <a:ext uri="{9D8B030D-6E8A-4147-A177-3AD203B41FA5}">
                      <a16:colId xmlns:a16="http://schemas.microsoft.com/office/drawing/2014/main" val="4166332540"/>
                    </a:ext>
                  </a:extLst>
                </a:gridCol>
              </a:tblGrid>
              <a:tr h="1263315">
                <a:tc>
                  <a:txBody>
                    <a:bodyPr/>
                    <a:lstStyle/>
                    <a:p>
                      <a:pPr lvl="0" algn="ctr">
                        <a:buNone/>
                      </a:pPr>
                      <a:endParaRPr lang="en-GB" sz="2400" dirty="0">
                        <a:solidFill>
                          <a:schemeClr val="tx1"/>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GB" sz="2400" dirty="0">
                          <a:solidFill>
                            <a:schemeClr val="tx1"/>
                          </a:solidFill>
                          <a:latin typeface="Century Gothic"/>
                        </a:rPr>
                        <a:t>Indian Cuisine</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tc>
                  <a:txBody>
                    <a:bodyPr/>
                    <a:lstStyle/>
                    <a:p>
                      <a:pPr algn="r"/>
                      <a:r>
                        <a:rPr lang="en-GB" sz="2400" dirty="0">
                          <a:solidFill>
                            <a:schemeClr val="tx1"/>
                          </a:solidFill>
                          <a:latin typeface="Century Gothic"/>
                        </a:rPr>
                        <a:t>British Cuisine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86200408"/>
                  </a:ext>
                </a:extLst>
              </a:tr>
              <a:tr h="1133557">
                <a:tc>
                  <a:txBody>
                    <a:bodyPr/>
                    <a:lstStyle/>
                    <a:p>
                      <a:pPr lvl="0">
                        <a:buNone/>
                      </a:pPr>
                      <a:r>
                        <a:rPr lang="en-GB" sz="2000" b="1" dirty="0">
                          <a:solidFill>
                            <a:schemeClr val="tx1"/>
                          </a:solidFill>
                          <a:latin typeface="Century Gothic"/>
                        </a:rPr>
                        <a:t>Similarities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endParaRPr lang="en-GB" dirty="0">
                        <a:solidFill>
                          <a:schemeClr val="tx1"/>
                        </a:solidFill>
                        <a:latin typeface="Century Gothic"/>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tc>
                  <a:txBody>
                    <a:bodyPr/>
                    <a:lstStyle/>
                    <a:p>
                      <a:endParaRPr lang="en-GB" dirty="0">
                        <a:solidFill>
                          <a:schemeClr val="tx1"/>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968876680"/>
                  </a:ext>
                </a:extLst>
              </a:tr>
              <a:tr h="1133557">
                <a:tc>
                  <a:txBody>
                    <a:bodyPr/>
                    <a:lstStyle/>
                    <a:p>
                      <a:pPr lvl="0">
                        <a:buNone/>
                      </a:pPr>
                      <a:r>
                        <a:rPr lang="en-GB" sz="2000" b="1" dirty="0">
                          <a:solidFill>
                            <a:schemeClr val="tx1"/>
                          </a:solidFill>
                          <a:latin typeface="Century Gothic"/>
                        </a:rPr>
                        <a:t>Differences</a:t>
                      </a: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endParaRPr lang="en-GB" dirty="0">
                        <a:solidFill>
                          <a:schemeClr val="tx1"/>
                        </a:solidFill>
                        <a:latin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endParaRPr lang="en-GB" dirty="0">
                        <a:solidFill>
                          <a:schemeClr val="tx1"/>
                        </a:solidFill>
                        <a:latin typeface="Century Gothic"/>
                      </a:endParaRP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25613844"/>
                  </a:ext>
                </a:extLst>
              </a:tr>
            </a:tbl>
          </a:graphicData>
        </a:graphic>
      </p:graphicFrame>
      <p:pic>
        <p:nvPicPr>
          <p:cNvPr id="5" name="Picture 4" descr="India Flag 5ft x 3ft : Amazon.co.uk: DIY &amp; Tools">
            <a:extLst>
              <a:ext uri="{FF2B5EF4-FFF2-40B4-BE49-F238E27FC236}">
                <a16:creationId xmlns:a16="http://schemas.microsoft.com/office/drawing/2014/main" id="{3C6D0C2F-EF33-894D-7238-B4414AF4C5CA}"/>
              </a:ext>
            </a:extLst>
          </p:cNvPr>
          <p:cNvPicPr>
            <a:picLocks noChangeAspect="1"/>
          </p:cNvPicPr>
          <p:nvPr/>
        </p:nvPicPr>
        <p:blipFill>
          <a:blip r:embed="rId2"/>
          <a:stretch>
            <a:fillRect/>
          </a:stretch>
        </p:blipFill>
        <p:spPr>
          <a:xfrm>
            <a:off x="2466988" y="1663576"/>
            <a:ext cx="1647324" cy="1070811"/>
          </a:xfrm>
          <a:prstGeom prst="rect">
            <a:avLst/>
          </a:prstGeom>
        </p:spPr>
      </p:pic>
      <p:pic>
        <p:nvPicPr>
          <p:cNvPr id="6" name="Picture 5" descr="File:Flag of the United Kingdom.svg - Wikipedia">
            <a:extLst>
              <a:ext uri="{FF2B5EF4-FFF2-40B4-BE49-F238E27FC236}">
                <a16:creationId xmlns:a16="http://schemas.microsoft.com/office/drawing/2014/main" id="{E92BDC70-8F99-A2E4-14A9-16AA5339FFF2}"/>
              </a:ext>
            </a:extLst>
          </p:cNvPr>
          <p:cNvPicPr>
            <a:picLocks noChangeAspect="1"/>
          </p:cNvPicPr>
          <p:nvPr/>
        </p:nvPicPr>
        <p:blipFill>
          <a:blip r:embed="rId3"/>
          <a:stretch>
            <a:fillRect/>
          </a:stretch>
        </p:blipFill>
        <p:spPr>
          <a:xfrm>
            <a:off x="7279786" y="1666916"/>
            <a:ext cx="1687095" cy="1050758"/>
          </a:xfrm>
          <a:prstGeom prst="rect">
            <a:avLst/>
          </a:prstGeom>
        </p:spPr>
      </p:pic>
      <p:sp>
        <p:nvSpPr>
          <p:cNvPr id="8" name="Rectangle 7">
            <a:extLst>
              <a:ext uri="{FF2B5EF4-FFF2-40B4-BE49-F238E27FC236}">
                <a16:creationId xmlns:a16="http://schemas.microsoft.com/office/drawing/2014/main" id="{13CA9FD4-D7E2-F7B5-EC85-EFE1B855DAF1}"/>
              </a:ext>
            </a:extLst>
          </p:cNvPr>
          <p:cNvSpPr/>
          <p:nvPr/>
        </p:nvSpPr>
        <p:spPr>
          <a:xfrm>
            <a:off x="331902" y="835466"/>
            <a:ext cx="11633829" cy="615807"/>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dirty="0">
                <a:solidFill>
                  <a:schemeClr val="tx1"/>
                </a:solidFill>
                <a:latin typeface="Century Gothic"/>
              </a:rPr>
              <a:t>To notice things that are the same or different...</a:t>
            </a:r>
            <a:endParaRPr lang="en-GB" sz="2000"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5E11C953-32B7-3B10-E8D3-28C1BA1DBC9E}"/>
              </a:ext>
            </a:extLst>
          </p:cNvPr>
          <p:cNvSpPr txBox="1"/>
          <p:nvPr/>
        </p:nvSpPr>
        <p:spPr>
          <a:xfrm>
            <a:off x="238664" y="5168837"/>
            <a:ext cx="1094333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202124"/>
                </a:solidFill>
                <a:latin typeface="Century Gothic"/>
              </a:rPr>
              <a:t>Words to help... </a:t>
            </a:r>
            <a:endParaRPr lang="en-US" sz="2000" dirty="0">
              <a:solidFill>
                <a:srgbClr val="000000"/>
              </a:solidFill>
              <a:latin typeface="Century Gothic"/>
            </a:endParaRPr>
          </a:p>
          <a:p>
            <a:r>
              <a:rPr lang="en-US" sz="2000" dirty="0">
                <a:solidFill>
                  <a:srgbClr val="202124"/>
                </a:solidFill>
                <a:latin typeface="Century Gothic"/>
              </a:rPr>
              <a:t>like, similar to, also, unlike, similarly, in the same way, likewise, again, compared to, in contrast, in like manner, contrasted with, on the contrary, however, although, yet, even though, still, but, nevertheless, conversely, at the same time, regardless, despite, while, on the one hand</a:t>
            </a:r>
            <a:endParaRPr lang="en-US" sz="2000">
              <a:latin typeface="Century Gothic"/>
            </a:endParaRPr>
          </a:p>
        </p:txBody>
      </p:sp>
      <p:sp>
        <p:nvSpPr>
          <p:cNvPr id="11" name="Rounded Rectangle 14">
            <a:extLst>
              <a:ext uri="{FF2B5EF4-FFF2-40B4-BE49-F238E27FC236}">
                <a16:creationId xmlns:a16="http://schemas.microsoft.com/office/drawing/2014/main" id="{64DA5573-A1FD-C69C-D93E-DB75F0A87548}"/>
              </a:ext>
            </a:extLst>
          </p:cNvPr>
          <p:cNvSpPr/>
          <p:nvPr/>
        </p:nvSpPr>
        <p:spPr>
          <a:xfrm>
            <a:off x="3569889" y="119577"/>
            <a:ext cx="5154364" cy="8105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b="1" dirty="0">
                <a:solidFill>
                  <a:schemeClr val="tx1"/>
                </a:solidFill>
                <a:latin typeface="Century Gothic"/>
              </a:rPr>
              <a:t>Compare and Contrast</a:t>
            </a:r>
            <a:endParaRPr lang="en-GB" sz="3200" b="1" dirty="0">
              <a:solidFill>
                <a:schemeClr val="tx1"/>
              </a:solidFill>
              <a:latin typeface="Century Gothic" panose="020B0502020202020204" pitchFamily="34" charset="0"/>
            </a:endParaRPr>
          </a:p>
        </p:txBody>
      </p:sp>
      <p:pic>
        <p:nvPicPr>
          <p:cNvPr id="3" name="Graphic 2" descr="Bug under magnifying glass outline">
            <a:extLst>
              <a:ext uri="{FF2B5EF4-FFF2-40B4-BE49-F238E27FC236}">
                <a16:creationId xmlns:a16="http://schemas.microsoft.com/office/drawing/2014/main" id="{9EF16B9B-4FFE-E30D-9ACA-0E3FEBCBA1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67788" y="5765418"/>
            <a:ext cx="914400" cy="914400"/>
          </a:xfrm>
          <a:prstGeom prst="rect">
            <a:avLst/>
          </a:prstGeom>
        </p:spPr>
      </p:pic>
    </p:spTree>
    <p:extLst>
      <p:ext uri="{BB962C8B-B14F-4D97-AF65-F5344CB8AC3E}">
        <p14:creationId xmlns:p14="http://schemas.microsoft.com/office/powerpoint/2010/main" val="137445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0036" y="1059569"/>
            <a:ext cx="8318114" cy="5394961"/>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dirty="0">
                <a:solidFill>
                  <a:schemeClr val="tx1"/>
                </a:solidFill>
                <a:latin typeface="Century Gothic" panose="020B0502020202020204" pitchFamily="34" charset="0"/>
              </a:rPr>
              <a:t>Thinking about today’s lesson write down…</a:t>
            </a:r>
          </a:p>
          <a:p>
            <a:r>
              <a:rPr lang="en-GB" sz="3200" dirty="0">
                <a:solidFill>
                  <a:schemeClr val="tx1"/>
                </a:solidFill>
                <a:latin typeface="Century Gothic" panose="020B0502020202020204" pitchFamily="34" charset="0"/>
              </a:rPr>
              <a:t> </a:t>
            </a:r>
          </a:p>
          <a:p>
            <a:r>
              <a:rPr lang="en-GB" sz="3200" b="1" dirty="0">
                <a:solidFill>
                  <a:schemeClr val="tx1"/>
                </a:solidFill>
                <a:latin typeface="Century Gothic" panose="020B0502020202020204" pitchFamily="34" charset="0"/>
              </a:rPr>
              <a:t>5</a:t>
            </a:r>
            <a:r>
              <a:rPr lang="en-GB" sz="3200" dirty="0">
                <a:solidFill>
                  <a:schemeClr val="tx1"/>
                </a:solidFill>
                <a:latin typeface="Century Gothic" panose="020B0502020202020204" pitchFamily="34" charset="0"/>
              </a:rPr>
              <a:t>… typical Indian Ingredients</a:t>
            </a:r>
          </a:p>
          <a:p>
            <a:r>
              <a:rPr lang="en-GB" sz="3200" b="1" dirty="0">
                <a:solidFill>
                  <a:schemeClr val="tx1"/>
                </a:solidFill>
                <a:latin typeface="Century Gothic" panose="020B0502020202020204" pitchFamily="34" charset="0"/>
              </a:rPr>
              <a:t>4</a:t>
            </a:r>
            <a:r>
              <a:rPr lang="en-GB" sz="3200" dirty="0">
                <a:solidFill>
                  <a:schemeClr val="tx1"/>
                </a:solidFill>
                <a:latin typeface="Century Gothic" panose="020B0502020202020204" pitchFamily="34" charset="0"/>
              </a:rPr>
              <a:t>… factors that influence food choice in India</a:t>
            </a:r>
          </a:p>
          <a:p>
            <a:r>
              <a:rPr lang="en-GB" sz="3200" b="1" dirty="0">
                <a:solidFill>
                  <a:schemeClr val="tx1"/>
                </a:solidFill>
                <a:latin typeface="Century Gothic"/>
              </a:rPr>
              <a:t>3</a:t>
            </a:r>
            <a:r>
              <a:rPr lang="en-GB" sz="3200" dirty="0">
                <a:solidFill>
                  <a:schemeClr val="tx1"/>
                </a:solidFill>
                <a:latin typeface="Century Gothic"/>
              </a:rPr>
              <a:t>… typically British foods</a:t>
            </a:r>
            <a:endParaRPr lang="en-GB" sz="3200" dirty="0">
              <a:solidFill>
                <a:schemeClr val="tx1"/>
              </a:solidFill>
              <a:latin typeface="Century Gothic" panose="020B0502020202020204" pitchFamily="34" charset="0"/>
            </a:endParaRPr>
          </a:p>
          <a:p>
            <a:r>
              <a:rPr lang="en-GB" sz="3200" b="1" dirty="0">
                <a:solidFill>
                  <a:schemeClr val="tx1"/>
                </a:solidFill>
                <a:latin typeface="Century Gothic"/>
              </a:rPr>
              <a:t>2</a:t>
            </a:r>
            <a:r>
              <a:rPr lang="en-GB" sz="3200" dirty="0">
                <a:solidFill>
                  <a:schemeClr val="tx1"/>
                </a:solidFill>
                <a:latin typeface="Century Gothic"/>
              </a:rPr>
              <a:t>… Indian dishes/meals</a:t>
            </a:r>
            <a:endParaRPr lang="en-GB" sz="3200" dirty="0">
              <a:solidFill>
                <a:schemeClr val="tx1"/>
              </a:solidFill>
              <a:latin typeface="Century Gothic" panose="020B0502020202020204" pitchFamily="34" charset="0"/>
            </a:endParaRPr>
          </a:p>
          <a:p>
            <a:r>
              <a:rPr lang="en-GB" sz="3200" b="1" dirty="0">
                <a:solidFill>
                  <a:schemeClr val="tx1"/>
                </a:solidFill>
                <a:latin typeface="Century Gothic"/>
              </a:rPr>
              <a:t>1</a:t>
            </a:r>
            <a:r>
              <a:rPr lang="en-GB" sz="3200" dirty="0">
                <a:solidFill>
                  <a:schemeClr val="tx1"/>
                </a:solidFill>
                <a:latin typeface="Century Gothic"/>
              </a:rPr>
              <a:t>… cuisine you'd like to learn about</a:t>
            </a:r>
            <a:endParaRPr lang="en-GB" sz="3200" dirty="0">
              <a:solidFill>
                <a:schemeClr val="tx1"/>
              </a:solidFill>
              <a:latin typeface="Century Gothic" panose="020B0502020202020204" pitchFamily="34" charset="0"/>
            </a:endParaRPr>
          </a:p>
        </p:txBody>
      </p:sp>
      <p:pic>
        <p:nvPicPr>
          <p:cNvPr id="1026" name="Picture 2" descr="5..4..3..2..1 - RG Magaz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0797" y="2703014"/>
            <a:ext cx="4991491" cy="251154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9178" y="357228"/>
            <a:ext cx="3383280" cy="8184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Century Gothic" panose="020B0502020202020204" pitchFamily="34" charset="0"/>
              </a:rPr>
              <a:t>Plenary Task</a:t>
            </a:r>
          </a:p>
        </p:txBody>
      </p:sp>
      <p:pic>
        <p:nvPicPr>
          <p:cNvPr id="4" name="Graphic 3" descr="Bug under magnifying glass outline">
            <a:extLst>
              <a:ext uri="{FF2B5EF4-FFF2-40B4-BE49-F238E27FC236}">
                <a16:creationId xmlns:a16="http://schemas.microsoft.com/office/drawing/2014/main" id="{3CBDAE5F-8B24-D928-51B2-F62E8EB0D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7788" y="5765418"/>
            <a:ext cx="914400" cy="914400"/>
          </a:xfrm>
          <a:prstGeom prst="rect">
            <a:avLst/>
          </a:prstGeom>
        </p:spPr>
      </p:pic>
    </p:spTree>
    <p:extLst>
      <p:ext uri="{BB962C8B-B14F-4D97-AF65-F5344CB8AC3E}">
        <p14:creationId xmlns:p14="http://schemas.microsoft.com/office/powerpoint/2010/main" val="63163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794" y="185413"/>
            <a:ext cx="3843770" cy="7555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latin typeface="Century Gothic"/>
              </a:rPr>
              <a:t>Rearing Food...</a:t>
            </a:r>
            <a:endParaRPr lang="en-GB" sz="3200" b="1" dirty="0">
              <a:solidFill>
                <a:schemeClr val="tx1"/>
              </a:solidFill>
              <a:latin typeface="Century Gothic" panose="020B0502020202020204" pitchFamily="34" charset="0"/>
            </a:endParaRPr>
          </a:p>
        </p:txBody>
      </p:sp>
      <p:sp>
        <p:nvSpPr>
          <p:cNvPr id="3" name="Rectangle 2"/>
          <p:cNvSpPr/>
          <p:nvPr/>
        </p:nvSpPr>
        <p:spPr>
          <a:xfrm>
            <a:off x="3655060" y="291541"/>
            <a:ext cx="8140700" cy="1754326"/>
          </a:xfrm>
          <a:prstGeom prst="rect">
            <a:avLst/>
          </a:prstGeom>
          <a:ln>
            <a:solidFill>
              <a:schemeClr val="bg1"/>
            </a:solidFill>
            <a:prstDash val="dash"/>
          </a:ln>
        </p:spPr>
        <p:txBody>
          <a:bodyPr wrap="square" lIns="91440" tIns="45720" rIns="91440" bIns="45720" anchor="t">
            <a:spAutoFit/>
          </a:bodyPr>
          <a:lstStyle/>
          <a:p>
            <a:r>
              <a:rPr lang="en-GB" dirty="0">
                <a:latin typeface="Century Gothic" panose="020B0502020202020204" pitchFamily="34" charset="0"/>
                <a:cs typeface="Arial" panose="020B0604020202020204" pitchFamily="34" charset="0"/>
              </a:rPr>
              <a:t>Animals aren’t grown in the same way as plants however they are looked after until they ready to be slaughtered and consumed. </a:t>
            </a:r>
          </a:p>
          <a:p>
            <a:pPr marL="285750" indent="-285750">
              <a:buFont typeface="Wingdings"/>
              <a:buChar char="Ø"/>
            </a:pPr>
            <a:r>
              <a:rPr lang="en-GB" dirty="0">
                <a:latin typeface="Century Gothic"/>
                <a:cs typeface="Arial"/>
              </a:rPr>
              <a:t>A range of animals are reared for food </a:t>
            </a:r>
          </a:p>
          <a:p>
            <a:pPr marL="285750" indent="-285750">
              <a:buFont typeface="Wingdings"/>
              <a:buChar char="Ø"/>
            </a:pPr>
            <a:r>
              <a:rPr lang="en-GB" dirty="0">
                <a:latin typeface="Century Gothic"/>
                <a:cs typeface="Arial"/>
              </a:rPr>
              <a:t>Animals are </a:t>
            </a:r>
            <a:r>
              <a:rPr lang="en-GB" b="1" dirty="0">
                <a:latin typeface="Century Gothic"/>
                <a:cs typeface="Arial"/>
              </a:rPr>
              <a:t>slaughtered and butchered</a:t>
            </a:r>
            <a:r>
              <a:rPr lang="en-GB" dirty="0">
                <a:latin typeface="Century Gothic"/>
                <a:cs typeface="Arial"/>
              </a:rPr>
              <a:t> into different cuts of meat or processed into different foods. </a:t>
            </a:r>
          </a:p>
          <a:p>
            <a:pPr marL="285750" indent="-285750">
              <a:buFont typeface="Wingdings"/>
              <a:buChar char="Ø"/>
            </a:pPr>
            <a:r>
              <a:rPr lang="en-GB" dirty="0">
                <a:latin typeface="Century Gothic"/>
                <a:cs typeface="Arial"/>
              </a:rPr>
              <a:t>They can be farmed in either </a:t>
            </a:r>
            <a:r>
              <a:rPr lang="en-GB" b="1" dirty="0">
                <a:latin typeface="Century Gothic"/>
                <a:cs typeface="Arial"/>
              </a:rPr>
              <a:t>free range or intensive ways</a:t>
            </a:r>
            <a:endParaRPr lang="en-GB" b="1" dirty="0">
              <a:latin typeface="Century Gothic" panose="020B0502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F1B0432-CD31-3718-2118-BC38CA58B64B}"/>
              </a:ext>
            </a:extLst>
          </p:cNvPr>
          <p:cNvGrpSpPr/>
          <p:nvPr/>
        </p:nvGrpSpPr>
        <p:grpSpPr>
          <a:xfrm>
            <a:off x="4574" y="2504171"/>
            <a:ext cx="12192742" cy="2774829"/>
            <a:chOff x="63092" y="1381224"/>
            <a:chExt cx="13299799" cy="2415396"/>
          </a:xfrm>
        </p:grpSpPr>
        <p:pic>
          <p:nvPicPr>
            <p:cNvPr id="5" name="Picture 4"/>
            <p:cNvPicPr>
              <a:picLocks noChangeAspect="1"/>
            </p:cNvPicPr>
            <p:nvPr/>
          </p:nvPicPr>
          <p:blipFill>
            <a:blip r:embed="rId2"/>
            <a:stretch>
              <a:fillRect/>
            </a:stretch>
          </p:blipFill>
          <p:spPr>
            <a:xfrm>
              <a:off x="63092" y="1381236"/>
              <a:ext cx="3223260" cy="2415384"/>
            </a:xfrm>
            <a:prstGeom prst="rect">
              <a:avLst/>
            </a:prstGeom>
          </p:spPr>
        </p:pic>
        <p:pic>
          <p:nvPicPr>
            <p:cNvPr id="6" name="Picture 5"/>
            <p:cNvPicPr>
              <a:picLocks noChangeAspect="1"/>
            </p:cNvPicPr>
            <p:nvPr/>
          </p:nvPicPr>
          <p:blipFill>
            <a:blip r:embed="rId3"/>
            <a:stretch>
              <a:fillRect/>
            </a:stretch>
          </p:blipFill>
          <p:spPr>
            <a:xfrm>
              <a:off x="6621899" y="1381236"/>
              <a:ext cx="3304804" cy="2415384"/>
            </a:xfrm>
            <a:prstGeom prst="rect">
              <a:avLst/>
            </a:prstGeom>
          </p:spPr>
        </p:pic>
        <p:pic>
          <p:nvPicPr>
            <p:cNvPr id="7" name="Picture 6"/>
            <p:cNvPicPr>
              <a:picLocks noChangeAspect="1"/>
            </p:cNvPicPr>
            <p:nvPr/>
          </p:nvPicPr>
          <p:blipFill>
            <a:blip r:embed="rId4"/>
            <a:stretch>
              <a:fillRect/>
            </a:stretch>
          </p:blipFill>
          <p:spPr>
            <a:xfrm>
              <a:off x="3240489" y="1381224"/>
              <a:ext cx="3367033" cy="2409060"/>
            </a:xfrm>
            <a:prstGeom prst="rect">
              <a:avLst/>
            </a:prstGeom>
          </p:spPr>
        </p:pic>
        <p:pic>
          <p:nvPicPr>
            <p:cNvPr id="8" name="Picture 7"/>
            <p:cNvPicPr>
              <a:picLocks noChangeAspect="1"/>
            </p:cNvPicPr>
            <p:nvPr/>
          </p:nvPicPr>
          <p:blipFill rotWithShape="1">
            <a:blip r:embed="rId5"/>
            <a:srcRect t="25947" b="11763"/>
            <a:stretch/>
          </p:blipFill>
          <p:spPr>
            <a:xfrm>
              <a:off x="9914313" y="1381224"/>
              <a:ext cx="3448578" cy="2409060"/>
            </a:xfrm>
            <a:prstGeom prst="rect">
              <a:avLst/>
            </a:prstGeom>
          </p:spPr>
        </p:pic>
      </p:grpSp>
      <p:sp>
        <p:nvSpPr>
          <p:cNvPr id="11" name="Rectangle 10"/>
          <p:cNvSpPr/>
          <p:nvPr/>
        </p:nvSpPr>
        <p:spPr>
          <a:xfrm>
            <a:off x="483949" y="6335077"/>
            <a:ext cx="1959191" cy="307777"/>
          </a:xfrm>
          <a:prstGeom prst="rect">
            <a:avLst/>
          </a:prstGeom>
        </p:spPr>
        <p:txBody>
          <a:bodyPr wrap="none" lIns="91440" tIns="45720" rIns="91440" bIns="45720" anchor="t">
            <a:spAutoFit/>
          </a:bodyPr>
          <a:lstStyle/>
          <a:p>
            <a:r>
              <a:rPr lang="en-GB" sz="1400" dirty="0">
                <a:latin typeface="Century Gothic"/>
                <a:hlinkClick r:id="rId6"/>
              </a:rPr>
              <a:t>Burly beef - YouTube</a:t>
            </a:r>
            <a:endParaRPr lang="en-GB" sz="1600" dirty="0">
              <a:latin typeface="Century Gothic"/>
            </a:endParaRPr>
          </a:p>
        </p:txBody>
      </p:sp>
      <p:sp>
        <p:nvSpPr>
          <p:cNvPr id="9" name="Rectangle 8">
            <a:extLst>
              <a:ext uri="{FF2B5EF4-FFF2-40B4-BE49-F238E27FC236}">
                <a16:creationId xmlns:a16="http://schemas.microsoft.com/office/drawing/2014/main" id="{9C250F99-92F9-98C6-3F88-379463F64CAB}"/>
              </a:ext>
            </a:extLst>
          </p:cNvPr>
          <p:cNvSpPr/>
          <p:nvPr/>
        </p:nvSpPr>
        <p:spPr>
          <a:xfrm>
            <a:off x="478799" y="5935929"/>
            <a:ext cx="4142481" cy="276999"/>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latin typeface="Century Gothic"/>
                <a:hlinkClick r:id="rId7"/>
              </a:rPr>
              <a:t>Chicken meat production. BBC Countryfile - YouTube</a:t>
            </a:r>
            <a:endParaRPr lang="en-GB" sz="1200" dirty="0">
              <a:latin typeface="Century Gothic"/>
            </a:endParaRPr>
          </a:p>
        </p:txBody>
      </p:sp>
      <p:pic>
        <p:nvPicPr>
          <p:cNvPr id="10" name="Graphic 9" descr="Bug under magnifying glass outline">
            <a:extLst>
              <a:ext uri="{FF2B5EF4-FFF2-40B4-BE49-F238E27FC236}">
                <a16:creationId xmlns:a16="http://schemas.microsoft.com/office/drawing/2014/main" id="{4923F0DD-A7B8-5533-E5B6-6386A32F23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59706" y="5876026"/>
            <a:ext cx="914400" cy="914400"/>
          </a:xfrm>
          <a:prstGeom prst="rect">
            <a:avLst/>
          </a:prstGeom>
        </p:spPr>
      </p:pic>
    </p:spTree>
    <p:extLst>
      <p:ext uri="{BB962C8B-B14F-4D97-AF65-F5344CB8AC3E}">
        <p14:creationId xmlns:p14="http://schemas.microsoft.com/office/powerpoint/2010/main" val="1402725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566" y="1648224"/>
            <a:ext cx="6071219" cy="677108"/>
          </a:xfrm>
          <a:prstGeom prst="rect">
            <a:avLst/>
          </a:prstGeom>
        </p:spPr>
        <p:txBody>
          <a:bodyPr wrap="square" lIns="91440" tIns="45720" rIns="91440" bIns="45720" anchor="t">
            <a:spAutoFit/>
          </a:bodyPr>
          <a:lstStyle/>
          <a:p>
            <a:pPr marL="342900" indent="-342900">
              <a:buAutoNum type="arabicPeriod"/>
            </a:pPr>
            <a:endParaRPr lang="en-GB" sz="2000" dirty="0">
              <a:latin typeface="Century Gothic"/>
              <a:cs typeface="Calibri" panose="020F0502020204030204"/>
            </a:endParaRPr>
          </a:p>
          <a:p>
            <a:pPr>
              <a:buAutoNum type="arabicPeriod"/>
            </a:pPr>
            <a:endParaRPr lang="en-GB" dirty="0">
              <a:solidFill>
                <a:srgbClr val="263143"/>
              </a:solidFill>
              <a:latin typeface="Century Gothic"/>
            </a:endParaRPr>
          </a:p>
        </p:txBody>
      </p:sp>
      <p:sp>
        <p:nvSpPr>
          <p:cNvPr id="5" name="Rectangle 4"/>
          <p:cNvSpPr/>
          <p:nvPr/>
        </p:nvSpPr>
        <p:spPr>
          <a:xfrm>
            <a:off x="7759530" y="1648224"/>
            <a:ext cx="4007855" cy="2585323"/>
          </a:xfrm>
          <a:prstGeom prst="rect">
            <a:avLst/>
          </a:prstGeom>
        </p:spPr>
        <p:txBody>
          <a:bodyPr wrap="square" lIns="91440" tIns="45720" rIns="91440" bIns="45720" anchor="t">
            <a:spAutoFit/>
          </a:bodyPr>
          <a:lstStyle/>
          <a:p>
            <a:r>
              <a:rPr lang="en-GB" b="1" dirty="0">
                <a:latin typeface="Century Gothic" panose="020B0502020202020204" pitchFamily="34" charset="0"/>
              </a:rPr>
              <a:t>Ingredients</a:t>
            </a:r>
          </a:p>
          <a:p>
            <a:pPr marL="285750" indent="-285750">
              <a:buFont typeface="Wingdings" panose="05000000000000000000" pitchFamily="2" charset="2"/>
              <a:buChar char="Ø"/>
            </a:pPr>
            <a:r>
              <a:rPr lang="en-GB" dirty="0">
                <a:latin typeface="Century Gothic" panose="020B0502020202020204" pitchFamily="34" charset="0"/>
              </a:rPr>
              <a:t>250g plain flour</a:t>
            </a:r>
          </a:p>
          <a:p>
            <a:pPr marL="285750" indent="-285750">
              <a:buFont typeface="Wingdings" panose="05000000000000000000" pitchFamily="2" charset="2"/>
              <a:buChar char="Ø"/>
            </a:pPr>
            <a:r>
              <a:rPr lang="en-GB" dirty="0">
                <a:latin typeface="Century Gothic" panose="020B0502020202020204" pitchFamily="34" charset="0"/>
              </a:rPr>
              <a:t>2 x 5ml spoon sugar</a:t>
            </a:r>
          </a:p>
          <a:p>
            <a:pPr marL="285750" indent="-285750">
              <a:buFont typeface="Wingdings" panose="05000000000000000000" pitchFamily="2" charset="2"/>
              <a:buChar char="Ø"/>
            </a:pPr>
            <a:r>
              <a:rPr lang="en-GB" dirty="0">
                <a:latin typeface="Century Gothic" panose="020B0502020202020204" pitchFamily="34" charset="0"/>
              </a:rPr>
              <a:t>½ tsp. salt</a:t>
            </a:r>
          </a:p>
          <a:p>
            <a:pPr marL="285750" indent="-285750">
              <a:buFont typeface="Wingdings" panose="05000000000000000000" pitchFamily="2" charset="2"/>
              <a:buChar char="Ø"/>
            </a:pPr>
            <a:r>
              <a:rPr lang="en-GB" dirty="0">
                <a:latin typeface="Century Gothic" panose="020B0502020202020204" pitchFamily="34" charset="0"/>
              </a:rPr>
              <a:t>½ tsp. baking powder</a:t>
            </a:r>
          </a:p>
          <a:p>
            <a:pPr marL="285750" indent="-285750">
              <a:buFont typeface="Wingdings" panose="05000000000000000000" pitchFamily="2" charset="2"/>
              <a:buChar char="Ø"/>
            </a:pPr>
            <a:r>
              <a:rPr lang="en-GB" dirty="0">
                <a:latin typeface="Century Gothic" panose="020B0502020202020204" pitchFamily="34" charset="0"/>
              </a:rPr>
              <a:t>110-130ml milk</a:t>
            </a:r>
          </a:p>
          <a:p>
            <a:pPr marL="285750" indent="-285750">
              <a:buFont typeface="Wingdings" panose="05000000000000000000" pitchFamily="2" charset="2"/>
              <a:buChar char="Ø"/>
            </a:pPr>
            <a:r>
              <a:rPr lang="en-GB" dirty="0">
                <a:latin typeface="Century Gothic" panose="020B0502020202020204" pitchFamily="34" charset="0"/>
              </a:rPr>
              <a:t>2 x 15ml spoon vegetable oil</a:t>
            </a:r>
          </a:p>
          <a:p>
            <a:endParaRPr lang="en-GB" dirty="0"/>
          </a:p>
          <a:p>
            <a:r>
              <a:rPr lang="en-GB" dirty="0">
                <a:ea typeface="+mn-lt"/>
                <a:cs typeface="+mn-lt"/>
              </a:rPr>
              <a:t>  </a:t>
            </a:r>
            <a:endParaRPr lang="en-GB" dirty="0"/>
          </a:p>
        </p:txBody>
      </p:sp>
      <p:sp>
        <p:nvSpPr>
          <p:cNvPr id="7" name="Rectangle 6">
            <a:extLst>
              <a:ext uri="{FF2B5EF4-FFF2-40B4-BE49-F238E27FC236}">
                <a16:creationId xmlns:a16="http://schemas.microsoft.com/office/drawing/2014/main" id="{8B69B5AE-2CEC-4129-8DBB-A4901F2DFB3B}"/>
              </a:ext>
            </a:extLst>
          </p:cNvPr>
          <p:cNvSpPr/>
          <p:nvPr/>
        </p:nvSpPr>
        <p:spPr>
          <a:xfrm>
            <a:off x="3931920" y="333182"/>
            <a:ext cx="7835465" cy="106281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GB" sz="1600" b="1" dirty="0">
                <a:solidFill>
                  <a:schemeClr val="tx1"/>
                </a:solidFill>
                <a:latin typeface="Century Gothic"/>
              </a:rPr>
              <a:t>Learning Objectives</a:t>
            </a:r>
          </a:p>
          <a:p>
            <a:pPr marL="342900" indent="-342900" algn="r">
              <a:buFont typeface="+mj-lt"/>
              <a:buAutoNum type="arabicPeriod"/>
            </a:pPr>
            <a:r>
              <a:rPr lang="en-GB" sz="1600" dirty="0">
                <a:solidFill>
                  <a:schemeClr val="tx1"/>
                </a:solidFill>
                <a:latin typeface="Century Gothic"/>
              </a:rPr>
              <a:t>To be able to combine ingredients to make a bread dough</a:t>
            </a:r>
          </a:p>
          <a:p>
            <a:pPr marL="342900" indent="-342900" algn="r">
              <a:buFont typeface="+mj-lt"/>
              <a:buAutoNum type="arabicPeriod"/>
            </a:pPr>
            <a:r>
              <a:rPr lang="en-GB" sz="1600" dirty="0">
                <a:solidFill>
                  <a:schemeClr val="tx1"/>
                </a:solidFill>
                <a:latin typeface="Century Gothic"/>
                <a:ea typeface="+mn-lt"/>
                <a:cs typeface="+mn-lt"/>
              </a:rPr>
              <a:t>To be able to demonstrate kneading</a:t>
            </a:r>
          </a:p>
          <a:p>
            <a:pPr marL="342900" indent="-342900" algn="r">
              <a:buFont typeface="+mj-lt"/>
              <a:buAutoNum type="arabicPeriod"/>
            </a:pPr>
            <a:r>
              <a:rPr lang="en-GB" sz="1600" dirty="0">
                <a:solidFill>
                  <a:schemeClr val="tx1"/>
                </a:solidFill>
                <a:latin typeface="Century Gothic"/>
                <a:ea typeface="+mn-lt"/>
                <a:cs typeface="+mn-lt"/>
              </a:rPr>
              <a:t>To be able to dry fry a dough</a:t>
            </a:r>
            <a:endParaRPr lang="en-GB" sz="1600" dirty="0">
              <a:solidFill>
                <a:schemeClr val="tx1"/>
              </a:solidFill>
              <a:ea typeface="+mn-lt"/>
              <a:cs typeface="+mn-lt"/>
            </a:endParaRPr>
          </a:p>
        </p:txBody>
      </p:sp>
      <p:sp>
        <p:nvSpPr>
          <p:cNvPr id="6" name="Rectangle 5">
            <a:extLst>
              <a:ext uri="{FF2B5EF4-FFF2-40B4-BE49-F238E27FC236}">
                <a16:creationId xmlns:a16="http://schemas.microsoft.com/office/drawing/2014/main" id="{8B69B5AE-2CEC-4129-8DBB-A4901F2DFB3B}"/>
              </a:ext>
            </a:extLst>
          </p:cNvPr>
          <p:cNvSpPr/>
          <p:nvPr/>
        </p:nvSpPr>
        <p:spPr>
          <a:xfrm>
            <a:off x="561006" y="434379"/>
            <a:ext cx="3919554" cy="692333"/>
          </a:xfrm>
          <a:prstGeom prst="rect">
            <a:avLst/>
          </a:prstGeom>
          <a:solidFill>
            <a:schemeClr val="bg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b="1" dirty="0">
                <a:solidFill>
                  <a:schemeClr val="tx1"/>
                </a:solidFill>
                <a:latin typeface="Century Gothic"/>
              </a:rPr>
              <a:t>Naan Bread </a:t>
            </a:r>
          </a:p>
        </p:txBody>
      </p:sp>
      <p:sp>
        <p:nvSpPr>
          <p:cNvPr id="2" name="Rectangle 1"/>
          <p:cNvSpPr/>
          <p:nvPr/>
        </p:nvSpPr>
        <p:spPr>
          <a:xfrm>
            <a:off x="561006" y="1648224"/>
            <a:ext cx="6096000" cy="4524315"/>
          </a:xfrm>
          <a:prstGeom prst="rect">
            <a:avLst/>
          </a:prstGeom>
        </p:spPr>
        <p:txBody>
          <a:bodyPr>
            <a:spAutoFit/>
          </a:bodyPr>
          <a:lstStyle/>
          <a:p>
            <a:r>
              <a:rPr lang="en-GB" dirty="0">
                <a:latin typeface="Century Gothic" panose="020B0502020202020204" pitchFamily="34" charset="0"/>
              </a:rPr>
              <a:t>1. Sieve the flour, sugar, salt and baking powder into a bowl. </a:t>
            </a:r>
          </a:p>
          <a:p>
            <a:r>
              <a:rPr lang="en-GB" dirty="0">
                <a:latin typeface="Century Gothic" panose="020B0502020202020204" pitchFamily="34" charset="0"/>
              </a:rPr>
              <a:t>2. In a jug, mix together the milk and oil.</a:t>
            </a:r>
          </a:p>
          <a:p>
            <a:r>
              <a:rPr lang="en-GB" dirty="0">
                <a:latin typeface="Century Gothic" panose="020B0502020202020204" pitchFamily="34" charset="0"/>
              </a:rPr>
              <a:t>3. Make a well in the centre of the flour mixture and pour in the liquid mixture. Slowly mix together the dough by working from the centre and incorporating the flour from the edges of the 'well', to make a smooth, soft dough. </a:t>
            </a:r>
          </a:p>
          <a:p>
            <a:r>
              <a:rPr lang="en-GB" dirty="0">
                <a:latin typeface="Century Gothic" panose="020B0502020202020204" pitchFamily="34" charset="0"/>
              </a:rPr>
              <a:t>4. Knead well for 8-10 minutes, adding a little flour if the dough is too sticky. Divide into 4 and make each into a tear drop/naan bread shape. </a:t>
            </a:r>
          </a:p>
          <a:p>
            <a:r>
              <a:rPr lang="en-GB" dirty="0">
                <a:latin typeface="Century Gothic" panose="020B0502020202020204" pitchFamily="34" charset="0"/>
              </a:rPr>
              <a:t>5. On a medium high heat, warm a dry frying pan (no oil). </a:t>
            </a:r>
          </a:p>
          <a:p>
            <a:r>
              <a:rPr lang="en-GB" dirty="0">
                <a:latin typeface="Century Gothic" panose="020B0502020202020204" pitchFamily="34" charset="0"/>
              </a:rPr>
              <a:t>6. Carefully fry each side of one of the naan breads until lightly golden and set. </a:t>
            </a:r>
            <a:r>
              <a:rPr lang="en-GB" kern="1400" dirty="0">
                <a:solidFill>
                  <a:srgbClr val="000000"/>
                </a:solidFill>
                <a:latin typeface="Century Gothic" panose="020B0502020202020204" pitchFamily="34" charset="0"/>
              </a:rPr>
              <a:t> Repeat until all naans are cooked.</a:t>
            </a:r>
            <a:endParaRPr lang="en-GB" kern="1400" dirty="0">
              <a:ln>
                <a:noFill/>
              </a:ln>
              <a:solidFill>
                <a:srgbClr val="000000"/>
              </a:solidFill>
              <a:effectLst/>
              <a:latin typeface="Century Gothic" panose="020B0502020202020204" pitchFamily="34" charset="0"/>
            </a:endParaRPr>
          </a:p>
        </p:txBody>
      </p:sp>
      <p:pic>
        <p:nvPicPr>
          <p:cNvPr id="3" name="Picture 2"/>
          <p:cNvPicPr>
            <a:picLocks noChangeAspect="1"/>
          </p:cNvPicPr>
          <p:nvPr/>
        </p:nvPicPr>
        <p:blipFill rotWithShape="1">
          <a:blip r:embed="rId2"/>
          <a:srcRect t="16757" b="14854"/>
          <a:stretch/>
        </p:blipFill>
        <p:spPr>
          <a:xfrm>
            <a:off x="7849652" y="3769703"/>
            <a:ext cx="3095012" cy="2736834"/>
          </a:xfrm>
          <a:prstGeom prst="rect">
            <a:avLst/>
          </a:prstGeom>
        </p:spPr>
      </p:pic>
    </p:spTree>
    <p:extLst>
      <p:ext uri="{BB962C8B-B14F-4D97-AF65-F5344CB8AC3E}">
        <p14:creationId xmlns:p14="http://schemas.microsoft.com/office/powerpoint/2010/main" val="3452826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884" y="0"/>
            <a:ext cx="8807116" cy="6858000"/>
          </a:xfrm>
          <a:prstGeom prst="rect">
            <a:avLst/>
          </a:prstGeom>
        </p:spPr>
      </p:pic>
      <p:sp>
        <p:nvSpPr>
          <p:cNvPr id="5" name="Rectangle 4"/>
          <p:cNvSpPr/>
          <p:nvPr/>
        </p:nvSpPr>
        <p:spPr>
          <a:xfrm>
            <a:off x="366275" y="151179"/>
            <a:ext cx="3740504" cy="6555641"/>
          </a:xfrm>
          <a:prstGeom prst="rect">
            <a:avLst/>
          </a:prstGeom>
          <a:solidFill>
            <a:schemeClr val="bg1"/>
          </a:solidFill>
        </p:spPr>
        <p:txBody>
          <a:bodyPr wrap="square">
            <a:spAutoFit/>
          </a:bodyPr>
          <a:lstStyle/>
          <a:p>
            <a:pPr>
              <a:spcAft>
                <a:spcPts val="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Tidying away… </a:t>
            </a:r>
          </a:p>
          <a:p>
            <a:pPr marL="342900" indent="-342900">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Food away. Rubbish in the bin. Sweep floor.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All equipment for washing by the sink. </a:t>
            </a:r>
          </a:p>
          <a:p>
            <a:pPr marL="342900" indent="-342900">
              <a:spcAft>
                <a:spcPts val="0"/>
              </a:spcAft>
              <a:buFont typeface="+mj-lt"/>
              <a:buAutoNum type="arabicPeriod"/>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Antibac the worktop and wipe down with the dish cloth.</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Warm soapy water in the washing up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Wash glass first and then everything else. </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and put back on the trolley</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Empty washing bowl. Remove any food from the plug</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Dry with the tea towel and put bottles back in the bowl</a:t>
            </a:r>
          </a:p>
          <a:p>
            <a:pPr marL="342900" indent="-342900">
              <a:spcAft>
                <a:spcPts val="0"/>
              </a:spcAft>
              <a:buFont typeface="+mj-lt"/>
              <a:buAutoNum type="arabicPeriod"/>
            </a:pPr>
            <a:r>
              <a:rPr lang="en-GB" sz="2000" dirty="0">
                <a:latin typeface="Century Gothic" panose="020B0502020202020204" pitchFamily="34" charset="0"/>
                <a:ea typeface="Calibri" panose="020F0502020204030204" pitchFamily="34" charset="0"/>
                <a:cs typeface="Times New Roman" panose="02020603050405020304" pitchFamily="18" charset="0"/>
              </a:rPr>
              <a:t>Put cloths in the laundry </a:t>
            </a:r>
          </a:p>
        </p:txBody>
      </p:sp>
    </p:spTree>
    <p:extLst>
      <p:ext uri="{BB962C8B-B14F-4D97-AF65-F5344CB8AC3E}">
        <p14:creationId xmlns:p14="http://schemas.microsoft.com/office/powerpoint/2010/main" val="2885401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56942" y="191286"/>
            <a:ext cx="9704233" cy="50739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Century Gothic"/>
              </a:rPr>
              <a:t>Food From Other Cultures - Indian Cuisine</a:t>
            </a:r>
            <a:endParaRPr lang="en-US" sz="1800" dirty="0">
              <a:solidFill>
                <a:schemeClr val="tx1"/>
              </a:solidFill>
              <a:latin typeface="Century Gothic"/>
            </a:endParaRPr>
          </a:p>
        </p:txBody>
      </p:sp>
      <p:grpSp>
        <p:nvGrpSpPr>
          <p:cNvPr id="19" name="Group 18">
            <a:extLst>
              <a:ext uri="{FF2B5EF4-FFF2-40B4-BE49-F238E27FC236}">
                <a16:creationId xmlns:a16="http://schemas.microsoft.com/office/drawing/2014/main" id="{82EE39BD-884A-A832-B00C-3DCA68FF87CD}"/>
              </a:ext>
            </a:extLst>
          </p:cNvPr>
          <p:cNvGrpSpPr/>
          <p:nvPr/>
        </p:nvGrpSpPr>
        <p:grpSpPr>
          <a:xfrm>
            <a:off x="3885734" y="2035756"/>
            <a:ext cx="4836557" cy="2782680"/>
            <a:chOff x="2830867" y="2035756"/>
            <a:chExt cx="4836557" cy="2782680"/>
          </a:xfrm>
        </p:grpSpPr>
        <p:sp>
          <p:nvSpPr>
            <p:cNvPr id="8" name="Rounded Rectangle 7"/>
            <p:cNvSpPr/>
            <p:nvPr/>
          </p:nvSpPr>
          <p:spPr>
            <a:xfrm>
              <a:off x="3096161" y="4515442"/>
              <a:ext cx="1161121" cy="30299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tx1"/>
                  </a:solidFill>
                  <a:latin typeface="Century Gothic"/>
                </a:rPr>
                <a:t>Indian Food</a:t>
              </a:r>
              <a:endParaRPr lang="en-GB" sz="1100" dirty="0">
                <a:solidFill>
                  <a:schemeClr val="tx1"/>
                </a:solidFill>
                <a:latin typeface="Century Gothic" panose="020B0502020202020204" pitchFamily="34" charset="0"/>
              </a:endParaRPr>
            </a:p>
          </p:txBody>
        </p:sp>
        <p:sp>
          <p:nvSpPr>
            <p:cNvPr id="3" name="Rounded Rectangle 1">
              <a:extLst>
                <a:ext uri="{FF2B5EF4-FFF2-40B4-BE49-F238E27FC236}">
                  <a16:creationId xmlns:a16="http://schemas.microsoft.com/office/drawing/2014/main" id="{6C89ACAB-09CF-CFF4-2677-8B824112AF8D}"/>
                </a:ext>
              </a:extLst>
            </p:cNvPr>
            <p:cNvSpPr/>
            <p:nvPr/>
          </p:nvSpPr>
          <p:spPr>
            <a:xfrm>
              <a:off x="4095714" y="3193552"/>
              <a:ext cx="1762274" cy="5770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1400" dirty="0">
                  <a:solidFill>
                    <a:schemeClr val="tx1"/>
                  </a:solidFill>
                  <a:latin typeface="Century Gothic"/>
                </a:rPr>
                <a:t>All about India... </a:t>
              </a:r>
              <a:endParaRPr lang="en-GB" sz="1400" dirty="0">
                <a:solidFill>
                  <a:schemeClr val="tx1"/>
                </a:solidFill>
                <a:latin typeface="Century Gothic" panose="020B0502020202020204" pitchFamily="34" charset="0"/>
              </a:endParaRPr>
            </a:p>
          </p:txBody>
        </p:sp>
        <p:pic>
          <p:nvPicPr>
            <p:cNvPr id="12" name="Graphic 11" descr="Line arrow: Counter-clockwise curve outline">
              <a:extLst>
                <a:ext uri="{FF2B5EF4-FFF2-40B4-BE49-F238E27FC236}">
                  <a16:creationId xmlns:a16="http://schemas.microsoft.com/office/drawing/2014/main" id="{187B488B-053D-243E-ED27-8376AFD154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1309" y="2339196"/>
              <a:ext cx="914400" cy="914400"/>
            </a:xfrm>
            <a:prstGeom prst="rect">
              <a:avLst/>
            </a:prstGeom>
          </p:spPr>
        </p:pic>
        <p:pic>
          <p:nvPicPr>
            <p:cNvPr id="13" name="Graphic 12" descr="Line arrow: Counter-clockwise curve outline">
              <a:extLst>
                <a:ext uri="{FF2B5EF4-FFF2-40B4-BE49-F238E27FC236}">
                  <a16:creationId xmlns:a16="http://schemas.microsoft.com/office/drawing/2014/main" id="{5C530BA4-1C33-7F2D-A3B9-451F3E6E15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180000">
              <a:off x="5689120" y="2497346"/>
              <a:ext cx="914400" cy="914400"/>
            </a:xfrm>
            <a:prstGeom prst="rect">
              <a:avLst/>
            </a:prstGeom>
          </p:spPr>
        </p:pic>
        <p:pic>
          <p:nvPicPr>
            <p:cNvPr id="14" name="Graphic 13" descr="Line arrow: Counter-clockwise curve outline">
              <a:extLst>
                <a:ext uri="{FF2B5EF4-FFF2-40B4-BE49-F238E27FC236}">
                  <a16:creationId xmlns:a16="http://schemas.microsoft.com/office/drawing/2014/main" id="{E8C1A17C-7105-007F-DAE7-86E70B7CCA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020000">
              <a:off x="3475007" y="3618781"/>
              <a:ext cx="914400" cy="914400"/>
            </a:xfrm>
            <a:prstGeom prst="rect">
              <a:avLst/>
            </a:prstGeom>
          </p:spPr>
        </p:pic>
        <p:pic>
          <p:nvPicPr>
            <p:cNvPr id="15" name="Graphic 14" descr="Line arrow: Counter-clockwise curve outline">
              <a:extLst>
                <a:ext uri="{FF2B5EF4-FFF2-40B4-BE49-F238E27FC236}">
                  <a16:creationId xmlns:a16="http://schemas.microsoft.com/office/drawing/2014/main" id="{0C150F6A-F279-6ABE-7C41-994A45826B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740000">
              <a:off x="5397834" y="3515636"/>
              <a:ext cx="914400" cy="914400"/>
            </a:xfrm>
            <a:prstGeom prst="rect">
              <a:avLst/>
            </a:prstGeom>
          </p:spPr>
        </p:pic>
        <p:sp>
          <p:nvSpPr>
            <p:cNvPr id="16" name="Rounded Rectangle 7">
              <a:extLst>
                <a:ext uri="{FF2B5EF4-FFF2-40B4-BE49-F238E27FC236}">
                  <a16:creationId xmlns:a16="http://schemas.microsoft.com/office/drawing/2014/main" id="{93835FB0-2E8A-DC54-58AF-D72C8FCBA0FE}"/>
                </a:ext>
              </a:extLst>
            </p:cNvPr>
            <p:cNvSpPr/>
            <p:nvPr/>
          </p:nvSpPr>
          <p:spPr>
            <a:xfrm>
              <a:off x="2830867" y="2035756"/>
              <a:ext cx="1375100" cy="30299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tx1"/>
                  </a:solidFill>
                  <a:latin typeface="Century Gothic"/>
                </a:rPr>
                <a:t>Indian Culture</a:t>
              </a:r>
              <a:endParaRPr lang="en-GB" sz="1100" dirty="0">
                <a:solidFill>
                  <a:schemeClr val="tx1"/>
                </a:solidFill>
                <a:latin typeface="Century Gothic" panose="020B0502020202020204" pitchFamily="34" charset="0"/>
              </a:endParaRPr>
            </a:p>
          </p:txBody>
        </p:sp>
        <p:sp>
          <p:nvSpPr>
            <p:cNvPr id="17" name="Rounded Rectangle 7">
              <a:extLst>
                <a:ext uri="{FF2B5EF4-FFF2-40B4-BE49-F238E27FC236}">
                  <a16:creationId xmlns:a16="http://schemas.microsoft.com/office/drawing/2014/main" id="{00A4D2B2-270B-62D4-A889-171631C129CF}"/>
                </a:ext>
              </a:extLst>
            </p:cNvPr>
            <p:cNvSpPr/>
            <p:nvPr/>
          </p:nvSpPr>
          <p:spPr>
            <a:xfrm>
              <a:off x="5977638" y="2186761"/>
              <a:ext cx="1614253" cy="3407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tx1"/>
                  </a:solidFill>
                  <a:latin typeface="Century Gothic"/>
                </a:rPr>
                <a:t>Indian Ingredients</a:t>
              </a:r>
              <a:endParaRPr lang="en-GB" sz="1100" dirty="0">
                <a:solidFill>
                  <a:schemeClr val="tx1"/>
                </a:solidFill>
                <a:latin typeface="Century Gothic" panose="020B0502020202020204" pitchFamily="34" charset="0"/>
              </a:endParaRPr>
            </a:p>
          </p:txBody>
        </p:sp>
        <p:sp>
          <p:nvSpPr>
            <p:cNvPr id="18" name="Rounded Rectangle 7">
              <a:extLst>
                <a:ext uri="{FF2B5EF4-FFF2-40B4-BE49-F238E27FC236}">
                  <a16:creationId xmlns:a16="http://schemas.microsoft.com/office/drawing/2014/main" id="{F95026B6-1B92-9DBD-1004-46C34014D62D}"/>
                </a:ext>
              </a:extLst>
            </p:cNvPr>
            <p:cNvSpPr/>
            <p:nvPr/>
          </p:nvSpPr>
          <p:spPr>
            <a:xfrm>
              <a:off x="6292324" y="3974081"/>
              <a:ext cx="1375100" cy="30299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tx1"/>
                  </a:solidFill>
                  <a:latin typeface="Century Gothic"/>
                </a:rPr>
                <a:t>India the country</a:t>
              </a:r>
              <a:endParaRPr lang="en-GB" sz="1100" dirty="0">
                <a:solidFill>
                  <a:schemeClr val="tx1"/>
                </a:solidFill>
                <a:latin typeface="Century Gothic" panose="020B0502020202020204" pitchFamily="34" charset="0"/>
              </a:endParaRPr>
            </a:p>
          </p:txBody>
        </p:sp>
      </p:grpSp>
      <p:pic>
        <p:nvPicPr>
          <p:cNvPr id="2" name="Graphic 1" descr="Bug under magnifying glass with solid fill">
            <a:extLst>
              <a:ext uri="{FF2B5EF4-FFF2-40B4-BE49-F238E27FC236}">
                <a16:creationId xmlns:a16="http://schemas.microsoft.com/office/drawing/2014/main" id="{3C529DB0-6F66-A93D-3E90-871EE353E9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11768" y="5981095"/>
            <a:ext cx="834571" cy="820057"/>
          </a:xfrm>
          <a:prstGeom prst="rect">
            <a:avLst/>
          </a:prstGeom>
        </p:spPr>
      </p:pic>
    </p:spTree>
    <p:extLst>
      <p:ext uri="{BB962C8B-B14F-4D97-AF65-F5344CB8AC3E}">
        <p14:creationId xmlns:p14="http://schemas.microsoft.com/office/powerpoint/2010/main" val="3752871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red logo with a smiley face and a spoon and fork&#10;&#10;Description automatically generated">
            <a:extLst>
              <a:ext uri="{FF2B5EF4-FFF2-40B4-BE49-F238E27FC236}">
                <a16:creationId xmlns:a16="http://schemas.microsoft.com/office/drawing/2014/main" id="{440E17A9-A061-08A3-0C3F-02C550844F55}"/>
              </a:ext>
            </a:extLst>
          </p:cNvPr>
          <p:cNvPicPr>
            <a:picLocks noChangeAspect="1"/>
          </p:cNvPicPr>
          <p:nvPr/>
        </p:nvPicPr>
        <p:blipFill rotWithShape="1">
          <a:blip r:embed="rId2"/>
          <a:srcRect l="15789" r="15311" b="35252"/>
          <a:stretch/>
        </p:blipFill>
        <p:spPr>
          <a:xfrm>
            <a:off x="349469" y="234316"/>
            <a:ext cx="2441847" cy="1400061"/>
          </a:xfrm>
          <a:prstGeom prst="rect">
            <a:avLst/>
          </a:prstGeom>
        </p:spPr>
      </p:pic>
      <p:sp>
        <p:nvSpPr>
          <p:cNvPr id="9" name="Call-out: Down Arrow 8">
            <a:extLst>
              <a:ext uri="{FF2B5EF4-FFF2-40B4-BE49-F238E27FC236}">
                <a16:creationId xmlns:a16="http://schemas.microsoft.com/office/drawing/2014/main" id="{9290F23E-86DD-13B7-1A8B-96010B3872B6}"/>
              </a:ext>
            </a:extLst>
          </p:cNvPr>
          <p:cNvSpPr/>
          <p:nvPr/>
        </p:nvSpPr>
        <p:spPr>
          <a:xfrm>
            <a:off x="599559" y="2411296"/>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British Cuisine</a:t>
            </a:r>
          </a:p>
        </p:txBody>
      </p:sp>
      <p:sp>
        <p:nvSpPr>
          <p:cNvPr id="10" name="Call-out: Down Arrow 9">
            <a:extLst>
              <a:ext uri="{FF2B5EF4-FFF2-40B4-BE49-F238E27FC236}">
                <a16:creationId xmlns:a16="http://schemas.microsoft.com/office/drawing/2014/main" id="{D1C5548C-634F-FABE-BA6D-EDA056116892}"/>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Indian Cuisine</a:t>
            </a:r>
          </a:p>
        </p:txBody>
      </p:sp>
      <p:sp>
        <p:nvSpPr>
          <p:cNvPr id="11" name="Call-out: Down Arrow 10">
            <a:extLst>
              <a:ext uri="{FF2B5EF4-FFF2-40B4-BE49-F238E27FC236}">
                <a16:creationId xmlns:a16="http://schemas.microsoft.com/office/drawing/2014/main" id="{A3F205CF-8CA2-6D4C-30AC-14553BDD44CE}"/>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Chinese Cuisine</a:t>
            </a:r>
          </a:p>
        </p:txBody>
      </p:sp>
      <p:sp>
        <p:nvSpPr>
          <p:cNvPr id="12" name="Call-out: Down Arrow 11">
            <a:extLst>
              <a:ext uri="{FF2B5EF4-FFF2-40B4-BE49-F238E27FC236}">
                <a16:creationId xmlns:a16="http://schemas.microsoft.com/office/drawing/2014/main" id="{531FC3D7-6943-DFF9-CC55-4211196C6D32}"/>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13" name="Rectangle 12">
            <a:extLst>
              <a:ext uri="{FF2B5EF4-FFF2-40B4-BE49-F238E27FC236}">
                <a16:creationId xmlns:a16="http://schemas.microsoft.com/office/drawing/2014/main" id="{490B7EAB-3710-ECA6-2AAE-C7ED4E8FFE94}"/>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endParaRPr>
          </a:p>
        </p:txBody>
      </p:sp>
      <p:sp>
        <p:nvSpPr>
          <p:cNvPr id="14" name="Rectangle 13">
            <a:extLst>
              <a:ext uri="{FF2B5EF4-FFF2-40B4-BE49-F238E27FC236}">
                <a16:creationId xmlns:a16="http://schemas.microsoft.com/office/drawing/2014/main" id="{6E0413E6-B9DF-5CEF-E4D7-4C4E78B393FF}"/>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u="sng">
                <a:solidFill>
                  <a:srgbClr val="000000"/>
                </a:solidFill>
                <a:latin typeface="Century Gothic"/>
              </a:rPr>
              <a:t>Our Learning Journey</a:t>
            </a:r>
          </a:p>
        </p:txBody>
      </p:sp>
      <p:sp>
        <p:nvSpPr>
          <p:cNvPr id="15" name="Call-out: Down Arrow 14">
            <a:extLst>
              <a:ext uri="{FF2B5EF4-FFF2-40B4-BE49-F238E27FC236}">
                <a16:creationId xmlns:a16="http://schemas.microsoft.com/office/drawing/2014/main" id="{A270F03A-41C8-E710-5F60-03A2B2DD3D79}"/>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5" name="Rectangle 4">
            <a:extLst>
              <a:ext uri="{FF2B5EF4-FFF2-40B4-BE49-F238E27FC236}">
                <a16:creationId xmlns:a16="http://schemas.microsoft.com/office/drawing/2014/main" id="{49AE9B64-A844-C8A6-70E8-356821EB7C4A}"/>
              </a:ext>
            </a:extLst>
          </p:cNvPr>
          <p:cNvSpPr/>
          <p:nvPr/>
        </p:nvSpPr>
        <p:spPr>
          <a:xfrm>
            <a:off x="3069600" y="1642241"/>
            <a:ext cx="8883722" cy="171241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b="1" dirty="0">
                <a:solidFill>
                  <a:schemeClr val="tx1"/>
                </a:solidFill>
                <a:latin typeface="Century Gothic"/>
              </a:rPr>
              <a:t>Learning Objectives</a:t>
            </a:r>
          </a:p>
          <a:p>
            <a:pPr marL="342900" indent="-342900">
              <a:buAutoNum type="arabicPeriod"/>
            </a:pPr>
            <a:r>
              <a:rPr lang="en-GB" sz="1600" dirty="0">
                <a:solidFill>
                  <a:schemeClr val="tx1"/>
                </a:solidFill>
                <a:latin typeface="Century Gothic"/>
                <a:cs typeface="Calibri" panose="020F0502020204030204"/>
              </a:rPr>
              <a:t>To be able to explain what food poverty is</a:t>
            </a:r>
            <a:endParaRPr lang="en-US" sz="1600" dirty="0">
              <a:solidFill>
                <a:schemeClr val="tx1"/>
              </a:solidFill>
              <a:latin typeface="Century Gothic"/>
              <a:cs typeface="Calibri" panose="020F0502020204030204"/>
            </a:endParaRPr>
          </a:p>
          <a:p>
            <a:pPr marL="342900" indent="-342900">
              <a:buAutoNum type="arabicPeriod"/>
            </a:pPr>
            <a:r>
              <a:rPr lang="en-GB" sz="1600" dirty="0">
                <a:solidFill>
                  <a:schemeClr val="tx1"/>
                </a:solidFill>
                <a:latin typeface="Century Gothic"/>
                <a:cs typeface="Calibri" panose="020F0502020204030204"/>
              </a:rPr>
              <a:t>To be able to recall some of the factors that impact food poverty </a:t>
            </a:r>
          </a:p>
          <a:p>
            <a:pPr marL="342900" indent="-342900">
              <a:buAutoNum type="arabicPeriod"/>
            </a:pPr>
            <a:r>
              <a:rPr lang="en-GB" sz="1600" dirty="0">
                <a:solidFill>
                  <a:schemeClr val="tx1"/>
                </a:solidFill>
                <a:latin typeface="Century Gothic"/>
                <a:cs typeface="Calibri" panose="020F0502020204030204"/>
              </a:rPr>
              <a:t>To be able to relate some of these factors to the country of India</a:t>
            </a:r>
          </a:p>
        </p:txBody>
      </p:sp>
      <p:sp>
        <p:nvSpPr>
          <p:cNvPr id="7" name="Rounded Rectangle 3">
            <a:extLst>
              <a:ext uri="{FF2B5EF4-FFF2-40B4-BE49-F238E27FC236}">
                <a16:creationId xmlns:a16="http://schemas.microsoft.com/office/drawing/2014/main" id="{3D691939-1E99-0DB3-049F-D63A7D1DE289}"/>
              </a:ext>
            </a:extLst>
          </p:cNvPr>
          <p:cNvSpPr/>
          <p:nvPr/>
        </p:nvSpPr>
        <p:spPr>
          <a:xfrm>
            <a:off x="3387368" y="1116432"/>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Food Poverty</a:t>
            </a:r>
            <a:endParaRPr lang="en-US" sz="2800" kern="1200" dirty="0">
              <a:solidFill>
                <a:schemeClr val="tx1"/>
              </a:solidFill>
              <a:latin typeface="Century Gothic"/>
              <a:ea typeface="+mj-ea"/>
              <a:cs typeface="+mj-cs"/>
            </a:endParaRPr>
          </a:p>
        </p:txBody>
      </p:sp>
      <p:pic>
        <p:nvPicPr>
          <p:cNvPr id="2" name="Graphic 1" descr="Bug under magnifying glass outline">
            <a:extLst>
              <a:ext uri="{FF2B5EF4-FFF2-40B4-BE49-F238E27FC236}">
                <a16:creationId xmlns:a16="http://schemas.microsoft.com/office/drawing/2014/main" id="{1DAB9109-4458-EE54-AC30-4AE2773C7E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4537" y="8853714"/>
            <a:ext cx="914400" cy="914400"/>
          </a:xfrm>
          <a:prstGeom prst="rect">
            <a:avLst/>
          </a:prstGeom>
        </p:spPr>
      </p:pic>
      <p:sp>
        <p:nvSpPr>
          <p:cNvPr id="4" name="Rounded Rectangle 3">
            <a:extLst>
              <a:ext uri="{FF2B5EF4-FFF2-40B4-BE49-F238E27FC236}">
                <a16:creationId xmlns:a16="http://schemas.microsoft.com/office/drawing/2014/main" id="{58A342DB-F7A1-E986-CC20-C17782089EA2}"/>
              </a:ext>
            </a:extLst>
          </p:cNvPr>
          <p:cNvSpPr/>
          <p:nvPr/>
        </p:nvSpPr>
        <p:spPr>
          <a:xfrm>
            <a:off x="3021530" y="156658"/>
            <a:ext cx="8875845" cy="8992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dirty="0">
                <a:solidFill>
                  <a:schemeClr val="tx1"/>
                </a:solidFill>
                <a:latin typeface="Century Gothic"/>
              </a:rPr>
              <a:t>Where our food comes from... </a:t>
            </a:r>
            <a:endParaRPr lang="en-GB" sz="3200" b="1" dirty="0">
              <a:solidFill>
                <a:schemeClr val="tx1"/>
              </a:solidFill>
              <a:latin typeface="Century Gothic" panose="020B0502020202020204" pitchFamily="34" charset="0"/>
            </a:endParaRPr>
          </a:p>
        </p:txBody>
      </p:sp>
      <p:sp>
        <p:nvSpPr>
          <p:cNvPr id="3" name="TextBox 2">
            <a:extLst>
              <a:ext uri="{FF2B5EF4-FFF2-40B4-BE49-F238E27FC236}">
                <a16:creationId xmlns:a16="http://schemas.microsoft.com/office/drawing/2014/main" id="{3526CEB6-1FCC-505D-B4A2-454F7846A512}"/>
              </a:ext>
            </a:extLst>
          </p:cNvPr>
          <p:cNvSpPr txBox="1"/>
          <p:nvPr/>
        </p:nvSpPr>
        <p:spPr>
          <a:xfrm>
            <a:off x="3027872" y="6305909"/>
            <a:ext cx="93855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https://www.youtube.com/watch?v=zOyI6N4Teq0</a:t>
            </a:r>
            <a:endParaRPr lang="en-US"/>
          </a:p>
          <a:p>
            <a:endParaRPr lang="en-US" dirty="0">
              <a:cs typeface="Calibri"/>
            </a:endParaRPr>
          </a:p>
        </p:txBody>
      </p:sp>
      <p:sp>
        <p:nvSpPr>
          <p:cNvPr id="18" name="Rectangle 17">
            <a:extLst>
              <a:ext uri="{FF2B5EF4-FFF2-40B4-BE49-F238E27FC236}">
                <a16:creationId xmlns:a16="http://schemas.microsoft.com/office/drawing/2014/main" id="{69A0FC3F-9E5C-230A-36F9-E55B754F5684}"/>
              </a:ext>
            </a:extLst>
          </p:cNvPr>
          <p:cNvSpPr/>
          <p:nvPr/>
        </p:nvSpPr>
        <p:spPr>
          <a:xfrm>
            <a:off x="3075583" y="3705002"/>
            <a:ext cx="8361245" cy="2016283"/>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dirty="0">
                <a:solidFill>
                  <a:schemeClr val="tx1"/>
                </a:solidFill>
                <a:latin typeface="Century Gothic"/>
              </a:rPr>
              <a:t>Quick fire 5... </a:t>
            </a:r>
          </a:p>
          <a:p>
            <a:pPr marL="514350" indent="-514350">
              <a:buAutoNum type="arabicPeriod"/>
            </a:pPr>
            <a:r>
              <a:rPr lang="en-GB" dirty="0">
                <a:solidFill>
                  <a:schemeClr val="tx1"/>
                </a:solidFill>
                <a:latin typeface="Century Gothic"/>
              </a:rPr>
              <a:t>State two ingredients commonly used in Indian cuisine</a:t>
            </a:r>
          </a:p>
          <a:p>
            <a:pPr marL="514350" indent="-514350">
              <a:buAutoNum type="arabicPeriod"/>
            </a:pPr>
            <a:r>
              <a:rPr lang="en-GB" dirty="0">
                <a:solidFill>
                  <a:schemeClr val="tx1"/>
                </a:solidFill>
                <a:latin typeface="Century Gothic"/>
              </a:rPr>
              <a:t>What is the main religion of people living in India?</a:t>
            </a:r>
          </a:p>
          <a:p>
            <a:pPr marL="514350" indent="-514350">
              <a:buAutoNum type="arabicPeriod"/>
            </a:pPr>
            <a:r>
              <a:rPr lang="en-GB" dirty="0">
                <a:solidFill>
                  <a:schemeClr val="tx1"/>
                </a:solidFill>
                <a:latin typeface="Century Gothic"/>
              </a:rPr>
              <a:t>Give one factor which affects what food can grow in the UK.</a:t>
            </a:r>
          </a:p>
          <a:p>
            <a:pPr marL="514350" indent="-514350">
              <a:buAutoNum type="arabicPeriod"/>
            </a:pPr>
            <a:r>
              <a:rPr lang="en-GB" dirty="0">
                <a:solidFill>
                  <a:schemeClr val="tx1"/>
                </a:solidFill>
                <a:latin typeface="Century Gothic"/>
              </a:rPr>
              <a:t>Name one food that is reared to be eaten</a:t>
            </a:r>
          </a:p>
          <a:p>
            <a:pPr marL="514350" indent="-514350">
              <a:buAutoNum type="arabicPeriod"/>
            </a:pPr>
            <a:r>
              <a:rPr lang="en-GB" dirty="0">
                <a:solidFill>
                  <a:schemeClr val="tx1"/>
                </a:solidFill>
                <a:latin typeface="Century Gothic"/>
              </a:rPr>
              <a:t>Give one difference between Indian and British cuisine. </a:t>
            </a:r>
          </a:p>
        </p:txBody>
      </p:sp>
      <p:pic>
        <p:nvPicPr>
          <p:cNvPr id="20" name="Graphic 19" descr="Bug under magnifying glass with solid fill">
            <a:extLst>
              <a:ext uri="{FF2B5EF4-FFF2-40B4-BE49-F238E27FC236}">
                <a16:creationId xmlns:a16="http://schemas.microsoft.com/office/drawing/2014/main" id="{576505C5-1EA9-9E61-D935-23BBE6F82E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8930" y="5862881"/>
            <a:ext cx="834571" cy="820057"/>
          </a:xfrm>
          <a:prstGeom prst="rect">
            <a:avLst/>
          </a:prstGeom>
        </p:spPr>
      </p:pic>
    </p:spTree>
    <p:extLst>
      <p:ext uri="{BB962C8B-B14F-4D97-AF65-F5344CB8AC3E}">
        <p14:creationId xmlns:p14="http://schemas.microsoft.com/office/powerpoint/2010/main" val="3002009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627F4734-D6D2-5EFB-EEB1-A9A51302CB35}"/>
              </a:ext>
            </a:extLst>
          </p:cNvPr>
          <p:cNvSpPr/>
          <p:nvPr/>
        </p:nvSpPr>
        <p:spPr>
          <a:xfrm>
            <a:off x="1954929" y="223523"/>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Food Poverty</a:t>
            </a:r>
            <a:endParaRPr lang="en-US" sz="2800" kern="1200" dirty="0">
              <a:solidFill>
                <a:schemeClr val="tx1"/>
              </a:solidFill>
              <a:latin typeface="Century Gothic"/>
              <a:ea typeface="+mj-ea"/>
              <a:cs typeface="+mj-cs"/>
            </a:endParaRPr>
          </a:p>
        </p:txBody>
      </p:sp>
      <p:pic>
        <p:nvPicPr>
          <p:cNvPr id="6" name="Picture 5" descr="A screenshot of a computer&#10;&#10;Description automatically generated">
            <a:extLst>
              <a:ext uri="{FF2B5EF4-FFF2-40B4-BE49-F238E27FC236}">
                <a16:creationId xmlns:a16="http://schemas.microsoft.com/office/drawing/2014/main" id="{382D3355-4B86-93C8-0499-0146394D04C4}"/>
              </a:ext>
            </a:extLst>
          </p:cNvPr>
          <p:cNvPicPr>
            <a:picLocks noChangeAspect="1"/>
          </p:cNvPicPr>
          <p:nvPr/>
        </p:nvPicPr>
        <p:blipFill rotWithShape="1">
          <a:blip r:embed="rId2"/>
          <a:srcRect l="1030" t="33103" r="2760" b="7126"/>
          <a:stretch/>
        </p:blipFill>
        <p:spPr>
          <a:xfrm>
            <a:off x="112294" y="1935580"/>
            <a:ext cx="11961388" cy="4152989"/>
          </a:xfrm>
          <a:prstGeom prst="rect">
            <a:avLst/>
          </a:prstGeom>
        </p:spPr>
      </p:pic>
      <p:sp>
        <p:nvSpPr>
          <p:cNvPr id="7" name="TextBox 6">
            <a:extLst>
              <a:ext uri="{FF2B5EF4-FFF2-40B4-BE49-F238E27FC236}">
                <a16:creationId xmlns:a16="http://schemas.microsoft.com/office/drawing/2014/main" id="{A3F23376-CEFC-159E-3EEC-3EC7AE3BA2FE}"/>
              </a:ext>
            </a:extLst>
          </p:cNvPr>
          <p:cNvSpPr txBox="1"/>
          <p:nvPr/>
        </p:nvSpPr>
        <p:spPr>
          <a:xfrm>
            <a:off x="232611" y="1007979"/>
            <a:ext cx="118069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4D5156"/>
                </a:solidFill>
                <a:latin typeface="Century Gothic"/>
              </a:rPr>
              <a:t>Food poverty is defined as '</a:t>
            </a:r>
            <a:r>
              <a:rPr lang="en-US" sz="2000" dirty="0">
                <a:solidFill>
                  <a:srgbClr val="040C28"/>
                </a:solidFill>
                <a:latin typeface="Century Gothic"/>
              </a:rPr>
              <a:t>the inability to acquire or consume an adequate or sufficient quantity of food in socially acceptable ways, or the uncertainty that one will be able to do so</a:t>
            </a:r>
            <a:r>
              <a:rPr lang="en-US" sz="2000" dirty="0">
                <a:solidFill>
                  <a:srgbClr val="4D5156"/>
                </a:solidFill>
                <a:latin typeface="Century Gothic"/>
              </a:rPr>
              <a:t>'.</a:t>
            </a:r>
            <a:endParaRPr lang="en-US" sz="2000" dirty="0">
              <a:latin typeface="Century Gothic"/>
            </a:endParaRPr>
          </a:p>
        </p:txBody>
      </p:sp>
      <p:pic>
        <p:nvPicPr>
          <p:cNvPr id="4" name="Graphic 1" descr="Bug under magnifying glass with solid fill">
            <a:extLst>
              <a:ext uri="{FF2B5EF4-FFF2-40B4-BE49-F238E27FC236}">
                <a16:creationId xmlns:a16="http://schemas.microsoft.com/office/drawing/2014/main" id="{B70AA2A9-326D-68F7-2D41-94A55A01B1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08930" y="5862881"/>
            <a:ext cx="834571" cy="820057"/>
          </a:xfrm>
          <a:prstGeom prst="rect">
            <a:avLst/>
          </a:prstGeom>
        </p:spPr>
      </p:pic>
    </p:spTree>
    <p:extLst>
      <p:ext uri="{BB962C8B-B14F-4D97-AF65-F5344CB8AC3E}">
        <p14:creationId xmlns:p14="http://schemas.microsoft.com/office/powerpoint/2010/main" val="2718354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1CE0C1-BE69-2C32-9027-E40817652B2E}"/>
              </a:ext>
            </a:extLst>
          </p:cNvPr>
          <p:cNvGrpSpPr/>
          <p:nvPr/>
        </p:nvGrpSpPr>
        <p:grpSpPr>
          <a:xfrm>
            <a:off x="2487691" y="2377192"/>
            <a:ext cx="7203056" cy="4054415"/>
            <a:chOff x="2573955" y="1442664"/>
            <a:chExt cx="7203056" cy="4054415"/>
          </a:xfrm>
        </p:grpSpPr>
        <p:sp>
          <p:nvSpPr>
            <p:cNvPr id="2" name="Rectangle: Rounded Corners 1">
              <a:extLst>
                <a:ext uri="{FF2B5EF4-FFF2-40B4-BE49-F238E27FC236}">
                  <a16:creationId xmlns:a16="http://schemas.microsoft.com/office/drawing/2014/main" id="{E7039C9F-CE99-9096-1ABA-99B82684D24B}"/>
                </a:ext>
              </a:extLst>
            </p:cNvPr>
            <p:cNvSpPr/>
            <p:nvPr/>
          </p:nvSpPr>
          <p:spPr>
            <a:xfrm>
              <a:off x="4788070" y="2937910"/>
              <a:ext cx="2616679" cy="97766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a:ea typeface="Calibri"/>
                  <a:cs typeface="Calibri"/>
                </a:rPr>
                <a:t>Factors that affect food supply</a:t>
              </a:r>
              <a:endParaRPr lang="en-GB" dirty="0">
                <a:solidFill>
                  <a:schemeClr val="tx1"/>
                </a:solidFill>
                <a:latin typeface="Century Gothic"/>
              </a:endParaRPr>
            </a:p>
          </p:txBody>
        </p:sp>
        <p:pic>
          <p:nvPicPr>
            <p:cNvPr id="3" name="Graphic 2" descr="Line arrow: Anti-clockwise curve outline">
              <a:extLst>
                <a:ext uri="{FF2B5EF4-FFF2-40B4-BE49-F238E27FC236}">
                  <a16:creationId xmlns:a16="http://schemas.microsoft.com/office/drawing/2014/main" id="{A0883238-21A7-580F-E766-ADAEABAFF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620000">
              <a:off x="4330461" y="2195422"/>
              <a:ext cx="914400" cy="914400"/>
            </a:xfrm>
            <a:prstGeom prst="rect">
              <a:avLst/>
            </a:prstGeom>
          </p:spPr>
        </p:pic>
        <p:pic>
          <p:nvPicPr>
            <p:cNvPr id="7" name="Graphic 6" descr="Line arrow: Anti-clockwise curve outline">
              <a:extLst>
                <a:ext uri="{FF2B5EF4-FFF2-40B4-BE49-F238E27FC236}">
                  <a16:creationId xmlns:a16="http://schemas.microsoft.com/office/drawing/2014/main" id="{EC62DAF6-2F9B-A04F-2536-5D753B66BD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60000">
              <a:off x="5638801" y="2094780"/>
              <a:ext cx="914400" cy="914400"/>
            </a:xfrm>
            <a:prstGeom prst="rect">
              <a:avLst/>
            </a:prstGeom>
          </p:spPr>
        </p:pic>
        <p:pic>
          <p:nvPicPr>
            <p:cNvPr id="8" name="Graphic 7" descr="Line arrow: Clockwise curve outline">
              <a:extLst>
                <a:ext uri="{FF2B5EF4-FFF2-40B4-BE49-F238E27FC236}">
                  <a16:creationId xmlns:a16="http://schemas.microsoft.com/office/drawing/2014/main" id="{6ED630E6-BFF8-AB62-35A6-FE57956D95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60000">
              <a:off x="6817743" y="2094781"/>
              <a:ext cx="914400" cy="914400"/>
            </a:xfrm>
            <a:prstGeom prst="rect">
              <a:avLst/>
            </a:prstGeom>
          </p:spPr>
        </p:pic>
        <p:sp>
          <p:nvSpPr>
            <p:cNvPr id="12" name="Rectangle: Rounded Corners 11">
              <a:extLst>
                <a:ext uri="{FF2B5EF4-FFF2-40B4-BE49-F238E27FC236}">
                  <a16:creationId xmlns:a16="http://schemas.microsoft.com/office/drawing/2014/main" id="{EDA13512-9221-9214-C656-4B009EB75D2E}"/>
                </a:ext>
              </a:extLst>
            </p:cNvPr>
            <p:cNvSpPr/>
            <p:nvPr/>
          </p:nvSpPr>
          <p:spPr>
            <a:xfrm>
              <a:off x="2789616" y="1960249"/>
              <a:ext cx="1567132" cy="69011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Climate</a:t>
              </a:r>
            </a:p>
          </p:txBody>
        </p:sp>
        <p:sp>
          <p:nvSpPr>
            <p:cNvPr id="13" name="Rectangle: Rounded Corners 12">
              <a:extLst>
                <a:ext uri="{FF2B5EF4-FFF2-40B4-BE49-F238E27FC236}">
                  <a16:creationId xmlns:a16="http://schemas.microsoft.com/office/drawing/2014/main" id="{D4684AB5-FFCC-9E8B-DF4E-48A88F519D23}"/>
                </a:ext>
              </a:extLst>
            </p:cNvPr>
            <p:cNvSpPr/>
            <p:nvPr/>
          </p:nvSpPr>
          <p:spPr>
            <a:xfrm>
              <a:off x="7634785" y="1859607"/>
              <a:ext cx="1567132" cy="69011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Technology</a:t>
              </a:r>
            </a:p>
          </p:txBody>
        </p:sp>
        <p:sp>
          <p:nvSpPr>
            <p:cNvPr id="14" name="Rectangle: Rounded Corners 13">
              <a:extLst>
                <a:ext uri="{FF2B5EF4-FFF2-40B4-BE49-F238E27FC236}">
                  <a16:creationId xmlns:a16="http://schemas.microsoft.com/office/drawing/2014/main" id="{5835D2E2-F055-CB69-3A20-284223B0E3D2}"/>
                </a:ext>
              </a:extLst>
            </p:cNvPr>
            <p:cNvSpPr/>
            <p:nvPr/>
          </p:nvSpPr>
          <p:spPr>
            <a:xfrm>
              <a:off x="4888711" y="1442664"/>
              <a:ext cx="2415396" cy="57509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Pests and disease</a:t>
              </a:r>
            </a:p>
          </p:txBody>
        </p:sp>
        <p:sp>
          <p:nvSpPr>
            <p:cNvPr id="15" name="Rectangle: Rounded Corners 14">
              <a:extLst>
                <a:ext uri="{FF2B5EF4-FFF2-40B4-BE49-F238E27FC236}">
                  <a16:creationId xmlns:a16="http://schemas.microsoft.com/office/drawing/2014/main" id="{149B4C2F-3FAF-C243-FFD7-B5E1D736C41C}"/>
                </a:ext>
              </a:extLst>
            </p:cNvPr>
            <p:cNvSpPr/>
            <p:nvPr/>
          </p:nvSpPr>
          <p:spPr>
            <a:xfrm>
              <a:off x="2573955" y="3915569"/>
              <a:ext cx="1524000" cy="57509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Water</a:t>
              </a:r>
            </a:p>
          </p:txBody>
        </p:sp>
        <p:pic>
          <p:nvPicPr>
            <p:cNvPr id="17" name="Graphic 16" descr="Line arrow: Anti-clockwise curve outline">
              <a:extLst>
                <a:ext uri="{FF2B5EF4-FFF2-40B4-BE49-F238E27FC236}">
                  <a16:creationId xmlns:a16="http://schemas.microsoft.com/office/drawing/2014/main" id="{D37197C1-C9A3-977D-9BBC-9F9E5BF504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160000">
              <a:off x="5638801" y="3877572"/>
              <a:ext cx="914400" cy="914400"/>
            </a:xfrm>
            <a:prstGeom prst="rect">
              <a:avLst/>
            </a:prstGeom>
          </p:spPr>
        </p:pic>
        <p:sp>
          <p:nvSpPr>
            <p:cNvPr id="18" name="Rectangle: Rounded Corners 17">
              <a:extLst>
                <a:ext uri="{FF2B5EF4-FFF2-40B4-BE49-F238E27FC236}">
                  <a16:creationId xmlns:a16="http://schemas.microsoft.com/office/drawing/2014/main" id="{F8AEE495-F254-AFB5-73C5-2294577BAD30}"/>
                </a:ext>
              </a:extLst>
            </p:cNvPr>
            <p:cNvSpPr/>
            <p:nvPr/>
          </p:nvSpPr>
          <p:spPr>
            <a:xfrm>
              <a:off x="5075616" y="4921984"/>
              <a:ext cx="2415396" cy="57509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Conflict</a:t>
              </a:r>
            </a:p>
          </p:txBody>
        </p:sp>
        <p:pic>
          <p:nvPicPr>
            <p:cNvPr id="19" name="Graphic 18" descr="Line arrow: Clockwise curve outline">
              <a:extLst>
                <a:ext uri="{FF2B5EF4-FFF2-40B4-BE49-F238E27FC236}">
                  <a16:creationId xmlns:a16="http://schemas.microsoft.com/office/drawing/2014/main" id="{5E139699-DD7F-6636-71C1-B8FDA1511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760000">
              <a:off x="7450346" y="3244969"/>
              <a:ext cx="914400" cy="914400"/>
            </a:xfrm>
            <a:prstGeom prst="rect">
              <a:avLst/>
            </a:prstGeom>
          </p:spPr>
        </p:pic>
        <p:sp>
          <p:nvSpPr>
            <p:cNvPr id="20" name="Rectangle: Rounded Corners 19">
              <a:extLst>
                <a:ext uri="{FF2B5EF4-FFF2-40B4-BE49-F238E27FC236}">
                  <a16:creationId xmlns:a16="http://schemas.microsoft.com/office/drawing/2014/main" id="{7553D6C5-3039-2521-3E0D-52300A722934}"/>
                </a:ext>
              </a:extLst>
            </p:cNvPr>
            <p:cNvSpPr/>
            <p:nvPr/>
          </p:nvSpPr>
          <p:spPr>
            <a:xfrm>
              <a:off x="8209879" y="3915569"/>
              <a:ext cx="1567132" cy="69011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Money</a:t>
              </a:r>
            </a:p>
          </p:txBody>
        </p:sp>
        <p:pic>
          <p:nvPicPr>
            <p:cNvPr id="16" name="Graphic 15" descr="Line arrow: Clockwise curve outline">
              <a:extLst>
                <a:ext uri="{FF2B5EF4-FFF2-40B4-BE49-F238E27FC236}">
                  <a16:creationId xmlns:a16="http://schemas.microsoft.com/office/drawing/2014/main" id="{F46CB52B-10D2-8012-C1DF-5612E0713C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500000">
              <a:off x="4129176" y="3733800"/>
              <a:ext cx="914400" cy="914400"/>
            </a:xfrm>
            <a:prstGeom prst="rect">
              <a:avLst/>
            </a:prstGeom>
          </p:spPr>
        </p:pic>
      </p:grpSp>
      <p:sp>
        <p:nvSpPr>
          <p:cNvPr id="21" name="TextBox 20">
            <a:extLst>
              <a:ext uri="{FF2B5EF4-FFF2-40B4-BE49-F238E27FC236}">
                <a16:creationId xmlns:a16="http://schemas.microsoft.com/office/drawing/2014/main" id="{1213E104-2A51-D297-A39C-7EB04D39D68F}"/>
              </a:ext>
            </a:extLst>
          </p:cNvPr>
          <p:cNvSpPr txBox="1"/>
          <p:nvPr/>
        </p:nvSpPr>
        <p:spPr>
          <a:xfrm>
            <a:off x="175101" y="245979"/>
            <a:ext cx="11806989" cy="163121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4D5156"/>
                </a:solidFill>
                <a:latin typeface="Century Gothic"/>
              </a:rPr>
              <a:t>How do each of these factors affect food supply?... annotate your mind map to show your ideas. </a:t>
            </a:r>
          </a:p>
          <a:p>
            <a:endParaRPr lang="en-US" sz="2000" dirty="0">
              <a:solidFill>
                <a:srgbClr val="4D5156"/>
              </a:solidFill>
              <a:latin typeface="Century Gothic"/>
            </a:endParaRPr>
          </a:p>
          <a:p>
            <a:r>
              <a:rPr lang="en-US" sz="2000" b="1" dirty="0">
                <a:solidFill>
                  <a:srgbClr val="4D5156"/>
                </a:solidFill>
                <a:latin typeface="Century Gothic"/>
              </a:rPr>
              <a:t>Challenge task... </a:t>
            </a:r>
          </a:p>
          <a:p>
            <a:r>
              <a:rPr lang="en-US" sz="2000" dirty="0">
                <a:solidFill>
                  <a:srgbClr val="4D5156"/>
                </a:solidFill>
                <a:latin typeface="Century Gothic"/>
              </a:rPr>
              <a:t>How do each of these factors affect food in India specifically?</a:t>
            </a:r>
          </a:p>
        </p:txBody>
      </p:sp>
      <p:pic>
        <p:nvPicPr>
          <p:cNvPr id="24" name="Graphic 1" descr="Bug under magnifying glass with solid fill">
            <a:extLst>
              <a:ext uri="{FF2B5EF4-FFF2-40B4-BE49-F238E27FC236}">
                <a16:creationId xmlns:a16="http://schemas.microsoft.com/office/drawing/2014/main" id="{B70AA2A9-326D-68F7-2D41-94A55A01B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6440" y="5790994"/>
            <a:ext cx="834571" cy="820057"/>
          </a:xfrm>
          <a:prstGeom prst="rect">
            <a:avLst/>
          </a:prstGeom>
        </p:spPr>
      </p:pic>
    </p:spTree>
    <p:extLst>
      <p:ext uri="{BB962C8B-B14F-4D97-AF65-F5344CB8AC3E}">
        <p14:creationId xmlns:p14="http://schemas.microsoft.com/office/powerpoint/2010/main" val="1143142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1CE0C1-BE69-2C32-9027-E40817652B2E}"/>
              </a:ext>
            </a:extLst>
          </p:cNvPr>
          <p:cNvGrpSpPr/>
          <p:nvPr/>
        </p:nvGrpSpPr>
        <p:grpSpPr>
          <a:xfrm>
            <a:off x="2487691" y="1399532"/>
            <a:ext cx="7203056" cy="4054415"/>
            <a:chOff x="2573955" y="1442664"/>
            <a:chExt cx="7203056" cy="4054415"/>
          </a:xfrm>
        </p:grpSpPr>
        <p:sp>
          <p:nvSpPr>
            <p:cNvPr id="2" name="Rectangle: Rounded Corners 1">
              <a:extLst>
                <a:ext uri="{FF2B5EF4-FFF2-40B4-BE49-F238E27FC236}">
                  <a16:creationId xmlns:a16="http://schemas.microsoft.com/office/drawing/2014/main" id="{E7039C9F-CE99-9096-1ABA-99B82684D24B}"/>
                </a:ext>
              </a:extLst>
            </p:cNvPr>
            <p:cNvSpPr/>
            <p:nvPr/>
          </p:nvSpPr>
          <p:spPr>
            <a:xfrm>
              <a:off x="4788070" y="2937910"/>
              <a:ext cx="2616679" cy="97766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a:ea typeface="Calibri"/>
                  <a:cs typeface="Calibri"/>
                </a:rPr>
                <a:t>Factors that affect food supply</a:t>
              </a:r>
              <a:endParaRPr lang="en-GB" dirty="0">
                <a:solidFill>
                  <a:schemeClr val="tx1"/>
                </a:solidFill>
                <a:latin typeface="Century Gothic"/>
              </a:endParaRPr>
            </a:p>
          </p:txBody>
        </p:sp>
        <p:pic>
          <p:nvPicPr>
            <p:cNvPr id="3" name="Graphic 2" descr="Line arrow: Anti-clockwise curve outline">
              <a:extLst>
                <a:ext uri="{FF2B5EF4-FFF2-40B4-BE49-F238E27FC236}">
                  <a16:creationId xmlns:a16="http://schemas.microsoft.com/office/drawing/2014/main" id="{A0883238-21A7-580F-E766-ADAEABAFF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620000">
              <a:off x="4330461" y="2195422"/>
              <a:ext cx="914400" cy="914400"/>
            </a:xfrm>
            <a:prstGeom prst="rect">
              <a:avLst/>
            </a:prstGeom>
          </p:spPr>
        </p:pic>
        <p:pic>
          <p:nvPicPr>
            <p:cNvPr id="7" name="Graphic 6" descr="Line arrow: Anti-clockwise curve outline">
              <a:extLst>
                <a:ext uri="{FF2B5EF4-FFF2-40B4-BE49-F238E27FC236}">
                  <a16:creationId xmlns:a16="http://schemas.microsoft.com/office/drawing/2014/main" id="{EC62DAF6-2F9B-A04F-2536-5D753B66BD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60000">
              <a:off x="5638801" y="2094780"/>
              <a:ext cx="914400" cy="914400"/>
            </a:xfrm>
            <a:prstGeom prst="rect">
              <a:avLst/>
            </a:prstGeom>
          </p:spPr>
        </p:pic>
        <p:pic>
          <p:nvPicPr>
            <p:cNvPr id="8" name="Graphic 7" descr="Line arrow: Clockwise curve outline">
              <a:extLst>
                <a:ext uri="{FF2B5EF4-FFF2-40B4-BE49-F238E27FC236}">
                  <a16:creationId xmlns:a16="http://schemas.microsoft.com/office/drawing/2014/main" id="{6ED630E6-BFF8-AB62-35A6-FE57956D95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60000">
              <a:off x="6817743" y="2094781"/>
              <a:ext cx="914400" cy="914400"/>
            </a:xfrm>
            <a:prstGeom prst="rect">
              <a:avLst/>
            </a:prstGeom>
          </p:spPr>
        </p:pic>
        <p:sp>
          <p:nvSpPr>
            <p:cNvPr id="12" name="Rectangle: Rounded Corners 11">
              <a:extLst>
                <a:ext uri="{FF2B5EF4-FFF2-40B4-BE49-F238E27FC236}">
                  <a16:creationId xmlns:a16="http://schemas.microsoft.com/office/drawing/2014/main" id="{EDA13512-9221-9214-C656-4B009EB75D2E}"/>
                </a:ext>
              </a:extLst>
            </p:cNvPr>
            <p:cNvSpPr/>
            <p:nvPr/>
          </p:nvSpPr>
          <p:spPr>
            <a:xfrm>
              <a:off x="2789616" y="1960249"/>
              <a:ext cx="1567132" cy="69011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Climate</a:t>
              </a:r>
            </a:p>
          </p:txBody>
        </p:sp>
        <p:sp>
          <p:nvSpPr>
            <p:cNvPr id="13" name="Rectangle: Rounded Corners 12">
              <a:extLst>
                <a:ext uri="{FF2B5EF4-FFF2-40B4-BE49-F238E27FC236}">
                  <a16:creationId xmlns:a16="http://schemas.microsoft.com/office/drawing/2014/main" id="{D4684AB5-FFCC-9E8B-DF4E-48A88F519D23}"/>
                </a:ext>
              </a:extLst>
            </p:cNvPr>
            <p:cNvSpPr/>
            <p:nvPr/>
          </p:nvSpPr>
          <p:spPr>
            <a:xfrm>
              <a:off x="7634785" y="1859607"/>
              <a:ext cx="1567132" cy="69011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Technology</a:t>
              </a:r>
            </a:p>
          </p:txBody>
        </p:sp>
        <p:sp>
          <p:nvSpPr>
            <p:cNvPr id="14" name="Rectangle: Rounded Corners 13">
              <a:extLst>
                <a:ext uri="{FF2B5EF4-FFF2-40B4-BE49-F238E27FC236}">
                  <a16:creationId xmlns:a16="http://schemas.microsoft.com/office/drawing/2014/main" id="{5835D2E2-F055-CB69-3A20-284223B0E3D2}"/>
                </a:ext>
              </a:extLst>
            </p:cNvPr>
            <p:cNvSpPr/>
            <p:nvPr/>
          </p:nvSpPr>
          <p:spPr>
            <a:xfrm>
              <a:off x="4888711" y="1442664"/>
              <a:ext cx="2415396" cy="57509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Pests and disease</a:t>
              </a:r>
            </a:p>
          </p:txBody>
        </p:sp>
        <p:sp>
          <p:nvSpPr>
            <p:cNvPr id="15" name="Rectangle: Rounded Corners 14">
              <a:extLst>
                <a:ext uri="{FF2B5EF4-FFF2-40B4-BE49-F238E27FC236}">
                  <a16:creationId xmlns:a16="http://schemas.microsoft.com/office/drawing/2014/main" id="{149B4C2F-3FAF-C243-FFD7-B5E1D736C41C}"/>
                </a:ext>
              </a:extLst>
            </p:cNvPr>
            <p:cNvSpPr/>
            <p:nvPr/>
          </p:nvSpPr>
          <p:spPr>
            <a:xfrm>
              <a:off x="2573955" y="3915569"/>
              <a:ext cx="1524000" cy="57509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Water</a:t>
              </a:r>
            </a:p>
          </p:txBody>
        </p:sp>
        <p:pic>
          <p:nvPicPr>
            <p:cNvPr id="16" name="Graphic 15" descr="Line arrow: Clockwise curve outline">
              <a:extLst>
                <a:ext uri="{FF2B5EF4-FFF2-40B4-BE49-F238E27FC236}">
                  <a16:creationId xmlns:a16="http://schemas.microsoft.com/office/drawing/2014/main" id="{F46CB52B-10D2-8012-C1DF-5612E0713C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500000">
              <a:off x="4129176" y="3733800"/>
              <a:ext cx="914400" cy="914400"/>
            </a:xfrm>
            <a:prstGeom prst="rect">
              <a:avLst/>
            </a:prstGeom>
          </p:spPr>
        </p:pic>
        <p:pic>
          <p:nvPicPr>
            <p:cNvPr id="17" name="Graphic 16" descr="Line arrow: Anti-clockwise curve outline">
              <a:extLst>
                <a:ext uri="{FF2B5EF4-FFF2-40B4-BE49-F238E27FC236}">
                  <a16:creationId xmlns:a16="http://schemas.microsoft.com/office/drawing/2014/main" id="{D37197C1-C9A3-977D-9BBC-9F9E5BF504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160000">
              <a:off x="5638801" y="3877572"/>
              <a:ext cx="914400" cy="914400"/>
            </a:xfrm>
            <a:prstGeom prst="rect">
              <a:avLst/>
            </a:prstGeom>
          </p:spPr>
        </p:pic>
        <p:sp>
          <p:nvSpPr>
            <p:cNvPr id="18" name="Rectangle: Rounded Corners 17">
              <a:extLst>
                <a:ext uri="{FF2B5EF4-FFF2-40B4-BE49-F238E27FC236}">
                  <a16:creationId xmlns:a16="http://schemas.microsoft.com/office/drawing/2014/main" id="{F8AEE495-F254-AFB5-73C5-2294577BAD30}"/>
                </a:ext>
              </a:extLst>
            </p:cNvPr>
            <p:cNvSpPr/>
            <p:nvPr/>
          </p:nvSpPr>
          <p:spPr>
            <a:xfrm>
              <a:off x="5075616" y="4921984"/>
              <a:ext cx="2415396" cy="57509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Conflict</a:t>
              </a:r>
            </a:p>
          </p:txBody>
        </p:sp>
        <p:pic>
          <p:nvPicPr>
            <p:cNvPr id="19" name="Graphic 18" descr="Line arrow: Clockwise curve outline">
              <a:extLst>
                <a:ext uri="{FF2B5EF4-FFF2-40B4-BE49-F238E27FC236}">
                  <a16:creationId xmlns:a16="http://schemas.microsoft.com/office/drawing/2014/main" id="{5E139699-DD7F-6636-71C1-B8FDA1511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760000">
              <a:off x="7450346" y="3244969"/>
              <a:ext cx="914400" cy="914400"/>
            </a:xfrm>
            <a:prstGeom prst="rect">
              <a:avLst/>
            </a:prstGeom>
          </p:spPr>
        </p:pic>
        <p:sp>
          <p:nvSpPr>
            <p:cNvPr id="20" name="Rectangle: Rounded Corners 19">
              <a:extLst>
                <a:ext uri="{FF2B5EF4-FFF2-40B4-BE49-F238E27FC236}">
                  <a16:creationId xmlns:a16="http://schemas.microsoft.com/office/drawing/2014/main" id="{7553D6C5-3039-2521-3E0D-52300A722934}"/>
                </a:ext>
              </a:extLst>
            </p:cNvPr>
            <p:cNvSpPr/>
            <p:nvPr/>
          </p:nvSpPr>
          <p:spPr>
            <a:xfrm>
              <a:off x="8209879" y="3915569"/>
              <a:ext cx="1567132" cy="690113"/>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tx1"/>
                  </a:solidFill>
                  <a:latin typeface="Century Gothic"/>
                  <a:ea typeface="Calibri"/>
                  <a:cs typeface="Calibri"/>
                </a:rPr>
                <a:t>Money</a:t>
              </a:r>
            </a:p>
          </p:txBody>
        </p:sp>
      </p:grpSp>
      <p:sp>
        <p:nvSpPr>
          <p:cNvPr id="4" name="TextBox 3">
            <a:extLst>
              <a:ext uri="{FF2B5EF4-FFF2-40B4-BE49-F238E27FC236}">
                <a16:creationId xmlns:a16="http://schemas.microsoft.com/office/drawing/2014/main" id="{68D681CE-8C82-5657-C66C-B4AD198206F4}"/>
              </a:ext>
            </a:extLst>
          </p:cNvPr>
          <p:cNvSpPr txBox="1"/>
          <p:nvPr/>
        </p:nvSpPr>
        <p:spPr>
          <a:xfrm>
            <a:off x="241391" y="210158"/>
            <a:ext cx="391569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400" dirty="0">
                <a:solidFill>
                  <a:srgbClr val="141414"/>
                </a:solidFill>
                <a:latin typeface="Century Gothic"/>
              </a:rPr>
              <a:t>Global warming is increasing temperatures by around 0.2°C every 10 years. </a:t>
            </a:r>
            <a:endParaRPr lang="en-GB" sz="1400">
              <a:solidFill>
                <a:srgbClr val="000000"/>
              </a:solidFill>
              <a:latin typeface="Calibri" panose="020F0502020204030204"/>
              <a:cs typeface="Calibri" panose="020F0502020204030204"/>
            </a:endParaRPr>
          </a:p>
          <a:p>
            <a:pPr marL="285750" indent="-285750">
              <a:buFont typeface="Wingdings"/>
              <a:buChar char="Ø"/>
            </a:pPr>
            <a:r>
              <a:rPr lang="en-US" sz="1400" dirty="0">
                <a:solidFill>
                  <a:srgbClr val="141414"/>
                </a:solidFill>
                <a:latin typeface="Century Gothic"/>
              </a:rPr>
              <a:t>Rainfall is increasing in some places, but decreasing in others.</a:t>
            </a:r>
            <a:endParaRPr lang="en-GB" sz="1400">
              <a:solidFill>
                <a:srgbClr val="000000"/>
              </a:solidFill>
              <a:latin typeface="Calibri" panose="020F0502020204030204"/>
              <a:cs typeface="Calibri" panose="020F0502020204030204"/>
            </a:endParaRPr>
          </a:p>
          <a:p>
            <a:pPr marL="285750" indent="-285750">
              <a:buFont typeface="Wingdings"/>
              <a:buChar char="Ø"/>
            </a:pPr>
            <a:r>
              <a:rPr lang="en-US" sz="1400" dirty="0">
                <a:solidFill>
                  <a:srgbClr val="141414"/>
                </a:solidFill>
                <a:latin typeface="Century Gothic"/>
              </a:rPr>
              <a:t>Higher temperatures and unreliable rainfall make farming difficult</a:t>
            </a:r>
            <a:endParaRPr lang="en-GB" sz="1400" dirty="0">
              <a:solidFill>
                <a:srgbClr val="000000"/>
              </a:solidFill>
              <a:latin typeface="Calibri" panose="020F0502020204030204"/>
              <a:cs typeface="Calibri" panose="020F0502020204030204"/>
            </a:endParaRPr>
          </a:p>
        </p:txBody>
      </p:sp>
      <p:sp>
        <p:nvSpPr>
          <p:cNvPr id="5" name="TextBox 4">
            <a:extLst>
              <a:ext uri="{FF2B5EF4-FFF2-40B4-BE49-F238E27FC236}">
                <a16:creationId xmlns:a16="http://schemas.microsoft.com/office/drawing/2014/main" id="{908A4F84-81A9-F116-3F49-5B0CA17EECB4}"/>
              </a:ext>
            </a:extLst>
          </p:cNvPr>
          <p:cNvSpPr txBox="1"/>
          <p:nvPr/>
        </p:nvSpPr>
        <p:spPr>
          <a:xfrm>
            <a:off x="9230711" y="520262"/>
            <a:ext cx="287457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400" dirty="0">
                <a:solidFill>
                  <a:srgbClr val="141414"/>
                </a:solidFill>
                <a:latin typeface="Century Gothic"/>
              </a:rPr>
              <a:t>Improvements in technology have increased the amount of </a:t>
            </a:r>
            <a:r>
              <a:rPr lang="en-US" sz="1400">
                <a:solidFill>
                  <a:srgbClr val="141414"/>
                </a:solidFill>
                <a:latin typeface="Century Gothic"/>
              </a:rPr>
              <a:t>food available.</a:t>
            </a:r>
            <a:endParaRPr lang="en-GB" sz="1400" dirty="0">
              <a:solidFill>
                <a:srgbClr val="000000"/>
              </a:solidFill>
              <a:latin typeface="Calibri" panose="020F0502020204030204"/>
              <a:cs typeface="Calibri" panose="020F0502020204030204"/>
            </a:endParaRPr>
          </a:p>
          <a:p>
            <a:pPr marL="285750" indent="-285750">
              <a:buFont typeface="Wingdings"/>
              <a:buChar char="Ø"/>
            </a:pPr>
            <a:r>
              <a:rPr lang="en-US" sz="1400" dirty="0">
                <a:solidFill>
                  <a:srgbClr val="141414"/>
                </a:solidFill>
                <a:latin typeface="Century Gothic"/>
              </a:rPr>
              <a:t>Technology can overcome temperature, water and nutrient deficiencies in the form of greenhouses, irrigation and </a:t>
            </a:r>
            <a:r>
              <a:rPr lang="en-US" sz="1400" dirty="0" err="1">
                <a:solidFill>
                  <a:srgbClr val="141414"/>
                </a:solidFill>
                <a:latin typeface="Century Gothic"/>
              </a:rPr>
              <a:t>fertilisers</a:t>
            </a:r>
            <a:r>
              <a:rPr lang="en-US" sz="1400" dirty="0">
                <a:solidFill>
                  <a:srgbClr val="141414"/>
                </a:solidFill>
                <a:latin typeface="Century Gothic"/>
              </a:rPr>
              <a:t>. </a:t>
            </a:r>
            <a:endParaRPr lang="en-US" sz="1400" dirty="0">
              <a:solidFill>
                <a:srgbClr val="141414"/>
              </a:solidFill>
              <a:latin typeface="Century Gothic"/>
              <a:cs typeface="Calibri" panose="020F0502020204030204"/>
            </a:endParaRPr>
          </a:p>
        </p:txBody>
      </p:sp>
      <p:sp>
        <p:nvSpPr>
          <p:cNvPr id="9" name="TextBox 8">
            <a:extLst>
              <a:ext uri="{FF2B5EF4-FFF2-40B4-BE49-F238E27FC236}">
                <a16:creationId xmlns:a16="http://schemas.microsoft.com/office/drawing/2014/main" id="{595A0B6E-9FCE-45F4-5BB3-73D26ACFCF97}"/>
              </a:ext>
            </a:extLst>
          </p:cNvPr>
          <p:cNvSpPr txBox="1"/>
          <p:nvPr/>
        </p:nvSpPr>
        <p:spPr>
          <a:xfrm>
            <a:off x="4750676" y="296917"/>
            <a:ext cx="479271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1400" dirty="0">
                <a:solidFill>
                  <a:srgbClr val="141414"/>
                </a:solidFill>
                <a:latin typeface="Century Gothic"/>
              </a:rPr>
              <a:t>Have increased crop yields. </a:t>
            </a:r>
            <a:endParaRPr lang="en-GB" sz="1400" dirty="0">
              <a:solidFill>
                <a:srgbClr val="000000"/>
              </a:solidFill>
              <a:latin typeface="Calibri" panose="020F0502020204030204"/>
              <a:cs typeface="Calibri" panose="020F0502020204030204"/>
            </a:endParaRPr>
          </a:p>
          <a:p>
            <a:pPr marL="342900" indent="-342900">
              <a:buFont typeface="Wingdings"/>
              <a:buChar char="Ø"/>
            </a:pPr>
            <a:r>
              <a:rPr lang="en-US" sz="1400" dirty="0">
                <a:solidFill>
                  <a:srgbClr val="141414"/>
                </a:solidFill>
                <a:latin typeface="Century Gothic"/>
              </a:rPr>
              <a:t>Farmers in wealthier countries can afford pesticides, whereas most farmers in poorer countries cannot afford them.</a:t>
            </a:r>
            <a:endParaRPr lang="en-GB" sz="1400">
              <a:cs typeface="Calibri" panose="020F0502020204030204"/>
            </a:endParaRPr>
          </a:p>
        </p:txBody>
      </p:sp>
      <p:sp>
        <p:nvSpPr>
          <p:cNvPr id="10" name="TextBox 9">
            <a:extLst>
              <a:ext uri="{FF2B5EF4-FFF2-40B4-BE49-F238E27FC236}">
                <a16:creationId xmlns:a16="http://schemas.microsoft.com/office/drawing/2014/main" id="{1FD02D8B-33E9-1A42-0455-9C93BF95485B}"/>
              </a:ext>
            </a:extLst>
          </p:cNvPr>
          <p:cNvSpPr txBox="1"/>
          <p:nvPr/>
        </p:nvSpPr>
        <p:spPr>
          <a:xfrm>
            <a:off x="112986" y="2215056"/>
            <a:ext cx="254613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400" dirty="0">
                <a:solidFill>
                  <a:srgbClr val="141414"/>
                </a:solidFill>
                <a:latin typeface="Century Gothic"/>
              </a:rPr>
              <a:t>Systems provide water for countries with unreliable or low rainfall. </a:t>
            </a:r>
            <a:endParaRPr lang="en-GB" sz="1400" dirty="0">
              <a:solidFill>
                <a:srgbClr val="000000"/>
              </a:solidFill>
              <a:latin typeface="Calibri" panose="020F0502020204030204"/>
              <a:cs typeface="Calibri" panose="020F0502020204030204"/>
            </a:endParaRPr>
          </a:p>
          <a:p>
            <a:pPr marL="285750" indent="-285750">
              <a:buFont typeface="Wingdings"/>
              <a:buChar char="Ø"/>
            </a:pPr>
            <a:r>
              <a:rPr lang="en-US" sz="1400" dirty="0">
                <a:solidFill>
                  <a:srgbClr val="141414"/>
                </a:solidFill>
                <a:latin typeface="Century Gothic"/>
              </a:rPr>
              <a:t>Irrigation can double crop  but it is expensive to put these systems in place. </a:t>
            </a:r>
            <a:endParaRPr lang="en-GB" sz="1400">
              <a:solidFill>
                <a:srgbClr val="000000"/>
              </a:solidFill>
              <a:latin typeface="Calibri" panose="020F0502020204030204"/>
              <a:cs typeface="Calibri" panose="020F0502020204030204"/>
            </a:endParaRPr>
          </a:p>
          <a:p>
            <a:pPr marL="285750" indent="-285750">
              <a:buFont typeface="Wingdings"/>
              <a:buChar char="Ø"/>
            </a:pPr>
            <a:r>
              <a:rPr lang="en-US" sz="1400">
                <a:solidFill>
                  <a:srgbClr val="141414"/>
                </a:solidFill>
                <a:latin typeface="Century Gothic"/>
              </a:rPr>
              <a:t>Water </a:t>
            </a:r>
            <a:r>
              <a:rPr lang="en-US" sz="1400" dirty="0">
                <a:solidFill>
                  <a:srgbClr val="141414"/>
                </a:solidFill>
                <a:latin typeface="Century Gothic"/>
              </a:rPr>
              <a:t>can be taken either from underground  or directly from rivers. Both have environmental consequences.</a:t>
            </a:r>
            <a:endParaRPr lang="en-GB" sz="1400">
              <a:cs typeface="Calibri" panose="020F0502020204030204"/>
            </a:endParaRPr>
          </a:p>
        </p:txBody>
      </p:sp>
      <p:sp>
        <p:nvSpPr>
          <p:cNvPr id="11" name="TextBox 10">
            <a:extLst>
              <a:ext uri="{FF2B5EF4-FFF2-40B4-BE49-F238E27FC236}">
                <a16:creationId xmlns:a16="http://schemas.microsoft.com/office/drawing/2014/main" id="{13BA4640-7B92-C2E5-ACF6-A4FAED56BFE5}"/>
              </a:ext>
            </a:extLst>
          </p:cNvPr>
          <p:cNvSpPr txBox="1"/>
          <p:nvPr/>
        </p:nvSpPr>
        <p:spPr>
          <a:xfrm>
            <a:off x="1768365" y="5538952"/>
            <a:ext cx="8839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400" dirty="0">
                <a:solidFill>
                  <a:srgbClr val="141414"/>
                </a:solidFill>
                <a:latin typeface="Century Gothic"/>
              </a:rPr>
              <a:t>War forces farmers to flee their land or to fight in conflict.</a:t>
            </a:r>
            <a:endParaRPr lang="en-GB" sz="1400" dirty="0">
              <a:solidFill>
                <a:srgbClr val="000000"/>
              </a:solidFill>
              <a:latin typeface="Calibri" panose="020F0502020204030204"/>
              <a:cs typeface="Calibri" panose="020F0502020204030204"/>
            </a:endParaRPr>
          </a:p>
          <a:p>
            <a:pPr marL="285750" indent="-285750">
              <a:buFont typeface="Wingdings"/>
              <a:buChar char="Ø"/>
            </a:pPr>
            <a:r>
              <a:rPr lang="en-US" sz="1400" dirty="0">
                <a:solidFill>
                  <a:srgbClr val="141414"/>
                </a:solidFill>
                <a:latin typeface="Century Gothic"/>
              </a:rPr>
              <a:t> Food can be used as a weapon, with enemies cutting off food supplies in order to gain ground.</a:t>
            </a:r>
            <a:endParaRPr lang="en-GB" sz="1400" dirty="0">
              <a:solidFill>
                <a:srgbClr val="000000"/>
              </a:solidFill>
              <a:latin typeface="Calibri" panose="020F0502020204030204"/>
              <a:cs typeface="Calibri" panose="020F0502020204030204"/>
            </a:endParaRPr>
          </a:p>
          <a:p>
            <a:pPr marL="285750" indent="-285750">
              <a:buFont typeface="Wingdings"/>
              <a:buChar char="Ø"/>
            </a:pPr>
            <a:r>
              <a:rPr lang="en-US" sz="1400" dirty="0">
                <a:solidFill>
                  <a:srgbClr val="141414"/>
                </a:solidFill>
                <a:latin typeface="Century Gothic"/>
              </a:rPr>
              <a:t>Crops can also be destroyed during fighting. </a:t>
            </a:r>
            <a:endParaRPr lang="en-GB" sz="1400" dirty="0">
              <a:solidFill>
                <a:srgbClr val="000000"/>
              </a:solidFill>
              <a:latin typeface="Calibri" panose="020F0502020204030204"/>
              <a:cs typeface="Calibri" panose="020F0502020204030204"/>
            </a:endParaRPr>
          </a:p>
          <a:p>
            <a:pPr marL="285750" indent="-285750">
              <a:buFont typeface="Wingdings"/>
              <a:buChar char="Ø"/>
            </a:pPr>
            <a:r>
              <a:rPr lang="en-US" sz="1400" dirty="0">
                <a:solidFill>
                  <a:srgbClr val="141414"/>
                </a:solidFill>
                <a:latin typeface="Century Gothic"/>
              </a:rPr>
              <a:t>Food shortages have caused riots and conflict, </a:t>
            </a:r>
            <a:r>
              <a:rPr lang="en-US" sz="1400" dirty="0" err="1">
                <a:solidFill>
                  <a:srgbClr val="141414"/>
                </a:solidFill>
                <a:latin typeface="Century Gothic"/>
              </a:rPr>
              <a:t>eg</a:t>
            </a:r>
            <a:r>
              <a:rPr lang="en-US" sz="1400" dirty="0">
                <a:solidFill>
                  <a:srgbClr val="141414"/>
                </a:solidFill>
                <a:latin typeface="Century Gothic"/>
              </a:rPr>
              <a:t> the Darfur region has faced conflict for many years because of disagreements over land and  rights.</a:t>
            </a:r>
            <a:endParaRPr lang="en-GB" sz="1400">
              <a:cs typeface="Calibri" panose="020F0502020204030204"/>
            </a:endParaRPr>
          </a:p>
        </p:txBody>
      </p:sp>
      <p:sp>
        <p:nvSpPr>
          <p:cNvPr id="22" name="TextBox 21">
            <a:extLst>
              <a:ext uri="{FF2B5EF4-FFF2-40B4-BE49-F238E27FC236}">
                <a16:creationId xmlns:a16="http://schemas.microsoft.com/office/drawing/2014/main" id="{88CECB06-657C-0C72-5201-82BFCA871D70}"/>
              </a:ext>
            </a:extLst>
          </p:cNvPr>
          <p:cNvSpPr txBox="1"/>
          <p:nvPr/>
        </p:nvSpPr>
        <p:spPr>
          <a:xfrm>
            <a:off x="9848193" y="2858814"/>
            <a:ext cx="213885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Ø"/>
            </a:pPr>
            <a:r>
              <a:rPr lang="en-US" sz="1400" dirty="0">
                <a:solidFill>
                  <a:srgbClr val="141414"/>
                </a:solidFill>
                <a:latin typeface="Century Gothic"/>
              </a:rPr>
              <a:t>When people have less money, they cannot afford food and they</a:t>
            </a:r>
            <a:endParaRPr lang="en-GB" sz="1400" dirty="0">
              <a:solidFill>
                <a:srgbClr val="000000"/>
              </a:solidFill>
              <a:latin typeface="Calibri" panose="020F0502020204030204"/>
              <a:cs typeface="Calibri" panose="020F0502020204030204"/>
            </a:endParaRPr>
          </a:p>
          <a:p>
            <a:pPr marL="342900" indent="-342900">
              <a:buFont typeface="Wingdings"/>
              <a:buChar char="Ø"/>
            </a:pPr>
            <a:r>
              <a:rPr lang="en-US" sz="1400" dirty="0">
                <a:solidFill>
                  <a:srgbClr val="141414"/>
                </a:solidFill>
                <a:latin typeface="Century Gothic"/>
              </a:rPr>
              <a:t>become unable to work. Families in developing countries spend much of their income on food.</a:t>
            </a:r>
            <a:endParaRPr lang="en-GB" sz="1400">
              <a:cs typeface="Calibri" panose="020F0502020204030204"/>
            </a:endParaRPr>
          </a:p>
        </p:txBody>
      </p:sp>
      <p:pic>
        <p:nvPicPr>
          <p:cNvPr id="25" name="Graphic 1" descr="Bug under magnifying glass with solid fill">
            <a:extLst>
              <a:ext uri="{FF2B5EF4-FFF2-40B4-BE49-F238E27FC236}">
                <a16:creationId xmlns:a16="http://schemas.microsoft.com/office/drawing/2014/main" id="{B70AA2A9-326D-68F7-2D41-94A55A01B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6440" y="5891635"/>
            <a:ext cx="834571" cy="820057"/>
          </a:xfrm>
          <a:prstGeom prst="rect">
            <a:avLst/>
          </a:prstGeom>
        </p:spPr>
      </p:pic>
    </p:spTree>
    <p:extLst>
      <p:ext uri="{BB962C8B-B14F-4D97-AF65-F5344CB8AC3E}">
        <p14:creationId xmlns:p14="http://schemas.microsoft.com/office/powerpoint/2010/main" val="2087960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418400A2-5FE2-EEBD-62BF-1C517DC5B01D}"/>
              </a:ext>
            </a:extLst>
          </p:cNvPr>
          <p:cNvSpPr/>
          <p:nvPr/>
        </p:nvSpPr>
        <p:spPr>
          <a:xfrm>
            <a:off x="1969306" y="2782693"/>
            <a:ext cx="8272243" cy="6510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Does food poverty exist in the UK?</a:t>
            </a:r>
            <a:endParaRPr lang="en-US" sz="2800" kern="1200" dirty="0">
              <a:solidFill>
                <a:schemeClr val="tx1"/>
              </a:solidFill>
              <a:latin typeface="Century Gothic"/>
              <a:ea typeface="+mj-ea"/>
              <a:cs typeface="+mj-cs"/>
            </a:endParaRPr>
          </a:p>
        </p:txBody>
      </p:sp>
      <p:sp>
        <p:nvSpPr>
          <p:cNvPr id="6" name="TextBox 5">
            <a:extLst>
              <a:ext uri="{FF2B5EF4-FFF2-40B4-BE49-F238E27FC236}">
                <a16:creationId xmlns:a16="http://schemas.microsoft.com/office/drawing/2014/main" id="{CEC81861-D68A-F51A-9193-BBFBBD935D7A}"/>
              </a:ext>
            </a:extLst>
          </p:cNvPr>
          <p:cNvSpPr txBox="1"/>
          <p:nvPr/>
        </p:nvSpPr>
        <p:spPr>
          <a:xfrm>
            <a:off x="195532" y="6349042"/>
            <a:ext cx="115565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https://www.youtube.com/watch?v=taiI6Wda79k</a:t>
            </a:r>
            <a:endParaRPr lang="en-US"/>
          </a:p>
          <a:p>
            <a:endParaRPr lang="en-US" dirty="0">
              <a:cs typeface="Calibri"/>
            </a:endParaRPr>
          </a:p>
        </p:txBody>
      </p:sp>
      <p:pic>
        <p:nvPicPr>
          <p:cNvPr id="8" name="Graphic 7" descr="Bug under magnifying glass with solid fill">
            <a:extLst>
              <a:ext uri="{FF2B5EF4-FFF2-40B4-BE49-F238E27FC236}">
                <a16:creationId xmlns:a16="http://schemas.microsoft.com/office/drawing/2014/main" id="{D93B71C2-1E9B-EABB-1BDF-6A73BB604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440" y="5891635"/>
            <a:ext cx="834571" cy="820057"/>
          </a:xfrm>
          <a:prstGeom prst="rect">
            <a:avLst/>
          </a:prstGeom>
        </p:spPr>
      </p:pic>
      <p:sp>
        <p:nvSpPr>
          <p:cNvPr id="2" name="TextBox 1">
            <a:extLst>
              <a:ext uri="{FF2B5EF4-FFF2-40B4-BE49-F238E27FC236}">
                <a16:creationId xmlns:a16="http://schemas.microsoft.com/office/drawing/2014/main" id="{9B488176-4BCC-685B-B337-C5B2D7BE85AB}"/>
              </a:ext>
            </a:extLst>
          </p:cNvPr>
          <p:cNvSpPr txBox="1"/>
          <p:nvPr/>
        </p:nvSpPr>
        <p:spPr>
          <a:xfrm>
            <a:off x="191477" y="211015"/>
            <a:ext cx="11760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Why Mum &amp; Dad are trying to help end hunger in the UK 🍽 (youtube.com)</a:t>
            </a:r>
            <a:endParaRPr lang="en-US"/>
          </a:p>
        </p:txBody>
      </p:sp>
    </p:spTree>
    <p:extLst>
      <p:ext uri="{BB962C8B-B14F-4D97-AF65-F5344CB8AC3E}">
        <p14:creationId xmlns:p14="http://schemas.microsoft.com/office/powerpoint/2010/main" val="3319572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graphic of a map and a group of people&#10;&#10;Description automatically generated">
            <a:extLst>
              <a:ext uri="{FF2B5EF4-FFF2-40B4-BE49-F238E27FC236}">
                <a16:creationId xmlns:a16="http://schemas.microsoft.com/office/drawing/2014/main" id="{A63BA919-37C3-22A9-00C9-07EA6AB6BC5F}"/>
              </a:ext>
            </a:extLst>
          </p:cNvPr>
          <p:cNvPicPr>
            <a:picLocks noChangeAspect="1"/>
          </p:cNvPicPr>
          <p:nvPr/>
        </p:nvPicPr>
        <p:blipFill>
          <a:blip r:embed="rId2"/>
          <a:stretch>
            <a:fillRect/>
          </a:stretch>
        </p:blipFill>
        <p:spPr>
          <a:xfrm>
            <a:off x="971909" y="114928"/>
            <a:ext cx="10248181" cy="6743163"/>
          </a:xfrm>
          <a:prstGeom prst="rect">
            <a:avLst/>
          </a:prstGeom>
        </p:spPr>
      </p:pic>
      <p:pic>
        <p:nvPicPr>
          <p:cNvPr id="6" name="Graphic 5" descr="Bug under magnifying glass with solid fill">
            <a:extLst>
              <a:ext uri="{FF2B5EF4-FFF2-40B4-BE49-F238E27FC236}">
                <a16:creationId xmlns:a16="http://schemas.microsoft.com/office/drawing/2014/main" id="{44288611-523C-DB83-B8B6-1DAA70D62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440" y="5891635"/>
            <a:ext cx="834571" cy="820057"/>
          </a:xfrm>
          <a:prstGeom prst="rect">
            <a:avLst/>
          </a:prstGeom>
        </p:spPr>
      </p:pic>
    </p:spTree>
    <p:extLst>
      <p:ext uri="{BB962C8B-B14F-4D97-AF65-F5344CB8AC3E}">
        <p14:creationId xmlns:p14="http://schemas.microsoft.com/office/powerpoint/2010/main" val="424238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two children walking on a street&#10;&#10;Description automatically generated">
            <a:extLst>
              <a:ext uri="{FF2B5EF4-FFF2-40B4-BE49-F238E27FC236}">
                <a16:creationId xmlns:a16="http://schemas.microsoft.com/office/drawing/2014/main" id="{AA5AD324-7ED3-05B1-DA98-5FA08D775EB5}"/>
              </a:ext>
            </a:extLst>
          </p:cNvPr>
          <p:cNvPicPr>
            <a:picLocks noChangeAspect="1"/>
          </p:cNvPicPr>
          <p:nvPr/>
        </p:nvPicPr>
        <p:blipFill>
          <a:blip r:embed="rId2"/>
          <a:stretch>
            <a:fillRect/>
          </a:stretch>
        </p:blipFill>
        <p:spPr>
          <a:xfrm>
            <a:off x="281796" y="420331"/>
            <a:ext cx="3318294" cy="3415039"/>
          </a:xfrm>
          <a:prstGeom prst="rect">
            <a:avLst/>
          </a:prstGeom>
        </p:spPr>
      </p:pic>
      <p:sp>
        <p:nvSpPr>
          <p:cNvPr id="5" name="Rounded Rectangle 3">
            <a:extLst>
              <a:ext uri="{FF2B5EF4-FFF2-40B4-BE49-F238E27FC236}">
                <a16:creationId xmlns:a16="http://schemas.microsoft.com/office/drawing/2014/main" id="{889D0847-3AD1-B2A8-E8B1-E32691987386}"/>
              </a:ext>
            </a:extLst>
          </p:cNvPr>
          <p:cNvSpPr/>
          <p:nvPr/>
        </p:nvSpPr>
        <p:spPr>
          <a:xfrm>
            <a:off x="-392" y="194768"/>
            <a:ext cx="2506923" cy="881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b="1" dirty="0">
                <a:solidFill>
                  <a:schemeClr val="tx1"/>
                </a:solidFill>
                <a:latin typeface="Century Gothic"/>
                <a:ea typeface="+mj-ea"/>
                <a:cs typeface="+mj-cs"/>
              </a:rPr>
              <a:t>Explore...</a:t>
            </a:r>
            <a:endParaRPr lang="en-US" sz="2800" b="1" kern="1200" dirty="0">
              <a:solidFill>
                <a:schemeClr val="tx1"/>
              </a:solidFill>
              <a:latin typeface="Century Gothic"/>
              <a:ea typeface="+mj-ea"/>
              <a:cs typeface="+mj-cs"/>
            </a:endParaRPr>
          </a:p>
        </p:txBody>
      </p:sp>
      <p:pic>
        <p:nvPicPr>
          <p:cNvPr id="7" name="Graphic 6" descr="Bug under magnifying glass with solid fill">
            <a:extLst>
              <a:ext uri="{FF2B5EF4-FFF2-40B4-BE49-F238E27FC236}">
                <a16:creationId xmlns:a16="http://schemas.microsoft.com/office/drawing/2014/main" id="{A14B3CF2-6490-16BE-D0D2-C9CDB420E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6440" y="5891635"/>
            <a:ext cx="834571" cy="820057"/>
          </a:xfrm>
          <a:prstGeom prst="rect">
            <a:avLst/>
          </a:prstGeom>
        </p:spPr>
      </p:pic>
      <p:sp>
        <p:nvSpPr>
          <p:cNvPr id="9" name="TextBox 8">
            <a:extLst>
              <a:ext uri="{FF2B5EF4-FFF2-40B4-BE49-F238E27FC236}">
                <a16:creationId xmlns:a16="http://schemas.microsoft.com/office/drawing/2014/main" id="{41E56456-3D35-4E5B-6A43-667F944827DF}"/>
              </a:ext>
            </a:extLst>
          </p:cNvPr>
          <p:cNvSpPr txBox="1"/>
          <p:nvPr/>
        </p:nvSpPr>
        <p:spPr>
          <a:xfrm>
            <a:off x="3660476" y="2927230"/>
            <a:ext cx="2915728" cy="948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hlinkClick r:id="rId5"/>
              </a:rPr>
              <a:t>https://www.trusselltrust.org/</a:t>
            </a:r>
            <a:endParaRPr lang="en-US">
              <a:latin typeface="Century Gothic"/>
            </a:endParaRPr>
          </a:p>
          <a:p>
            <a:endParaRPr lang="en-US" dirty="0">
              <a:cs typeface="Calibri"/>
            </a:endParaRPr>
          </a:p>
        </p:txBody>
      </p:sp>
      <p:sp>
        <p:nvSpPr>
          <p:cNvPr id="10" name="TextBox 9">
            <a:extLst>
              <a:ext uri="{FF2B5EF4-FFF2-40B4-BE49-F238E27FC236}">
                <a16:creationId xmlns:a16="http://schemas.microsoft.com/office/drawing/2014/main" id="{801ECED2-46D8-35C6-D893-B8062299EF70}"/>
              </a:ext>
            </a:extLst>
          </p:cNvPr>
          <p:cNvSpPr txBox="1"/>
          <p:nvPr/>
        </p:nvSpPr>
        <p:spPr>
          <a:xfrm>
            <a:off x="8620665" y="195532"/>
            <a:ext cx="6970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hlinkClick r:id="rId6"/>
              </a:rPr>
              <a:t>https://www.bigissue.com/</a:t>
            </a:r>
            <a:endParaRPr lang="en-US">
              <a:latin typeface="Century Gothic"/>
              <a:cs typeface="Calibri"/>
            </a:endParaRPr>
          </a:p>
          <a:p>
            <a:endParaRPr lang="en-US" dirty="0">
              <a:latin typeface="Century Gothic"/>
              <a:cs typeface="Calibri"/>
            </a:endParaRPr>
          </a:p>
        </p:txBody>
      </p:sp>
      <p:pic>
        <p:nvPicPr>
          <p:cNvPr id="11" name="Picture 10" descr="A group of canned food&#10;&#10;Description automatically generated">
            <a:extLst>
              <a:ext uri="{FF2B5EF4-FFF2-40B4-BE49-F238E27FC236}">
                <a16:creationId xmlns:a16="http://schemas.microsoft.com/office/drawing/2014/main" id="{2454CABF-2998-AC98-D80D-A2509E0DA39C}"/>
              </a:ext>
            </a:extLst>
          </p:cNvPr>
          <p:cNvPicPr>
            <a:picLocks noChangeAspect="1"/>
          </p:cNvPicPr>
          <p:nvPr/>
        </p:nvPicPr>
        <p:blipFill>
          <a:blip r:embed="rId7"/>
          <a:stretch>
            <a:fillRect/>
          </a:stretch>
        </p:blipFill>
        <p:spPr>
          <a:xfrm>
            <a:off x="3876136" y="190447"/>
            <a:ext cx="4439728" cy="2724616"/>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4036148B-8577-B230-1F4F-7097E3F7AB17}"/>
              </a:ext>
            </a:extLst>
          </p:cNvPr>
          <p:cNvPicPr>
            <a:picLocks noChangeAspect="1"/>
          </p:cNvPicPr>
          <p:nvPr/>
        </p:nvPicPr>
        <p:blipFill>
          <a:blip r:embed="rId8"/>
          <a:stretch>
            <a:fillRect/>
          </a:stretch>
        </p:blipFill>
        <p:spPr>
          <a:xfrm>
            <a:off x="6809116" y="2003871"/>
            <a:ext cx="5287994" cy="2160143"/>
          </a:xfrm>
          <a:prstGeom prst="rect">
            <a:avLst/>
          </a:prstGeom>
        </p:spPr>
      </p:pic>
      <p:sp>
        <p:nvSpPr>
          <p:cNvPr id="13" name="TextBox 12">
            <a:extLst>
              <a:ext uri="{FF2B5EF4-FFF2-40B4-BE49-F238E27FC236}">
                <a16:creationId xmlns:a16="http://schemas.microsoft.com/office/drawing/2014/main" id="{31AD1CE6-BB62-56C9-578E-77F366C9DE06}"/>
              </a:ext>
            </a:extLst>
          </p:cNvPr>
          <p:cNvSpPr txBox="1"/>
          <p:nvPr/>
        </p:nvSpPr>
        <p:spPr>
          <a:xfrm>
            <a:off x="8448136" y="1086929"/>
            <a:ext cx="363459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hlinkClick r:id="rId9"/>
              </a:rPr>
              <a:t>https://fareshare.org.uk/what-we-do/hunger-food-waste/</a:t>
            </a:r>
            <a:endParaRPr lang="en-US">
              <a:latin typeface="Century Gothic"/>
            </a:endParaRPr>
          </a:p>
          <a:p>
            <a:endParaRPr lang="en-US" dirty="0">
              <a:cs typeface="Calibri"/>
            </a:endParaRPr>
          </a:p>
        </p:txBody>
      </p:sp>
      <p:pic>
        <p:nvPicPr>
          <p:cNvPr id="14" name="Picture 13" descr="A person holding a box&#10;&#10;Description automatically generated">
            <a:extLst>
              <a:ext uri="{FF2B5EF4-FFF2-40B4-BE49-F238E27FC236}">
                <a16:creationId xmlns:a16="http://schemas.microsoft.com/office/drawing/2014/main" id="{0CEE19D2-CBF7-3D54-15EB-59AA28A7944D}"/>
              </a:ext>
            </a:extLst>
          </p:cNvPr>
          <p:cNvPicPr>
            <a:picLocks noChangeAspect="1"/>
          </p:cNvPicPr>
          <p:nvPr/>
        </p:nvPicPr>
        <p:blipFill>
          <a:blip r:embed="rId10"/>
          <a:stretch>
            <a:fillRect/>
          </a:stretch>
        </p:blipFill>
        <p:spPr>
          <a:xfrm>
            <a:off x="4695646" y="4263208"/>
            <a:ext cx="6438180" cy="2457884"/>
          </a:xfrm>
          <a:prstGeom prst="rect">
            <a:avLst/>
          </a:prstGeom>
        </p:spPr>
      </p:pic>
      <p:sp>
        <p:nvSpPr>
          <p:cNvPr id="15" name="TextBox 14">
            <a:extLst>
              <a:ext uri="{FF2B5EF4-FFF2-40B4-BE49-F238E27FC236}">
                <a16:creationId xmlns:a16="http://schemas.microsoft.com/office/drawing/2014/main" id="{9312AE17-453E-8406-A4AD-B0D8B1FDA9D4}"/>
              </a:ext>
            </a:extLst>
          </p:cNvPr>
          <p:cNvSpPr txBox="1"/>
          <p:nvPr/>
        </p:nvSpPr>
        <p:spPr>
          <a:xfrm>
            <a:off x="3660476" y="3617343"/>
            <a:ext cx="36633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hlinkClick r:id="rId11"/>
              </a:rPr>
              <a:t>https://www.ladbaby.com</a:t>
            </a:r>
            <a:endParaRPr lang="en-US">
              <a:latin typeface="Century Gothic"/>
            </a:endParaRPr>
          </a:p>
          <a:p>
            <a:r>
              <a:rPr lang="en-US" dirty="0">
                <a:latin typeface="Century Gothic"/>
              </a:rPr>
              <a:t>/</a:t>
            </a:r>
            <a:endParaRPr lang="en-US">
              <a:latin typeface="Century Gothic"/>
            </a:endParaRPr>
          </a:p>
        </p:txBody>
      </p:sp>
      <p:sp>
        <p:nvSpPr>
          <p:cNvPr id="16" name="Rounded Rectangle 3">
            <a:extLst>
              <a:ext uri="{FF2B5EF4-FFF2-40B4-BE49-F238E27FC236}">
                <a16:creationId xmlns:a16="http://schemas.microsoft.com/office/drawing/2014/main" id="{BFDA1FA2-317B-C1DC-C467-E77AD7F4AB65}"/>
              </a:ext>
            </a:extLst>
          </p:cNvPr>
          <p:cNvSpPr/>
          <p:nvPr/>
        </p:nvSpPr>
        <p:spPr>
          <a:xfrm>
            <a:off x="200890" y="4263561"/>
            <a:ext cx="4505375" cy="24338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000" b="1" dirty="0">
                <a:solidFill>
                  <a:schemeClr val="tx1"/>
                </a:solidFill>
                <a:latin typeface="Century Gothic"/>
                <a:ea typeface="+mj-ea"/>
                <a:cs typeface="+mj-cs"/>
              </a:rPr>
              <a:t>Do some independent enquiry into food poverty in the UK. </a:t>
            </a:r>
          </a:p>
          <a:p>
            <a:pPr algn="ctr">
              <a:lnSpc>
                <a:spcPct val="90000"/>
              </a:lnSpc>
              <a:spcBef>
                <a:spcPct val="0"/>
              </a:spcBef>
              <a:spcAft>
                <a:spcPts val="600"/>
              </a:spcAft>
            </a:pPr>
            <a:endParaRPr lang="en-US" sz="2000" dirty="0">
              <a:solidFill>
                <a:schemeClr val="tx1"/>
              </a:solidFill>
              <a:latin typeface="Century Gothic"/>
              <a:ea typeface="+mj-ea"/>
              <a:cs typeface="+mj-cs"/>
            </a:endParaRPr>
          </a:p>
          <a:p>
            <a:pPr algn="ctr">
              <a:lnSpc>
                <a:spcPct val="90000"/>
              </a:lnSpc>
              <a:spcBef>
                <a:spcPct val="0"/>
              </a:spcBef>
              <a:spcAft>
                <a:spcPts val="600"/>
              </a:spcAft>
            </a:pPr>
            <a:r>
              <a:rPr lang="en-US" sz="2000" dirty="0">
                <a:solidFill>
                  <a:schemeClr val="tx1"/>
                </a:solidFill>
                <a:latin typeface="Century Gothic"/>
                <a:ea typeface="+mj-ea"/>
                <a:cs typeface="+mj-cs"/>
              </a:rPr>
              <a:t>Be prepared to share what you find out...</a:t>
            </a:r>
          </a:p>
          <a:p>
            <a:pPr algn="ctr">
              <a:lnSpc>
                <a:spcPct val="90000"/>
              </a:lnSpc>
              <a:spcBef>
                <a:spcPct val="0"/>
              </a:spcBef>
              <a:spcAft>
                <a:spcPts val="600"/>
              </a:spcAft>
            </a:pPr>
            <a:r>
              <a:rPr lang="en-US" sz="2000" dirty="0">
                <a:solidFill>
                  <a:schemeClr val="tx1"/>
                </a:solidFill>
                <a:latin typeface="Century Gothic"/>
                <a:ea typeface="+mj-ea"/>
                <a:cs typeface="+mj-cs"/>
              </a:rPr>
              <a:t>These examples shown are a good place to start...</a:t>
            </a:r>
          </a:p>
        </p:txBody>
      </p:sp>
    </p:spTree>
    <p:extLst>
      <p:ext uri="{BB962C8B-B14F-4D97-AF65-F5344CB8AC3E}">
        <p14:creationId xmlns:p14="http://schemas.microsoft.com/office/powerpoint/2010/main" val="213157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82943" y="195898"/>
            <a:ext cx="4111812" cy="7411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latin typeface="Century Gothic"/>
              </a:rPr>
              <a:t>Catching Food..</a:t>
            </a:r>
            <a:r>
              <a:rPr lang="en-GB" sz="2400" b="1" dirty="0">
                <a:solidFill>
                  <a:schemeClr val="tx1"/>
                </a:solidFill>
                <a:latin typeface="Century Gothic"/>
              </a:rPr>
              <a:t>.</a:t>
            </a:r>
          </a:p>
        </p:txBody>
      </p:sp>
      <p:sp>
        <p:nvSpPr>
          <p:cNvPr id="9" name="Rectangle 8"/>
          <p:cNvSpPr/>
          <p:nvPr/>
        </p:nvSpPr>
        <p:spPr>
          <a:xfrm>
            <a:off x="4691125" y="200785"/>
            <a:ext cx="7071586" cy="2031325"/>
          </a:xfrm>
          <a:prstGeom prst="rect">
            <a:avLst/>
          </a:prstGeom>
        </p:spPr>
        <p:txBody>
          <a:bodyPr wrap="square" lIns="91440" tIns="45720" rIns="91440" bIns="45720" anchor="t">
            <a:spAutoFit/>
          </a:bodyPr>
          <a:lstStyle/>
          <a:p>
            <a:pPr marL="285750" indent="-285750">
              <a:buFont typeface="Wingdings" panose="05000000000000000000" pitchFamily="2" charset="2"/>
              <a:buChar char="Ø"/>
            </a:pPr>
            <a:r>
              <a:rPr lang="en-GB" dirty="0">
                <a:latin typeface="Century Gothic"/>
                <a:cs typeface="Arial"/>
              </a:rPr>
              <a:t>Most of the fish we eat, we have to </a:t>
            </a:r>
            <a:r>
              <a:rPr lang="en-GB" b="1" dirty="0">
                <a:latin typeface="Century Gothic"/>
                <a:cs typeface="Arial"/>
              </a:rPr>
              <a:t>catch</a:t>
            </a:r>
          </a:p>
          <a:p>
            <a:pPr marL="285750" indent="-285750">
              <a:buFont typeface="Wingdings" panose="05000000000000000000" pitchFamily="2" charset="2"/>
              <a:buChar char="Ø"/>
            </a:pPr>
            <a:r>
              <a:rPr lang="en-GB" dirty="0">
                <a:latin typeface="Century Gothic" panose="020B0502020202020204" pitchFamily="34" charset="0"/>
                <a:cs typeface="Arial" panose="020B0604020202020204" pitchFamily="34" charset="0"/>
              </a:rPr>
              <a:t>Larger fishing boats called</a:t>
            </a:r>
            <a:r>
              <a:rPr lang="en-GB" b="1" dirty="0">
                <a:latin typeface="Century Gothic" panose="020B0502020202020204" pitchFamily="34" charset="0"/>
                <a:cs typeface="Arial" panose="020B0604020202020204" pitchFamily="34" charset="0"/>
              </a:rPr>
              <a:t> trawlers </a:t>
            </a:r>
            <a:r>
              <a:rPr lang="en-GB" dirty="0">
                <a:latin typeface="Century Gothic" panose="020B0502020202020204" pitchFamily="34" charset="0"/>
                <a:cs typeface="Arial" panose="020B0604020202020204" pitchFamily="34" charset="0"/>
              </a:rPr>
              <a:t>catch large amounts of fish by dredging the sea</a:t>
            </a:r>
          </a:p>
          <a:p>
            <a:pPr marL="285750" indent="-285750">
              <a:buFont typeface="Wingdings" panose="05000000000000000000" pitchFamily="2" charset="2"/>
              <a:buChar char="Ø"/>
            </a:pPr>
            <a:r>
              <a:rPr lang="en-GB" dirty="0">
                <a:latin typeface="Century Gothic" panose="020B0502020202020204" pitchFamily="34" charset="0"/>
                <a:cs typeface="Arial" panose="020B0604020202020204" pitchFamily="34" charset="0"/>
              </a:rPr>
              <a:t>Lobsters and crabs are caught in </a:t>
            </a:r>
            <a:r>
              <a:rPr lang="en-GB" b="1" dirty="0">
                <a:latin typeface="Century Gothic" panose="020B0502020202020204" pitchFamily="34" charset="0"/>
                <a:cs typeface="Arial" panose="020B0604020202020204" pitchFamily="34" charset="0"/>
              </a:rPr>
              <a:t>pots</a:t>
            </a:r>
            <a:r>
              <a:rPr lang="en-GB" dirty="0">
                <a:latin typeface="Century Gothic" panose="020B0502020202020204" pitchFamily="34" charset="0"/>
                <a:cs typeface="Arial" panose="020B0604020202020204" pitchFamily="34" charset="0"/>
              </a:rPr>
              <a:t> on the seabed</a:t>
            </a:r>
          </a:p>
          <a:p>
            <a:pPr marL="285750" indent="-285750">
              <a:buFont typeface="Wingdings" panose="05000000000000000000" pitchFamily="2" charset="2"/>
              <a:buChar char="Ø"/>
            </a:pPr>
            <a:r>
              <a:rPr lang="en-GB" dirty="0">
                <a:latin typeface="Century Gothic"/>
                <a:cs typeface="Arial"/>
              </a:rPr>
              <a:t>Some fish are </a:t>
            </a:r>
            <a:r>
              <a:rPr lang="en-GB" b="1" dirty="0">
                <a:latin typeface="Century Gothic"/>
                <a:cs typeface="Arial"/>
              </a:rPr>
              <a:t>farmed</a:t>
            </a:r>
            <a:r>
              <a:rPr lang="en-GB" dirty="0">
                <a:latin typeface="Century Gothic"/>
                <a:cs typeface="Arial"/>
              </a:rPr>
              <a:t> in tanks or enclosures in rivers, lochs or seas – intensive farming</a:t>
            </a:r>
            <a:endParaRPr lang="en-GB" dirty="0">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Ø"/>
            </a:pPr>
            <a:endParaRPr lang="en-GB" dirty="0">
              <a:latin typeface="Century Gothic" panose="020B0502020202020204" pitchFamily="34" charset="0"/>
              <a:cs typeface="Arial" panose="020B0604020202020204" pitchFamily="34" charset="0"/>
            </a:endParaRPr>
          </a:p>
        </p:txBody>
      </p:sp>
      <p:sp>
        <p:nvSpPr>
          <p:cNvPr id="10" name="Rectangle 9"/>
          <p:cNvSpPr/>
          <p:nvPr/>
        </p:nvSpPr>
        <p:spPr>
          <a:xfrm>
            <a:off x="13569472" y="3327299"/>
            <a:ext cx="184731" cy="615553"/>
          </a:xfrm>
          <a:prstGeom prst="rect">
            <a:avLst/>
          </a:prstGeom>
        </p:spPr>
        <p:txBody>
          <a:bodyPr wrap="none" lIns="91440" tIns="45720" rIns="91440" bIns="45720" anchor="t">
            <a:spAutoFit/>
          </a:bodyPr>
          <a:lstStyle/>
          <a:p>
            <a:endParaRPr lang="en-GB" sz="1600" dirty="0"/>
          </a:p>
          <a:p>
            <a:endParaRPr lang="en-GB" dirty="0"/>
          </a:p>
        </p:txBody>
      </p:sp>
      <p:sp>
        <p:nvSpPr>
          <p:cNvPr id="11" name="Rectangle 10"/>
          <p:cNvSpPr/>
          <p:nvPr/>
        </p:nvSpPr>
        <p:spPr>
          <a:xfrm>
            <a:off x="5366307" y="6332183"/>
            <a:ext cx="287258" cy="615553"/>
          </a:xfrm>
          <a:prstGeom prst="rect">
            <a:avLst/>
          </a:prstGeom>
        </p:spPr>
        <p:txBody>
          <a:bodyPr wrap="none" lIns="91440" tIns="45720" rIns="91440" bIns="45720" anchor="t">
            <a:spAutoFit/>
          </a:bodyPr>
          <a:lstStyle/>
          <a:p>
            <a:r>
              <a:rPr lang="en-GB" sz="1600" dirty="0">
                <a:hlinkClick r:id="rId2"/>
              </a:rPr>
              <a:t>e</a:t>
            </a:r>
            <a:endParaRPr lang="en-GB" sz="1600" dirty="0"/>
          </a:p>
          <a:p>
            <a:endParaRPr lang="en-GB" dirty="0"/>
          </a:p>
        </p:txBody>
      </p:sp>
      <p:grpSp>
        <p:nvGrpSpPr>
          <p:cNvPr id="3" name="Group 2">
            <a:extLst>
              <a:ext uri="{FF2B5EF4-FFF2-40B4-BE49-F238E27FC236}">
                <a16:creationId xmlns:a16="http://schemas.microsoft.com/office/drawing/2014/main" id="{93A0BF6B-A00F-9445-AE2C-CF6CD1F8E6EB}"/>
              </a:ext>
            </a:extLst>
          </p:cNvPr>
          <p:cNvGrpSpPr/>
          <p:nvPr/>
        </p:nvGrpSpPr>
        <p:grpSpPr>
          <a:xfrm>
            <a:off x="-1378" y="2685338"/>
            <a:ext cx="12200172" cy="2859527"/>
            <a:chOff x="-1378" y="1865829"/>
            <a:chExt cx="12430209" cy="2744509"/>
          </a:xfrm>
        </p:grpSpPr>
        <p:pic>
          <p:nvPicPr>
            <p:cNvPr id="12" name="Picture 11"/>
            <p:cNvPicPr>
              <a:picLocks noChangeAspect="1"/>
            </p:cNvPicPr>
            <p:nvPr/>
          </p:nvPicPr>
          <p:blipFill>
            <a:blip r:embed="rId3"/>
            <a:stretch>
              <a:fillRect/>
            </a:stretch>
          </p:blipFill>
          <p:spPr>
            <a:xfrm>
              <a:off x="3862900" y="1865829"/>
              <a:ext cx="4385199" cy="2734108"/>
            </a:xfrm>
            <a:prstGeom prst="rect">
              <a:avLst/>
            </a:prstGeom>
          </p:spPr>
        </p:pic>
        <p:pic>
          <p:nvPicPr>
            <p:cNvPr id="13" name="Picture 12"/>
            <p:cNvPicPr>
              <a:picLocks noChangeAspect="1"/>
            </p:cNvPicPr>
            <p:nvPr/>
          </p:nvPicPr>
          <p:blipFill>
            <a:blip r:embed="rId4"/>
            <a:stretch>
              <a:fillRect/>
            </a:stretch>
          </p:blipFill>
          <p:spPr>
            <a:xfrm>
              <a:off x="-1378" y="1865830"/>
              <a:ext cx="3868256" cy="2744508"/>
            </a:xfrm>
            <a:prstGeom prst="rect">
              <a:avLst/>
            </a:prstGeom>
          </p:spPr>
        </p:pic>
        <p:pic>
          <p:nvPicPr>
            <p:cNvPr id="2" name="Picture 1" descr="Salmon Fishing in Alaska - Avis Alaska">
              <a:extLst>
                <a:ext uri="{FF2B5EF4-FFF2-40B4-BE49-F238E27FC236}">
                  <a16:creationId xmlns:a16="http://schemas.microsoft.com/office/drawing/2014/main" id="{E037708A-76F4-5F25-0E44-13686128215C}"/>
                </a:ext>
              </a:extLst>
            </p:cNvPr>
            <p:cNvPicPr>
              <a:picLocks noChangeAspect="1"/>
            </p:cNvPicPr>
            <p:nvPr/>
          </p:nvPicPr>
          <p:blipFill>
            <a:blip r:embed="rId5"/>
            <a:stretch>
              <a:fillRect/>
            </a:stretch>
          </p:blipFill>
          <p:spPr>
            <a:xfrm>
              <a:off x="8249979" y="1866529"/>
              <a:ext cx="4178852" cy="2733833"/>
            </a:xfrm>
            <a:prstGeom prst="rect">
              <a:avLst/>
            </a:prstGeom>
          </p:spPr>
        </p:pic>
      </p:grpSp>
      <p:sp>
        <p:nvSpPr>
          <p:cNvPr id="4" name="TextBox 3">
            <a:extLst>
              <a:ext uri="{FF2B5EF4-FFF2-40B4-BE49-F238E27FC236}">
                <a16:creationId xmlns:a16="http://schemas.microsoft.com/office/drawing/2014/main" id="{F538FF0E-9BC2-5B79-B3EE-F32C0C48090C}"/>
              </a:ext>
            </a:extLst>
          </p:cNvPr>
          <p:cNvSpPr txBox="1"/>
          <p:nvPr/>
        </p:nvSpPr>
        <p:spPr>
          <a:xfrm>
            <a:off x="179137" y="5633453"/>
            <a:ext cx="747133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https://www.youtube.com/watch?v=1cVwkbHBOR4</a:t>
            </a:r>
            <a:endParaRPr lang="en-US"/>
          </a:p>
          <a:p>
            <a:r>
              <a:rPr lang="en-GB" sz="1600" u="sng" dirty="0">
                <a:solidFill>
                  <a:srgbClr val="0563C1"/>
                </a:solidFill>
                <a:cs typeface="Calibri"/>
                <a:hlinkClick r:id="rId2"/>
              </a:rPr>
              <a:t>Slippery salmon – YouTub</a:t>
            </a:r>
            <a:endParaRPr lang="en-US"/>
          </a:p>
          <a:p>
            <a:r>
              <a:rPr lang="en-GB" sz="1600" u="sng" dirty="0">
                <a:solidFill>
                  <a:srgbClr val="0563C1"/>
                </a:solidFill>
                <a:cs typeface="Calibri"/>
                <a:hlinkClick r:id="rId7"/>
              </a:rPr>
              <a:t>Finding Nemo - Keep swimming – YouTube</a:t>
            </a:r>
            <a:endParaRPr lang="en-GB"/>
          </a:p>
          <a:p>
            <a:endParaRPr lang="en-US" dirty="0">
              <a:cs typeface="Calibri"/>
            </a:endParaRPr>
          </a:p>
        </p:txBody>
      </p:sp>
      <p:pic>
        <p:nvPicPr>
          <p:cNvPr id="6" name="Graphic 5" descr="Bug under magnifying glass outline">
            <a:extLst>
              <a:ext uri="{FF2B5EF4-FFF2-40B4-BE49-F238E27FC236}">
                <a16:creationId xmlns:a16="http://schemas.microsoft.com/office/drawing/2014/main" id="{AA416EBE-CE19-3AE5-4F86-8F90E5B6EA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59706" y="5876026"/>
            <a:ext cx="914400" cy="914400"/>
          </a:xfrm>
          <a:prstGeom prst="rect">
            <a:avLst/>
          </a:prstGeom>
        </p:spPr>
      </p:pic>
    </p:spTree>
    <p:extLst>
      <p:ext uri="{BB962C8B-B14F-4D97-AF65-F5344CB8AC3E}">
        <p14:creationId xmlns:p14="http://schemas.microsoft.com/office/powerpoint/2010/main" val="2742570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red logo with a smiley face and a spoon and fork&#10;&#10;Description automatically generated">
            <a:extLst>
              <a:ext uri="{FF2B5EF4-FFF2-40B4-BE49-F238E27FC236}">
                <a16:creationId xmlns:a16="http://schemas.microsoft.com/office/drawing/2014/main" id="{440E17A9-A061-08A3-0C3F-02C550844F55}"/>
              </a:ext>
            </a:extLst>
          </p:cNvPr>
          <p:cNvPicPr>
            <a:picLocks noChangeAspect="1"/>
          </p:cNvPicPr>
          <p:nvPr/>
        </p:nvPicPr>
        <p:blipFill rotWithShape="1">
          <a:blip r:embed="rId2"/>
          <a:srcRect l="15789" r="15311" b="35252"/>
          <a:stretch/>
        </p:blipFill>
        <p:spPr>
          <a:xfrm>
            <a:off x="349469" y="234316"/>
            <a:ext cx="2441847" cy="1400061"/>
          </a:xfrm>
          <a:prstGeom prst="rect">
            <a:avLst/>
          </a:prstGeom>
        </p:spPr>
      </p:pic>
      <p:sp>
        <p:nvSpPr>
          <p:cNvPr id="9" name="Call-out: Down Arrow 8">
            <a:extLst>
              <a:ext uri="{FF2B5EF4-FFF2-40B4-BE49-F238E27FC236}">
                <a16:creationId xmlns:a16="http://schemas.microsoft.com/office/drawing/2014/main" id="{9290F23E-86DD-13B7-1A8B-96010B3872B6}"/>
              </a:ext>
            </a:extLst>
          </p:cNvPr>
          <p:cNvSpPr/>
          <p:nvPr/>
        </p:nvSpPr>
        <p:spPr>
          <a:xfrm>
            <a:off x="599559" y="2411296"/>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tx1"/>
                </a:solidFill>
                <a:latin typeface="Century Gothic"/>
                <a:cs typeface="Calibri"/>
              </a:rPr>
              <a:t>British Cuisine</a:t>
            </a:r>
          </a:p>
        </p:txBody>
      </p:sp>
      <p:sp>
        <p:nvSpPr>
          <p:cNvPr id="10" name="Call-out: Down Arrow 9">
            <a:extLst>
              <a:ext uri="{FF2B5EF4-FFF2-40B4-BE49-F238E27FC236}">
                <a16:creationId xmlns:a16="http://schemas.microsoft.com/office/drawing/2014/main" id="{D1C5548C-634F-FABE-BA6D-EDA056116892}"/>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tx1"/>
                </a:solidFill>
                <a:latin typeface="Century Gothic"/>
                <a:cs typeface="Calibri"/>
              </a:rPr>
              <a:t>Indian Cuisine</a:t>
            </a:r>
          </a:p>
        </p:txBody>
      </p:sp>
      <p:sp>
        <p:nvSpPr>
          <p:cNvPr id="11" name="Call-out: Down Arrow 10">
            <a:extLst>
              <a:ext uri="{FF2B5EF4-FFF2-40B4-BE49-F238E27FC236}">
                <a16:creationId xmlns:a16="http://schemas.microsoft.com/office/drawing/2014/main" id="{A3F205CF-8CA2-6D4C-30AC-14553BDD44CE}"/>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tx1"/>
                </a:solidFill>
                <a:latin typeface="Century Gothic"/>
                <a:cs typeface="Calibri"/>
              </a:rPr>
              <a:t>Chinese Cuisine</a:t>
            </a:r>
          </a:p>
        </p:txBody>
      </p:sp>
      <p:sp>
        <p:nvSpPr>
          <p:cNvPr id="12" name="Call-out: Down Arrow 11">
            <a:extLst>
              <a:ext uri="{FF2B5EF4-FFF2-40B4-BE49-F238E27FC236}">
                <a16:creationId xmlns:a16="http://schemas.microsoft.com/office/drawing/2014/main" id="{531FC3D7-6943-DFF9-CC55-4211196C6D32}"/>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13" name="Rectangle 12">
            <a:extLst>
              <a:ext uri="{FF2B5EF4-FFF2-40B4-BE49-F238E27FC236}">
                <a16:creationId xmlns:a16="http://schemas.microsoft.com/office/drawing/2014/main" id="{490B7EAB-3710-ECA6-2AAE-C7ED4E8FFE94}"/>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endParaRPr>
          </a:p>
        </p:txBody>
      </p:sp>
      <p:sp>
        <p:nvSpPr>
          <p:cNvPr id="14" name="Rectangle 13">
            <a:extLst>
              <a:ext uri="{FF2B5EF4-FFF2-40B4-BE49-F238E27FC236}">
                <a16:creationId xmlns:a16="http://schemas.microsoft.com/office/drawing/2014/main" id="{6E0413E6-B9DF-5CEF-E4D7-4C4E78B393FF}"/>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u="sng">
                <a:solidFill>
                  <a:srgbClr val="000000"/>
                </a:solidFill>
                <a:latin typeface="Century Gothic"/>
              </a:rPr>
              <a:t>Our Learning Journey</a:t>
            </a:r>
          </a:p>
        </p:txBody>
      </p:sp>
      <p:sp>
        <p:nvSpPr>
          <p:cNvPr id="15" name="Call-out: Down Arrow 14">
            <a:extLst>
              <a:ext uri="{FF2B5EF4-FFF2-40B4-BE49-F238E27FC236}">
                <a16:creationId xmlns:a16="http://schemas.microsoft.com/office/drawing/2014/main" id="{A270F03A-41C8-E710-5F60-03A2B2DD3D79}"/>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5" name="Rectangle 4">
            <a:extLst>
              <a:ext uri="{FF2B5EF4-FFF2-40B4-BE49-F238E27FC236}">
                <a16:creationId xmlns:a16="http://schemas.microsoft.com/office/drawing/2014/main" id="{49AE9B64-A844-C8A6-70E8-356821EB7C4A}"/>
              </a:ext>
            </a:extLst>
          </p:cNvPr>
          <p:cNvSpPr/>
          <p:nvPr/>
        </p:nvSpPr>
        <p:spPr>
          <a:xfrm>
            <a:off x="3056232" y="1628873"/>
            <a:ext cx="8870354" cy="1525252"/>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b="1">
                <a:solidFill>
                  <a:schemeClr val="tx1"/>
                </a:solidFill>
                <a:latin typeface="Century Gothic"/>
              </a:rPr>
              <a:t>Learning Objectives</a:t>
            </a:r>
          </a:p>
          <a:p>
            <a:pPr marL="342900" indent="-342900">
              <a:buAutoNum type="arabicPeriod"/>
            </a:pPr>
            <a:r>
              <a:rPr lang="en-GB" sz="1600">
                <a:solidFill>
                  <a:schemeClr val="tx1"/>
                </a:solidFill>
                <a:latin typeface="Century Gothic"/>
                <a:cs typeface="Calibri" panose="020F0502020204030204"/>
              </a:rPr>
              <a:t>To be able to recognise ingredients common to Chinese cuisine</a:t>
            </a:r>
          </a:p>
          <a:p>
            <a:pPr marL="342900" indent="-342900">
              <a:buAutoNum type="arabicPeriod"/>
            </a:pPr>
            <a:r>
              <a:rPr lang="en-GB" sz="1600">
                <a:solidFill>
                  <a:schemeClr val="tx1"/>
                </a:solidFill>
                <a:latin typeface="Century Gothic"/>
                <a:cs typeface="Calibri" panose="020F0502020204030204"/>
              </a:rPr>
              <a:t>To be able to summarise how food is celebrated in the Chinese culture</a:t>
            </a:r>
          </a:p>
          <a:p>
            <a:pPr marL="342900" indent="-342900">
              <a:buAutoNum type="arabicPeriod"/>
            </a:pPr>
            <a:r>
              <a:rPr lang="en-GB" sz="1600">
                <a:solidFill>
                  <a:schemeClr val="tx1"/>
                </a:solidFill>
                <a:latin typeface="Century Gothic"/>
                <a:cs typeface="Calibri" panose="020F0502020204030204"/>
              </a:rPr>
              <a:t>To be able to review and select relevant information to produce research</a:t>
            </a:r>
            <a:endParaRPr lang="en-GB"/>
          </a:p>
        </p:txBody>
      </p:sp>
      <p:sp>
        <p:nvSpPr>
          <p:cNvPr id="7" name="Rounded Rectangle 3">
            <a:extLst>
              <a:ext uri="{FF2B5EF4-FFF2-40B4-BE49-F238E27FC236}">
                <a16:creationId xmlns:a16="http://schemas.microsoft.com/office/drawing/2014/main" id="{3D691939-1E99-0DB3-049F-D63A7D1DE289}"/>
              </a:ext>
            </a:extLst>
          </p:cNvPr>
          <p:cNvSpPr/>
          <p:nvPr/>
        </p:nvSpPr>
        <p:spPr>
          <a:xfrm>
            <a:off x="3387368" y="1116432"/>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a:solidFill>
                  <a:schemeClr val="tx1"/>
                </a:solidFill>
                <a:latin typeface="Century Gothic"/>
                <a:ea typeface="+mj-ea"/>
                <a:cs typeface="+mj-cs"/>
              </a:rPr>
              <a:t>Chinese Cuisine</a:t>
            </a:r>
            <a:endParaRPr lang="en-US" sz="2800" kern="1200">
              <a:solidFill>
                <a:schemeClr val="tx1"/>
              </a:solidFill>
              <a:latin typeface="Century Gothic"/>
              <a:ea typeface="+mj-ea"/>
              <a:cs typeface="+mj-cs"/>
            </a:endParaRPr>
          </a:p>
        </p:txBody>
      </p:sp>
      <p:sp>
        <p:nvSpPr>
          <p:cNvPr id="4" name="Rounded Rectangle 3">
            <a:extLst>
              <a:ext uri="{FF2B5EF4-FFF2-40B4-BE49-F238E27FC236}">
                <a16:creationId xmlns:a16="http://schemas.microsoft.com/office/drawing/2014/main" id="{58A342DB-F7A1-E986-CC20-C17782089EA2}"/>
              </a:ext>
            </a:extLst>
          </p:cNvPr>
          <p:cNvSpPr/>
          <p:nvPr/>
        </p:nvSpPr>
        <p:spPr>
          <a:xfrm>
            <a:off x="3021530" y="156658"/>
            <a:ext cx="8875845" cy="8992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a:solidFill>
                  <a:schemeClr val="tx1"/>
                </a:solidFill>
                <a:latin typeface="Century Gothic"/>
              </a:rPr>
              <a:t>Where our food comes from... </a:t>
            </a:r>
            <a:endParaRPr lang="en-GB" sz="3200" b="1">
              <a:solidFill>
                <a:schemeClr val="tx1"/>
              </a:solidFill>
              <a:latin typeface="Century Gothic" panose="020B0502020202020204" pitchFamily="34" charset="0"/>
            </a:endParaRPr>
          </a:p>
        </p:txBody>
      </p:sp>
      <p:pic>
        <p:nvPicPr>
          <p:cNvPr id="3" name="Picture 2" descr="A table full of different foods&#10;&#10;Description automatically generated">
            <a:extLst>
              <a:ext uri="{FF2B5EF4-FFF2-40B4-BE49-F238E27FC236}">
                <a16:creationId xmlns:a16="http://schemas.microsoft.com/office/drawing/2014/main" id="{5E50BC7E-453D-7C7A-7BF6-18C887AE92AA}"/>
              </a:ext>
            </a:extLst>
          </p:cNvPr>
          <p:cNvPicPr>
            <a:picLocks noChangeAspect="1"/>
          </p:cNvPicPr>
          <p:nvPr/>
        </p:nvPicPr>
        <p:blipFill>
          <a:blip r:embed="rId3"/>
          <a:stretch>
            <a:fillRect/>
          </a:stretch>
        </p:blipFill>
        <p:spPr>
          <a:xfrm>
            <a:off x="7524887" y="3252129"/>
            <a:ext cx="4457419" cy="3040710"/>
          </a:xfrm>
          <a:prstGeom prst="rect">
            <a:avLst/>
          </a:prstGeom>
        </p:spPr>
      </p:pic>
      <p:pic>
        <p:nvPicPr>
          <p:cNvPr id="6" name="Picture 5" descr="A group of bowls of food&#10;&#10;Description automatically generated">
            <a:extLst>
              <a:ext uri="{FF2B5EF4-FFF2-40B4-BE49-F238E27FC236}">
                <a16:creationId xmlns:a16="http://schemas.microsoft.com/office/drawing/2014/main" id="{C87AF0D1-B3DD-20E7-ED79-A1E460968F74}"/>
              </a:ext>
            </a:extLst>
          </p:cNvPr>
          <p:cNvPicPr>
            <a:picLocks noChangeAspect="1"/>
          </p:cNvPicPr>
          <p:nvPr/>
        </p:nvPicPr>
        <p:blipFill>
          <a:blip r:embed="rId4"/>
          <a:stretch>
            <a:fillRect/>
          </a:stretch>
        </p:blipFill>
        <p:spPr>
          <a:xfrm>
            <a:off x="2885542" y="3273668"/>
            <a:ext cx="4601294" cy="3037217"/>
          </a:xfrm>
          <a:prstGeom prst="rect">
            <a:avLst/>
          </a:prstGeom>
        </p:spPr>
      </p:pic>
      <p:pic>
        <p:nvPicPr>
          <p:cNvPr id="2" name="Graphic 1" descr="Bug under magnifying glass outline">
            <a:extLst>
              <a:ext uri="{FF2B5EF4-FFF2-40B4-BE49-F238E27FC236}">
                <a16:creationId xmlns:a16="http://schemas.microsoft.com/office/drawing/2014/main" id="{1DAB9109-4458-EE54-AC30-4AE2773C7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95380" y="5845819"/>
            <a:ext cx="914400" cy="914400"/>
          </a:xfrm>
          <a:prstGeom prst="rect">
            <a:avLst/>
          </a:prstGeom>
        </p:spPr>
      </p:pic>
      <p:sp>
        <p:nvSpPr>
          <p:cNvPr id="16" name="TextBox 15">
            <a:extLst>
              <a:ext uri="{FF2B5EF4-FFF2-40B4-BE49-F238E27FC236}">
                <a16:creationId xmlns:a16="http://schemas.microsoft.com/office/drawing/2014/main" id="{E2882CFA-AD9C-59BE-10C1-114244FF8805}"/>
              </a:ext>
            </a:extLst>
          </p:cNvPr>
          <p:cNvSpPr txBox="1"/>
          <p:nvPr/>
        </p:nvSpPr>
        <p:spPr>
          <a:xfrm>
            <a:off x="351693" y="6389077"/>
            <a:ext cx="11992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Chinese Food | American Kids Try Food from Around the World - Ep 6 | Kids Try | Cut (youtube.com)</a:t>
            </a:r>
            <a:endParaRPr lang="en-US"/>
          </a:p>
        </p:txBody>
      </p:sp>
    </p:spTree>
    <p:extLst>
      <p:ext uri="{BB962C8B-B14F-4D97-AF65-F5344CB8AC3E}">
        <p14:creationId xmlns:p14="http://schemas.microsoft.com/office/powerpoint/2010/main" val="2563346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Chinese Flag Clip Art">
            <a:extLst>
              <a:ext uri="{FF2B5EF4-FFF2-40B4-BE49-F238E27FC236}">
                <a16:creationId xmlns:a16="http://schemas.microsoft.com/office/drawing/2014/main" id="{47237B8F-4E4C-3D03-F060-351445700B2D}"/>
              </a:ext>
            </a:extLst>
          </p:cNvPr>
          <p:cNvPicPr>
            <a:picLocks noChangeAspect="1"/>
          </p:cNvPicPr>
          <p:nvPr/>
        </p:nvPicPr>
        <p:blipFill>
          <a:blip r:embed="rId2"/>
          <a:stretch>
            <a:fillRect/>
          </a:stretch>
        </p:blipFill>
        <p:spPr>
          <a:xfrm>
            <a:off x="58249" y="-367"/>
            <a:ext cx="2368795" cy="1981933"/>
          </a:xfrm>
          <a:prstGeom prst="rect">
            <a:avLst/>
          </a:prstGeom>
        </p:spPr>
      </p:pic>
      <p:sp>
        <p:nvSpPr>
          <p:cNvPr id="10" name="Rectangle 9">
            <a:extLst>
              <a:ext uri="{FF2B5EF4-FFF2-40B4-BE49-F238E27FC236}">
                <a16:creationId xmlns:a16="http://schemas.microsoft.com/office/drawing/2014/main" id="{CC98285D-1D05-4905-91C2-8A62ED66740F}"/>
              </a:ext>
            </a:extLst>
          </p:cNvPr>
          <p:cNvSpPr/>
          <p:nvPr/>
        </p:nvSpPr>
        <p:spPr>
          <a:xfrm>
            <a:off x="2534408" y="803123"/>
            <a:ext cx="6828171" cy="1206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sz="1600" dirty="0">
                <a:solidFill>
                  <a:schemeClr val="tx1"/>
                </a:solidFill>
                <a:latin typeface="Century Gothic"/>
                <a:ea typeface="Calibri" panose="020F0502020204030204"/>
                <a:cs typeface="Calibri" panose="020F0502020204030204"/>
              </a:rPr>
              <a:t>China is a country in East Asia</a:t>
            </a:r>
          </a:p>
          <a:p>
            <a:pPr marL="285750" indent="-285750">
              <a:buFont typeface="Arial"/>
              <a:buChar char="•"/>
            </a:pPr>
            <a:r>
              <a:rPr lang="en-US" sz="1600" dirty="0">
                <a:solidFill>
                  <a:schemeClr val="tx1"/>
                </a:solidFill>
                <a:latin typeface="Century Gothic"/>
                <a:ea typeface="Calibri" panose="020F0502020204030204"/>
                <a:cs typeface="Calibri" panose="020F0502020204030204"/>
              </a:rPr>
              <a:t>Population exceeding 1.4 billion</a:t>
            </a:r>
          </a:p>
          <a:p>
            <a:pPr marL="285750" indent="-285750">
              <a:buFont typeface="Arial"/>
              <a:buChar char="•"/>
            </a:pPr>
            <a:r>
              <a:rPr lang="en-US" sz="1600" dirty="0">
                <a:solidFill>
                  <a:schemeClr val="tx1"/>
                </a:solidFill>
                <a:latin typeface="Century Gothic"/>
                <a:ea typeface="Calibri" panose="020F0502020204030204"/>
                <a:cs typeface="Calibri" panose="020F0502020204030204"/>
              </a:rPr>
              <a:t>China spans 5 time zones</a:t>
            </a:r>
          </a:p>
          <a:p>
            <a:pPr marL="285750" indent="-285750">
              <a:buFont typeface="Arial"/>
              <a:buChar char="•"/>
            </a:pPr>
            <a:r>
              <a:rPr lang="en-US" sz="1600" dirty="0">
                <a:solidFill>
                  <a:schemeClr val="tx1"/>
                </a:solidFill>
                <a:latin typeface="Century Gothic"/>
                <a:ea typeface="Calibri" panose="020F0502020204030204"/>
                <a:cs typeface="Calibri" panose="020F0502020204030204"/>
              </a:rPr>
              <a:t>Borders 14 countries</a:t>
            </a:r>
          </a:p>
        </p:txBody>
      </p:sp>
      <p:pic>
        <p:nvPicPr>
          <p:cNvPr id="11" name="Picture 10" descr="Image result for china">
            <a:extLst>
              <a:ext uri="{FF2B5EF4-FFF2-40B4-BE49-F238E27FC236}">
                <a16:creationId xmlns:a16="http://schemas.microsoft.com/office/drawing/2014/main" id="{92D655B4-921E-377F-6413-B026239EE075}"/>
              </a:ext>
            </a:extLst>
          </p:cNvPr>
          <p:cNvPicPr>
            <a:picLocks noChangeAspect="1"/>
          </p:cNvPicPr>
          <p:nvPr/>
        </p:nvPicPr>
        <p:blipFill>
          <a:blip r:embed="rId3"/>
          <a:stretch>
            <a:fillRect/>
          </a:stretch>
        </p:blipFill>
        <p:spPr>
          <a:xfrm>
            <a:off x="-3324" y="2027028"/>
            <a:ext cx="3514725" cy="2228850"/>
          </a:xfrm>
          <a:prstGeom prst="rect">
            <a:avLst/>
          </a:prstGeom>
        </p:spPr>
      </p:pic>
      <p:pic>
        <p:nvPicPr>
          <p:cNvPr id="12" name="Picture 11" descr="Image result for china">
            <a:extLst>
              <a:ext uri="{FF2B5EF4-FFF2-40B4-BE49-F238E27FC236}">
                <a16:creationId xmlns:a16="http://schemas.microsoft.com/office/drawing/2014/main" id="{8ACEBF75-CE00-87DC-9B05-A5281383D7B7}"/>
              </a:ext>
            </a:extLst>
          </p:cNvPr>
          <p:cNvPicPr>
            <a:picLocks noChangeAspect="1"/>
          </p:cNvPicPr>
          <p:nvPr/>
        </p:nvPicPr>
        <p:blipFill>
          <a:blip r:embed="rId4"/>
          <a:stretch>
            <a:fillRect/>
          </a:stretch>
        </p:blipFill>
        <p:spPr>
          <a:xfrm>
            <a:off x="2425" y="4254351"/>
            <a:ext cx="5357901" cy="2619374"/>
          </a:xfrm>
          <a:prstGeom prst="rect">
            <a:avLst/>
          </a:prstGeom>
        </p:spPr>
      </p:pic>
      <p:pic>
        <p:nvPicPr>
          <p:cNvPr id="13" name="Picture 12" descr="Image result for china">
            <a:extLst>
              <a:ext uri="{FF2B5EF4-FFF2-40B4-BE49-F238E27FC236}">
                <a16:creationId xmlns:a16="http://schemas.microsoft.com/office/drawing/2014/main" id="{A1688454-E218-69D6-4B7D-1ECFD8E64AA7}"/>
              </a:ext>
            </a:extLst>
          </p:cNvPr>
          <p:cNvPicPr>
            <a:picLocks noChangeAspect="1"/>
          </p:cNvPicPr>
          <p:nvPr/>
        </p:nvPicPr>
        <p:blipFill>
          <a:blip r:embed="rId5"/>
          <a:stretch>
            <a:fillRect/>
          </a:stretch>
        </p:blipFill>
        <p:spPr>
          <a:xfrm>
            <a:off x="3503494" y="2027028"/>
            <a:ext cx="3114675" cy="2228850"/>
          </a:xfrm>
          <a:prstGeom prst="rect">
            <a:avLst/>
          </a:prstGeom>
        </p:spPr>
      </p:pic>
      <p:pic>
        <p:nvPicPr>
          <p:cNvPr id="15" name="Picture 14" descr="Image result for china">
            <a:extLst>
              <a:ext uri="{FF2B5EF4-FFF2-40B4-BE49-F238E27FC236}">
                <a16:creationId xmlns:a16="http://schemas.microsoft.com/office/drawing/2014/main" id="{DE33FBDA-38DC-D7CA-9165-5D0DEBF5097F}"/>
              </a:ext>
            </a:extLst>
          </p:cNvPr>
          <p:cNvPicPr>
            <a:picLocks noChangeAspect="1"/>
          </p:cNvPicPr>
          <p:nvPr/>
        </p:nvPicPr>
        <p:blipFill>
          <a:blip r:embed="rId6"/>
          <a:stretch>
            <a:fillRect/>
          </a:stretch>
        </p:blipFill>
        <p:spPr>
          <a:xfrm>
            <a:off x="4525544" y="4260642"/>
            <a:ext cx="3989178" cy="2606795"/>
          </a:xfrm>
          <a:prstGeom prst="rect">
            <a:avLst/>
          </a:prstGeom>
        </p:spPr>
      </p:pic>
      <p:pic>
        <p:nvPicPr>
          <p:cNvPr id="16" name="Picture 15" descr="Image result for chinese cities">
            <a:extLst>
              <a:ext uri="{FF2B5EF4-FFF2-40B4-BE49-F238E27FC236}">
                <a16:creationId xmlns:a16="http://schemas.microsoft.com/office/drawing/2014/main" id="{6AE9DA2E-7DEA-669C-1968-25D28059581E}"/>
              </a:ext>
            </a:extLst>
          </p:cNvPr>
          <p:cNvPicPr>
            <a:picLocks noChangeAspect="1"/>
          </p:cNvPicPr>
          <p:nvPr/>
        </p:nvPicPr>
        <p:blipFill>
          <a:blip r:embed="rId7"/>
          <a:stretch>
            <a:fillRect/>
          </a:stretch>
        </p:blipFill>
        <p:spPr>
          <a:xfrm>
            <a:off x="8139472" y="4203401"/>
            <a:ext cx="4050641" cy="2663765"/>
          </a:xfrm>
          <a:prstGeom prst="rect">
            <a:avLst/>
          </a:prstGeom>
        </p:spPr>
      </p:pic>
      <p:sp>
        <p:nvSpPr>
          <p:cNvPr id="8" name="Rounded Rectangle 3">
            <a:extLst>
              <a:ext uri="{FF2B5EF4-FFF2-40B4-BE49-F238E27FC236}">
                <a16:creationId xmlns:a16="http://schemas.microsoft.com/office/drawing/2014/main" id="{78C93059-F905-1DBD-76B9-5EB3C1AC9BE3}"/>
              </a:ext>
            </a:extLst>
          </p:cNvPr>
          <p:cNvSpPr/>
          <p:nvPr/>
        </p:nvSpPr>
        <p:spPr>
          <a:xfrm>
            <a:off x="1096280" y="201811"/>
            <a:ext cx="3454058" cy="60416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All about China...</a:t>
            </a:r>
            <a:endParaRPr lang="en-US" sz="2800" kern="1200" dirty="0">
              <a:solidFill>
                <a:schemeClr val="tx1"/>
              </a:solidFill>
              <a:latin typeface="Century Gothic"/>
              <a:ea typeface="+mj-ea"/>
              <a:cs typeface="+mj-cs"/>
            </a:endParaRPr>
          </a:p>
        </p:txBody>
      </p:sp>
      <p:sp>
        <p:nvSpPr>
          <p:cNvPr id="3" name="Rounded Rectangle 3">
            <a:extLst>
              <a:ext uri="{FF2B5EF4-FFF2-40B4-BE49-F238E27FC236}">
                <a16:creationId xmlns:a16="http://schemas.microsoft.com/office/drawing/2014/main" id="{E7987CA3-8239-53B4-20CB-03B61B3B1D12}"/>
              </a:ext>
            </a:extLst>
          </p:cNvPr>
          <p:cNvSpPr/>
          <p:nvPr/>
        </p:nvSpPr>
        <p:spPr>
          <a:xfrm>
            <a:off x="8510352" y="213755"/>
            <a:ext cx="3524397" cy="59244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WAGOLL</a:t>
            </a:r>
            <a:endParaRPr lang="en-US" sz="2800" kern="1200" dirty="0">
              <a:solidFill>
                <a:schemeClr val="tx1"/>
              </a:solidFill>
              <a:latin typeface="Century Gothic"/>
              <a:ea typeface="+mj-ea"/>
              <a:cs typeface="+mj-cs"/>
            </a:endParaRPr>
          </a:p>
        </p:txBody>
      </p:sp>
    </p:spTree>
    <p:extLst>
      <p:ext uri="{BB962C8B-B14F-4D97-AF65-F5344CB8AC3E}">
        <p14:creationId xmlns:p14="http://schemas.microsoft.com/office/powerpoint/2010/main" val="649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1BBE732-48CF-868C-BAE9-8ED7F5E90141}"/>
              </a:ext>
            </a:extLst>
          </p:cNvPr>
          <p:cNvPicPr>
            <a:picLocks noChangeAspect="1"/>
          </p:cNvPicPr>
          <p:nvPr/>
        </p:nvPicPr>
        <p:blipFill rotWithShape="1">
          <a:blip r:embed="rId2"/>
          <a:srcRect l="39255" t="48987" r="24519" b="7865"/>
          <a:stretch/>
        </p:blipFill>
        <p:spPr>
          <a:xfrm>
            <a:off x="4076106" y="143499"/>
            <a:ext cx="7982157" cy="5377241"/>
          </a:xfrm>
          <a:prstGeom prst="rect">
            <a:avLst/>
          </a:prstGeom>
        </p:spPr>
      </p:pic>
      <p:sp>
        <p:nvSpPr>
          <p:cNvPr id="6" name="Rectangle 5">
            <a:extLst>
              <a:ext uri="{FF2B5EF4-FFF2-40B4-BE49-F238E27FC236}">
                <a16:creationId xmlns:a16="http://schemas.microsoft.com/office/drawing/2014/main" id="{8A99E1F9-7318-1F1E-363A-EDEC3B50834C}"/>
              </a:ext>
            </a:extLst>
          </p:cNvPr>
          <p:cNvSpPr/>
          <p:nvPr/>
        </p:nvSpPr>
        <p:spPr>
          <a:xfrm>
            <a:off x="131288" y="147552"/>
            <a:ext cx="3867015" cy="52841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b="1" u="sng">
                <a:solidFill>
                  <a:schemeClr val="tx1"/>
                </a:solidFill>
                <a:latin typeface="Century Gothic"/>
              </a:rPr>
              <a:t>Research Skills </a:t>
            </a:r>
            <a:endParaRPr lang="en-GB" b="1" u="sng">
              <a:solidFill>
                <a:schemeClr val="tx1"/>
              </a:solidFill>
              <a:latin typeface="Century Gothic" panose="020B0502020202020204" pitchFamily="34" charset="0"/>
            </a:endParaRPr>
          </a:p>
          <a:p>
            <a:r>
              <a:rPr lang="en-GB">
                <a:solidFill>
                  <a:schemeClr val="tx1"/>
                </a:solidFill>
                <a:latin typeface="Century Gothic"/>
              </a:rPr>
              <a:t>Produce an </a:t>
            </a:r>
            <a:r>
              <a:rPr lang="en-GB" b="1">
                <a:solidFill>
                  <a:schemeClr val="tx1"/>
                </a:solidFill>
                <a:latin typeface="Century Gothic"/>
              </a:rPr>
              <a:t>A4 one sided page</a:t>
            </a:r>
            <a:r>
              <a:rPr lang="en-GB">
                <a:solidFill>
                  <a:schemeClr val="tx1"/>
                </a:solidFill>
                <a:latin typeface="Century Gothic"/>
              </a:rPr>
              <a:t> of research into Chinese food and the Chinese culture. </a:t>
            </a:r>
            <a:endParaRPr lang="en-GB">
              <a:solidFill>
                <a:schemeClr val="tx1"/>
              </a:solidFill>
              <a:latin typeface="Century Gothic" panose="020B0502020202020204" pitchFamily="34" charset="0"/>
            </a:endParaRPr>
          </a:p>
          <a:p>
            <a:r>
              <a:rPr lang="en-GB">
                <a:solidFill>
                  <a:schemeClr val="tx1"/>
                </a:solidFill>
                <a:latin typeface="Century Gothic"/>
              </a:rPr>
              <a:t>Your research should cover the following points:</a:t>
            </a:r>
          </a:p>
          <a:p>
            <a:pPr marL="342900" indent="-342900">
              <a:buFont typeface="+mj-lt"/>
              <a:buAutoNum type="arabicPeriod"/>
            </a:pPr>
            <a:r>
              <a:rPr lang="en-GB">
                <a:solidFill>
                  <a:schemeClr val="tx1"/>
                </a:solidFill>
                <a:latin typeface="Century Gothic"/>
              </a:rPr>
              <a:t>What foods grow well in China</a:t>
            </a:r>
          </a:p>
          <a:p>
            <a:pPr marL="342900" indent="-342900">
              <a:buAutoNum type="arabicPeriod"/>
            </a:pPr>
            <a:r>
              <a:rPr lang="en-GB">
                <a:solidFill>
                  <a:schemeClr val="tx1"/>
                </a:solidFill>
                <a:latin typeface="Century Gothic"/>
              </a:rPr>
              <a:t>What foods/ingredients/meals are typical in China</a:t>
            </a:r>
          </a:p>
          <a:p>
            <a:pPr marL="342900" indent="-342900">
              <a:buAutoNum type="arabicPeriod"/>
            </a:pPr>
            <a:r>
              <a:rPr lang="en-GB">
                <a:solidFill>
                  <a:schemeClr val="tx1"/>
                </a:solidFill>
                <a:latin typeface="Century Gothic"/>
              </a:rPr>
              <a:t>What traditions and customs are connected to food</a:t>
            </a:r>
          </a:p>
          <a:p>
            <a:pPr marL="342900" indent="-342900">
              <a:buAutoNum type="arabicPeriod"/>
            </a:pPr>
            <a:r>
              <a:rPr lang="en-GB">
                <a:solidFill>
                  <a:schemeClr val="tx1"/>
                </a:solidFill>
                <a:latin typeface="Century Gothic"/>
              </a:rPr>
              <a:t>What is Chinese new year and why is it important</a:t>
            </a:r>
          </a:p>
        </p:txBody>
      </p:sp>
      <p:sp>
        <p:nvSpPr>
          <p:cNvPr id="3" name="Rectangle 2">
            <a:extLst>
              <a:ext uri="{FF2B5EF4-FFF2-40B4-BE49-F238E27FC236}">
                <a16:creationId xmlns:a16="http://schemas.microsoft.com/office/drawing/2014/main" id="{D7639537-7464-F7C0-4819-E47F9CB45C63}"/>
              </a:ext>
            </a:extLst>
          </p:cNvPr>
          <p:cNvSpPr/>
          <p:nvPr/>
        </p:nvSpPr>
        <p:spPr>
          <a:xfrm>
            <a:off x="135252" y="5518897"/>
            <a:ext cx="6856926" cy="120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a:solidFill>
                  <a:schemeClr val="tx1"/>
                </a:solidFill>
                <a:latin typeface="Century Gothic"/>
              </a:rPr>
              <a:t>If you are stuck...</a:t>
            </a:r>
            <a:endParaRPr lang="en-GB" sz="1600">
              <a:solidFill>
                <a:schemeClr val="tx1"/>
              </a:solidFill>
              <a:latin typeface="Century Gothic" panose="020B0502020202020204" pitchFamily="34" charset="0"/>
              <a:ea typeface="+mn-lt"/>
              <a:cs typeface="+mn-lt"/>
            </a:endParaRPr>
          </a:p>
          <a:p>
            <a:r>
              <a:rPr lang="en-GB" sz="1600">
                <a:solidFill>
                  <a:schemeClr val="tx1"/>
                </a:solidFill>
                <a:latin typeface="Century Gothic"/>
                <a:ea typeface="+mn-lt"/>
                <a:cs typeface="+mn-lt"/>
              </a:rPr>
              <a:t> </a:t>
            </a:r>
            <a:r>
              <a:rPr lang="en-GB" sz="1600">
                <a:solidFill>
                  <a:schemeClr val="tx1"/>
                </a:solidFill>
                <a:latin typeface="Century Gothic"/>
                <a:ea typeface="+mn-lt"/>
                <a:cs typeface="+mn-lt"/>
                <a:hlinkClick r:id="rId3">
                  <a:extLst>
                    <a:ext uri="{A12FA001-AC4F-418D-AE19-62706E023703}">
                      <ahyp:hlinkClr xmlns:ahyp="http://schemas.microsoft.com/office/drawing/2018/hyperlinkcolor" val="tx"/>
                    </a:ext>
                  </a:extLst>
                </a:hlinkClick>
              </a:rPr>
              <a:t>www.bbcgoodfood.com/recipes/collection/chinese-recipes</a:t>
            </a:r>
            <a:endParaRPr lang="en-GB" sz="1600">
              <a:solidFill>
                <a:schemeClr val="tx1"/>
              </a:solidFill>
              <a:latin typeface="Century Gothic"/>
              <a:ea typeface="+mn-lt"/>
              <a:cs typeface="+mn-lt"/>
            </a:endParaRPr>
          </a:p>
          <a:p>
            <a:r>
              <a:rPr lang="en-GB" sz="1600">
                <a:solidFill>
                  <a:schemeClr val="tx1"/>
                </a:solidFill>
                <a:latin typeface="Century Gothic"/>
                <a:ea typeface="+mn-lt"/>
                <a:cs typeface="+mn-lt"/>
                <a:hlinkClick r:id="rId4">
                  <a:extLst>
                    <a:ext uri="{A12FA001-AC4F-418D-AE19-62706E023703}">
                      <ahyp:hlinkClr xmlns:ahyp="http://schemas.microsoft.com/office/drawing/2018/hyperlinkcolor" val="tx"/>
                    </a:ext>
                  </a:extLst>
                </a:hlinkClick>
              </a:rPr>
              <a:t>www.lonelyplanet.com/articles/what-to-eat-and-drink-in-china</a:t>
            </a:r>
            <a:endParaRPr lang="en-GB" sz="1600">
              <a:solidFill>
                <a:schemeClr val="tx1"/>
              </a:solidFill>
              <a:latin typeface="Century Gothic"/>
              <a:cs typeface="Calibri"/>
            </a:endParaRPr>
          </a:p>
          <a:p>
            <a:r>
              <a:rPr lang="en-GB" sz="1600">
                <a:solidFill>
                  <a:schemeClr val="tx1"/>
                </a:solidFill>
                <a:latin typeface="Century Gothic"/>
                <a:ea typeface="+mn-lt"/>
                <a:cs typeface="+mn-lt"/>
                <a:hlinkClick r:id="rId5">
                  <a:extLst>
                    <a:ext uri="{A12FA001-AC4F-418D-AE19-62706E023703}">
                      <ahyp:hlinkClr xmlns:ahyp="http://schemas.microsoft.com/office/drawing/2018/hyperlinkcolor" val="tx"/>
                    </a:ext>
                  </a:extLst>
                </a:hlinkClick>
              </a:rPr>
              <a:t>www.tastingtable.com/1121996/regional-chinese-food-explained/</a:t>
            </a:r>
            <a:endParaRPr lang="en-GB">
              <a:solidFill>
                <a:schemeClr val="tx1"/>
              </a:solidFill>
              <a:latin typeface="Century Gothic"/>
              <a:hlinkClick r:id="rId5">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39C35296-F856-C8A2-E9E2-EA2E88655A00}"/>
              </a:ext>
            </a:extLst>
          </p:cNvPr>
          <p:cNvSpPr/>
          <p:nvPr/>
        </p:nvSpPr>
        <p:spPr>
          <a:xfrm>
            <a:off x="7108270" y="5518896"/>
            <a:ext cx="4815342" cy="120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GB">
                <a:solidFill>
                  <a:schemeClr val="tx1"/>
                </a:solidFill>
                <a:latin typeface="Century Gothic"/>
              </a:rPr>
              <a:t>Supermarket websites, you tube videos, restaurant menus and recipe books are all excellent places to get research. </a:t>
            </a:r>
            <a:endParaRPr lang="en-US">
              <a:solidFill>
                <a:schemeClr val="tx1"/>
              </a:solidFill>
            </a:endParaRPr>
          </a:p>
        </p:txBody>
      </p:sp>
    </p:spTree>
    <p:extLst>
      <p:ext uri="{BB962C8B-B14F-4D97-AF65-F5344CB8AC3E}">
        <p14:creationId xmlns:p14="http://schemas.microsoft.com/office/powerpoint/2010/main" val="598874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66612" y="2246811"/>
            <a:ext cx="8546714" cy="2815823"/>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a:solidFill>
                  <a:schemeClr val="tx1"/>
                </a:solidFill>
                <a:latin typeface="Century Gothic" panose="020B0502020202020204" pitchFamily="34" charset="0"/>
              </a:rPr>
              <a:t>Thinking about today’s lesson write down…</a:t>
            </a:r>
          </a:p>
          <a:p>
            <a:r>
              <a:rPr lang="en-GB" sz="3200">
                <a:solidFill>
                  <a:schemeClr val="tx1"/>
                </a:solidFill>
                <a:latin typeface="Century Gothic" panose="020B0502020202020204" pitchFamily="34" charset="0"/>
              </a:rPr>
              <a:t> </a:t>
            </a:r>
          </a:p>
          <a:p>
            <a:r>
              <a:rPr lang="en-GB" sz="3200" b="1">
                <a:solidFill>
                  <a:schemeClr val="tx1"/>
                </a:solidFill>
                <a:latin typeface="Century Gothic" panose="020B0502020202020204" pitchFamily="34" charset="0"/>
              </a:rPr>
              <a:t>5</a:t>
            </a:r>
            <a:r>
              <a:rPr lang="en-GB" sz="3200">
                <a:solidFill>
                  <a:schemeClr val="tx1"/>
                </a:solidFill>
                <a:latin typeface="Century Gothic" panose="020B0502020202020204" pitchFamily="34" charset="0"/>
              </a:rPr>
              <a:t>… typical Chinese meals</a:t>
            </a:r>
          </a:p>
          <a:p>
            <a:r>
              <a:rPr lang="en-GB" sz="3200" b="1">
                <a:solidFill>
                  <a:schemeClr val="tx1"/>
                </a:solidFill>
                <a:latin typeface="Century Gothic" panose="020B0502020202020204" pitchFamily="34" charset="0"/>
              </a:rPr>
              <a:t>4… </a:t>
            </a:r>
            <a:r>
              <a:rPr lang="en-GB" sz="3200">
                <a:solidFill>
                  <a:schemeClr val="tx1"/>
                </a:solidFill>
                <a:latin typeface="Century Gothic" panose="020B0502020202020204" pitchFamily="34" charset="0"/>
              </a:rPr>
              <a:t>spices/herbs/flavours commonly used</a:t>
            </a:r>
          </a:p>
          <a:p>
            <a:r>
              <a:rPr lang="en-GB" sz="3200" b="1">
                <a:solidFill>
                  <a:schemeClr val="tx1"/>
                </a:solidFill>
                <a:latin typeface="Century Gothic" panose="020B0502020202020204" pitchFamily="34" charset="0"/>
              </a:rPr>
              <a:t>3… </a:t>
            </a:r>
            <a:r>
              <a:rPr lang="en-GB" sz="3200">
                <a:solidFill>
                  <a:schemeClr val="tx1"/>
                </a:solidFill>
                <a:latin typeface="Century Gothic" panose="020B0502020202020204" pitchFamily="34" charset="0"/>
              </a:rPr>
              <a:t>Chinese</a:t>
            </a:r>
            <a:r>
              <a:rPr lang="en-GB" sz="3200" b="1">
                <a:solidFill>
                  <a:schemeClr val="tx1"/>
                </a:solidFill>
                <a:latin typeface="Century Gothic" panose="020B0502020202020204" pitchFamily="34" charset="0"/>
              </a:rPr>
              <a:t> </a:t>
            </a:r>
            <a:r>
              <a:rPr lang="en-GB" sz="3200">
                <a:solidFill>
                  <a:schemeClr val="tx1"/>
                </a:solidFill>
                <a:latin typeface="Century Gothic" panose="020B0502020202020204" pitchFamily="34" charset="0"/>
              </a:rPr>
              <a:t>meals that you’d like to make</a:t>
            </a:r>
          </a:p>
          <a:p>
            <a:r>
              <a:rPr lang="en-GB" sz="3200" b="1">
                <a:solidFill>
                  <a:schemeClr val="tx1"/>
                </a:solidFill>
                <a:latin typeface="Century Gothic" panose="020B0502020202020204" pitchFamily="34" charset="0"/>
              </a:rPr>
              <a:t>2</a:t>
            </a:r>
            <a:r>
              <a:rPr lang="en-GB" sz="3200">
                <a:solidFill>
                  <a:schemeClr val="tx1"/>
                </a:solidFill>
                <a:latin typeface="Century Gothic" panose="020B0502020202020204" pitchFamily="34" charset="0"/>
              </a:rPr>
              <a:t>… Facts that surprised you</a:t>
            </a:r>
          </a:p>
          <a:p>
            <a:r>
              <a:rPr lang="en-GB" sz="3200" b="1">
                <a:solidFill>
                  <a:schemeClr val="tx1"/>
                </a:solidFill>
                <a:latin typeface="Century Gothic" panose="020B0502020202020204" pitchFamily="34" charset="0"/>
              </a:rPr>
              <a:t>1</a:t>
            </a:r>
            <a:r>
              <a:rPr lang="en-GB" sz="3200">
                <a:solidFill>
                  <a:schemeClr val="tx1"/>
                </a:solidFill>
                <a:latin typeface="Century Gothic" panose="020B0502020202020204" pitchFamily="34" charset="0"/>
              </a:rPr>
              <a:t>… thing you did well today</a:t>
            </a:r>
          </a:p>
        </p:txBody>
      </p:sp>
      <p:pic>
        <p:nvPicPr>
          <p:cNvPr id="1026" name="Picture 2" descr="5..4..3..2..1 - RG Magaz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0797" y="2703014"/>
            <a:ext cx="4991491" cy="251154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9178" y="357228"/>
            <a:ext cx="3383280" cy="8184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solidFill>
                  <a:schemeClr val="tx1"/>
                </a:solidFill>
                <a:latin typeface="Century Gothic" panose="020B0502020202020204" pitchFamily="34" charset="0"/>
              </a:rPr>
              <a:t>Plenary Task</a:t>
            </a:r>
          </a:p>
        </p:txBody>
      </p:sp>
      <p:sp>
        <p:nvSpPr>
          <p:cNvPr id="3" name="TextBox 2">
            <a:extLst>
              <a:ext uri="{FF2B5EF4-FFF2-40B4-BE49-F238E27FC236}">
                <a16:creationId xmlns:a16="http://schemas.microsoft.com/office/drawing/2014/main" id="{54E88FB7-655A-7884-986C-97B11086D6C2}"/>
              </a:ext>
            </a:extLst>
          </p:cNvPr>
          <p:cNvSpPr txBox="1"/>
          <p:nvPr/>
        </p:nvSpPr>
        <p:spPr>
          <a:xfrm>
            <a:off x="6600092" y="6271846"/>
            <a:ext cx="7795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How Does Rice Grow? | Maddie Moate (youtube.com)</a:t>
            </a:r>
            <a:endParaRPr lang="en-US"/>
          </a:p>
        </p:txBody>
      </p:sp>
    </p:spTree>
    <p:extLst>
      <p:ext uri="{BB962C8B-B14F-4D97-AF65-F5344CB8AC3E}">
        <p14:creationId xmlns:p14="http://schemas.microsoft.com/office/powerpoint/2010/main" val="2142610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69B5AE-2CEC-4129-8DBB-A4901F2DFB3B}"/>
              </a:ext>
            </a:extLst>
          </p:cNvPr>
          <p:cNvSpPr/>
          <p:nvPr/>
        </p:nvSpPr>
        <p:spPr>
          <a:xfrm>
            <a:off x="2923381" y="1229960"/>
            <a:ext cx="9048766" cy="1244530"/>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dirty="0">
                <a:solidFill>
                  <a:schemeClr val="tx1"/>
                </a:solidFill>
                <a:latin typeface="Century Gothic"/>
              </a:rPr>
              <a:t>Learning Objectives</a:t>
            </a:r>
          </a:p>
          <a:p>
            <a:pPr marL="342900" indent="-342900">
              <a:buFont typeface="+mj-lt"/>
              <a:buAutoNum type="arabicPeriod"/>
            </a:pPr>
            <a:r>
              <a:rPr lang="en-GB" sz="1400" dirty="0">
                <a:solidFill>
                  <a:schemeClr val="tx1"/>
                </a:solidFill>
                <a:latin typeface="Century Gothic"/>
              </a:rPr>
              <a:t>To be able to recognise foods from different international cuisines</a:t>
            </a:r>
          </a:p>
          <a:p>
            <a:pPr marL="342900" indent="-342900">
              <a:buFont typeface="+mj-lt"/>
              <a:buAutoNum type="arabicPeriod"/>
            </a:pPr>
            <a:r>
              <a:rPr lang="en-GB" sz="1400" dirty="0">
                <a:solidFill>
                  <a:schemeClr val="tx1"/>
                </a:solidFill>
                <a:latin typeface="Century Gothic"/>
              </a:rPr>
              <a:t>To be able to summarise how food is celebrated, used, grown and shared within a particular cuisine</a:t>
            </a:r>
          </a:p>
          <a:p>
            <a:pPr marL="342900" indent="-342900">
              <a:buFont typeface="+mj-lt"/>
              <a:buAutoNum type="arabicPeriod"/>
            </a:pPr>
            <a:r>
              <a:rPr lang="en-GB" sz="1400" dirty="0">
                <a:solidFill>
                  <a:schemeClr val="tx1"/>
                </a:solidFill>
                <a:latin typeface="Century Gothic"/>
              </a:rPr>
              <a:t>To be able to review and select relevant information</a:t>
            </a:r>
          </a:p>
        </p:txBody>
      </p:sp>
      <p:sp>
        <p:nvSpPr>
          <p:cNvPr id="6" name="Rounded Rectangle 3">
            <a:extLst>
              <a:ext uri="{FF2B5EF4-FFF2-40B4-BE49-F238E27FC236}">
                <a16:creationId xmlns:a16="http://schemas.microsoft.com/office/drawing/2014/main" id="{4E350894-22B8-6B06-2BF8-D68E5AD27569}"/>
              </a:ext>
            </a:extLst>
          </p:cNvPr>
          <p:cNvSpPr/>
          <p:nvPr/>
        </p:nvSpPr>
        <p:spPr>
          <a:xfrm>
            <a:off x="2919938" y="326230"/>
            <a:ext cx="9047544" cy="84281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1"/>
                </a:solidFill>
                <a:latin typeface="Century Gothic"/>
              </a:rPr>
              <a:t>Today we are learning about....</a:t>
            </a:r>
            <a:endParaRPr lang="en-GB" sz="2400" b="1" dirty="0">
              <a:solidFill>
                <a:schemeClr val="tx1"/>
              </a:solidFill>
              <a:latin typeface="Century Gothic" panose="020B0502020202020204" pitchFamily="34" charset="0"/>
            </a:endParaRPr>
          </a:p>
          <a:p>
            <a:pPr algn="ctr"/>
            <a:r>
              <a:rPr lang="en-GB" sz="2400" b="1" dirty="0">
                <a:solidFill>
                  <a:schemeClr val="tx1"/>
                </a:solidFill>
                <a:latin typeface="Century Gothic"/>
              </a:rPr>
              <a:t>Food from around the world – Independent Research</a:t>
            </a:r>
            <a:endParaRPr lang="en-GB" dirty="0">
              <a:solidFill>
                <a:schemeClr val="tx1"/>
              </a:solidFill>
            </a:endParaRPr>
          </a:p>
        </p:txBody>
      </p:sp>
      <p:pic>
        <p:nvPicPr>
          <p:cNvPr id="18" name="Picture 17" descr="A black and red logo with a smiley face and a spoon and fork&#10;&#10;Description automatically generated">
            <a:extLst>
              <a:ext uri="{FF2B5EF4-FFF2-40B4-BE49-F238E27FC236}">
                <a16:creationId xmlns:a16="http://schemas.microsoft.com/office/drawing/2014/main" id="{97EA94EE-3E07-B3C2-7E63-1881251ADA5D}"/>
              </a:ext>
            </a:extLst>
          </p:cNvPr>
          <p:cNvPicPr>
            <a:picLocks noChangeAspect="1"/>
          </p:cNvPicPr>
          <p:nvPr/>
        </p:nvPicPr>
        <p:blipFill rotWithShape="1">
          <a:blip r:embed="rId2"/>
          <a:srcRect l="15789" r="15311" b="35252"/>
          <a:stretch/>
        </p:blipFill>
        <p:spPr>
          <a:xfrm>
            <a:off x="349469" y="234316"/>
            <a:ext cx="2441847" cy="1400061"/>
          </a:xfrm>
          <a:prstGeom prst="rect">
            <a:avLst/>
          </a:prstGeom>
        </p:spPr>
      </p:pic>
      <p:sp>
        <p:nvSpPr>
          <p:cNvPr id="20" name="Call-out: Down Arrow 19">
            <a:extLst>
              <a:ext uri="{FF2B5EF4-FFF2-40B4-BE49-F238E27FC236}">
                <a16:creationId xmlns:a16="http://schemas.microsoft.com/office/drawing/2014/main" id="{79BB575A-FC4C-43A6-0121-B574F05589FB}"/>
              </a:ext>
            </a:extLst>
          </p:cNvPr>
          <p:cNvSpPr/>
          <p:nvPr/>
        </p:nvSpPr>
        <p:spPr>
          <a:xfrm>
            <a:off x="599559" y="2411296"/>
            <a:ext cx="1891700" cy="631918"/>
          </a:xfrm>
          <a:prstGeom prst="downArrowCallou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a:cs typeface="Calibri"/>
              </a:rPr>
              <a:t>How food is grown</a:t>
            </a:r>
          </a:p>
        </p:txBody>
      </p:sp>
      <p:sp>
        <p:nvSpPr>
          <p:cNvPr id="22" name="Call-out: Down Arrow 21">
            <a:extLst>
              <a:ext uri="{FF2B5EF4-FFF2-40B4-BE49-F238E27FC236}">
                <a16:creationId xmlns:a16="http://schemas.microsoft.com/office/drawing/2014/main" id="{2C7107B7-5B50-A580-7DD9-6EC606027AA4}"/>
              </a:ext>
            </a:extLst>
          </p:cNvPr>
          <p:cNvSpPr/>
          <p:nvPr/>
        </p:nvSpPr>
        <p:spPr>
          <a:xfrm>
            <a:off x="599559" y="3088629"/>
            <a:ext cx="1891700" cy="631918"/>
          </a:xfrm>
          <a:prstGeom prst="downArrowCallou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How food is caught and reared</a:t>
            </a:r>
          </a:p>
        </p:txBody>
      </p:sp>
      <p:sp>
        <p:nvSpPr>
          <p:cNvPr id="24" name="Call-out: Down Arrow 23">
            <a:extLst>
              <a:ext uri="{FF2B5EF4-FFF2-40B4-BE49-F238E27FC236}">
                <a16:creationId xmlns:a16="http://schemas.microsoft.com/office/drawing/2014/main" id="{2681AAFC-6991-1D8A-45B8-CCC8CF776DB5}"/>
              </a:ext>
            </a:extLst>
          </p:cNvPr>
          <p:cNvSpPr/>
          <p:nvPr/>
        </p:nvSpPr>
        <p:spPr>
          <a:xfrm>
            <a:off x="599559" y="3737740"/>
            <a:ext cx="1891700" cy="631918"/>
          </a:xfrm>
          <a:prstGeom prst="downArrowCallou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Seasonal &amp; local food</a:t>
            </a:r>
          </a:p>
        </p:txBody>
      </p:sp>
      <p:sp>
        <p:nvSpPr>
          <p:cNvPr id="26" name="Call-out: Down Arrow 25">
            <a:extLst>
              <a:ext uri="{FF2B5EF4-FFF2-40B4-BE49-F238E27FC236}">
                <a16:creationId xmlns:a16="http://schemas.microsoft.com/office/drawing/2014/main" id="{BADA1047-3587-EFDA-7DDD-37D899AB8A68}"/>
              </a:ext>
            </a:extLst>
          </p:cNvPr>
          <p:cNvSpPr/>
          <p:nvPr/>
        </p:nvSpPr>
        <p:spPr>
          <a:xfrm>
            <a:off x="599559" y="4386851"/>
            <a:ext cx="1891700" cy="631918"/>
          </a:xfrm>
          <a:prstGeom prst="downArrowCallou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Food waste</a:t>
            </a:r>
          </a:p>
        </p:txBody>
      </p:sp>
      <p:sp>
        <p:nvSpPr>
          <p:cNvPr id="28" name="Rectangle 27">
            <a:extLst>
              <a:ext uri="{FF2B5EF4-FFF2-40B4-BE49-F238E27FC236}">
                <a16:creationId xmlns:a16="http://schemas.microsoft.com/office/drawing/2014/main" id="{C291CC1C-D4E3-52AB-2794-1F986CF173A4}"/>
              </a:ext>
            </a:extLst>
          </p:cNvPr>
          <p:cNvSpPr/>
          <p:nvPr/>
        </p:nvSpPr>
        <p:spPr>
          <a:xfrm>
            <a:off x="602073" y="5707052"/>
            <a:ext cx="1890888" cy="44214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a:rPr>
              <a:t>Independent research</a:t>
            </a:r>
          </a:p>
        </p:txBody>
      </p:sp>
      <p:sp>
        <p:nvSpPr>
          <p:cNvPr id="30" name="Rectangle 29">
            <a:extLst>
              <a:ext uri="{FF2B5EF4-FFF2-40B4-BE49-F238E27FC236}">
                <a16:creationId xmlns:a16="http://schemas.microsoft.com/office/drawing/2014/main" id="{4D7666BD-5485-2585-69D2-539FF6218593}"/>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b="1" u="sng" dirty="0">
                <a:solidFill>
                  <a:srgbClr val="000000"/>
                </a:solidFill>
                <a:latin typeface="Century Gothic"/>
              </a:rPr>
              <a:t>Our Learning Journey</a:t>
            </a:r>
          </a:p>
        </p:txBody>
      </p:sp>
      <p:sp>
        <p:nvSpPr>
          <p:cNvPr id="32" name="Call-out: Down Arrow 31">
            <a:extLst>
              <a:ext uri="{FF2B5EF4-FFF2-40B4-BE49-F238E27FC236}">
                <a16:creationId xmlns:a16="http://schemas.microsoft.com/office/drawing/2014/main" id="{425B252E-1091-4896-352A-C8EEAAD319C0}"/>
              </a:ext>
            </a:extLst>
          </p:cNvPr>
          <p:cNvSpPr/>
          <p:nvPr/>
        </p:nvSpPr>
        <p:spPr>
          <a:xfrm>
            <a:off x="599559" y="5070023"/>
            <a:ext cx="1891700" cy="631918"/>
          </a:xfrm>
          <a:prstGeom prst="downArrowCallou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latin typeface="Century Gothic"/>
                <a:cs typeface="Calibri"/>
              </a:rPr>
              <a:t>Food from around the world</a:t>
            </a:r>
          </a:p>
        </p:txBody>
      </p:sp>
      <p:pic>
        <p:nvPicPr>
          <p:cNvPr id="3" name="Picture 2" descr="Image result for world map#">
            <a:extLst>
              <a:ext uri="{FF2B5EF4-FFF2-40B4-BE49-F238E27FC236}">
                <a16:creationId xmlns:a16="http://schemas.microsoft.com/office/drawing/2014/main" id="{A7E7D3C3-DD33-9279-9410-C15FEC102630}"/>
              </a:ext>
            </a:extLst>
          </p:cNvPr>
          <p:cNvPicPr>
            <a:picLocks noChangeAspect="1"/>
          </p:cNvPicPr>
          <p:nvPr/>
        </p:nvPicPr>
        <p:blipFill>
          <a:blip r:embed="rId3"/>
          <a:stretch>
            <a:fillRect/>
          </a:stretch>
        </p:blipFill>
        <p:spPr>
          <a:xfrm>
            <a:off x="5274734" y="2584383"/>
            <a:ext cx="6690782" cy="4165732"/>
          </a:xfrm>
          <a:prstGeom prst="rect">
            <a:avLst/>
          </a:prstGeom>
        </p:spPr>
      </p:pic>
      <p:sp>
        <p:nvSpPr>
          <p:cNvPr id="2" name="Rectangle 1">
            <a:extLst>
              <a:ext uri="{FF2B5EF4-FFF2-40B4-BE49-F238E27FC236}">
                <a16:creationId xmlns:a16="http://schemas.microsoft.com/office/drawing/2014/main" id="{92A44FCB-923E-985E-A061-09C236604EE8}"/>
              </a:ext>
            </a:extLst>
          </p:cNvPr>
          <p:cNvSpPr/>
          <p:nvPr/>
        </p:nvSpPr>
        <p:spPr>
          <a:xfrm>
            <a:off x="2921250" y="3961252"/>
            <a:ext cx="2624462" cy="2602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tx1"/>
                </a:solidFill>
                <a:latin typeface="Century Gothic"/>
              </a:rPr>
              <a:t>Do it now task…</a:t>
            </a:r>
          </a:p>
          <a:p>
            <a:endParaRPr lang="en-GB" sz="1600" b="1" dirty="0">
              <a:solidFill>
                <a:schemeClr val="tx1"/>
              </a:solidFill>
              <a:latin typeface="Century Gothic" panose="020B0502020202020204" pitchFamily="34" charset="0"/>
            </a:endParaRPr>
          </a:p>
          <a:p>
            <a:r>
              <a:rPr lang="en-GB" sz="1600" dirty="0">
                <a:solidFill>
                  <a:schemeClr val="tx1"/>
                </a:solidFill>
                <a:latin typeface="Century Gothic"/>
              </a:rPr>
              <a:t>On your whiteboard, mind map all the different </a:t>
            </a:r>
            <a:r>
              <a:rPr lang="en-GB" sz="1600">
                <a:solidFill>
                  <a:schemeClr val="tx1"/>
                </a:solidFill>
                <a:latin typeface="Century Gothic"/>
              </a:rPr>
              <a:t>cultures/countries/</a:t>
            </a:r>
            <a:endParaRPr lang="en-GB" sz="1600">
              <a:solidFill>
                <a:schemeClr val="tx1"/>
              </a:solidFill>
              <a:latin typeface="Century Gothic" panose="020B0502020202020204" pitchFamily="34" charset="0"/>
            </a:endParaRPr>
          </a:p>
          <a:p>
            <a:r>
              <a:rPr lang="en-GB" sz="1600">
                <a:solidFill>
                  <a:schemeClr val="tx1"/>
                </a:solidFill>
                <a:latin typeface="Century Gothic"/>
              </a:rPr>
              <a:t>cuisines you can think </a:t>
            </a:r>
            <a:r>
              <a:rPr lang="en-GB" sz="1600" dirty="0">
                <a:solidFill>
                  <a:schemeClr val="tx1"/>
                </a:solidFill>
                <a:latin typeface="Century Gothic"/>
              </a:rPr>
              <a:t>of. Highlight 3 that you are most interested in. </a:t>
            </a:r>
            <a:endParaRPr lang="en-GB" sz="16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991069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1BBE732-48CF-868C-BAE9-8ED7F5E90141}"/>
              </a:ext>
            </a:extLst>
          </p:cNvPr>
          <p:cNvPicPr>
            <a:picLocks noChangeAspect="1"/>
          </p:cNvPicPr>
          <p:nvPr/>
        </p:nvPicPr>
        <p:blipFill rotWithShape="1">
          <a:blip r:embed="rId2"/>
          <a:srcRect l="39255" t="48987" r="24519" b="7865"/>
          <a:stretch/>
        </p:blipFill>
        <p:spPr>
          <a:xfrm>
            <a:off x="4076106" y="143499"/>
            <a:ext cx="7982157" cy="5377241"/>
          </a:xfrm>
          <a:prstGeom prst="rect">
            <a:avLst/>
          </a:prstGeom>
        </p:spPr>
      </p:pic>
      <p:sp>
        <p:nvSpPr>
          <p:cNvPr id="6" name="Rectangle 5">
            <a:extLst>
              <a:ext uri="{FF2B5EF4-FFF2-40B4-BE49-F238E27FC236}">
                <a16:creationId xmlns:a16="http://schemas.microsoft.com/office/drawing/2014/main" id="{8A99E1F9-7318-1F1E-363A-EDEC3B50834C}"/>
              </a:ext>
            </a:extLst>
          </p:cNvPr>
          <p:cNvSpPr/>
          <p:nvPr/>
        </p:nvSpPr>
        <p:spPr>
          <a:xfrm>
            <a:off x="131288" y="147552"/>
            <a:ext cx="3867015" cy="52841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b="1" u="sng" dirty="0">
                <a:solidFill>
                  <a:schemeClr val="tx1"/>
                </a:solidFill>
                <a:latin typeface="Century Gothic"/>
              </a:rPr>
              <a:t>Research Skills </a:t>
            </a:r>
            <a:endParaRPr lang="en-GB" b="1" u="sng" dirty="0">
              <a:solidFill>
                <a:schemeClr val="tx1"/>
              </a:solidFill>
              <a:latin typeface="Century Gothic" panose="020B0502020202020204" pitchFamily="34" charset="0"/>
            </a:endParaRPr>
          </a:p>
          <a:p>
            <a:r>
              <a:rPr lang="en-GB" b="1" dirty="0">
                <a:solidFill>
                  <a:schemeClr val="tx1"/>
                </a:solidFill>
                <a:latin typeface="Century Gothic"/>
              </a:rPr>
              <a:t>Research the cuisine of your choice.</a:t>
            </a:r>
            <a:endParaRPr lang="en-GB" b="1" dirty="0">
              <a:solidFill>
                <a:schemeClr val="tx1"/>
              </a:solidFill>
              <a:latin typeface="Century Gothic" panose="020B0502020202020204" pitchFamily="34" charset="0"/>
            </a:endParaRPr>
          </a:p>
          <a:p>
            <a:r>
              <a:rPr lang="en-GB" dirty="0">
                <a:solidFill>
                  <a:schemeClr val="tx1"/>
                </a:solidFill>
                <a:latin typeface="Century Gothic"/>
              </a:rPr>
              <a:t>Your research could cover the following points:</a:t>
            </a:r>
          </a:p>
          <a:p>
            <a:pPr marL="342900" indent="-342900">
              <a:buFont typeface="+mj-lt"/>
              <a:buAutoNum type="arabicPeriod"/>
            </a:pPr>
            <a:r>
              <a:rPr lang="en-GB" dirty="0">
                <a:solidFill>
                  <a:schemeClr val="tx1"/>
                </a:solidFill>
                <a:latin typeface="Century Gothic"/>
              </a:rPr>
              <a:t>How food is used in your chosen culture</a:t>
            </a:r>
            <a:endParaRPr lang="en-US" dirty="0">
              <a:solidFill>
                <a:schemeClr val="tx1"/>
              </a:solidFill>
              <a:latin typeface="Century Gothic"/>
            </a:endParaRPr>
          </a:p>
          <a:p>
            <a:pPr marL="342900" indent="-342900">
              <a:buAutoNum type="arabicPeriod"/>
            </a:pPr>
            <a:r>
              <a:rPr lang="en-GB" dirty="0">
                <a:solidFill>
                  <a:schemeClr val="tx1"/>
                </a:solidFill>
                <a:latin typeface="Century Gothic"/>
              </a:rPr>
              <a:t>A wide range of example foods, meals and ingredients typically eaten</a:t>
            </a:r>
            <a:endParaRPr lang="en-US">
              <a:solidFill>
                <a:schemeClr val="tx1"/>
              </a:solidFill>
              <a:latin typeface="Century Gothic"/>
            </a:endParaRPr>
          </a:p>
          <a:p>
            <a:pPr marL="342900" indent="-342900">
              <a:buAutoNum type="arabicPeriod"/>
            </a:pPr>
            <a:r>
              <a:rPr lang="en-GB" dirty="0">
                <a:solidFill>
                  <a:schemeClr val="tx1"/>
                </a:solidFill>
                <a:latin typeface="Century Gothic"/>
              </a:rPr>
              <a:t>Food provenance and seasonality of ingredients produced in your chosen country</a:t>
            </a:r>
          </a:p>
          <a:p>
            <a:pPr marL="342900" indent="-342900">
              <a:buAutoNum type="arabicPeriod"/>
            </a:pPr>
            <a:r>
              <a:rPr lang="en-GB" dirty="0">
                <a:solidFill>
                  <a:schemeClr val="tx1"/>
                </a:solidFill>
                <a:latin typeface="Century Gothic"/>
              </a:rPr>
              <a:t>Traditions and customs connected to food</a:t>
            </a:r>
          </a:p>
          <a:p>
            <a:pPr marL="342900" indent="-342900">
              <a:buAutoNum type="arabicPeriod"/>
            </a:pPr>
            <a:r>
              <a:rPr lang="en-GB" dirty="0">
                <a:solidFill>
                  <a:schemeClr val="tx1"/>
                </a:solidFill>
                <a:latin typeface="Century Gothic"/>
              </a:rPr>
              <a:t>Select one recipe that you will make to show this cuisine</a:t>
            </a:r>
          </a:p>
        </p:txBody>
      </p:sp>
      <p:sp>
        <p:nvSpPr>
          <p:cNvPr id="3" name="Rectangle 2">
            <a:extLst>
              <a:ext uri="{FF2B5EF4-FFF2-40B4-BE49-F238E27FC236}">
                <a16:creationId xmlns:a16="http://schemas.microsoft.com/office/drawing/2014/main" id="{D7639537-7464-F7C0-4819-E47F9CB45C63}"/>
              </a:ext>
            </a:extLst>
          </p:cNvPr>
          <p:cNvSpPr/>
          <p:nvPr/>
        </p:nvSpPr>
        <p:spPr>
          <a:xfrm>
            <a:off x="135252" y="5518897"/>
            <a:ext cx="6856926" cy="120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dirty="0">
                <a:solidFill>
                  <a:schemeClr val="tx1"/>
                </a:solidFill>
                <a:latin typeface="Century Gothic"/>
              </a:rPr>
              <a:t>If you are stuck...</a:t>
            </a:r>
            <a:endParaRPr lang="en-GB" sz="1600">
              <a:solidFill>
                <a:schemeClr val="tx1"/>
              </a:solidFill>
              <a:latin typeface="Century Gothic" panose="020B0502020202020204" pitchFamily="34" charset="0"/>
              <a:ea typeface="+mn-lt"/>
              <a:cs typeface="+mn-lt"/>
            </a:endParaRPr>
          </a:p>
          <a:p>
            <a:r>
              <a:rPr lang="en-GB" sz="1600" dirty="0">
                <a:solidFill>
                  <a:schemeClr val="tx1"/>
                </a:solidFill>
                <a:latin typeface="Century Gothic"/>
                <a:ea typeface="+mn-lt"/>
                <a:cs typeface="+mn-lt"/>
              </a:rPr>
              <a:t> www.bbcgoodfood.com</a:t>
            </a:r>
          </a:p>
          <a:p>
            <a:r>
              <a:rPr lang="en-GB" sz="1600" dirty="0">
                <a:solidFill>
                  <a:schemeClr val="tx1"/>
                </a:solidFill>
                <a:latin typeface="Century Gothic"/>
                <a:ea typeface="+mn-lt"/>
                <a:cs typeface="+mn-lt"/>
                <a:hlinkClick r:id="rId3"/>
              </a:rPr>
              <a:t>www.lonelyplanet.com</a:t>
            </a:r>
            <a:endParaRPr lang="en-GB" sz="1600">
              <a:solidFill>
                <a:schemeClr val="tx1"/>
              </a:solidFill>
              <a:latin typeface="Century Gothic"/>
              <a:ea typeface="+mn-lt"/>
              <a:cs typeface="+mn-lt"/>
              <a:hlinkClick r:id="rId3"/>
            </a:endParaRPr>
          </a:p>
          <a:p>
            <a:r>
              <a:rPr lang="en-GB" sz="1600" dirty="0">
                <a:solidFill>
                  <a:schemeClr val="tx1"/>
                </a:solidFill>
                <a:latin typeface="Century Gothic"/>
                <a:ea typeface="+mn-lt"/>
                <a:cs typeface="+mn-lt"/>
                <a:hlinkClick r:id="rId4">
                  <a:extLst>
                    <a:ext uri="{A12FA001-AC4F-418D-AE19-62706E023703}">
                      <ahyp:hlinkClr xmlns:ahyp="http://schemas.microsoft.com/office/drawing/2018/hyperlinkcolor" val="tx"/>
                    </a:ext>
                  </a:extLst>
                </a:hlinkClick>
              </a:rPr>
              <a:t>www.tastingtable.com</a:t>
            </a:r>
            <a:endParaRPr lang="en-GB" sz="1600">
              <a:solidFill>
                <a:schemeClr val="tx1"/>
              </a:solidFill>
              <a:latin typeface="Century Gothic"/>
              <a:cs typeface="Calibri"/>
            </a:endParaRPr>
          </a:p>
        </p:txBody>
      </p:sp>
      <p:sp>
        <p:nvSpPr>
          <p:cNvPr id="8" name="Rectangle 7">
            <a:extLst>
              <a:ext uri="{FF2B5EF4-FFF2-40B4-BE49-F238E27FC236}">
                <a16:creationId xmlns:a16="http://schemas.microsoft.com/office/drawing/2014/main" id="{39C35296-F856-C8A2-E9E2-EA2E88655A00}"/>
              </a:ext>
            </a:extLst>
          </p:cNvPr>
          <p:cNvSpPr/>
          <p:nvPr/>
        </p:nvSpPr>
        <p:spPr>
          <a:xfrm>
            <a:off x="7108270" y="5518896"/>
            <a:ext cx="4815342" cy="120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GB" dirty="0">
                <a:solidFill>
                  <a:schemeClr val="tx1"/>
                </a:solidFill>
                <a:latin typeface="Century Gothic"/>
              </a:rPr>
              <a:t>Supermarket websites, you tube videos, restaurant menus and recipe books are all excellent places to get research. </a:t>
            </a:r>
            <a:endParaRPr lang="en-US">
              <a:solidFill>
                <a:schemeClr val="tx1"/>
              </a:solidFill>
            </a:endParaRPr>
          </a:p>
        </p:txBody>
      </p:sp>
    </p:spTree>
    <p:extLst>
      <p:ext uri="{BB962C8B-B14F-4D97-AF65-F5344CB8AC3E}">
        <p14:creationId xmlns:p14="http://schemas.microsoft.com/office/powerpoint/2010/main" val="3317204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fruit from a tree&#10;&#10;Description automatically generated">
            <a:extLst>
              <a:ext uri="{FF2B5EF4-FFF2-40B4-BE49-F238E27FC236}">
                <a16:creationId xmlns:a16="http://schemas.microsoft.com/office/drawing/2014/main" id="{9EB7F95C-572C-7F31-2925-A25BC07B12C1}"/>
              </a:ext>
            </a:extLst>
          </p:cNvPr>
          <p:cNvPicPr>
            <a:picLocks noChangeAspect="1"/>
          </p:cNvPicPr>
          <p:nvPr/>
        </p:nvPicPr>
        <p:blipFill>
          <a:blip r:embed="rId2"/>
          <a:stretch>
            <a:fillRect/>
          </a:stretch>
        </p:blipFill>
        <p:spPr>
          <a:xfrm>
            <a:off x="8780929" y="3857823"/>
            <a:ext cx="3404347" cy="1921412"/>
          </a:xfrm>
          <a:prstGeom prst="rect">
            <a:avLst/>
          </a:prstGeom>
        </p:spPr>
      </p:pic>
      <p:pic>
        <p:nvPicPr>
          <p:cNvPr id="5" name="Picture 4" descr="Image result for mexican food">
            <a:extLst>
              <a:ext uri="{FF2B5EF4-FFF2-40B4-BE49-F238E27FC236}">
                <a16:creationId xmlns:a16="http://schemas.microsoft.com/office/drawing/2014/main" id="{FA933136-8E7F-A340-9EE6-2E413B7189B8}"/>
              </a:ext>
            </a:extLst>
          </p:cNvPr>
          <p:cNvPicPr>
            <a:picLocks noChangeAspect="1"/>
          </p:cNvPicPr>
          <p:nvPr/>
        </p:nvPicPr>
        <p:blipFill>
          <a:blip r:embed="rId3"/>
          <a:stretch>
            <a:fillRect/>
          </a:stretch>
        </p:blipFill>
        <p:spPr>
          <a:xfrm>
            <a:off x="5508" y="5038252"/>
            <a:ext cx="2645728" cy="1810439"/>
          </a:xfrm>
          <a:prstGeom prst="rect">
            <a:avLst/>
          </a:prstGeom>
        </p:spPr>
      </p:pic>
      <p:pic>
        <p:nvPicPr>
          <p:cNvPr id="7" name="Picture 6" descr="Image result for mexican food">
            <a:extLst>
              <a:ext uri="{FF2B5EF4-FFF2-40B4-BE49-F238E27FC236}">
                <a16:creationId xmlns:a16="http://schemas.microsoft.com/office/drawing/2014/main" id="{AD7DFAC7-43BE-1796-7F84-69FDF60CB8F9}"/>
              </a:ext>
            </a:extLst>
          </p:cNvPr>
          <p:cNvPicPr>
            <a:picLocks noChangeAspect="1"/>
          </p:cNvPicPr>
          <p:nvPr/>
        </p:nvPicPr>
        <p:blipFill>
          <a:blip r:embed="rId4"/>
          <a:stretch>
            <a:fillRect/>
          </a:stretch>
        </p:blipFill>
        <p:spPr>
          <a:xfrm>
            <a:off x="15827" y="3715748"/>
            <a:ext cx="2652606" cy="1413817"/>
          </a:xfrm>
          <a:prstGeom prst="rect">
            <a:avLst/>
          </a:prstGeom>
        </p:spPr>
      </p:pic>
      <p:pic>
        <p:nvPicPr>
          <p:cNvPr id="9" name="Picture 8" descr="A bowl of guacamole&#10;&#10;Description automatically generated">
            <a:extLst>
              <a:ext uri="{FF2B5EF4-FFF2-40B4-BE49-F238E27FC236}">
                <a16:creationId xmlns:a16="http://schemas.microsoft.com/office/drawing/2014/main" id="{8D1992F7-F659-2F09-6B5C-B72E703F0443}"/>
              </a:ext>
            </a:extLst>
          </p:cNvPr>
          <p:cNvPicPr>
            <a:picLocks noChangeAspect="1"/>
          </p:cNvPicPr>
          <p:nvPr/>
        </p:nvPicPr>
        <p:blipFill>
          <a:blip r:embed="rId5"/>
          <a:stretch>
            <a:fillRect/>
          </a:stretch>
        </p:blipFill>
        <p:spPr>
          <a:xfrm>
            <a:off x="2643670" y="5695908"/>
            <a:ext cx="1950931" cy="1143708"/>
          </a:xfrm>
          <a:prstGeom prst="rect">
            <a:avLst/>
          </a:prstGeom>
        </p:spPr>
      </p:pic>
      <p:pic>
        <p:nvPicPr>
          <p:cNvPr id="11" name="Picture 10" descr="Image result for mexican food">
            <a:extLst>
              <a:ext uri="{FF2B5EF4-FFF2-40B4-BE49-F238E27FC236}">
                <a16:creationId xmlns:a16="http://schemas.microsoft.com/office/drawing/2014/main" id="{F9D83DB9-41C0-B933-7CEE-89A90D3D02B4}"/>
              </a:ext>
            </a:extLst>
          </p:cNvPr>
          <p:cNvPicPr>
            <a:picLocks noChangeAspect="1"/>
          </p:cNvPicPr>
          <p:nvPr/>
        </p:nvPicPr>
        <p:blipFill>
          <a:blip r:embed="rId6"/>
          <a:stretch>
            <a:fillRect/>
          </a:stretch>
        </p:blipFill>
        <p:spPr>
          <a:xfrm>
            <a:off x="4569834" y="5384512"/>
            <a:ext cx="2652606" cy="1475755"/>
          </a:xfrm>
          <a:prstGeom prst="rect">
            <a:avLst/>
          </a:prstGeom>
        </p:spPr>
      </p:pic>
      <p:pic>
        <p:nvPicPr>
          <p:cNvPr id="13" name="Picture 12" descr="A plate of food on a colorful table&#10;&#10;Description automatically generated">
            <a:extLst>
              <a:ext uri="{FF2B5EF4-FFF2-40B4-BE49-F238E27FC236}">
                <a16:creationId xmlns:a16="http://schemas.microsoft.com/office/drawing/2014/main" id="{CC2CEC9B-43C6-8F26-5E17-2E8524D6F301}"/>
              </a:ext>
            </a:extLst>
          </p:cNvPr>
          <p:cNvPicPr>
            <a:picLocks noChangeAspect="1"/>
          </p:cNvPicPr>
          <p:nvPr/>
        </p:nvPicPr>
        <p:blipFill>
          <a:blip r:embed="rId7"/>
          <a:stretch>
            <a:fillRect/>
          </a:stretch>
        </p:blipFill>
        <p:spPr>
          <a:xfrm>
            <a:off x="2643668" y="3708452"/>
            <a:ext cx="3397539" cy="1992554"/>
          </a:xfrm>
          <a:prstGeom prst="rect">
            <a:avLst/>
          </a:prstGeom>
        </p:spPr>
      </p:pic>
      <p:sp>
        <p:nvSpPr>
          <p:cNvPr id="15" name="TextBox 14">
            <a:extLst>
              <a:ext uri="{FF2B5EF4-FFF2-40B4-BE49-F238E27FC236}">
                <a16:creationId xmlns:a16="http://schemas.microsoft.com/office/drawing/2014/main" id="{8817A222-43A7-440B-F7FE-386EE3D7C5B5}"/>
              </a:ext>
            </a:extLst>
          </p:cNvPr>
          <p:cNvSpPr txBox="1"/>
          <p:nvPr/>
        </p:nvSpPr>
        <p:spPr>
          <a:xfrm>
            <a:off x="653143" y="4659086"/>
            <a:ext cx="4789714" cy="144655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494646"/>
                </a:solidFill>
                <a:latin typeface="Century Gothic"/>
                <a:ea typeface="Tahoma"/>
                <a:cs typeface="Tahoma"/>
              </a:rPr>
              <a:t>Mexican cuisine involves exotic flavors</a:t>
            </a:r>
            <a:r>
              <a:rPr lang="en-US" sz="1100" dirty="0">
                <a:solidFill>
                  <a:srgbClr val="494646"/>
                </a:solidFill>
                <a:latin typeface="Century Gothic"/>
                <a:ea typeface="Tahoma"/>
                <a:cs typeface="Tahoma"/>
              </a:rPr>
              <a:t>: some of the most popular Mexican food will involve all kinds of ingredients and all kinds of flavors. Combination of chilies and chocolate, or, fruits and meat, or even including insects in a main meal. Mexican food is interesting to say the least. One of the most exotic dishes is a simple “</a:t>
            </a:r>
            <a:r>
              <a:rPr lang="en-US" sz="1100" b="1" dirty="0">
                <a:solidFill>
                  <a:srgbClr val="494646"/>
                </a:solidFill>
                <a:latin typeface="Century Gothic"/>
                <a:ea typeface="Tahoma"/>
                <a:cs typeface="Tahoma"/>
              </a:rPr>
              <a:t>quesadilla de huitlacoche</a:t>
            </a:r>
            <a:r>
              <a:rPr lang="en-US" sz="1100" dirty="0">
                <a:solidFill>
                  <a:srgbClr val="494646"/>
                </a:solidFill>
                <a:latin typeface="Century Gothic"/>
                <a:ea typeface="Tahoma"/>
                <a:cs typeface="Tahoma"/>
              </a:rPr>
              <a:t>”, for example. The “Huitlacoche” is the fungi that lives in the corn. Or, of course, all kinds of insects in tacos or in salsas like: </a:t>
            </a:r>
            <a:r>
              <a:rPr lang="en-US" sz="1100" b="1" err="1">
                <a:solidFill>
                  <a:srgbClr val="494646"/>
                </a:solidFill>
                <a:latin typeface="Century Gothic"/>
                <a:ea typeface="Tahoma"/>
                <a:cs typeface="Tahoma"/>
              </a:rPr>
              <a:t>chapulines</a:t>
            </a:r>
            <a:r>
              <a:rPr lang="en-US" sz="1100" dirty="0">
                <a:solidFill>
                  <a:srgbClr val="494646"/>
                </a:solidFill>
                <a:latin typeface="Century Gothic"/>
                <a:ea typeface="Tahoma"/>
                <a:cs typeface="Tahoma"/>
              </a:rPr>
              <a:t>, </a:t>
            </a:r>
            <a:r>
              <a:rPr lang="en-US" sz="1100" b="1" err="1">
                <a:solidFill>
                  <a:srgbClr val="494646"/>
                </a:solidFill>
                <a:latin typeface="Century Gothic"/>
                <a:ea typeface="Tahoma"/>
                <a:cs typeface="Tahoma"/>
              </a:rPr>
              <a:t>Jumiles</a:t>
            </a:r>
            <a:r>
              <a:rPr lang="en-US" sz="1100" dirty="0">
                <a:solidFill>
                  <a:srgbClr val="494646"/>
                </a:solidFill>
                <a:latin typeface="Century Gothic"/>
                <a:ea typeface="Tahoma"/>
                <a:cs typeface="Tahoma"/>
              </a:rPr>
              <a:t>, </a:t>
            </a:r>
            <a:r>
              <a:rPr lang="en-US" sz="1100" b="1" err="1">
                <a:solidFill>
                  <a:srgbClr val="494646"/>
                </a:solidFill>
                <a:latin typeface="Century Gothic"/>
                <a:ea typeface="Tahoma"/>
                <a:cs typeface="Tahoma"/>
              </a:rPr>
              <a:t>chicatanas</a:t>
            </a:r>
            <a:r>
              <a:rPr lang="en-US" sz="1100" dirty="0">
                <a:solidFill>
                  <a:srgbClr val="494646"/>
                </a:solidFill>
                <a:latin typeface="Century Gothic"/>
                <a:ea typeface="Tahoma"/>
                <a:cs typeface="Tahoma"/>
              </a:rPr>
              <a:t>, and more</a:t>
            </a:r>
            <a:endParaRPr lang="en-US" sz="1100" dirty="0">
              <a:latin typeface="Century Gothic"/>
            </a:endParaRPr>
          </a:p>
        </p:txBody>
      </p:sp>
      <p:pic>
        <p:nvPicPr>
          <p:cNvPr id="16" name="Picture 15" descr="A family preparing food in the kitchen&#10;&#10;Description automatically generated">
            <a:extLst>
              <a:ext uri="{FF2B5EF4-FFF2-40B4-BE49-F238E27FC236}">
                <a16:creationId xmlns:a16="http://schemas.microsoft.com/office/drawing/2014/main" id="{3089375C-AA62-2A1B-7294-D1BEBC8B085D}"/>
              </a:ext>
            </a:extLst>
          </p:cNvPr>
          <p:cNvPicPr>
            <a:picLocks noChangeAspect="1"/>
          </p:cNvPicPr>
          <p:nvPr/>
        </p:nvPicPr>
        <p:blipFill>
          <a:blip r:embed="rId8"/>
          <a:stretch>
            <a:fillRect/>
          </a:stretch>
        </p:blipFill>
        <p:spPr>
          <a:xfrm>
            <a:off x="6040932" y="3081"/>
            <a:ext cx="3146611" cy="2029786"/>
          </a:xfrm>
          <a:prstGeom prst="rect">
            <a:avLst/>
          </a:prstGeom>
        </p:spPr>
      </p:pic>
      <p:pic>
        <p:nvPicPr>
          <p:cNvPr id="17" name="Picture 16" descr="A group of people eating food&#10;&#10;Description automatically generated">
            <a:extLst>
              <a:ext uri="{FF2B5EF4-FFF2-40B4-BE49-F238E27FC236}">
                <a16:creationId xmlns:a16="http://schemas.microsoft.com/office/drawing/2014/main" id="{B44B5432-9BBC-4F73-5747-E676DC299261}"/>
              </a:ext>
            </a:extLst>
          </p:cNvPr>
          <p:cNvPicPr>
            <a:picLocks noChangeAspect="1"/>
          </p:cNvPicPr>
          <p:nvPr/>
        </p:nvPicPr>
        <p:blipFill>
          <a:blip r:embed="rId9"/>
          <a:stretch>
            <a:fillRect/>
          </a:stretch>
        </p:blipFill>
        <p:spPr>
          <a:xfrm>
            <a:off x="9187543" y="5842"/>
            <a:ext cx="3004457" cy="2034830"/>
          </a:xfrm>
          <a:prstGeom prst="rect">
            <a:avLst/>
          </a:prstGeom>
        </p:spPr>
      </p:pic>
      <p:sp>
        <p:nvSpPr>
          <p:cNvPr id="14" name="TextBox 13">
            <a:extLst>
              <a:ext uri="{FF2B5EF4-FFF2-40B4-BE49-F238E27FC236}">
                <a16:creationId xmlns:a16="http://schemas.microsoft.com/office/drawing/2014/main" id="{949D3917-120A-4652-4A1B-35141B088695}"/>
              </a:ext>
            </a:extLst>
          </p:cNvPr>
          <p:cNvSpPr txBox="1"/>
          <p:nvPr/>
        </p:nvSpPr>
        <p:spPr>
          <a:xfrm>
            <a:off x="6955971" y="566058"/>
            <a:ext cx="5138057" cy="6001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494646"/>
                </a:solidFill>
                <a:latin typeface="Century Gothic"/>
                <a:ea typeface="Tahoma"/>
                <a:cs typeface="Tahoma"/>
              </a:rPr>
              <a:t>Mexican food personality</a:t>
            </a:r>
            <a:r>
              <a:rPr lang="en-US" sz="1100" dirty="0">
                <a:solidFill>
                  <a:srgbClr val="494646"/>
                </a:solidFill>
                <a:latin typeface="Century Gothic"/>
                <a:ea typeface="Tahoma"/>
                <a:cs typeface="Tahoma"/>
              </a:rPr>
              <a:t> – Mexican food is flavor, color, shape and occasion all in one dish at a time. I would mention the pozole, for example.</a:t>
            </a:r>
            <a:endParaRPr lang="en-US"/>
          </a:p>
        </p:txBody>
      </p:sp>
      <p:pic>
        <p:nvPicPr>
          <p:cNvPr id="18" name="Picture 17" descr="A variety of vegetables and fruits in baskets&#10;&#10;Description automatically generated">
            <a:extLst>
              <a:ext uri="{FF2B5EF4-FFF2-40B4-BE49-F238E27FC236}">
                <a16:creationId xmlns:a16="http://schemas.microsoft.com/office/drawing/2014/main" id="{133B80DD-3144-63A4-A09F-96809672843A}"/>
              </a:ext>
            </a:extLst>
          </p:cNvPr>
          <p:cNvPicPr>
            <a:picLocks noChangeAspect="1"/>
          </p:cNvPicPr>
          <p:nvPr/>
        </p:nvPicPr>
        <p:blipFill>
          <a:blip r:embed="rId10"/>
          <a:stretch>
            <a:fillRect/>
          </a:stretch>
        </p:blipFill>
        <p:spPr>
          <a:xfrm>
            <a:off x="6041571" y="1977026"/>
            <a:ext cx="3145971" cy="1891576"/>
          </a:xfrm>
          <a:prstGeom prst="rect">
            <a:avLst/>
          </a:prstGeom>
        </p:spPr>
      </p:pic>
      <p:pic>
        <p:nvPicPr>
          <p:cNvPr id="19" name="Picture 18" descr="A pile of red and orange peppers&#10;&#10;Description automatically generated">
            <a:extLst>
              <a:ext uri="{FF2B5EF4-FFF2-40B4-BE49-F238E27FC236}">
                <a16:creationId xmlns:a16="http://schemas.microsoft.com/office/drawing/2014/main" id="{F3656202-E79E-3C5D-B571-79D0A75E333E}"/>
              </a:ext>
            </a:extLst>
          </p:cNvPr>
          <p:cNvPicPr>
            <a:picLocks noChangeAspect="1"/>
          </p:cNvPicPr>
          <p:nvPr/>
        </p:nvPicPr>
        <p:blipFill>
          <a:blip r:embed="rId11"/>
          <a:stretch>
            <a:fillRect/>
          </a:stretch>
        </p:blipFill>
        <p:spPr>
          <a:xfrm>
            <a:off x="9187543" y="2027423"/>
            <a:ext cx="3004457" cy="1823440"/>
          </a:xfrm>
          <a:prstGeom prst="rect">
            <a:avLst/>
          </a:prstGeom>
        </p:spPr>
      </p:pic>
      <p:pic>
        <p:nvPicPr>
          <p:cNvPr id="21" name="Picture 20" descr="A bunch of vanilla sticks and flower&#10;&#10;Description automatically generated">
            <a:extLst>
              <a:ext uri="{FF2B5EF4-FFF2-40B4-BE49-F238E27FC236}">
                <a16:creationId xmlns:a16="http://schemas.microsoft.com/office/drawing/2014/main" id="{964E02B1-5F11-7955-1DC4-831EF5824717}"/>
              </a:ext>
            </a:extLst>
          </p:cNvPr>
          <p:cNvPicPr>
            <a:picLocks noChangeAspect="1"/>
          </p:cNvPicPr>
          <p:nvPr/>
        </p:nvPicPr>
        <p:blipFill>
          <a:blip r:embed="rId12"/>
          <a:stretch>
            <a:fillRect/>
          </a:stretch>
        </p:blipFill>
        <p:spPr>
          <a:xfrm>
            <a:off x="6040582" y="3846326"/>
            <a:ext cx="2743200" cy="1540412"/>
          </a:xfrm>
          <a:prstGeom prst="rect">
            <a:avLst/>
          </a:prstGeom>
        </p:spPr>
      </p:pic>
      <p:sp>
        <p:nvSpPr>
          <p:cNvPr id="20" name="TextBox 19">
            <a:extLst>
              <a:ext uri="{FF2B5EF4-FFF2-40B4-BE49-F238E27FC236}">
                <a16:creationId xmlns:a16="http://schemas.microsoft.com/office/drawing/2014/main" id="{D780BDDE-E000-4123-4AC0-9571775AA9B6}"/>
              </a:ext>
            </a:extLst>
          </p:cNvPr>
          <p:cNvSpPr txBox="1"/>
          <p:nvPr/>
        </p:nvSpPr>
        <p:spPr>
          <a:xfrm>
            <a:off x="8136750" y="2407344"/>
            <a:ext cx="1766048" cy="229293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494646"/>
                </a:solidFill>
                <a:latin typeface="Century Gothic"/>
                <a:ea typeface="Tahoma"/>
                <a:cs typeface="Tahoma"/>
              </a:rPr>
              <a:t>Foods that grown in Mexico:</a:t>
            </a:r>
          </a:p>
          <a:p>
            <a:pPr marL="171450" indent="-171450">
              <a:buFont typeface="Wingdings"/>
              <a:buChar char="Ø"/>
            </a:pPr>
            <a:r>
              <a:rPr lang="en-US" sz="1100" dirty="0">
                <a:solidFill>
                  <a:srgbClr val="494646"/>
                </a:solidFill>
                <a:latin typeface="Century Gothic"/>
                <a:ea typeface="Tahoma"/>
                <a:cs typeface="Tahoma"/>
              </a:rPr>
              <a:t>Chilies</a:t>
            </a:r>
          </a:p>
          <a:p>
            <a:pPr marL="171450" indent="-171450">
              <a:buFont typeface="Wingdings"/>
              <a:buChar char="Ø"/>
            </a:pPr>
            <a:r>
              <a:rPr lang="en-US" sz="1100" dirty="0">
                <a:solidFill>
                  <a:srgbClr val="494646"/>
                </a:solidFill>
                <a:latin typeface="Century Gothic"/>
                <a:ea typeface="Tahoma"/>
                <a:cs typeface="Tahoma"/>
              </a:rPr>
              <a:t>Tomatoes</a:t>
            </a:r>
          </a:p>
          <a:p>
            <a:pPr marL="171450" indent="-171450">
              <a:buFont typeface="Wingdings"/>
              <a:buChar char="Ø"/>
            </a:pPr>
            <a:r>
              <a:rPr lang="en-US" sz="1100" dirty="0">
                <a:solidFill>
                  <a:srgbClr val="494646"/>
                </a:solidFill>
                <a:latin typeface="Century Gothic"/>
                <a:ea typeface="Tahoma"/>
                <a:cs typeface="Tahoma"/>
              </a:rPr>
              <a:t>Avocados</a:t>
            </a:r>
          </a:p>
          <a:p>
            <a:pPr marL="171450" indent="-171450">
              <a:buFont typeface="Wingdings"/>
              <a:buChar char="Ø"/>
            </a:pPr>
            <a:r>
              <a:rPr lang="en-US" sz="1100" dirty="0">
                <a:solidFill>
                  <a:srgbClr val="494646"/>
                </a:solidFill>
                <a:latin typeface="Century Gothic"/>
                <a:ea typeface="Tahoma"/>
                <a:cs typeface="Tahoma"/>
              </a:rPr>
              <a:t>Corn </a:t>
            </a:r>
          </a:p>
          <a:p>
            <a:pPr marL="171450" indent="-171450">
              <a:buFont typeface="Wingdings"/>
              <a:buChar char="Ø"/>
            </a:pPr>
            <a:r>
              <a:rPr lang="en-US" sz="1100" dirty="0">
                <a:solidFill>
                  <a:srgbClr val="494646"/>
                </a:solidFill>
                <a:latin typeface="Century Gothic"/>
                <a:ea typeface="Tahoma"/>
                <a:cs typeface="Tahoma"/>
              </a:rPr>
              <a:t>Chia</a:t>
            </a:r>
          </a:p>
          <a:p>
            <a:pPr marL="171450" indent="-171450">
              <a:buFont typeface="Wingdings"/>
              <a:buChar char="Ø"/>
            </a:pPr>
            <a:r>
              <a:rPr lang="en-US" sz="1100" dirty="0">
                <a:solidFill>
                  <a:srgbClr val="494646"/>
                </a:solidFill>
                <a:latin typeface="Century Gothic"/>
                <a:ea typeface="Tahoma"/>
                <a:cs typeface="Tahoma"/>
              </a:rPr>
              <a:t>Agave</a:t>
            </a:r>
          </a:p>
          <a:p>
            <a:pPr marL="171450" indent="-171450">
              <a:buFont typeface="Wingdings"/>
              <a:buChar char="Ø"/>
            </a:pPr>
            <a:r>
              <a:rPr lang="en-US" sz="1100" err="1">
                <a:solidFill>
                  <a:srgbClr val="494646"/>
                </a:solidFill>
                <a:latin typeface="Century Gothic"/>
                <a:ea typeface="Tahoma"/>
                <a:cs typeface="Tahoma"/>
              </a:rPr>
              <a:t>Cacoa</a:t>
            </a:r>
            <a:endParaRPr lang="en-US" sz="1100" dirty="0" err="1">
              <a:solidFill>
                <a:srgbClr val="494646"/>
              </a:solidFill>
              <a:latin typeface="Century Gothic"/>
              <a:ea typeface="Tahoma"/>
              <a:cs typeface="Tahoma"/>
            </a:endParaRPr>
          </a:p>
          <a:p>
            <a:pPr marL="171450" indent="-171450">
              <a:buFont typeface="Wingdings"/>
              <a:buChar char="Ø"/>
            </a:pPr>
            <a:r>
              <a:rPr lang="en-US" sz="1100" dirty="0">
                <a:solidFill>
                  <a:srgbClr val="494646"/>
                </a:solidFill>
                <a:latin typeface="Century Gothic"/>
                <a:ea typeface="Tahoma"/>
                <a:cs typeface="Tahoma"/>
              </a:rPr>
              <a:t>Vanilla</a:t>
            </a:r>
          </a:p>
          <a:p>
            <a:pPr marL="171450" indent="-171450">
              <a:buFont typeface="Wingdings"/>
              <a:buChar char="Ø"/>
            </a:pPr>
            <a:r>
              <a:rPr lang="en-US" sz="1100" dirty="0">
                <a:solidFill>
                  <a:srgbClr val="494646"/>
                </a:solidFill>
                <a:latin typeface="Century Gothic"/>
                <a:ea typeface="Tahoma"/>
                <a:cs typeface="Tahoma"/>
              </a:rPr>
              <a:t>Squash</a:t>
            </a:r>
          </a:p>
          <a:p>
            <a:pPr marL="171450" indent="-171450">
              <a:buFont typeface="Wingdings"/>
              <a:buChar char="Ø"/>
            </a:pPr>
            <a:r>
              <a:rPr lang="en-US" sz="1100" dirty="0">
                <a:solidFill>
                  <a:srgbClr val="494646"/>
                </a:solidFill>
                <a:latin typeface="Century Gothic"/>
                <a:ea typeface="Tahoma"/>
                <a:cs typeface="Tahoma"/>
              </a:rPr>
              <a:t>Sweet potato</a:t>
            </a:r>
          </a:p>
          <a:p>
            <a:pPr marL="171450" indent="-171450">
              <a:buFont typeface="Wingdings"/>
              <a:buChar char="Ø"/>
            </a:pPr>
            <a:endParaRPr lang="en-US" sz="1100" dirty="0">
              <a:solidFill>
                <a:srgbClr val="494646"/>
              </a:solidFill>
              <a:latin typeface="Century Gothic"/>
              <a:ea typeface="Tahoma"/>
              <a:cs typeface="Tahoma"/>
            </a:endParaRPr>
          </a:p>
        </p:txBody>
      </p:sp>
      <p:pic>
        <p:nvPicPr>
          <p:cNvPr id="23" name="Picture 22" descr="A map of the country&#10;&#10;Description automatically generated">
            <a:extLst>
              <a:ext uri="{FF2B5EF4-FFF2-40B4-BE49-F238E27FC236}">
                <a16:creationId xmlns:a16="http://schemas.microsoft.com/office/drawing/2014/main" id="{17777B39-4D56-B28E-DB86-3A30BB2A0679}"/>
              </a:ext>
            </a:extLst>
          </p:cNvPr>
          <p:cNvPicPr>
            <a:picLocks noChangeAspect="1"/>
          </p:cNvPicPr>
          <p:nvPr/>
        </p:nvPicPr>
        <p:blipFill rotWithShape="1">
          <a:blip r:embed="rId13"/>
          <a:srcRect l="54149" t="43546" r="11785" b="15681"/>
          <a:stretch/>
        </p:blipFill>
        <p:spPr>
          <a:xfrm>
            <a:off x="6725" y="10710"/>
            <a:ext cx="3458721" cy="2334175"/>
          </a:xfrm>
          <a:prstGeom prst="rect">
            <a:avLst/>
          </a:prstGeom>
        </p:spPr>
      </p:pic>
      <p:sp>
        <p:nvSpPr>
          <p:cNvPr id="24" name="TextBox 23">
            <a:extLst>
              <a:ext uri="{FF2B5EF4-FFF2-40B4-BE49-F238E27FC236}">
                <a16:creationId xmlns:a16="http://schemas.microsoft.com/office/drawing/2014/main" id="{2620BFD4-92D7-A1B8-2350-9FA607934563}"/>
              </a:ext>
            </a:extLst>
          </p:cNvPr>
          <p:cNvSpPr txBox="1"/>
          <p:nvPr/>
        </p:nvSpPr>
        <p:spPr>
          <a:xfrm>
            <a:off x="1941819" y="367233"/>
            <a:ext cx="4789714"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494646"/>
                </a:solidFill>
                <a:latin typeface="Century Gothic"/>
                <a:ea typeface="Tahoma"/>
                <a:cs typeface="Tahoma"/>
              </a:rPr>
              <a:t>Mexican families prefer to cook and eat together all taking a role in preparing food to eat. </a:t>
            </a:r>
            <a:endParaRPr lang="en-US" sz="1100" dirty="0">
              <a:solidFill>
                <a:srgbClr val="494646"/>
              </a:solidFill>
              <a:latin typeface="Century Gothic"/>
              <a:ea typeface="Tahoma"/>
              <a:cs typeface="Tahoma"/>
            </a:endParaRPr>
          </a:p>
        </p:txBody>
      </p:sp>
    </p:spTree>
    <p:extLst>
      <p:ext uri="{BB962C8B-B14F-4D97-AF65-F5344CB8AC3E}">
        <p14:creationId xmlns:p14="http://schemas.microsoft.com/office/powerpoint/2010/main" val="162162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red logo with a smiley face and a spoon and fork&#10;&#10;Description automatically generated">
            <a:extLst>
              <a:ext uri="{FF2B5EF4-FFF2-40B4-BE49-F238E27FC236}">
                <a16:creationId xmlns:a16="http://schemas.microsoft.com/office/drawing/2014/main" id="{22B5B47C-F31C-7DEC-2D3F-AED48A95E3E9}"/>
              </a:ext>
            </a:extLst>
          </p:cNvPr>
          <p:cNvPicPr>
            <a:picLocks noChangeAspect="1"/>
          </p:cNvPicPr>
          <p:nvPr/>
        </p:nvPicPr>
        <p:blipFill rotWithShape="1">
          <a:blip r:embed="rId2"/>
          <a:srcRect l="15789" r="15311" b="35252"/>
          <a:stretch/>
        </p:blipFill>
        <p:spPr>
          <a:xfrm>
            <a:off x="349469" y="234316"/>
            <a:ext cx="2441847" cy="1400061"/>
          </a:xfrm>
          <a:prstGeom prst="rect">
            <a:avLst/>
          </a:prstGeom>
        </p:spPr>
      </p:pic>
      <p:sp>
        <p:nvSpPr>
          <p:cNvPr id="12" name="Call-out: Down Arrow 11">
            <a:extLst>
              <a:ext uri="{FF2B5EF4-FFF2-40B4-BE49-F238E27FC236}">
                <a16:creationId xmlns:a16="http://schemas.microsoft.com/office/drawing/2014/main" id="{60A89686-68D3-373C-3513-081A1DCD112B}"/>
              </a:ext>
            </a:extLst>
          </p:cNvPr>
          <p:cNvSpPr/>
          <p:nvPr/>
        </p:nvSpPr>
        <p:spPr>
          <a:xfrm>
            <a:off x="599559" y="2411296"/>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dirty="0">
                <a:solidFill>
                  <a:schemeClr val="tx1"/>
                </a:solidFill>
                <a:latin typeface="Century Gothic"/>
                <a:cs typeface="Calibri"/>
              </a:rPr>
              <a:t>How food grows</a:t>
            </a:r>
          </a:p>
        </p:txBody>
      </p:sp>
      <p:sp>
        <p:nvSpPr>
          <p:cNvPr id="13" name="Call-out: Down Arrow 12">
            <a:extLst>
              <a:ext uri="{FF2B5EF4-FFF2-40B4-BE49-F238E27FC236}">
                <a16:creationId xmlns:a16="http://schemas.microsoft.com/office/drawing/2014/main" id="{B2FE091A-BCCB-C871-5C09-5309686D4540}"/>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dirty="0">
              <a:solidFill>
                <a:schemeClr val="tx1"/>
              </a:solidFill>
              <a:latin typeface="Century Gothic"/>
              <a:cs typeface="Calibri"/>
            </a:endParaRPr>
          </a:p>
        </p:txBody>
      </p:sp>
      <p:sp>
        <p:nvSpPr>
          <p:cNvPr id="14" name="Call-out: Down Arrow 13">
            <a:extLst>
              <a:ext uri="{FF2B5EF4-FFF2-40B4-BE49-F238E27FC236}">
                <a16:creationId xmlns:a16="http://schemas.microsoft.com/office/drawing/2014/main" id="{38E22D7B-C4C8-B670-190B-199DFE2BDA9F}"/>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dirty="0">
              <a:solidFill>
                <a:schemeClr val="tx1"/>
              </a:solidFill>
              <a:latin typeface="Century Gothic"/>
              <a:cs typeface="Calibri"/>
            </a:endParaRPr>
          </a:p>
        </p:txBody>
      </p:sp>
      <p:sp>
        <p:nvSpPr>
          <p:cNvPr id="15" name="Call-out: Down Arrow 14">
            <a:extLst>
              <a:ext uri="{FF2B5EF4-FFF2-40B4-BE49-F238E27FC236}">
                <a16:creationId xmlns:a16="http://schemas.microsoft.com/office/drawing/2014/main" id="{DF722362-8AB6-DE0D-E039-9023B0732C00}"/>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16" name="Rectangle 15">
            <a:extLst>
              <a:ext uri="{FF2B5EF4-FFF2-40B4-BE49-F238E27FC236}">
                <a16:creationId xmlns:a16="http://schemas.microsoft.com/office/drawing/2014/main" id="{0F15CB55-F7CD-0882-62C8-7EE69BDEF546}"/>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endParaRPr>
          </a:p>
        </p:txBody>
      </p:sp>
      <p:sp>
        <p:nvSpPr>
          <p:cNvPr id="17" name="Rectangle 16">
            <a:extLst>
              <a:ext uri="{FF2B5EF4-FFF2-40B4-BE49-F238E27FC236}">
                <a16:creationId xmlns:a16="http://schemas.microsoft.com/office/drawing/2014/main" id="{B3420A1D-46DF-DF22-1089-1000C050B7A4}"/>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u="sng">
                <a:solidFill>
                  <a:srgbClr val="000000"/>
                </a:solidFill>
                <a:latin typeface="Century Gothic"/>
              </a:rPr>
              <a:t>Our Learning Journey</a:t>
            </a:r>
          </a:p>
        </p:txBody>
      </p:sp>
      <p:sp>
        <p:nvSpPr>
          <p:cNvPr id="18" name="Call-out: Down Arrow 17">
            <a:extLst>
              <a:ext uri="{FF2B5EF4-FFF2-40B4-BE49-F238E27FC236}">
                <a16:creationId xmlns:a16="http://schemas.microsoft.com/office/drawing/2014/main" id="{D77F2DED-6D14-FBA8-B4E9-1DCFF1449EB4}"/>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3" name="Rectangle 2">
            <a:extLst>
              <a:ext uri="{FF2B5EF4-FFF2-40B4-BE49-F238E27FC236}">
                <a16:creationId xmlns:a16="http://schemas.microsoft.com/office/drawing/2014/main" id="{2ABEA03D-CA1B-8715-C5CA-87A308BC27ED}"/>
              </a:ext>
            </a:extLst>
          </p:cNvPr>
          <p:cNvSpPr/>
          <p:nvPr/>
        </p:nvSpPr>
        <p:spPr>
          <a:xfrm>
            <a:off x="3037353" y="1631357"/>
            <a:ext cx="8872837" cy="1456663"/>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400" b="1" dirty="0">
                <a:solidFill>
                  <a:schemeClr val="tx1"/>
                </a:solidFill>
                <a:latin typeface="Century Gothic"/>
              </a:rPr>
              <a:t>Learning Objectives</a:t>
            </a:r>
          </a:p>
          <a:p>
            <a:pPr marL="342900" indent="-342900">
              <a:buAutoNum type="arabicPeriod"/>
            </a:pPr>
            <a:r>
              <a:rPr lang="en-GB" sz="1400" dirty="0">
                <a:solidFill>
                  <a:schemeClr val="tx1"/>
                </a:solidFill>
                <a:latin typeface="Century Gothic"/>
                <a:cs typeface="Calibri" panose="020F0502020204030204"/>
              </a:rPr>
              <a:t>To be able to identify a range of foods grown outside of the UK</a:t>
            </a:r>
            <a:endParaRPr lang="en-GB" sz="1400">
              <a:solidFill>
                <a:schemeClr val="tx1"/>
              </a:solidFill>
              <a:latin typeface="Calibri" panose="020F0502020204030204"/>
              <a:cs typeface="Calibri" panose="020F0502020204030204"/>
            </a:endParaRPr>
          </a:p>
          <a:p>
            <a:pPr marL="342900" indent="-342900">
              <a:buAutoNum type="arabicPeriod"/>
            </a:pPr>
            <a:r>
              <a:rPr lang="en-GB" sz="1400" dirty="0">
                <a:solidFill>
                  <a:schemeClr val="tx1"/>
                </a:solidFill>
                <a:latin typeface="Century Gothic"/>
                <a:cs typeface="Calibri" panose="020F0502020204030204"/>
              </a:rPr>
              <a:t>To be able to locate a wide range of locations on a world map </a:t>
            </a:r>
            <a:endParaRPr lang="en-GB" sz="1400">
              <a:solidFill>
                <a:schemeClr val="tx1"/>
              </a:solidFill>
              <a:latin typeface="Calibri" panose="020F0502020204030204"/>
              <a:cs typeface="Calibri" panose="020F0502020204030204"/>
            </a:endParaRPr>
          </a:p>
          <a:p>
            <a:pPr marL="342900" indent="-342900">
              <a:buAutoNum type="arabicPeriod"/>
            </a:pPr>
            <a:r>
              <a:rPr lang="en-GB" sz="1400" dirty="0">
                <a:solidFill>
                  <a:schemeClr val="tx1"/>
                </a:solidFill>
                <a:latin typeface="Century Gothic"/>
                <a:cs typeface="Calibri" panose="020F0502020204030204"/>
              </a:rPr>
              <a:t>To be able to discuss some of the factors that influence whether a food grows in a particular country </a:t>
            </a:r>
            <a:endParaRPr lang="en-GB" sz="1400" dirty="0">
              <a:solidFill>
                <a:schemeClr val="tx1"/>
              </a:solidFill>
              <a:cs typeface="Calibri" panose="020F0502020204030204"/>
            </a:endParaRPr>
          </a:p>
        </p:txBody>
      </p:sp>
      <p:sp>
        <p:nvSpPr>
          <p:cNvPr id="5" name="Rounded Rectangle 3">
            <a:extLst>
              <a:ext uri="{FF2B5EF4-FFF2-40B4-BE49-F238E27FC236}">
                <a16:creationId xmlns:a16="http://schemas.microsoft.com/office/drawing/2014/main" id="{39E121CB-8253-FB9D-AFEA-39B40DF685EA}"/>
              </a:ext>
            </a:extLst>
          </p:cNvPr>
          <p:cNvSpPr/>
          <p:nvPr/>
        </p:nvSpPr>
        <p:spPr>
          <a:xfrm>
            <a:off x="3358613" y="1116432"/>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dirty="0">
                <a:solidFill>
                  <a:schemeClr val="tx1"/>
                </a:solidFill>
                <a:latin typeface="Century Gothic"/>
                <a:ea typeface="+mj-ea"/>
                <a:cs typeface="+mj-cs"/>
              </a:rPr>
              <a:t>Food from around the World</a:t>
            </a:r>
            <a:endParaRPr lang="en-US" sz="2800" kern="1200" dirty="0">
              <a:solidFill>
                <a:schemeClr val="tx1"/>
              </a:solidFill>
              <a:latin typeface="Century Gothic"/>
              <a:ea typeface="+mj-ea"/>
              <a:cs typeface="+mj-cs"/>
            </a:endParaRPr>
          </a:p>
        </p:txBody>
      </p:sp>
      <p:grpSp>
        <p:nvGrpSpPr>
          <p:cNvPr id="30" name="Group 29">
            <a:extLst>
              <a:ext uri="{FF2B5EF4-FFF2-40B4-BE49-F238E27FC236}">
                <a16:creationId xmlns:a16="http://schemas.microsoft.com/office/drawing/2014/main" id="{2109D0E4-2EE1-E133-247F-B453D4BD83F4}"/>
              </a:ext>
            </a:extLst>
          </p:cNvPr>
          <p:cNvGrpSpPr/>
          <p:nvPr/>
        </p:nvGrpSpPr>
        <p:grpSpPr>
          <a:xfrm>
            <a:off x="3049894" y="3107804"/>
            <a:ext cx="8820696" cy="3542304"/>
            <a:chOff x="77871" y="808455"/>
            <a:chExt cx="12108782" cy="5909798"/>
          </a:xfrm>
        </p:grpSpPr>
        <p:pic>
          <p:nvPicPr>
            <p:cNvPr id="10" name="Picture 9" descr="A close up of a mango&#10;&#10;Description automatically generated">
              <a:extLst>
                <a:ext uri="{FF2B5EF4-FFF2-40B4-BE49-F238E27FC236}">
                  <a16:creationId xmlns:a16="http://schemas.microsoft.com/office/drawing/2014/main" id="{E07B8180-4FEB-78FC-7F28-7596E4A912E0}"/>
                </a:ext>
              </a:extLst>
            </p:cNvPr>
            <p:cNvPicPr>
              <a:picLocks noChangeAspect="1"/>
            </p:cNvPicPr>
            <p:nvPr/>
          </p:nvPicPr>
          <p:blipFill>
            <a:blip r:embed="rId3"/>
            <a:stretch>
              <a:fillRect/>
            </a:stretch>
          </p:blipFill>
          <p:spPr>
            <a:xfrm>
              <a:off x="385596" y="811463"/>
              <a:ext cx="2143125" cy="2133600"/>
            </a:xfrm>
            <a:prstGeom prst="rect">
              <a:avLst/>
            </a:prstGeom>
          </p:spPr>
        </p:pic>
        <p:pic>
          <p:nvPicPr>
            <p:cNvPr id="19" name="Picture 18" descr="A banana on a white background&#10;&#10;Description automatically generated">
              <a:extLst>
                <a:ext uri="{FF2B5EF4-FFF2-40B4-BE49-F238E27FC236}">
                  <a16:creationId xmlns:a16="http://schemas.microsoft.com/office/drawing/2014/main" id="{250584C6-8B65-B2FA-C266-8EC97F19F625}"/>
                </a:ext>
              </a:extLst>
            </p:cNvPr>
            <p:cNvPicPr>
              <a:picLocks noChangeAspect="1"/>
            </p:cNvPicPr>
            <p:nvPr/>
          </p:nvPicPr>
          <p:blipFill>
            <a:blip r:embed="rId4"/>
            <a:stretch>
              <a:fillRect/>
            </a:stretch>
          </p:blipFill>
          <p:spPr>
            <a:xfrm>
              <a:off x="3017670" y="820654"/>
              <a:ext cx="2466975" cy="1847850"/>
            </a:xfrm>
            <a:prstGeom prst="rect">
              <a:avLst/>
            </a:prstGeom>
          </p:spPr>
        </p:pic>
        <p:pic>
          <p:nvPicPr>
            <p:cNvPr id="20" name="Picture 19" descr="Trivia with a Capital “Tea”: 5 Things You Didn't Know About Tea | Britannica">
              <a:extLst>
                <a:ext uri="{FF2B5EF4-FFF2-40B4-BE49-F238E27FC236}">
                  <a16:creationId xmlns:a16="http://schemas.microsoft.com/office/drawing/2014/main" id="{6CDD59DE-FEB2-E821-D0D9-23A6FD13438E}"/>
                </a:ext>
              </a:extLst>
            </p:cNvPr>
            <p:cNvPicPr>
              <a:picLocks noChangeAspect="1"/>
            </p:cNvPicPr>
            <p:nvPr/>
          </p:nvPicPr>
          <p:blipFill>
            <a:blip r:embed="rId5"/>
            <a:stretch>
              <a:fillRect/>
            </a:stretch>
          </p:blipFill>
          <p:spPr>
            <a:xfrm>
              <a:off x="80628" y="2677778"/>
              <a:ext cx="2966953" cy="1983706"/>
            </a:xfrm>
            <a:prstGeom prst="rect">
              <a:avLst/>
            </a:prstGeom>
          </p:spPr>
        </p:pic>
        <p:pic>
          <p:nvPicPr>
            <p:cNvPr id="21" name="Picture 20" descr="Cinnamon | HerbaZest">
              <a:extLst>
                <a:ext uri="{FF2B5EF4-FFF2-40B4-BE49-F238E27FC236}">
                  <a16:creationId xmlns:a16="http://schemas.microsoft.com/office/drawing/2014/main" id="{45FD8CA4-734F-67F3-857B-5FB3C5C50F4F}"/>
                </a:ext>
              </a:extLst>
            </p:cNvPr>
            <p:cNvPicPr>
              <a:picLocks noChangeAspect="1"/>
            </p:cNvPicPr>
            <p:nvPr/>
          </p:nvPicPr>
          <p:blipFill rotWithShape="1">
            <a:blip r:embed="rId6"/>
            <a:srcRect r="493" b="8730"/>
            <a:stretch/>
          </p:blipFill>
          <p:spPr>
            <a:xfrm>
              <a:off x="77871" y="4898775"/>
              <a:ext cx="3173038" cy="1819478"/>
            </a:xfrm>
            <a:prstGeom prst="rect">
              <a:avLst/>
            </a:prstGeom>
          </p:spPr>
        </p:pic>
        <p:pic>
          <p:nvPicPr>
            <p:cNvPr id="22" name="Picture 21" descr="A pineapple with green leaves&#10;&#10;Description automatically generated">
              <a:extLst>
                <a:ext uri="{FF2B5EF4-FFF2-40B4-BE49-F238E27FC236}">
                  <a16:creationId xmlns:a16="http://schemas.microsoft.com/office/drawing/2014/main" id="{A043AB9A-33C8-C388-FFD6-4821BD987822}"/>
                </a:ext>
              </a:extLst>
            </p:cNvPr>
            <p:cNvPicPr>
              <a:picLocks noChangeAspect="1"/>
            </p:cNvPicPr>
            <p:nvPr/>
          </p:nvPicPr>
          <p:blipFill rotWithShape="1">
            <a:blip r:embed="rId7"/>
            <a:srcRect l="22348" r="18939" b="-293"/>
            <a:stretch/>
          </p:blipFill>
          <p:spPr>
            <a:xfrm rot="5400000">
              <a:off x="9770228" y="4429543"/>
              <a:ext cx="1665665" cy="2875336"/>
            </a:xfrm>
            <a:prstGeom prst="rect">
              <a:avLst/>
            </a:prstGeom>
          </p:spPr>
        </p:pic>
        <p:pic>
          <p:nvPicPr>
            <p:cNvPr id="23" name="Picture 22" descr="Are table olives good for you? | Olive Wellness Institute">
              <a:extLst>
                <a:ext uri="{FF2B5EF4-FFF2-40B4-BE49-F238E27FC236}">
                  <a16:creationId xmlns:a16="http://schemas.microsoft.com/office/drawing/2014/main" id="{3A327B30-D65A-5E63-5601-D778311850DE}"/>
                </a:ext>
              </a:extLst>
            </p:cNvPr>
            <p:cNvPicPr>
              <a:picLocks noChangeAspect="1"/>
            </p:cNvPicPr>
            <p:nvPr/>
          </p:nvPicPr>
          <p:blipFill>
            <a:blip r:embed="rId8"/>
            <a:stretch>
              <a:fillRect/>
            </a:stretch>
          </p:blipFill>
          <p:spPr>
            <a:xfrm>
              <a:off x="3262313" y="4896937"/>
              <a:ext cx="2619375" cy="1743075"/>
            </a:xfrm>
            <a:prstGeom prst="rect">
              <a:avLst/>
            </a:prstGeom>
          </p:spPr>
        </p:pic>
        <p:pic>
          <p:nvPicPr>
            <p:cNvPr id="24" name="Picture 23" descr="Coffee Beans Morning Brew">
              <a:extLst>
                <a:ext uri="{FF2B5EF4-FFF2-40B4-BE49-F238E27FC236}">
                  <a16:creationId xmlns:a16="http://schemas.microsoft.com/office/drawing/2014/main" id="{6E5E0B9B-FF91-60ED-8D4E-33BB26AA568A}"/>
                </a:ext>
              </a:extLst>
            </p:cNvPr>
            <p:cNvPicPr>
              <a:picLocks noChangeAspect="1"/>
            </p:cNvPicPr>
            <p:nvPr/>
          </p:nvPicPr>
          <p:blipFill>
            <a:blip r:embed="rId9"/>
            <a:stretch>
              <a:fillRect/>
            </a:stretch>
          </p:blipFill>
          <p:spPr>
            <a:xfrm>
              <a:off x="8293769" y="808455"/>
              <a:ext cx="3892884" cy="2112880"/>
            </a:xfrm>
            <a:prstGeom prst="rect">
              <a:avLst/>
            </a:prstGeom>
          </p:spPr>
        </p:pic>
        <p:pic>
          <p:nvPicPr>
            <p:cNvPr id="25" name="Picture 24" descr="Buy Cacao Online Now - Rare Exotic Fruit, UK Delivery – Exotic Fruits">
              <a:extLst>
                <a:ext uri="{FF2B5EF4-FFF2-40B4-BE49-F238E27FC236}">
                  <a16:creationId xmlns:a16="http://schemas.microsoft.com/office/drawing/2014/main" id="{B44301D6-DD1F-C3F6-8DEC-5D221BC4E40D}"/>
                </a:ext>
              </a:extLst>
            </p:cNvPr>
            <p:cNvPicPr>
              <a:picLocks noChangeAspect="1"/>
            </p:cNvPicPr>
            <p:nvPr/>
          </p:nvPicPr>
          <p:blipFill rotWithShape="1">
            <a:blip r:embed="rId10"/>
            <a:srcRect t="19820" r="448" b="20721"/>
            <a:stretch/>
          </p:blipFill>
          <p:spPr>
            <a:xfrm>
              <a:off x="5478965" y="900280"/>
              <a:ext cx="2958641" cy="1767117"/>
            </a:xfrm>
            <a:prstGeom prst="rect">
              <a:avLst/>
            </a:prstGeom>
          </p:spPr>
        </p:pic>
        <p:pic>
          <p:nvPicPr>
            <p:cNvPr id="26" name="Picture 25" descr="Lemon x 40 pack : Amazon.co.uk: Grocery">
              <a:extLst>
                <a:ext uri="{FF2B5EF4-FFF2-40B4-BE49-F238E27FC236}">
                  <a16:creationId xmlns:a16="http://schemas.microsoft.com/office/drawing/2014/main" id="{AF0DDACF-F761-2ACB-F743-F3D6ABDBBBE4}"/>
                </a:ext>
              </a:extLst>
            </p:cNvPr>
            <p:cNvPicPr>
              <a:picLocks noChangeAspect="1"/>
            </p:cNvPicPr>
            <p:nvPr/>
          </p:nvPicPr>
          <p:blipFill>
            <a:blip r:embed="rId11"/>
            <a:stretch>
              <a:fillRect/>
            </a:stretch>
          </p:blipFill>
          <p:spPr>
            <a:xfrm>
              <a:off x="3258136" y="2688557"/>
              <a:ext cx="2333625" cy="1962150"/>
            </a:xfrm>
            <a:prstGeom prst="rect">
              <a:avLst/>
            </a:prstGeom>
          </p:spPr>
        </p:pic>
        <p:pic>
          <p:nvPicPr>
            <p:cNvPr id="27" name="Picture 26" descr="Grapes Black/Red Seedless - 500g – Watts Farms">
              <a:extLst>
                <a:ext uri="{FF2B5EF4-FFF2-40B4-BE49-F238E27FC236}">
                  <a16:creationId xmlns:a16="http://schemas.microsoft.com/office/drawing/2014/main" id="{C7F12FFD-A16E-BE45-AA26-2D2C3E8A2B32}"/>
                </a:ext>
              </a:extLst>
            </p:cNvPr>
            <p:cNvPicPr>
              <a:picLocks noChangeAspect="1"/>
            </p:cNvPicPr>
            <p:nvPr/>
          </p:nvPicPr>
          <p:blipFill>
            <a:blip r:embed="rId12"/>
            <a:stretch>
              <a:fillRect/>
            </a:stretch>
          </p:blipFill>
          <p:spPr>
            <a:xfrm>
              <a:off x="6097170" y="2807787"/>
              <a:ext cx="2457450" cy="1857375"/>
            </a:xfrm>
            <a:prstGeom prst="rect">
              <a:avLst/>
            </a:prstGeom>
          </p:spPr>
        </p:pic>
        <p:pic>
          <p:nvPicPr>
            <p:cNvPr id="28" name="Picture 27" descr="Buy Watermelon For Sale Online Now - Rare Exotic Fruit UK Delivery – Exotic  Fruits">
              <a:extLst>
                <a:ext uri="{FF2B5EF4-FFF2-40B4-BE49-F238E27FC236}">
                  <a16:creationId xmlns:a16="http://schemas.microsoft.com/office/drawing/2014/main" id="{635624EA-87F3-B224-DFBB-E64BC6588A1A}"/>
                </a:ext>
              </a:extLst>
            </p:cNvPr>
            <p:cNvPicPr>
              <a:picLocks noChangeAspect="1"/>
            </p:cNvPicPr>
            <p:nvPr/>
          </p:nvPicPr>
          <p:blipFill rotWithShape="1">
            <a:blip r:embed="rId13"/>
            <a:srcRect l="-2122" t="20625" r="621" b="12226"/>
            <a:stretch/>
          </p:blipFill>
          <p:spPr>
            <a:xfrm>
              <a:off x="8828868" y="2932281"/>
              <a:ext cx="3164557" cy="2107496"/>
            </a:xfrm>
            <a:prstGeom prst="rect">
              <a:avLst/>
            </a:prstGeom>
          </p:spPr>
        </p:pic>
        <p:pic>
          <p:nvPicPr>
            <p:cNvPr id="29" name="Picture 28" descr="Overview - Kiwi">
              <a:extLst>
                <a:ext uri="{FF2B5EF4-FFF2-40B4-BE49-F238E27FC236}">
                  <a16:creationId xmlns:a16="http://schemas.microsoft.com/office/drawing/2014/main" id="{9640FC09-B943-5E5C-E3AD-253FAF037713}"/>
                </a:ext>
              </a:extLst>
            </p:cNvPr>
            <p:cNvPicPr>
              <a:picLocks noChangeAspect="1"/>
            </p:cNvPicPr>
            <p:nvPr/>
          </p:nvPicPr>
          <p:blipFill>
            <a:blip r:embed="rId14"/>
            <a:stretch>
              <a:fillRect/>
            </a:stretch>
          </p:blipFill>
          <p:spPr>
            <a:xfrm>
              <a:off x="6373143" y="4844548"/>
              <a:ext cx="2466975" cy="1847850"/>
            </a:xfrm>
            <a:prstGeom prst="rect">
              <a:avLst/>
            </a:prstGeom>
          </p:spPr>
        </p:pic>
      </p:grpSp>
      <p:pic>
        <p:nvPicPr>
          <p:cNvPr id="7" name="Graphic 6" descr="Bug under magnifying glass with solid fill">
            <a:extLst>
              <a:ext uri="{FF2B5EF4-FFF2-40B4-BE49-F238E27FC236}">
                <a16:creationId xmlns:a16="http://schemas.microsoft.com/office/drawing/2014/main" id="{3DD3ADDF-573D-907D-D91D-4D309705860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130951" y="5847272"/>
            <a:ext cx="914400" cy="914400"/>
          </a:xfrm>
          <a:prstGeom prst="rect">
            <a:avLst/>
          </a:prstGeom>
        </p:spPr>
      </p:pic>
      <p:sp>
        <p:nvSpPr>
          <p:cNvPr id="34" name="Rounded Rectangle 3">
            <a:extLst>
              <a:ext uri="{FF2B5EF4-FFF2-40B4-BE49-F238E27FC236}">
                <a16:creationId xmlns:a16="http://schemas.microsoft.com/office/drawing/2014/main" id="{055307DA-5CEE-FBF7-BF91-BA6F1E9E4FAB}"/>
              </a:ext>
            </a:extLst>
          </p:cNvPr>
          <p:cNvSpPr/>
          <p:nvPr/>
        </p:nvSpPr>
        <p:spPr>
          <a:xfrm>
            <a:off x="3021530" y="156658"/>
            <a:ext cx="8875845" cy="8992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solidFill>
                  <a:schemeClr val="tx1"/>
                </a:solidFill>
                <a:latin typeface="Century Gothic"/>
              </a:rPr>
              <a:t>Where our food comes from... </a:t>
            </a:r>
            <a:endParaRPr lang="en-GB" sz="32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186967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5B8C3CAA-62AB-1C8E-02CB-38134D3EE441}"/>
              </a:ext>
            </a:extLst>
          </p:cNvPr>
          <p:cNvPicPr>
            <a:picLocks noChangeAspect="1"/>
          </p:cNvPicPr>
          <p:nvPr/>
        </p:nvPicPr>
        <p:blipFill>
          <a:blip r:embed="rId2"/>
          <a:stretch>
            <a:fillRect/>
          </a:stretch>
        </p:blipFill>
        <p:spPr>
          <a:xfrm>
            <a:off x="88849" y="73974"/>
            <a:ext cx="12007515" cy="5764185"/>
          </a:xfrm>
          <a:prstGeom prst="rect">
            <a:avLst/>
          </a:prstGeom>
        </p:spPr>
      </p:pic>
      <p:pic>
        <p:nvPicPr>
          <p:cNvPr id="3" name="Graphic 2" descr="Bug under magnifying glass with solid fill">
            <a:extLst>
              <a:ext uri="{FF2B5EF4-FFF2-40B4-BE49-F238E27FC236}">
                <a16:creationId xmlns:a16="http://schemas.microsoft.com/office/drawing/2014/main" id="{501E003D-A4AA-EE18-B2E1-6DBF44E806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30951" y="5847272"/>
            <a:ext cx="914400" cy="914400"/>
          </a:xfrm>
          <a:prstGeom prst="rect">
            <a:avLst/>
          </a:prstGeom>
        </p:spPr>
      </p:pic>
      <p:sp>
        <p:nvSpPr>
          <p:cNvPr id="2" name="TextBox 1">
            <a:extLst>
              <a:ext uri="{FF2B5EF4-FFF2-40B4-BE49-F238E27FC236}">
                <a16:creationId xmlns:a16="http://schemas.microsoft.com/office/drawing/2014/main" id="{A84F30E8-8BED-CB57-AD15-A29393AA3F39}"/>
              </a:ext>
            </a:extLst>
          </p:cNvPr>
          <p:cNvSpPr txBox="1"/>
          <p:nvPr/>
        </p:nvSpPr>
        <p:spPr>
          <a:xfrm>
            <a:off x="304800" y="5838092"/>
            <a:ext cx="86516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Prickly Pineapples: from farm to fork (youtube.com)</a:t>
            </a:r>
            <a:endParaRPr lang="en-US"/>
          </a:p>
        </p:txBody>
      </p:sp>
      <p:sp>
        <p:nvSpPr>
          <p:cNvPr id="5" name="TextBox 4">
            <a:extLst>
              <a:ext uri="{FF2B5EF4-FFF2-40B4-BE49-F238E27FC236}">
                <a16:creationId xmlns:a16="http://schemas.microsoft.com/office/drawing/2014/main" id="{5EE90DBE-C7A9-CB9A-FACC-297C363273AF}"/>
              </a:ext>
            </a:extLst>
          </p:cNvPr>
          <p:cNvSpPr txBox="1"/>
          <p:nvPr/>
        </p:nvSpPr>
        <p:spPr>
          <a:xfrm>
            <a:off x="304800" y="6213231"/>
            <a:ext cx="73620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Does your class know what cacao is? (youtube.com)</a:t>
            </a:r>
            <a:endParaRPr lang="en-US"/>
          </a:p>
        </p:txBody>
      </p:sp>
    </p:spTree>
    <p:extLst>
      <p:ext uri="{BB962C8B-B14F-4D97-AF65-F5344CB8AC3E}">
        <p14:creationId xmlns:p14="http://schemas.microsoft.com/office/powerpoint/2010/main" val="346256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79118" y="923049"/>
            <a:ext cx="4695276" cy="55288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Century Gothic"/>
                <a:cs typeface="Arial"/>
              </a:rPr>
              <a:t>Many types of food from plant sources are</a:t>
            </a:r>
            <a:r>
              <a:rPr lang="en-GB" sz="1800" b="1" dirty="0">
                <a:latin typeface="Century Gothic"/>
                <a:cs typeface="Arial"/>
              </a:rPr>
              <a:t> grown all over the world.</a:t>
            </a:r>
            <a:r>
              <a:rPr lang="en-GB" sz="1800" dirty="0">
                <a:latin typeface="Century Gothic"/>
                <a:cs typeface="Arial"/>
              </a:rPr>
              <a:t> </a:t>
            </a:r>
            <a:endParaRPr lang="en-GB" sz="1800" dirty="0">
              <a:latin typeface="Century Gothic" panose="020B0502020202020204" pitchFamily="34" charset="0"/>
              <a:cs typeface="Arial" panose="020B0604020202020204" pitchFamily="34" charset="0"/>
            </a:endParaRPr>
          </a:p>
          <a:p>
            <a:pPr marL="0" indent="0">
              <a:buFont typeface="Arial" panose="020B0604020202020204" pitchFamily="34" charset="0"/>
              <a:buNone/>
            </a:pPr>
            <a:r>
              <a:rPr lang="en-GB" sz="1800" dirty="0">
                <a:latin typeface="Century Gothic"/>
                <a:cs typeface="Arial"/>
              </a:rPr>
              <a:t>These include:</a:t>
            </a:r>
          </a:p>
          <a:p>
            <a:pPr marL="457200" indent="-457200"/>
            <a:r>
              <a:rPr lang="en-GB" sz="1800" dirty="0">
                <a:latin typeface="Century Gothic"/>
                <a:cs typeface="Arial"/>
              </a:rPr>
              <a:t>cereal crops;</a:t>
            </a:r>
          </a:p>
          <a:p>
            <a:pPr marL="457200" indent="-457200"/>
            <a:r>
              <a:rPr lang="en-GB" sz="1800" dirty="0">
                <a:latin typeface="Century Gothic"/>
                <a:cs typeface="Arial"/>
              </a:rPr>
              <a:t>fruits; </a:t>
            </a:r>
            <a:endParaRPr lang="en-GB" sz="1800" dirty="0">
              <a:latin typeface="Century Gothic" panose="020B0502020202020204" pitchFamily="34" charset="0"/>
              <a:cs typeface="Arial" panose="020B0604020202020204" pitchFamily="34" charset="0"/>
            </a:endParaRPr>
          </a:p>
          <a:p>
            <a:pPr marL="457200" indent="-457200"/>
            <a:r>
              <a:rPr lang="en-GB" sz="1800" dirty="0">
                <a:latin typeface="Century Gothic"/>
                <a:cs typeface="Arial"/>
              </a:rPr>
              <a:t>vegetables;</a:t>
            </a:r>
          </a:p>
          <a:p>
            <a:pPr marL="457200" indent="-457200"/>
            <a:r>
              <a:rPr lang="en-GB" sz="1800" dirty="0">
                <a:latin typeface="Century Gothic"/>
                <a:cs typeface="Arial"/>
              </a:rPr>
              <a:t>nuts;</a:t>
            </a:r>
          </a:p>
          <a:p>
            <a:pPr marL="457200" indent="-457200"/>
            <a:r>
              <a:rPr lang="en-GB" sz="1800" dirty="0">
                <a:latin typeface="Century Gothic"/>
                <a:cs typeface="Arial"/>
              </a:rPr>
              <a:t>herbs and spices.</a:t>
            </a:r>
          </a:p>
          <a:p>
            <a:pPr marL="0" indent="0">
              <a:buNone/>
            </a:pPr>
            <a:endParaRPr lang="en-GB" sz="2000" dirty="0">
              <a:latin typeface="Century Gothic" panose="020B0502020202020204" pitchFamily="34" charset="0"/>
              <a:cs typeface="Arial" panose="020B0604020202020204" pitchFamily="34" charset="0"/>
            </a:endParaRPr>
          </a:p>
          <a:p>
            <a:pPr marL="0" indent="0">
              <a:buNone/>
            </a:pPr>
            <a:r>
              <a:rPr lang="en-GB" sz="1800" dirty="0">
                <a:latin typeface="Century Gothic"/>
                <a:cs typeface="Arial"/>
              </a:rPr>
              <a:t>Many foods are imported from other </a:t>
            </a:r>
            <a:endParaRPr lang="en-GB" sz="1800" dirty="0">
              <a:latin typeface="Century Gothic" panose="020B0502020202020204" pitchFamily="34" charset="0"/>
              <a:cs typeface="Arial" panose="020B0604020202020204" pitchFamily="34" charset="0"/>
            </a:endParaRPr>
          </a:p>
          <a:p>
            <a:pPr marL="0" indent="0">
              <a:buNone/>
            </a:pPr>
            <a:r>
              <a:rPr lang="en-GB" sz="1800" dirty="0">
                <a:latin typeface="Century Gothic"/>
                <a:cs typeface="Arial"/>
              </a:rPr>
              <a:t>countries into the UK, giving access to </a:t>
            </a:r>
            <a:endParaRPr lang="en-GB" sz="1800" dirty="0">
              <a:latin typeface="Century Gothic" panose="020B0502020202020204" pitchFamily="34" charset="0"/>
              <a:cs typeface="Arial" panose="020B0604020202020204" pitchFamily="34" charset="0"/>
            </a:endParaRPr>
          </a:p>
          <a:p>
            <a:pPr marL="0" indent="0">
              <a:buNone/>
            </a:pPr>
            <a:r>
              <a:rPr lang="en-GB" sz="1800" dirty="0">
                <a:latin typeface="Century Gothic"/>
                <a:cs typeface="Arial"/>
              </a:rPr>
              <a:t>ingredients</a:t>
            </a:r>
            <a:r>
              <a:rPr lang="en-GB" sz="1800" b="1" dirty="0">
                <a:latin typeface="Century Gothic"/>
                <a:cs typeface="Arial"/>
              </a:rPr>
              <a:t> that would not normally </a:t>
            </a:r>
            <a:endParaRPr lang="en-GB" sz="1800" b="1">
              <a:latin typeface="Century Gothic" panose="020B0502020202020204" pitchFamily="34" charset="0"/>
              <a:cs typeface="Arial" panose="020B0604020202020204" pitchFamily="34" charset="0"/>
            </a:endParaRPr>
          </a:p>
          <a:p>
            <a:pPr marL="0" indent="0">
              <a:buNone/>
            </a:pPr>
            <a:r>
              <a:rPr lang="en-GB" sz="1800" b="1" dirty="0">
                <a:latin typeface="Century Gothic"/>
                <a:cs typeface="Arial"/>
              </a:rPr>
              <a:t>grow.</a:t>
            </a:r>
          </a:p>
          <a:p>
            <a:pPr marL="0" indent="0">
              <a:buNone/>
            </a:pPr>
            <a:r>
              <a:rPr lang="en-GB" sz="1800" dirty="0">
                <a:latin typeface="Century Gothic"/>
                <a:cs typeface="Arial"/>
              </a:rPr>
              <a:t>This means we can have </a:t>
            </a:r>
            <a:r>
              <a:rPr lang="en-GB" sz="1800" b="1" dirty="0">
                <a:latin typeface="Century Gothic"/>
                <a:cs typeface="Arial"/>
              </a:rPr>
              <a:t>almost any </a:t>
            </a:r>
          </a:p>
          <a:p>
            <a:pPr marL="0" indent="0">
              <a:buNone/>
            </a:pPr>
            <a:r>
              <a:rPr lang="en-GB" sz="1800" b="1" dirty="0">
                <a:latin typeface="Century Gothic"/>
                <a:cs typeface="Arial"/>
              </a:rPr>
              <a:t>food, at any time of the year. </a:t>
            </a:r>
            <a:endParaRPr lang="en-GB" sz="1800" b="1" dirty="0">
              <a:latin typeface="Century Gothic" panose="020B0502020202020204" pitchFamily="34" charset="0"/>
              <a:cs typeface="Arial" panose="020B0604020202020204" pitchFamily="34" charset="0"/>
            </a:endParaRPr>
          </a:p>
        </p:txBody>
      </p:sp>
      <p:sp>
        <p:nvSpPr>
          <p:cNvPr id="3" name="Rounded Rectangle 3">
            <a:extLst>
              <a:ext uri="{FF2B5EF4-FFF2-40B4-BE49-F238E27FC236}">
                <a16:creationId xmlns:a16="http://schemas.microsoft.com/office/drawing/2014/main" id="{54AE5220-283F-145E-1128-DAE2AD05890A}"/>
              </a:ext>
            </a:extLst>
          </p:cNvPr>
          <p:cNvSpPr/>
          <p:nvPr/>
        </p:nvSpPr>
        <p:spPr>
          <a:xfrm>
            <a:off x="4689641" y="384856"/>
            <a:ext cx="7347346" cy="381497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Bef>
                <a:spcPct val="0"/>
              </a:spcBef>
              <a:spcAft>
                <a:spcPts val="600"/>
              </a:spcAft>
            </a:pPr>
            <a:endParaRPr lang="en-US" sz="1900" b="1" dirty="0">
              <a:solidFill>
                <a:schemeClr val="tx1"/>
              </a:solidFill>
              <a:latin typeface="Century Gothic"/>
              <a:ea typeface="+mj-ea"/>
              <a:cs typeface="+mj-cs"/>
            </a:endParaRPr>
          </a:p>
          <a:p>
            <a:pPr>
              <a:lnSpc>
                <a:spcPct val="90000"/>
              </a:lnSpc>
              <a:spcBef>
                <a:spcPct val="0"/>
              </a:spcBef>
              <a:spcAft>
                <a:spcPts val="600"/>
              </a:spcAft>
            </a:pPr>
            <a:r>
              <a:rPr lang="en-US" sz="1900" b="1" dirty="0">
                <a:solidFill>
                  <a:schemeClr val="tx1"/>
                </a:solidFill>
                <a:latin typeface="Century Gothic"/>
                <a:ea typeface="+mj-ea"/>
                <a:cs typeface="+mj-cs"/>
              </a:rPr>
              <a:t>To do... </a:t>
            </a:r>
            <a:endParaRPr lang="en-US" sz="1900" b="1">
              <a:solidFill>
                <a:schemeClr val="tx1"/>
              </a:solidFill>
              <a:cs typeface="Calibri" panose="020F0502020204030204"/>
            </a:endParaRPr>
          </a:p>
          <a:p>
            <a:pPr>
              <a:lnSpc>
                <a:spcPct val="90000"/>
              </a:lnSpc>
              <a:spcBef>
                <a:spcPct val="0"/>
              </a:spcBef>
              <a:spcAft>
                <a:spcPts val="600"/>
              </a:spcAft>
            </a:pPr>
            <a:r>
              <a:rPr lang="en-US" sz="1900" dirty="0">
                <a:solidFill>
                  <a:schemeClr val="tx1"/>
                </a:solidFill>
                <a:latin typeface="Century Gothic"/>
                <a:ea typeface="+mj-ea"/>
                <a:cs typeface="+mj-cs"/>
              </a:rPr>
              <a:t>Using your world map &amp; the internet, locate and plot... </a:t>
            </a:r>
          </a:p>
          <a:p>
            <a:pPr marL="342900" indent="-342900">
              <a:lnSpc>
                <a:spcPct val="90000"/>
              </a:lnSpc>
              <a:spcBef>
                <a:spcPct val="0"/>
              </a:spcBef>
              <a:spcAft>
                <a:spcPts val="600"/>
              </a:spcAft>
              <a:buAutoNum type="arabicPeriod"/>
            </a:pPr>
            <a:r>
              <a:rPr lang="en-US" sz="1900" dirty="0">
                <a:solidFill>
                  <a:schemeClr val="tx1"/>
                </a:solidFill>
                <a:latin typeface="Century Gothic"/>
                <a:ea typeface="+mj-ea"/>
                <a:cs typeface="Calibri" panose="020F0502020204030204"/>
              </a:rPr>
              <a:t>6 fruits that grow around the world</a:t>
            </a:r>
          </a:p>
          <a:p>
            <a:pPr marL="342900" indent="-342900">
              <a:lnSpc>
                <a:spcPct val="90000"/>
              </a:lnSpc>
              <a:spcBef>
                <a:spcPct val="0"/>
              </a:spcBef>
              <a:spcAft>
                <a:spcPts val="600"/>
              </a:spcAft>
              <a:buAutoNum type="arabicPeriod"/>
            </a:pPr>
            <a:r>
              <a:rPr lang="en-US" sz="1900" dirty="0">
                <a:solidFill>
                  <a:schemeClr val="tx1"/>
                </a:solidFill>
                <a:latin typeface="Century Gothic"/>
                <a:ea typeface="+mj-ea"/>
                <a:cs typeface="Calibri" panose="020F0502020204030204"/>
              </a:rPr>
              <a:t>6 vegetables/crops grow around the world</a:t>
            </a:r>
          </a:p>
          <a:p>
            <a:pPr marL="342900" indent="-342900">
              <a:lnSpc>
                <a:spcPct val="90000"/>
              </a:lnSpc>
              <a:spcBef>
                <a:spcPct val="0"/>
              </a:spcBef>
              <a:spcAft>
                <a:spcPts val="600"/>
              </a:spcAft>
              <a:buAutoNum type="arabicPeriod"/>
            </a:pPr>
            <a:r>
              <a:rPr lang="en-US" sz="1900" dirty="0">
                <a:solidFill>
                  <a:schemeClr val="tx1"/>
                </a:solidFill>
                <a:latin typeface="Century Gothic"/>
                <a:ea typeface="+mj-ea"/>
                <a:cs typeface="Calibri" panose="020F0502020204030204"/>
              </a:rPr>
              <a:t>6 foods that are reared or caught grow around the world</a:t>
            </a:r>
          </a:p>
          <a:p>
            <a:pPr marL="342900" indent="-342900">
              <a:lnSpc>
                <a:spcPct val="90000"/>
              </a:lnSpc>
              <a:spcBef>
                <a:spcPct val="0"/>
              </a:spcBef>
              <a:spcAft>
                <a:spcPts val="600"/>
              </a:spcAft>
              <a:buAutoNum type="arabicPeriod"/>
            </a:pPr>
            <a:endParaRPr lang="en-US" sz="1900" dirty="0">
              <a:solidFill>
                <a:schemeClr val="tx1"/>
              </a:solidFill>
              <a:latin typeface="Century Gothic"/>
              <a:ea typeface="+mj-ea"/>
              <a:cs typeface="Calibri" panose="020F0502020204030204"/>
            </a:endParaRPr>
          </a:p>
          <a:p>
            <a:pPr>
              <a:lnSpc>
                <a:spcPct val="90000"/>
              </a:lnSpc>
              <a:spcBef>
                <a:spcPct val="0"/>
              </a:spcBef>
              <a:spcAft>
                <a:spcPts val="600"/>
              </a:spcAft>
            </a:pPr>
            <a:r>
              <a:rPr lang="en-US" sz="1900" dirty="0">
                <a:solidFill>
                  <a:schemeClr val="tx1"/>
                </a:solidFill>
                <a:latin typeface="Century Gothic"/>
                <a:ea typeface="+mj-ea"/>
                <a:cs typeface="Calibri" panose="020F0502020204030204"/>
              </a:rPr>
              <a:t>Challenge task...</a:t>
            </a:r>
          </a:p>
          <a:p>
            <a:pPr>
              <a:lnSpc>
                <a:spcPct val="90000"/>
              </a:lnSpc>
              <a:spcBef>
                <a:spcPct val="0"/>
              </a:spcBef>
              <a:spcAft>
                <a:spcPts val="600"/>
              </a:spcAft>
            </a:pPr>
            <a:r>
              <a:rPr lang="en-US" sz="1900" dirty="0">
                <a:solidFill>
                  <a:schemeClr val="tx1"/>
                </a:solidFill>
                <a:latin typeface="Century Gothic"/>
                <a:ea typeface="+mj-ea"/>
                <a:cs typeface="Calibri" panose="020F0502020204030204"/>
              </a:rPr>
              <a:t>What is it about these locations that mean some foods grow and some foods don’t?</a:t>
            </a:r>
          </a:p>
          <a:p>
            <a:pPr>
              <a:lnSpc>
                <a:spcPct val="90000"/>
              </a:lnSpc>
              <a:spcBef>
                <a:spcPct val="0"/>
              </a:spcBef>
              <a:spcAft>
                <a:spcPts val="600"/>
              </a:spcAft>
            </a:pPr>
            <a:endParaRPr lang="en-US" sz="1900" dirty="0">
              <a:solidFill>
                <a:schemeClr val="tx1"/>
              </a:solidFill>
              <a:latin typeface="Century Gothic"/>
              <a:ea typeface="+mj-ea"/>
              <a:cs typeface="Calibri" panose="020F0502020204030204"/>
            </a:endParaRPr>
          </a:p>
          <a:p>
            <a:pPr>
              <a:lnSpc>
                <a:spcPct val="90000"/>
              </a:lnSpc>
              <a:spcBef>
                <a:spcPct val="0"/>
              </a:spcBef>
              <a:spcAft>
                <a:spcPts val="600"/>
              </a:spcAft>
            </a:pPr>
            <a:endParaRPr lang="en-US" sz="1900" dirty="0">
              <a:solidFill>
                <a:schemeClr val="tx1"/>
              </a:solidFill>
              <a:latin typeface="Century Gothic"/>
              <a:ea typeface="+mj-ea"/>
              <a:cs typeface="Calibri" panose="020F0502020204030204"/>
            </a:endParaRPr>
          </a:p>
        </p:txBody>
      </p:sp>
      <p:sp>
        <p:nvSpPr>
          <p:cNvPr id="4" name="Rounded Rectangle 7">
            <a:extLst>
              <a:ext uri="{FF2B5EF4-FFF2-40B4-BE49-F238E27FC236}">
                <a16:creationId xmlns:a16="http://schemas.microsoft.com/office/drawing/2014/main" id="{1E722E02-5489-C161-4D88-F14995D5BE94}"/>
              </a:ext>
            </a:extLst>
          </p:cNvPr>
          <p:cNvSpPr/>
          <p:nvPr/>
        </p:nvSpPr>
        <p:spPr>
          <a:xfrm>
            <a:off x="182943" y="195898"/>
            <a:ext cx="4312339" cy="7411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b="1" dirty="0">
                <a:solidFill>
                  <a:schemeClr val="tx1"/>
                </a:solidFill>
                <a:latin typeface="Century Gothic"/>
              </a:rPr>
              <a:t>Let's explore more..</a:t>
            </a:r>
            <a:r>
              <a:rPr lang="en-GB" sz="2400" b="1" dirty="0">
                <a:solidFill>
                  <a:schemeClr val="tx1"/>
                </a:solidFill>
                <a:latin typeface="Century Gothic"/>
              </a:rPr>
              <a:t>.</a:t>
            </a:r>
            <a:endParaRPr lang="en-US"/>
          </a:p>
        </p:txBody>
      </p:sp>
      <p:pic>
        <p:nvPicPr>
          <p:cNvPr id="12" name="Picture 11"/>
          <p:cNvPicPr>
            <a:picLocks noChangeAspect="1"/>
          </p:cNvPicPr>
          <p:nvPr/>
        </p:nvPicPr>
        <p:blipFill>
          <a:blip r:embed="rId2"/>
          <a:stretch>
            <a:fillRect/>
          </a:stretch>
        </p:blipFill>
        <p:spPr>
          <a:xfrm>
            <a:off x="7587412" y="3884156"/>
            <a:ext cx="3723049" cy="2278475"/>
          </a:xfrm>
          <a:prstGeom prst="rect">
            <a:avLst/>
          </a:prstGeom>
        </p:spPr>
      </p:pic>
      <p:pic>
        <p:nvPicPr>
          <p:cNvPr id="5" name="Graphic 4" descr="Back outline">
            <a:extLst>
              <a:ext uri="{FF2B5EF4-FFF2-40B4-BE49-F238E27FC236}">
                <a16:creationId xmlns:a16="http://schemas.microsoft.com/office/drawing/2014/main" id="{A4EDA43F-668E-366D-3B12-2C3D183CD6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200000">
            <a:off x="6374531" y="4166228"/>
            <a:ext cx="1382294" cy="1368926"/>
          </a:xfrm>
          <a:prstGeom prst="rect">
            <a:avLst/>
          </a:prstGeom>
        </p:spPr>
      </p:pic>
      <p:pic>
        <p:nvPicPr>
          <p:cNvPr id="10" name="Graphic 9" descr="Bug under magnifying glass with solid fill">
            <a:extLst>
              <a:ext uri="{FF2B5EF4-FFF2-40B4-BE49-F238E27FC236}">
                <a16:creationId xmlns:a16="http://schemas.microsoft.com/office/drawing/2014/main" id="{31F4D0D3-E2CF-76D4-1F04-0561098117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0951" y="5847272"/>
            <a:ext cx="914400" cy="914400"/>
          </a:xfrm>
          <a:prstGeom prst="rect">
            <a:avLst/>
          </a:prstGeom>
        </p:spPr>
      </p:pic>
    </p:spTree>
    <p:extLst>
      <p:ext uri="{BB962C8B-B14F-4D97-AF65-F5344CB8AC3E}">
        <p14:creationId xmlns:p14="http://schemas.microsoft.com/office/powerpoint/2010/main" val="24748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e Printable Blank Outline Map of World with Countries in PDF | World Map  With Countries">
            <a:extLst>
              <a:ext uri="{FF2B5EF4-FFF2-40B4-BE49-F238E27FC236}">
                <a16:creationId xmlns:a16="http://schemas.microsoft.com/office/drawing/2014/main" id="{22246BFA-E0B8-7C95-AF48-DE947A2555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872" y="118107"/>
            <a:ext cx="9384269" cy="66050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239A7B-D1DF-AF96-F5E0-64E249D7C18A}"/>
              </a:ext>
            </a:extLst>
          </p:cNvPr>
          <p:cNvSpPr txBox="1"/>
          <p:nvPr/>
        </p:nvSpPr>
        <p:spPr>
          <a:xfrm>
            <a:off x="9347507" y="1222770"/>
            <a:ext cx="2700273"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141414"/>
                </a:solidFill>
                <a:latin typeface="Century Gothic"/>
              </a:rPr>
              <a:t>Global food supply</a:t>
            </a:r>
          </a:p>
          <a:p>
            <a:r>
              <a:rPr lang="en-US" sz="1400" dirty="0">
                <a:solidFill>
                  <a:srgbClr val="141414"/>
                </a:solidFill>
                <a:latin typeface="Century Gothic"/>
              </a:rPr>
              <a:t>Generally speaking:</a:t>
            </a:r>
          </a:p>
          <a:p>
            <a:pPr marL="342900" indent="-342900">
              <a:buFont typeface="Wingdings"/>
              <a:buChar char="Ø"/>
            </a:pPr>
            <a:r>
              <a:rPr lang="en-US" sz="1400" dirty="0">
                <a:solidFill>
                  <a:srgbClr val="141414"/>
                </a:solidFill>
                <a:latin typeface="Century Gothic"/>
              </a:rPr>
              <a:t>Countries in Asia grow more , </a:t>
            </a:r>
            <a:r>
              <a:rPr lang="en-US" sz="1400" b="1" dirty="0">
                <a:solidFill>
                  <a:srgbClr val="141414"/>
                </a:solidFill>
                <a:latin typeface="Century Gothic"/>
              </a:rPr>
              <a:t>rice</a:t>
            </a:r>
            <a:r>
              <a:rPr lang="en-US" sz="1400" dirty="0">
                <a:solidFill>
                  <a:srgbClr val="141414"/>
                </a:solidFill>
                <a:latin typeface="Century Gothic"/>
              </a:rPr>
              <a:t> and </a:t>
            </a:r>
            <a:r>
              <a:rPr lang="en-US" sz="1400" b="1" dirty="0">
                <a:solidFill>
                  <a:srgbClr val="141414"/>
                </a:solidFill>
                <a:latin typeface="Century Gothic"/>
              </a:rPr>
              <a:t>sugar</a:t>
            </a:r>
            <a:r>
              <a:rPr lang="en-US" sz="1400" dirty="0">
                <a:solidFill>
                  <a:srgbClr val="141414"/>
                </a:solidFill>
                <a:latin typeface="Century Gothic"/>
              </a:rPr>
              <a:t> than other parts of the world</a:t>
            </a:r>
          </a:p>
          <a:p>
            <a:pPr marL="342900" indent="-342900">
              <a:buFont typeface="Wingdings"/>
              <a:buChar char="Ø"/>
            </a:pPr>
            <a:r>
              <a:rPr lang="en-US" sz="1400" dirty="0">
                <a:solidFill>
                  <a:srgbClr val="141414"/>
                </a:solidFill>
                <a:latin typeface="Century Gothic"/>
              </a:rPr>
              <a:t>South American countries grow more </a:t>
            </a:r>
            <a:r>
              <a:rPr lang="en-US" sz="1400" b="1" dirty="0">
                <a:solidFill>
                  <a:srgbClr val="141414"/>
                </a:solidFill>
                <a:latin typeface="Century Gothic"/>
              </a:rPr>
              <a:t>oil</a:t>
            </a:r>
            <a:r>
              <a:rPr lang="en-US" sz="1400" dirty="0">
                <a:solidFill>
                  <a:srgbClr val="141414"/>
                </a:solidFill>
                <a:latin typeface="Century Gothic"/>
              </a:rPr>
              <a:t> crops </a:t>
            </a:r>
            <a:endParaRPr lang="en-US" dirty="0">
              <a:solidFill>
                <a:srgbClr val="000000"/>
              </a:solidFill>
              <a:latin typeface="Calibri" panose="020F0502020204030204"/>
              <a:cs typeface="Calibri" panose="020F0502020204030204"/>
            </a:endParaRPr>
          </a:p>
          <a:p>
            <a:pPr marL="342900" indent="-342900">
              <a:buFont typeface="Wingdings"/>
              <a:buChar char="Ø"/>
            </a:pPr>
            <a:r>
              <a:rPr lang="en-US" sz="1400" dirty="0">
                <a:solidFill>
                  <a:srgbClr val="141414"/>
                </a:solidFill>
                <a:latin typeface="Century Gothic"/>
              </a:rPr>
              <a:t>North American countries produce the most </a:t>
            </a:r>
            <a:r>
              <a:rPr lang="en-US" sz="1400" b="1" dirty="0">
                <a:solidFill>
                  <a:srgbClr val="141414"/>
                </a:solidFill>
                <a:latin typeface="Century Gothic"/>
              </a:rPr>
              <a:t>grain</a:t>
            </a:r>
            <a:r>
              <a:rPr lang="en-US" sz="1400" dirty="0">
                <a:solidFill>
                  <a:srgbClr val="141414"/>
                </a:solidFill>
                <a:latin typeface="Century Gothic"/>
              </a:rPr>
              <a:t>. This is used for making animal feed and for brewing.</a:t>
            </a:r>
            <a:endParaRPr lang="en-US" dirty="0">
              <a:solidFill>
                <a:srgbClr val="000000"/>
              </a:solidFill>
              <a:latin typeface="Calibri" panose="020F0502020204030204"/>
              <a:cs typeface="Calibri" panose="020F0502020204030204"/>
            </a:endParaRPr>
          </a:p>
          <a:p>
            <a:pPr marL="342900" indent="-342900">
              <a:buFont typeface="Wingdings"/>
              <a:buChar char="Ø"/>
            </a:pPr>
            <a:r>
              <a:rPr lang="en-US" sz="1400" dirty="0">
                <a:solidFill>
                  <a:srgbClr val="141414"/>
                </a:solidFill>
                <a:latin typeface="Century Gothic"/>
              </a:rPr>
              <a:t>European countries grow the most </a:t>
            </a:r>
            <a:r>
              <a:rPr lang="en-US" sz="1400" b="1" dirty="0">
                <a:solidFill>
                  <a:srgbClr val="141414"/>
                </a:solidFill>
                <a:latin typeface="Century Gothic"/>
              </a:rPr>
              <a:t>barley</a:t>
            </a:r>
            <a:r>
              <a:rPr lang="en-US" sz="1400" dirty="0">
                <a:solidFill>
                  <a:srgbClr val="141414"/>
                </a:solidFill>
                <a:latin typeface="Century Gothic"/>
              </a:rPr>
              <a:t>. They are also the second biggest producers of some types of </a:t>
            </a:r>
            <a:r>
              <a:rPr lang="en-US" sz="1400" b="1" dirty="0">
                <a:solidFill>
                  <a:srgbClr val="141414"/>
                </a:solidFill>
                <a:latin typeface="Century Gothic"/>
              </a:rPr>
              <a:t>meat</a:t>
            </a:r>
            <a:r>
              <a:rPr lang="en-US" sz="1400" dirty="0">
                <a:solidFill>
                  <a:srgbClr val="141414"/>
                </a:solidFill>
                <a:latin typeface="Century Gothic"/>
              </a:rPr>
              <a:t> (</a:t>
            </a:r>
            <a:r>
              <a:rPr lang="en-US" sz="1400" dirty="0" err="1">
                <a:solidFill>
                  <a:srgbClr val="141414"/>
                </a:solidFill>
                <a:latin typeface="Century Gothic"/>
              </a:rPr>
              <a:t>eg</a:t>
            </a:r>
            <a:r>
              <a:rPr lang="en-US" sz="1400" dirty="0">
                <a:solidFill>
                  <a:srgbClr val="141414"/>
                </a:solidFill>
                <a:latin typeface="Century Gothic"/>
              </a:rPr>
              <a:t> pig meat), </a:t>
            </a:r>
            <a:r>
              <a:rPr lang="en-US" sz="1400" b="1" dirty="0">
                <a:solidFill>
                  <a:srgbClr val="141414"/>
                </a:solidFill>
                <a:latin typeface="Century Gothic"/>
              </a:rPr>
              <a:t>milk</a:t>
            </a:r>
            <a:r>
              <a:rPr lang="en-US" sz="1400" dirty="0">
                <a:solidFill>
                  <a:srgbClr val="141414"/>
                </a:solidFill>
                <a:latin typeface="Century Gothic"/>
              </a:rPr>
              <a:t> and </a:t>
            </a:r>
            <a:r>
              <a:rPr lang="en-US" sz="1400" b="1" dirty="0">
                <a:solidFill>
                  <a:srgbClr val="141414"/>
                </a:solidFill>
                <a:latin typeface="Century Gothic"/>
              </a:rPr>
              <a:t>fish</a:t>
            </a:r>
            <a:r>
              <a:rPr lang="en-US" sz="1400" dirty="0">
                <a:solidFill>
                  <a:srgbClr val="141414"/>
                </a:solidFill>
                <a:latin typeface="Century Gothic"/>
              </a:rPr>
              <a:t>.</a:t>
            </a:r>
            <a:endParaRPr lang="en-US">
              <a:solidFill>
                <a:srgbClr val="000000"/>
              </a:solidFill>
              <a:latin typeface="Calibri" panose="020F0502020204030204"/>
              <a:cs typeface="Calibri" panose="020F0502020204030204"/>
            </a:endParaRPr>
          </a:p>
          <a:p>
            <a:endParaRPr lang="en-US" dirty="0">
              <a:solidFill>
                <a:srgbClr val="141414"/>
              </a:solidFill>
              <a:latin typeface="Century Gothic"/>
            </a:endParaRPr>
          </a:p>
          <a:p>
            <a:endParaRPr lang="en-US">
              <a:solidFill>
                <a:srgbClr val="141414"/>
              </a:solidFill>
              <a:latin typeface="ReithSans"/>
            </a:endParaRPr>
          </a:p>
          <a:p>
            <a:endParaRPr lang="en-US">
              <a:solidFill>
                <a:srgbClr val="141414"/>
              </a:solidFill>
              <a:latin typeface="ReithSans"/>
            </a:endParaRPr>
          </a:p>
          <a:p>
            <a:endParaRPr lang="en-US">
              <a:solidFill>
                <a:srgbClr val="141414"/>
              </a:solidFill>
              <a:latin typeface="ReithSans"/>
            </a:endParaRPr>
          </a:p>
          <a:p>
            <a:endParaRPr lang="en-US">
              <a:solidFill>
                <a:srgbClr val="141414"/>
              </a:solidFill>
              <a:latin typeface="ReithSans"/>
            </a:endParaRPr>
          </a:p>
        </p:txBody>
      </p:sp>
      <p:pic>
        <p:nvPicPr>
          <p:cNvPr id="9" name="Graphic 8" descr="Bug under magnifying glass with solid fill">
            <a:extLst>
              <a:ext uri="{FF2B5EF4-FFF2-40B4-BE49-F238E27FC236}">
                <a16:creationId xmlns:a16="http://schemas.microsoft.com/office/drawing/2014/main" id="{85CE035D-F2C4-A0D9-232B-C5B440D13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30951" y="5847272"/>
            <a:ext cx="914400" cy="914400"/>
          </a:xfrm>
          <a:prstGeom prst="rect">
            <a:avLst/>
          </a:prstGeom>
        </p:spPr>
      </p:pic>
      <p:sp>
        <p:nvSpPr>
          <p:cNvPr id="11" name="Rounded Rectangle 7">
            <a:extLst>
              <a:ext uri="{FF2B5EF4-FFF2-40B4-BE49-F238E27FC236}">
                <a16:creationId xmlns:a16="http://schemas.microsoft.com/office/drawing/2014/main" id="{B6B057FF-EFF9-621C-D082-C96A62D2546D}"/>
              </a:ext>
            </a:extLst>
          </p:cNvPr>
          <p:cNvSpPr/>
          <p:nvPr/>
        </p:nvSpPr>
        <p:spPr>
          <a:xfrm>
            <a:off x="9353218" y="301001"/>
            <a:ext cx="2775202" cy="7017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b="1" dirty="0">
                <a:solidFill>
                  <a:schemeClr val="tx1"/>
                </a:solidFill>
                <a:latin typeface="Century Gothic"/>
              </a:rPr>
              <a:t>Plenary..</a:t>
            </a:r>
            <a:r>
              <a:rPr lang="en-GB" sz="2400" b="1" dirty="0">
                <a:solidFill>
                  <a:schemeClr val="tx1"/>
                </a:solidFill>
                <a:latin typeface="Century Gothic"/>
              </a:rPr>
              <a:t>.</a:t>
            </a:r>
            <a:endParaRPr lang="en-US">
              <a:solidFill>
                <a:schemeClr val="tx1"/>
              </a:solidFill>
              <a:cs typeface="Calibri" panose="020F0502020204030204"/>
            </a:endParaRPr>
          </a:p>
        </p:txBody>
      </p:sp>
    </p:spTree>
    <p:extLst>
      <p:ext uri="{BB962C8B-B14F-4D97-AF65-F5344CB8AC3E}">
        <p14:creationId xmlns:p14="http://schemas.microsoft.com/office/powerpoint/2010/main" val="3496576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red logo with a smiley face and a spoon and fork&#10;&#10;Description automatically generated">
            <a:extLst>
              <a:ext uri="{FF2B5EF4-FFF2-40B4-BE49-F238E27FC236}">
                <a16:creationId xmlns:a16="http://schemas.microsoft.com/office/drawing/2014/main" id="{22B5B47C-F31C-7DEC-2D3F-AED48A95E3E9}"/>
              </a:ext>
            </a:extLst>
          </p:cNvPr>
          <p:cNvPicPr>
            <a:picLocks noChangeAspect="1"/>
          </p:cNvPicPr>
          <p:nvPr/>
        </p:nvPicPr>
        <p:blipFill rotWithShape="1">
          <a:blip r:embed="rId3"/>
          <a:srcRect l="15789" r="15311" b="35252"/>
          <a:stretch/>
        </p:blipFill>
        <p:spPr>
          <a:xfrm>
            <a:off x="349469" y="234316"/>
            <a:ext cx="2441847" cy="1400061"/>
          </a:xfrm>
          <a:prstGeom prst="rect">
            <a:avLst/>
          </a:prstGeom>
        </p:spPr>
      </p:pic>
      <p:sp>
        <p:nvSpPr>
          <p:cNvPr id="12" name="Call-out: Down Arrow 11">
            <a:extLst>
              <a:ext uri="{FF2B5EF4-FFF2-40B4-BE49-F238E27FC236}">
                <a16:creationId xmlns:a16="http://schemas.microsoft.com/office/drawing/2014/main" id="{60A89686-68D3-373C-3513-081A1DCD112B}"/>
              </a:ext>
            </a:extLst>
          </p:cNvPr>
          <p:cNvSpPr/>
          <p:nvPr/>
        </p:nvSpPr>
        <p:spPr>
          <a:xfrm>
            <a:off x="599559" y="2411296"/>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tx1"/>
                </a:solidFill>
                <a:latin typeface="Century Gothic"/>
                <a:cs typeface="Calibri"/>
              </a:rPr>
              <a:t>British Cuisine</a:t>
            </a:r>
          </a:p>
        </p:txBody>
      </p:sp>
      <p:sp>
        <p:nvSpPr>
          <p:cNvPr id="13" name="Call-out: Down Arrow 12">
            <a:extLst>
              <a:ext uri="{FF2B5EF4-FFF2-40B4-BE49-F238E27FC236}">
                <a16:creationId xmlns:a16="http://schemas.microsoft.com/office/drawing/2014/main" id="{B2FE091A-BCCB-C871-5C09-5309686D4540}"/>
              </a:ext>
            </a:extLst>
          </p:cNvPr>
          <p:cNvSpPr/>
          <p:nvPr/>
        </p:nvSpPr>
        <p:spPr>
          <a:xfrm>
            <a:off x="599559" y="3088629"/>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tx1"/>
                </a:solidFill>
                <a:latin typeface="Century Gothic"/>
                <a:cs typeface="Calibri"/>
              </a:rPr>
              <a:t>Indian Cuisine</a:t>
            </a:r>
          </a:p>
        </p:txBody>
      </p:sp>
      <p:sp>
        <p:nvSpPr>
          <p:cNvPr id="14" name="Call-out: Down Arrow 13">
            <a:extLst>
              <a:ext uri="{FF2B5EF4-FFF2-40B4-BE49-F238E27FC236}">
                <a16:creationId xmlns:a16="http://schemas.microsoft.com/office/drawing/2014/main" id="{38E22D7B-C4C8-B670-190B-199DFE2BDA9F}"/>
              </a:ext>
            </a:extLst>
          </p:cNvPr>
          <p:cNvSpPr/>
          <p:nvPr/>
        </p:nvSpPr>
        <p:spPr>
          <a:xfrm>
            <a:off x="599559" y="3737740"/>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tx1"/>
                </a:solidFill>
                <a:latin typeface="Century Gothic"/>
                <a:cs typeface="Calibri"/>
              </a:rPr>
              <a:t>Chinese Cuisine</a:t>
            </a:r>
          </a:p>
        </p:txBody>
      </p:sp>
      <p:sp>
        <p:nvSpPr>
          <p:cNvPr id="15" name="Call-out: Down Arrow 14">
            <a:extLst>
              <a:ext uri="{FF2B5EF4-FFF2-40B4-BE49-F238E27FC236}">
                <a16:creationId xmlns:a16="http://schemas.microsoft.com/office/drawing/2014/main" id="{DF722362-8AB6-DE0D-E039-9023B0732C00}"/>
              </a:ext>
            </a:extLst>
          </p:cNvPr>
          <p:cNvSpPr/>
          <p:nvPr/>
        </p:nvSpPr>
        <p:spPr>
          <a:xfrm>
            <a:off x="599559" y="4386851"/>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16" name="Rectangle 15">
            <a:extLst>
              <a:ext uri="{FF2B5EF4-FFF2-40B4-BE49-F238E27FC236}">
                <a16:creationId xmlns:a16="http://schemas.microsoft.com/office/drawing/2014/main" id="{0F15CB55-F7CD-0882-62C8-7EE69BDEF546}"/>
              </a:ext>
            </a:extLst>
          </p:cNvPr>
          <p:cNvSpPr/>
          <p:nvPr/>
        </p:nvSpPr>
        <p:spPr>
          <a:xfrm>
            <a:off x="602073" y="5707052"/>
            <a:ext cx="1890888" cy="442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endParaRPr>
          </a:p>
        </p:txBody>
      </p:sp>
      <p:sp>
        <p:nvSpPr>
          <p:cNvPr id="17" name="Rectangle 16">
            <a:extLst>
              <a:ext uri="{FF2B5EF4-FFF2-40B4-BE49-F238E27FC236}">
                <a16:creationId xmlns:a16="http://schemas.microsoft.com/office/drawing/2014/main" id="{B3420A1D-46DF-DF22-1089-1000C050B7A4}"/>
              </a:ext>
            </a:extLst>
          </p:cNvPr>
          <p:cNvSpPr/>
          <p:nvPr/>
        </p:nvSpPr>
        <p:spPr>
          <a:xfrm>
            <a:off x="352452" y="1739396"/>
            <a:ext cx="2429543" cy="45674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u="sng">
                <a:solidFill>
                  <a:srgbClr val="000000"/>
                </a:solidFill>
                <a:latin typeface="Century Gothic"/>
              </a:rPr>
              <a:t>Our Learning Journey</a:t>
            </a:r>
          </a:p>
        </p:txBody>
      </p:sp>
      <p:sp>
        <p:nvSpPr>
          <p:cNvPr id="18" name="Call-out: Down Arrow 17">
            <a:extLst>
              <a:ext uri="{FF2B5EF4-FFF2-40B4-BE49-F238E27FC236}">
                <a16:creationId xmlns:a16="http://schemas.microsoft.com/office/drawing/2014/main" id="{D77F2DED-6D14-FBA8-B4E9-1DCFF1449EB4}"/>
              </a:ext>
            </a:extLst>
          </p:cNvPr>
          <p:cNvSpPr/>
          <p:nvPr/>
        </p:nvSpPr>
        <p:spPr>
          <a:xfrm>
            <a:off x="599559" y="5070023"/>
            <a:ext cx="1891700" cy="631918"/>
          </a:xfrm>
          <a:prstGeom prst="downArrow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chemeClr val="tx1"/>
              </a:solidFill>
              <a:latin typeface="Century Gothic"/>
              <a:cs typeface="Calibri"/>
            </a:endParaRPr>
          </a:p>
        </p:txBody>
      </p:sp>
      <p:sp>
        <p:nvSpPr>
          <p:cNvPr id="3" name="Rectangle 2">
            <a:extLst>
              <a:ext uri="{FF2B5EF4-FFF2-40B4-BE49-F238E27FC236}">
                <a16:creationId xmlns:a16="http://schemas.microsoft.com/office/drawing/2014/main" id="{2ABEA03D-CA1B-8715-C5CA-87A308BC27ED}"/>
              </a:ext>
            </a:extLst>
          </p:cNvPr>
          <p:cNvSpPr/>
          <p:nvPr/>
        </p:nvSpPr>
        <p:spPr>
          <a:xfrm>
            <a:off x="2983336" y="1886657"/>
            <a:ext cx="8926854" cy="1453617"/>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b="1">
                <a:solidFill>
                  <a:schemeClr val="tx1"/>
                </a:solidFill>
                <a:latin typeface="Century Gothic"/>
              </a:rPr>
              <a:t>Learning Objectives</a:t>
            </a:r>
          </a:p>
          <a:p>
            <a:pPr marL="342900" indent="-342900">
              <a:buAutoNum type="arabicPeriod"/>
            </a:pPr>
            <a:r>
              <a:rPr lang="en-GB" sz="1600">
                <a:solidFill>
                  <a:schemeClr val="tx1"/>
                </a:solidFill>
                <a:latin typeface="Century Gothic"/>
              </a:rPr>
              <a:t>To be able to name a range of iconic British foods</a:t>
            </a:r>
            <a:endParaRPr lang="en-US" sz="1600">
              <a:solidFill>
                <a:schemeClr val="tx1"/>
              </a:solidFill>
              <a:latin typeface="Century Gothic"/>
            </a:endParaRPr>
          </a:p>
          <a:p>
            <a:pPr marL="342900" indent="-342900">
              <a:buAutoNum type="arabicPeriod"/>
            </a:pPr>
            <a:r>
              <a:rPr lang="en-GB" sz="1600">
                <a:solidFill>
                  <a:schemeClr val="tx1"/>
                </a:solidFill>
                <a:latin typeface="Century Gothic"/>
              </a:rPr>
              <a:t>To be able to discuss factors that influence what foods grow well in the UK</a:t>
            </a:r>
            <a:endParaRPr lang="en-US" sz="1600">
              <a:solidFill>
                <a:schemeClr val="tx1"/>
              </a:solidFill>
              <a:latin typeface="Century Gothic"/>
            </a:endParaRPr>
          </a:p>
          <a:p>
            <a:pPr marL="342900" indent="-342900">
              <a:buAutoNum type="arabicPeriod"/>
            </a:pPr>
            <a:r>
              <a:rPr lang="en-GB" sz="1600">
                <a:solidFill>
                  <a:schemeClr val="tx1"/>
                </a:solidFill>
                <a:latin typeface="Century Gothic"/>
              </a:rPr>
              <a:t>To be able to distinguish why foods are produced in particular regions of the UK</a:t>
            </a:r>
            <a:endParaRPr lang="en-GB">
              <a:solidFill>
                <a:schemeClr val="tx1"/>
              </a:solidFill>
              <a:ea typeface="Calibri" panose="020F0502020204030204"/>
              <a:cs typeface="Calibri" panose="020F0502020204030204"/>
            </a:endParaRPr>
          </a:p>
        </p:txBody>
      </p:sp>
      <p:sp>
        <p:nvSpPr>
          <p:cNvPr id="5" name="Rounded Rectangle 3">
            <a:extLst>
              <a:ext uri="{FF2B5EF4-FFF2-40B4-BE49-F238E27FC236}">
                <a16:creationId xmlns:a16="http://schemas.microsoft.com/office/drawing/2014/main" id="{39E121CB-8253-FB9D-AFEA-39B40DF685EA}"/>
              </a:ext>
            </a:extLst>
          </p:cNvPr>
          <p:cNvSpPr/>
          <p:nvPr/>
        </p:nvSpPr>
        <p:spPr>
          <a:xfrm>
            <a:off x="3358613" y="1346470"/>
            <a:ext cx="8272243" cy="6510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Bef>
                <a:spcPct val="0"/>
              </a:spcBef>
              <a:spcAft>
                <a:spcPts val="600"/>
              </a:spcAft>
            </a:pPr>
            <a:r>
              <a:rPr lang="en-US" sz="2800">
                <a:solidFill>
                  <a:schemeClr val="tx1"/>
                </a:solidFill>
                <a:latin typeface="Century Gothic"/>
                <a:ea typeface="+mj-ea"/>
                <a:cs typeface="+mj-cs"/>
              </a:rPr>
              <a:t>British Food </a:t>
            </a:r>
            <a:endParaRPr lang="en-US" sz="2800" kern="1200">
              <a:solidFill>
                <a:schemeClr val="tx1"/>
              </a:solidFill>
              <a:latin typeface="Century Gothic"/>
              <a:ea typeface="+mj-ea"/>
              <a:cs typeface="+mj-cs"/>
            </a:endParaRPr>
          </a:p>
        </p:txBody>
      </p:sp>
      <p:sp>
        <p:nvSpPr>
          <p:cNvPr id="2" name="Rounded Rectangle 3">
            <a:extLst>
              <a:ext uri="{FF2B5EF4-FFF2-40B4-BE49-F238E27FC236}">
                <a16:creationId xmlns:a16="http://schemas.microsoft.com/office/drawing/2014/main" id="{ED8C62F9-4144-9335-FC31-A4E47EA92905}"/>
              </a:ext>
            </a:extLst>
          </p:cNvPr>
          <p:cNvSpPr/>
          <p:nvPr/>
        </p:nvSpPr>
        <p:spPr>
          <a:xfrm>
            <a:off x="2978398" y="386696"/>
            <a:ext cx="8875845" cy="89929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a:solidFill>
                  <a:schemeClr val="tx1"/>
                </a:solidFill>
                <a:latin typeface="Century Gothic"/>
              </a:rPr>
              <a:t>Where our food comes from... </a:t>
            </a:r>
            <a:endParaRPr lang="en-GB" sz="3200" b="1">
              <a:solidFill>
                <a:schemeClr val="tx1"/>
              </a:solidFill>
              <a:latin typeface="Century Gothic" panose="020B0502020202020204" pitchFamily="34" charset="0"/>
            </a:endParaRPr>
          </a:p>
        </p:txBody>
      </p:sp>
      <p:sp>
        <p:nvSpPr>
          <p:cNvPr id="6" name="TextBox 5">
            <a:extLst>
              <a:ext uri="{FF2B5EF4-FFF2-40B4-BE49-F238E27FC236}">
                <a16:creationId xmlns:a16="http://schemas.microsoft.com/office/drawing/2014/main" id="{421CBF26-A6FD-5AA4-1CF3-3933FD6C768F}"/>
              </a:ext>
            </a:extLst>
          </p:cNvPr>
          <p:cNvSpPr txBox="1"/>
          <p:nvPr/>
        </p:nvSpPr>
        <p:spPr>
          <a:xfrm>
            <a:off x="347784" y="6414477"/>
            <a:ext cx="90345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Kids Try British Food | Kids Try | HiHo Kids (youtube.com)</a:t>
            </a:r>
          </a:p>
          <a:p>
            <a:endParaRPr lang="en-US">
              <a:cs typeface="Calibri"/>
            </a:endParaRPr>
          </a:p>
        </p:txBody>
      </p:sp>
      <p:pic>
        <p:nvPicPr>
          <p:cNvPr id="7" name="Online Media 6" title="Kids Try British Food | Kids Try | HiHo Kids">
            <a:hlinkClick r:id="" action="ppaction://media"/>
            <a:extLst>
              <a:ext uri="{FF2B5EF4-FFF2-40B4-BE49-F238E27FC236}">
                <a16:creationId xmlns:a16="http://schemas.microsoft.com/office/drawing/2014/main" id="{AF7F6C08-3689-8925-400D-256D86AF6654}"/>
              </a:ext>
            </a:extLst>
          </p:cNvPr>
          <p:cNvPicPr>
            <a:picLocks noRot="1" noChangeAspect="1"/>
          </p:cNvPicPr>
          <p:nvPr>
            <a:videoFile r:link="rId1"/>
          </p:nvPr>
        </p:nvPicPr>
        <p:blipFill>
          <a:blip r:embed="rId5"/>
          <a:stretch>
            <a:fillRect/>
          </a:stretch>
        </p:blipFill>
        <p:spPr>
          <a:xfrm>
            <a:off x="6155349" y="3479799"/>
            <a:ext cx="5695584" cy="3200401"/>
          </a:xfrm>
          <a:prstGeom prst="rect">
            <a:avLst/>
          </a:prstGeom>
        </p:spPr>
      </p:pic>
    </p:spTree>
    <p:extLst>
      <p:ext uri="{BB962C8B-B14F-4D97-AF65-F5344CB8AC3E}">
        <p14:creationId xmlns:p14="http://schemas.microsoft.com/office/powerpoint/2010/main" val="26696143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e43bc2bd6534578bdbd467bef38c623 xmlns="67dda040-bd71-4138-b1f8-6648106f10bf">
      <Terms xmlns="http://schemas.microsoft.com/office/infopath/2007/PartnerControls"/>
    </ce43bc2bd6534578bdbd467bef38c623>
    <CurriculumSubject xmlns="67dda040-bd71-4138-b1f8-6648106f10bf">Design</CurriculumSubject>
    <j18cb74c942d4bfb913e2d9cc7c8bb09 xmlns="67dda040-bd71-4138-b1f8-6648106f10bf">
      <Terms xmlns="http://schemas.microsoft.com/office/infopath/2007/PartnerControls"/>
    </j18cb74c942d4bfb913e2d9cc7c8bb09>
    <m511509ae7a14136b6b5828787c8a1e3 xmlns="67dda040-bd71-4138-b1f8-6648106f10bf">
      <Terms xmlns="http://schemas.microsoft.com/office/infopath/2007/PartnerControls"/>
    </m511509ae7a14136b6b5828787c8a1e3>
    <Year xmlns="67dda040-bd71-4138-b1f8-6648106f10bf" xsi:nil="true"/>
    <PersonalIdentificationData xmlns="67dda040-bd71-4138-b1f8-6648106f10bf" xsi:nil="true"/>
    <KeyStage xmlns="67dda040-bd71-4138-b1f8-6648106f10bf" xsi:nil="true"/>
    <j1c91ee9a1f243e1a58ccba367377f4c xmlns="67dda040-bd71-4138-b1f8-6648106f10bf">
      <Terms xmlns="http://schemas.microsoft.com/office/infopath/2007/PartnerControls"/>
    </j1c91ee9a1f243e1a58ccba367377f4c>
    <CustomTags xmlns="67dda040-bd71-4138-b1f8-6648106f10bf" xsi:nil="true"/>
    <TaxCatchAll xmlns="67dda040-bd71-4138-b1f8-6648106f10bf" xsi:nil="true"/>
    <fe393c3c3a05488bb4433fd7ca262934 xmlns="67dda040-bd71-4138-b1f8-6648106f10bf">
      <Terms xmlns="http://schemas.microsoft.com/office/infopath/2007/PartnerControls"/>
    </fe393c3c3a05488bb4433fd7ca262934>
    <Lesson xmlns="67dda040-bd71-4138-b1f8-6648106f10bf" xsi:nil="true"/>
    <lcf76f155ced4ddcb4097134ff3c332f xmlns="d16f0c8a-ddc3-47ca-892b-fee0bf80f838">
      <Terms xmlns="http://schemas.microsoft.com/office/infopath/2007/PartnerControls"/>
    </lcf76f155ced4ddcb4097134ff3c332f>
    <SharedWithUsers xmlns="67dda040-bd71-4138-b1f8-6648106f10bf">
      <UserInfo>
        <DisplayName>Mr Farr</DisplayName>
        <AccountId>153</AccountId>
        <AccountType/>
      </UserInfo>
      <UserInfo>
        <DisplayName>Mrs Grant</DisplayName>
        <AccountId>54</AccountId>
        <AccountType/>
      </UserInfo>
    </SharedWithUsers>
    <MediaLengthInSeconds xmlns="d16f0c8a-ddc3-47ca-892b-fee0bf80f83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5E0E4D2019C941AC4AFBE304DA1537" ma:contentTypeVersion="30" ma:contentTypeDescription="Create a new document." ma:contentTypeScope="" ma:versionID="3ad8c22e5f93ffd00d826137c18a9c9e">
  <xsd:schema xmlns:xsd="http://www.w3.org/2001/XMLSchema" xmlns:xs="http://www.w3.org/2001/XMLSchema" xmlns:p="http://schemas.microsoft.com/office/2006/metadata/properties" xmlns:ns2="67dda040-bd71-4138-b1f8-6648106f10bf" xmlns:ns3="d16f0c8a-ddc3-47ca-892b-fee0bf80f838" targetNamespace="http://schemas.microsoft.com/office/2006/metadata/properties" ma:root="true" ma:fieldsID="65db182944a782fe3494e9586057d58a" ns2:_="" ns3:_="">
    <xsd:import namespace="67dda040-bd71-4138-b1f8-6648106f10bf"/>
    <xsd:import namespace="d16f0c8a-ddc3-47ca-892b-fee0bf80f838"/>
    <xsd:element name="properties">
      <xsd:complexType>
        <xsd:sequence>
          <xsd:element name="documentManagement">
            <xsd:complexType>
              <xsd:all>
                <xsd:element ref="ns2:j1c91ee9a1f243e1a58ccba367377f4c" minOccurs="0"/>
                <xsd:element ref="ns2:TaxCatchAll" minOccurs="0"/>
                <xsd:element ref="ns2:fe393c3c3a05488bb4433fd7ca262934" minOccurs="0"/>
                <xsd:element ref="ns2:ce43bc2bd6534578bdbd467bef38c623" minOccurs="0"/>
                <xsd:element ref="ns2:j18cb74c942d4bfb913e2d9cc7c8bb09" minOccurs="0"/>
                <xsd:element ref="ns2:m511509ae7a14136b6b5828787c8a1e3"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DateTaken" minOccurs="0"/>
                <xsd:element ref="ns3:MediaLengthInSeconds" minOccurs="0"/>
                <xsd:element ref="ns3:MediaServiceObjectDetectorVersions"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a040-bd71-4138-b1f8-6648106f10bf" elementFormDefault="qualified">
    <xsd:import namespace="http://schemas.microsoft.com/office/2006/documentManagement/types"/>
    <xsd:import namespace="http://schemas.microsoft.com/office/infopath/2007/PartnerControls"/>
    <xsd:element name="j1c91ee9a1f243e1a58ccba367377f4c" ma:index="9" nillable="true" ma:taxonomy="true" ma:internalName="j1c91ee9a1f243e1a58ccba367377f4c" ma:taxonomyFieldName="Topic" ma:displayName="Topic" ma:fieldId="{31c91ee9-a1f2-43e1-a58c-cba367377f4c}" ma:sspId="bc673a2a-d5e0-4858-ab22-c7b93c95df47" ma:termSetId="1588c163-af2a-4302-a24d-645c3e33a94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7fb2e775-b93d-4039-976c-205b8de2ea4d}" ma:internalName="TaxCatchAll" ma:showField="CatchAllData" ma:web="67dda040-bd71-4138-b1f8-6648106f10bf">
      <xsd:complexType>
        <xsd:complexContent>
          <xsd:extension base="dms:MultiChoiceLookup">
            <xsd:sequence>
              <xsd:element name="Value" type="dms:Lookup" maxOccurs="unbounded" minOccurs="0" nillable="true"/>
            </xsd:sequence>
          </xsd:extension>
        </xsd:complexContent>
      </xsd:complexType>
    </xsd:element>
    <xsd:element name="fe393c3c3a05488bb4433fd7ca262934" ma:index="12" nillable="true" ma:taxonomy="true" ma:internalName="fe393c3c3a05488bb4433fd7ca262934" ma:taxonomyFieldName="Staff_x0020_Category" ma:displayName="Staff Category" ma:fieldId="{fe393c3c-3a05-488b-b443-3fd7ca262934}" ma:sspId="bc673a2a-d5e0-4858-ab22-c7b93c95df47" ma:termSetId="048d42ae-b96e-445a-90de-db53c755bf0e" ma:anchorId="00000000-0000-0000-0000-000000000000" ma:open="false" ma:isKeyword="false">
      <xsd:complexType>
        <xsd:sequence>
          <xsd:element ref="pc:Terms" minOccurs="0" maxOccurs="1"/>
        </xsd:sequence>
      </xsd:complexType>
    </xsd:element>
    <xsd:element name="ce43bc2bd6534578bdbd467bef38c623" ma:index="14" nillable="true" ma:taxonomy="true" ma:internalName="ce43bc2bd6534578bdbd467bef38c623" ma:taxonomyFieldName="Exam_x0020_Board" ma:displayName="Exam Board" ma:fieldId="{ce43bc2b-d653-4578-bdbd-467bef38c623}" ma:sspId="bc673a2a-d5e0-4858-ab22-c7b93c95df47" ma:termSetId="d745dbf0-6330-4c0c-81bc-fcfd2d2d65ad" ma:anchorId="00000000-0000-0000-0000-000000000000" ma:open="false" ma:isKeyword="false">
      <xsd:complexType>
        <xsd:sequence>
          <xsd:element ref="pc:Terms" minOccurs="0" maxOccurs="1"/>
        </xsd:sequence>
      </xsd:complexType>
    </xsd:element>
    <xsd:element name="j18cb74c942d4bfb913e2d9cc7c8bb09" ma:index="16" nillable="true" ma:taxonomy="true" ma:internalName="j18cb74c942d4bfb913e2d9cc7c8bb09" ma:taxonomyFieldName="Week" ma:displayName="Week" ma:fieldId="{318cb74c-942d-4bfb-913e-2d9cc7c8bb09}" ma:sspId="bc673a2a-d5e0-4858-ab22-c7b93c95df47" ma:termSetId="fa1aa850-a0a8-4848-94e4-64b7f8cda215" ma:anchorId="00000000-0000-0000-0000-000000000000" ma:open="false" ma:isKeyword="false">
      <xsd:complexType>
        <xsd:sequence>
          <xsd:element ref="pc:Terms" minOccurs="0" maxOccurs="1"/>
        </xsd:sequence>
      </xsd:complexType>
    </xsd:element>
    <xsd:element name="m511509ae7a14136b6b5828787c8a1e3" ma:index="18" nillable="true" ma:taxonomy="true" ma:internalName="m511509ae7a14136b6b5828787c8a1e3" ma:taxonomyFieldName="Term" ma:displayName="Term" ma:fieldId="{6511509a-e7a1-4136-b6b5-828787c8a1e3}" ma:sspId="bc673a2a-d5e0-4858-ab22-c7b93c95df47" ma:termSetId="a228869f-15c6-4f63-8a4c-066dc6f673be"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Design" ma:internalName="Curriculum_x0020_Subject">
      <xsd:simpleType>
        <xsd:restriction base="dms:Text"/>
      </xsd:simple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6f0c8a-ddc3-47ca-892b-fee0bf80f838"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bc673a2a-d5e0-4858-ab22-c7b93c95df47" ma:termSetId="09814cd3-568e-fe90-9814-8d621ff8fb84" ma:anchorId="fba54fb3-c3e1-fe81-a776-ca4b69148c4d" ma:open="true" ma:isKeyword="false">
      <xsd:complexType>
        <xsd:sequence>
          <xsd:element ref="pc:Terms" minOccurs="0" maxOccurs="1"/>
        </xsd:sequence>
      </xsd:complex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SearchProperties" ma:index="3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8B048E-776D-4990-BD55-27A2F9267933}">
  <ds:schemaRefs>
    <ds:schemaRef ds:uri="67dda040-bd71-4138-b1f8-6648106f10bf"/>
    <ds:schemaRef ds:uri="d16f0c8a-ddc3-47ca-892b-fee0bf80f838"/>
    <ds:schemaRef ds:uri="de3489a7-663e-46ea-89e8-123f136dc872"/>
    <ds:schemaRef ds:uri="f3aa9663-1e1a-4f69-b148-997312909d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1114FB-B943-4753-A21E-BE5A9B9F3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dda040-bd71-4138-b1f8-6648106f10bf"/>
    <ds:schemaRef ds:uri="d16f0c8a-ddc3-47ca-892b-fee0bf80f8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606F67-4EE7-4BE8-BF21-5F62C0FFAE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0</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Clayton</dc:creator>
  <cp:revision>411</cp:revision>
  <cp:lastPrinted>2022-11-28T15:18:40Z</cp:lastPrinted>
  <dcterms:created xsi:type="dcterms:W3CDTF">2022-05-26T08:56:01Z</dcterms:created>
  <dcterms:modified xsi:type="dcterms:W3CDTF">2024-05-17T19:38:51Z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0x010100065E0E4D2019C941AC4AFBE304DA1537</vt:lpwstr>
  </property>
  <property fmtid="{D5CDD505-2E9C-101B-9397-08002B2CF9AE}" pid="3" name="Order">
    <vt:r8>459200</vt:r8>
  </property>
  <property fmtid="{D5CDD505-2E9C-101B-9397-08002B2CF9AE}" pid="4" name="Staff Category">
    <vt:lpwstr/>
  </property>
  <property fmtid="{D5CDD505-2E9C-101B-9397-08002B2CF9AE}" pid="5" name="Topic">
    <vt:lpwstr/>
  </property>
  <property fmtid="{D5CDD505-2E9C-101B-9397-08002B2CF9AE}" pid="6" name="MediaServiceImageTags">
    <vt:lpwstr/>
  </property>
  <property fmtid="{D5CDD505-2E9C-101B-9397-08002B2CF9AE}" pid="7" name="Term">
    <vt:lpwstr/>
  </property>
  <property fmtid="{D5CDD505-2E9C-101B-9397-08002B2CF9AE}" pid="8" name="Week">
    <vt:lpwstr/>
  </property>
  <property fmtid="{D5CDD505-2E9C-101B-9397-08002B2CF9AE}" pid="9" name="Exam Board">
    <vt:lpwstr/>
  </property>
  <property fmtid="{D5CDD505-2E9C-101B-9397-08002B2CF9AE}" pid="10" name="_SourceUrl">
    <vt:lpwstr/>
  </property>
  <property fmtid="{D5CDD505-2E9C-101B-9397-08002B2CF9AE}" pid="11" name="_SharedFileIndex">
    <vt:lpwstr/>
  </property>
  <property fmtid="{D5CDD505-2E9C-101B-9397-08002B2CF9AE}" pid="12" name="ComplianceAssetId">
    <vt:lpwstr/>
  </property>
  <property fmtid="{D5CDD505-2E9C-101B-9397-08002B2CF9AE}" pid="13" name="_ExtendedDescription">
    <vt:lpwstr/>
  </property>
  <property fmtid="{D5CDD505-2E9C-101B-9397-08002B2CF9AE}" pid="14" name="TriggerFlowInfo">
    <vt:lpwstr/>
  </property>
</Properties>
</file>