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65" r:id="rId5"/>
    <p:sldId id="266" r:id="rId6"/>
    <p:sldId id="267" r:id="rId7"/>
    <p:sldId id="261" r:id="rId8"/>
    <p:sldId id="270" r:id="rId9"/>
    <p:sldId id="271" r:id="rId10"/>
    <p:sldId id="272" r:id="rId11"/>
    <p:sldId id="273" r:id="rId12"/>
    <p:sldId id="274" r:id="rId13"/>
    <p:sldId id="275" r:id="rId14"/>
    <p:sldId id="264" r:id="rId15"/>
    <p:sldId id="276" r:id="rId16"/>
    <p:sldId id="278"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18" autoAdjust="0"/>
    <p:restoredTop sz="94660"/>
  </p:normalViewPr>
  <p:slideViewPr>
    <p:cSldViewPr snapToGrid="0">
      <p:cViewPr varScale="1">
        <p:scale>
          <a:sx n="69" d="100"/>
          <a:sy n="69" d="100"/>
        </p:scale>
        <p:origin x="8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D8FE-3B5F-420C-9629-7FE81E59E7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5E3473-2F37-4B32-BB4A-B23993829C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72073AC-07C9-4C89-8845-515E60DF5592}"/>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5" name="Footer Placeholder 4">
            <a:extLst>
              <a:ext uri="{FF2B5EF4-FFF2-40B4-BE49-F238E27FC236}">
                <a16:creationId xmlns:a16="http://schemas.microsoft.com/office/drawing/2014/main" id="{65C4F36E-3593-4034-9479-3AF30649DA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6C385C-4F54-4C3F-9C89-B46D87DB8FBD}"/>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3362058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83E2-A3BB-4CEE-9C48-171CAA1047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6D85EC-16B0-4CC9-91FE-B10D800E7E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0541B4-E258-4960-A988-732B79F1476C}"/>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5" name="Footer Placeholder 4">
            <a:extLst>
              <a:ext uri="{FF2B5EF4-FFF2-40B4-BE49-F238E27FC236}">
                <a16:creationId xmlns:a16="http://schemas.microsoft.com/office/drawing/2014/main" id="{B66EC3E0-958D-4D1A-AEBF-0031967F93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8876FD-FFEF-4247-980C-DBF181B8C44B}"/>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416447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B915E3-DA9A-4A5A-8ADA-9819B72B05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D23194-A5B9-437C-9658-FEC6DCB14C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5C8B17-DEAA-49B0-A43B-BCD396A2F104}"/>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5" name="Footer Placeholder 4">
            <a:extLst>
              <a:ext uri="{FF2B5EF4-FFF2-40B4-BE49-F238E27FC236}">
                <a16:creationId xmlns:a16="http://schemas.microsoft.com/office/drawing/2014/main" id="{8C4BAE54-7920-47DC-876D-E4EB40EAF3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1D33D-4FB1-4FA1-B5F6-B479B5F06168}"/>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255662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84EA-3B6D-4C7B-A563-FE69999D52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95F4AE-7EB5-4CB9-B1F6-416CFEE94A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D7EC6B-7063-436F-8DEC-0AB216D2C0BB}"/>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5" name="Footer Placeholder 4">
            <a:extLst>
              <a:ext uri="{FF2B5EF4-FFF2-40B4-BE49-F238E27FC236}">
                <a16:creationId xmlns:a16="http://schemas.microsoft.com/office/drawing/2014/main" id="{9AFAA57F-F1B5-4EEF-A209-F628F3555D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911900-32EF-40EF-B037-85A5DB70E7A9}"/>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669606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DBEB-8DF0-4AB2-AE13-4CB00777FF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7688B5-F464-4333-A723-B21839C08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E68A40-0A4C-453B-9D94-9045D54B7B56}"/>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5" name="Footer Placeholder 4">
            <a:extLst>
              <a:ext uri="{FF2B5EF4-FFF2-40B4-BE49-F238E27FC236}">
                <a16:creationId xmlns:a16="http://schemas.microsoft.com/office/drawing/2014/main" id="{82F1862D-0EBD-44CD-85D2-AC7EE7A4E4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7E5837-7F7B-4507-A8A7-424238E8E2D0}"/>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364703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EAEA-0AB6-448B-AC44-9ADA96E95F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405134-C8AC-4330-9BDA-459F0419F3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66F1FC-EAC0-4309-AA73-A315620905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17BF49A-1271-4302-B37B-C94AB7D3D79C}"/>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6" name="Footer Placeholder 5">
            <a:extLst>
              <a:ext uri="{FF2B5EF4-FFF2-40B4-BE49-F238E27FC236}">
                <a16:creationId xmlns:a16="http://schemas.microsoft.com/office/drawing/2014/main" id="{772D15A8-9053-47A1-9F30-981D35831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D03435-4AF8-476B-8BE8-1CE21C9B95B5}"/>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34136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92A2-145E-4260-9842-C7D377181F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66339D-FD46-42F6-8359-89487324AE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A9ED79-50CB-4250-8E01-D9338EEA67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DB8EC-4808-44EF-B0AD-83E640EB84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72F809-D3FA-4B6B-BAAE-861A47F7C2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ED2C05-491F-4DDA-B20D-294392368269}"/>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8" name="Footer Placeholder 7">
            <a:extLst>
              <a:ext uri="{FF2B5EF4-FFF2-40B4-BE49-F238E27FC236}">
                <a16:creationId xmlns:a16="http://schemas.microsoft.com/office/drawing/2014/main" id="{099A3F61-2A07-45A4-A4BB-B77DC35EFDC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432CC1-02E2-46ED-8213-74B6D1B40970}"/>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374062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A438-9899-4986-B860-630DCCC177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9FD492B-AB09-49B2-8ED1-F2ABEB0A7CF9}"/>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4" name="Footer Placeholder 3">
            <a:extLst>
              <a:ext uri="{FF2B5EF4-FFF2-40B4-BE49-F238E27FC236}">
                <a16:creationId xmlns:a16="http://schemas.microsoft.com/office/drawing/2014/main" id="{ABC519D4-7867-4CDC-AA2F-90C14CDB2B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49FF5A-11F9-4E44-B7BA-29FD770428B0}"/>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2638754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6C5F4E-ADBC-4332-B07F-81FE77513143}"/>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3" name="Footer Placeholder 2">
            <a:extLst>
              <a:ext uri="{FF2B5EF4-FFF2-40B4-BE49-F238E27FC236}">
                <a16:creationId xmlns:a16="http://schemas.microsoft.com/office/drawing/2014/main" id="{AB2D0FAA-D4E4-4C21-98D4-9732F5EADC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9144BC-B78D-4C82-8589-3A78D7C3D96B}"/>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425715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1947-BE53-43C0-B5B8-B27FC1A44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8FD651-8CD6-400F-AD8B-D8A2D3A548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5DCA56-FE1D-4B67-83EA-994D06F77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CC0E75-FA51-4019-B653-2809BA59A3D2}"/>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6" name="Footer Placeholder 5">
            <a:extLst>
              <a:ext uri="{FF2B5EF4-FFF2-40B4-BE49-F238E27FC236}">
                <a16:creationId xmlns:a16="http://schemas.microsoft.com/office/drawing/2014/main" id="{D2DD332D-3C77-4547-B0ED-3C267E8A6C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54B170-0168-4A5A-918C-6EAD13B1B59A}"/>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284551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318B0-508C-47DD-B3D7-AC919BB99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B4D757-ABD0-4012-B75B-0EF5CE6616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DE6A361-C6E4-4EE1-A298-68D1F9892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7791AE-6F8C-44E8-A03F-7F1F99971702}"/>
              </a:ext>
            </a:extLst>
          </p:cNvPr>
          <p:cNvSpPr>
            <a:spLocks noGrp="1"/>
          </p:cNvSpPr>
          <p:nvPr>
            <p:ph type="dt" sz="half" idx="10"/>
          </p:nvPr>
        </p:nvSpPr>
        <p:spPr/>
        <p:txBody>
          <a:bodyPr/>
          <a:lstStyle/>
          <a:p>
            <a:fld id="{4A4EABEC-FBAC-441A-8A17-DB392A158F4E}" type="datetimeFigureOut">
              <a:rPr lang="en-GB" smtClean="0"/>
              <a:t>13/07/2022</a:t>
            </a:fld>
            <a:endParaRPr lang="en-GB"/>
          </a:p>
        </p:txBody>
      </p:sp>
      <p:sp>
        <p:nvSpPr>
          <p:cNvPr id="6" name="Footer Placeholder 5">
            <a:extLst>
              <a:ext uri="{FF2B5EF4-FFF2-40B4-BE49-F238E27FC236}">
                <a16:creationId xmlns:a16="http://schemas.microsoft.com/office/drawing/2014/main" id="{D319BCA9-1998-44B4-BEFC-28B95279AA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D0F787-B0BA-4237-9F66-217AD89BC6B8}"/>
              </a:ext>
            </a:extLst>
          </p:cNvPr>
          <p:cNvSpPr>
            <a:spLocks noGrp="1"/>
          </p:cNvSpPr>
          <p:nvPr>
            <p:ph type="sldNum" sz="quarter" idx="12"/>
          </p:nvPr>
        </p:nvSpPr>
        <p:spPr/>
        <p:txBody>
          <a:bodyPr/>
          <a:lstStyle/>
          <a:p>
            <a:fld id="{6F8CDAFE-77EA-45DC-B0A0-A769B440E691}" type="slidenum">
              <a:rPr lang="en-GB" smtClean="0"/>
              <a:t>‹#›</a:t>
            </a:fld>
            <a:endParaRPr lang="en-GB"/>
          </a:p>
        </p:txBody>
      </p:sp>
    </p:spTree>
    <p:extLst>
      <p:ext uri="{BB962C8B-B14F-4D97-AF65-F5344CB8AC3E}">
        <p14:creationId xmlns:p14="http://schemas.microsoft.com/office/powerpoint/2010/main" val="129650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D6E531-C34E-4FF4-B928-DF8E70814E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AB400D-50C7-4E85-8BA7-EC049C86D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AECADE-DD21-4BA8-8F0B-935E69FB91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4EABEC-FBAC-441A-8A17-DB392A158F4E}" type="datetimeFigureOut">
              <a:rPr lang="en-GB" smtClean="0"/>
              <a:t>13/07/2022</a:t>
            </a:fld>
            <a:endParaRPr lang="en-GB"/>
          </a:p>
        </p:txBody>
      </p:sp>
      <p:sp>
        <p:nvSpPr>
          <p:cNvPr id="5" name="Footer Placeholder 4">
            <a:extLst>
              <a:ext uri="{FF2B5EF4-FFF2-40B4-BE49-F238E27FC236}">
                <a16:creationId xmlns:a16="http://schemas.microsoft.com/office/drawing/2014/main" id="{E5E5AABF-B386-48F6-B1D5-4F142C4641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79FEE9D-7731-471E-B846-8B593ED0C3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CDAFE-77EA-45DC-B0A0-A769B440E691}" type="slidenum">
              <a:rPr lang="en-GB" smtClean="0"/>
              <a:t>‹#›</a:t>
            </a:fld>
            <a:endParaRPr lang="en-GB"/>
          </a:p>
        </p:txBody>
      </p:sp>
    </p:spTree>
    <p:extLst>
      <p:ext uri="{BB962C8B-B14F-4D97-AF65-F5344CB8AC3E}">
        <p14:creationId xmlns:p14="http://schemas.microsoft.com/office/powerpoint/2010/main" val="1326196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metro.co.uk/2018/03/02/no-end-sight-severe-weather-storm-emma-beast-east-bring-snow-ice-wind-735433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42552-D43C-46FB-A6F2-0ECEDF2B467F}"/>
              </a:ext>
            </a:extLst>
          </p:cNvPr>
          <p:cNvSpPr>
            <a:spLocks noGrp="1"/>
          </p:cNvSpPr>
          <p:nvPr>
            <p:ph type="ctrTitle"/>
          </p:nvPr>
        </p:nvSpPr>
        <p:spPr>
          <a:xfrm>
            <a:off x="1524000" y="2235200"/>
            <a:ext cx="9144000" cy="2387600"/>
          </a:xfrm>
        </p:spPr>
        <p:txBody>
          <a:bodyPr/>
          <a:lstStyle/>
          <a:p>
            <a:pPr lvl="0" eaLnBrk="0" fontAlgn="base" hangingPunct="0">
              <a:lnSpc>
                <a:spcPct val="100000"/>
              </a:lnSpc>
              <a:spcAft>
                <a:spcPct val="0"/>
              </a:spcAft>
              <a:tabLst>
                <a:tab pos="900113" algn="l"/>
              </a:tabLst>
            </a:pPr>
            <a:r>
              <a:rPr lang="en-US" altLang="en-US" b="1" u="sng" dirty="0">
                <a:latin typeface="Modern Love Caps" panose="04070805081001020A01" pitchFamily="82" charset="0"/>
                <a:ea typeface="Calibri" panose="020F0502020204030204" pitchFamily="34" charset="0"/>
                <a:cs typeface="Times New Roman" panose="02020603050405020304" pitchFamily="18" charset="0"/>
              </a:rPr>
              <a:t>Paper 1 </a:t>
            </a:r>
            <a:br>
              <a:rPr lang="en-US" altLang="en-US" b="1" u="sng" dirty="0">
                <a:latin typeface="Modern Love Caps" panose="04070805081001020A01" pitchFamily="82" charset="0"/>
                <a:ea typeface="Calibri" panose="020F0502020204030204" pitchFamily="34" charset="0"/>
                <a:cs typeface="Times New Roman" panose="02020603050405020304" pitchFamily="18" charset="0"/>
              </a:rPr>
            </a:br>
            <a:r>
              <a:rPr lang="en-US" altLang="en-US" b="1" u="sng" dirty="0">
                <a:latin typeface="Modern Love Caps" panose="04070805081001020A01" pitchFamily="82" charset="0"/>
                <a:ea typeface="Calibri" panose="020F0502020204030204" pitchFamily="34" charset="0"/>
                <a:cs typeface="Times New Roman" panose="02020603050405020304" pitchFamily="18" charset="0"/>
              </a:rPr>
              <a:t>Case Study Booklet</a:t>
            </a:r>
          </a:p>
        </p:txBody>
      </p:sp>
    </p:spTree>
    <p:extLst>
      <p:ext uri="{BB962C8B-B14F-4D97-AF65-F5344CB8AC3E}">
        <p14:creationId xmlns:p14="http://schemas.microsoft.com/office/powerpoint/2010/main" val="18412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5742B0-057E-45C1-B5D7-C04C672B25B1}"/>
              </a:ext>
            </a:extLst>
          </p:cNvPr>
          <p:cNvSpPr/>
          <p:nvPr/>
        </p:nvSpPr>
        <p:spPr>
          <a:xfrm>
            <a:off x="6248399" y="414940"/>
            <a:ext cx="2365057" cy="2708434"/>
          </a:xfrm>
          <a:prstGeom prst="rect">
            <a:avLst/>
          </a:prstGeom>
          <a:solidFill>
            <a:schemeClr val="bg1"/>
          </a:solidFill>
          <a:ln>
            <a:solidFill>
              <a:srgbClr val="92D050"/>
            </a:solidFill>
          </a:ln>
        </p:spPr>
        <p:txBody>
          <a:bodyPr wrap="square">
            <a:spAutoFit/>
          </a:bodyPr>
          <a:lstStyle/>
          <a:p>
            <a:pPr fontAlgn="base"/>
            <a:r>
              <a:rPr lang="en-GB" sz="1600" dirty="0">
                <a:latin typeface="Modern Love Caps" panose="04070805081001020A01" pitchFamily="82" charset="0"/>
              </a:rPr>
              <a:t>Facts:</a:t>
            </a:r>
          </a:p>
          <a:p>
            <a:pPr marL="285750" indent="-285750" fontAlgn="base">
              <a:buFont typeface="Arial" panose="020B0604020202020204" pitchFamily="34" charset="0"/>
              <a:buChar char="•"/>
            </a:pPr>
            <a:r>
              <a:rPr lang="en-GB" sz="1400" dirty="0">
                <a:latin typeface="Agency FB" panose="020B0503020202020204" pitchFamily="34" charset="0"/>
              </a:rPr>
              <a:t>It is home to 1000 species of bird and 60,000 species of plant</a:t>
            </a:r>
          </a:p>
          <a:p>
            <a:pPr marL="285750" indent="-285750" fontAlgn="base">
              <a:buFont typeface="Arial" panose="020B0604020202020204" pitchFamily="34" charset="0"/>
              <a:buChar char="•"/>
            </a:pPr>
            <a:r>
              <a:rPr lang="en-GB" sz="1400" dirty="0">
                <a:latin typeface="Agency FB" panose="020B0503020202020204" pitchFamily="34" charset="0"/>
              </a:rPr>
              <a:t>10 million species of insects live in the Amazon</a:t>
            </a:r>
          </a:p>
          <a:p>
            <a:pPr marL="285750" indent="-285750" fontAlgn="base">
              <a:buFont typeface="Arial" panose="020B0604020202020204" pitchFamily="34" charset="0"/>
              <a:buChar char="•"/>
            </a:pPr>
            <a:r>
              <a:rPr lang="en-GB" sz="1400" dirty="0">
                <a:latin typeface="Agency FB" panose="020B0503020202020204" pitchFamily="34" charset="0"/>
              </a:rPr>
              <a:t>It is home to 20 million people, who use the wood, cut down trees for farms and for cattle.</a:t>
            </a:r>
          </a:p>
          <a:p>
            <a:pPr marL="285750" indent="-285750" fontAlgn="base">
              <a:buFont typeface="Arial" panose="020B0604020202020204" pitchFamily="34" charset="0"/>
              <a:buChar char="•"/>
            </a:pPr>
            <a:r>
              <a:rPr lang="en-GB" sz="1400" dirty="0">
                <a:latin typeface="Agency FB" panose="020B0503020202020204" pitchFamily="34" charset="0"/>
              </a:rPr>
              <a:t>It covers 2.1 million square miles of land</a:t>
            </a:r>
          </a:p>
          <a:p>
            <a:pPr marL="285750" indent="-285750" fontAlgn="base">
              <a:buFont typeface="Arial" panose="020B0604020202020204" pitchFamily="34" charset="0"/>
              <a:buChar char="•"/>
            </a:pPr>
            <a:r>
              <a:rPr lang="en-GB" sz="1400" dirty="0">
                <a:latin typeface="Agency FB" panose="020B0503020202020204" pitchFamily="34" charset="0"/>
              </a:rPr>
              <a:t>The Amazon is home to almost 20% of species on Earth</a:t>
            </a:r>
            <a:endParaRPr lang="en-GB" sz="1600" dirty="0">
              <a:latin typeface="Agency FB" panose="020B0503020202020204" pitchFamily="34" charset="0"/>
            </a:endParaRPr>
          </a:p>
        </p:txBody>
      </p:sp>
      <p:sp>
        <p:nvSpPr>
          <p:cNvPr id="2" name="Title 1"/>
          <p:cNvSpPr>
            <a:spLocks noGrp="1"/>
          </p:cNvSpPr>
          <p:nvPr>
            <p:ph type="title"/>
          </p:nvPr>
        </p:nvSpPr>
        <p:spPr>
          <a:xfrm>
            <a:off x="89238" y="41672"/>
            <a:ext cx="6006762" cy="540584"/>
          </a:xfrm>
          <a:solidFill>
            <a:schemeClr val="bg1"/>
          </a:solidFill>
          <a:ln>
            <a:solidFill>
              <a:srgbClr val="92D050"/>
            </a:solidFill>
          </a:ln>
        </p:spPr>
        <p:txBody>
          <a:bodyPr>
            <a:noAutofit/>
          </a:bodyPr>
          <a:lstStyle/>
          <a:p>
            <a:pPr algn="ctr"/>
            <a:r>
              <a:rPr lang="en-GB" sz="3200" dirty="0">
                <a:latin typeface="Modern Love Caps" panose="04070805081001020A01" pitchFamily="82" charset="0"/>
              </a:rPr>
              <a:t>The Amazon Rainforest</a:t>
            </a:r>
          </a:p>
        </p:txBody>
      </p:sp>
      <p:sp>
        <p:nvSpPr>
          <p:cNvPr id="4" name="Rectangle 3"/>
          <p:cNvSpPr/>
          <p:nvPr/>
        </p:nvSpPr>
        <p:spPr>
          <a:xfrm>
            <a:off x="154437" y="1769157"/>
            <a:ext cx="5941563" cy="5047536"/>
          </a:xfrm>
          <a:prstGeom prst="rect">
            <a:avLst/>
          </a:prstGeom>
          <a:solidFill>
            <a:schemeClr val="bg1"/>
          </a:solidFill>
          <a:ln>
            <a:solidFill>
              <a:srgbClr val="92D050"/>
            </a:solidFill>
          </a:ln>
        </p:spPr>
        <p:txBody>
          <a:bodyPr wrap="square">
            <a:spAutoFit/>
          </a:bodyPr>
          <a:lstStyle/>
          <a:p>
            <a:r>
              <a:rPr lang="en-GB" sz="1400" dirty="0">
                <a:latin typeface="Modern Love Caps" panose="04070805081001020A01" pitchFamily="82" charset="0"/>
              </a:rPr>
              <a:t>Causes of Deforestation</a:t>
            </a:r>
          </a:p>
          <a:p>
            <a:pPr marL="342900" indent="-342900">
              <a:buAutoNum type="arabicPeriod"/>
            </a:pPr>
            <a:r>
              <a:rPr lang="en-GB" sz="1400" b="1" dirty="0">
                <a:latin typeface="Agency FB" panose="020B0503020202020204" pitchFamily="34" charset="0"/>
              </a:rPr>
              <a:t>Subsistence and commercial farming </a:t>
            </a:r>
            <a:r>
              <a:rPr lang="en-GB" sz="1400" dirty="0">
                <a:latin typeface="Agency FB" panose="020B0503020202020204" pitchFamily="34" charset="0"/>
              </a:rPr>
              <a:t>– subsistence farming is where poor farmers occupy plots of the forest to grow food to feed themselves and their families. They clear forest and then burn it, hence the name slash and burn.  They grow crops until the soil is exhausted and then move on.</a:t>
            </a:r>
          </a:p>
          <a:p>
            <a:pPr marL="342900" indent="-342900">
              <a:buAutoNum type="arabicPeriod"/>
            </a:pPr>
            <a:r>
              <a:rPr lang="en-GB" sz="1400" b="1" dirty="0">
                <a:latin typeface="Agency FB" panose="020B0503020202020204" pitchFamily="34" charset="0"/>
              </a:rPr>
              <a:t>Logging –</a:t>
            </a:r>
            <a:r>
              <a:rPr lang="en-GB" sz="1400" dirty="0">
                <a:latin typeface="Agency FB" panose="020B0503020202020204" pitchFamily="34" charset="0"/>
              </a:rPr>
              <a:t> This involves cutting down trees for sale as timber or pulp.  The timber is used to build homes, furniture, etc. Loggers are interested in all types of wood and therefore cut all of the trees down, thus clearing the forest (clear-cutting).</a:t>
            </a:r>
          </a:p>
          <a:p>
            <a:pPr marL="342900" indent="-342900">
              <a:buAutoNum type="arabicPeriod"/>
            </a:pPr>
            <a:r>
              <a:rPr lang="en-GB" sz="1400" b="1" dirty="0">
                <a:latin typeface="Agency FB" panose="020B0503020202020204" pitchFamily="34" charset="0"/>
              </a:rPr>
              <a:t>Road building </a:t>
            </a:r>
            <a:r>
              <a:rPr lang="en-GB" sz="1400" dirty="0">
                <a:latin typeface="Agency FB" panose="020B0503020202020204" pitchFamily="34" charset="0"/>
              </a:rPr>
              <a:t>– trees are also clear for roads.  Roads are an essential way for the Brazilian government to allow development of the Amazon rainforest. he Trans Amazonian Highway has already opened up large parts of the forest.</a:t>
            </a:r>
          </a:p>
          <a:p>
            <a:pPr marL="342900" indent="-342900">
              <a:buAutoNum type="arabicPeriod"/>
            </a:pPr>
            <a:r>
              <a:rPr lang="en-GB" sz="1400" b="1" dirty="0">
                <a:latin typeface="Agency FB" panose="020B0503020202020204" pitchFamily="34" charset="0"/>
              </a:rPr>
              <a:t>Mineral extraction </a:t>
            </a:r>
            <a:r>
              <a:rPr lang="en-GB" sz="1400" dirty="0">
                <a:latin typeface="Agency FB" panose="020B0503020202020204" pitchFamily="34" charset="0"/>
              </a:rPr>
              <a:t>– forests are also cleared to make way for huge mines. The Brazilian part of the Amazon has mines that extract iron, manganese, nickel, tin, bauxite, beryllium, copper, lead, tungsten, zinc and gold! The </a:t>
            </a:r>
            <a:r>
              <a:rPr lang="en-GB" sz="1400" dirty="0" err="1">
                <a:latin typeface="Agency FB" panose="020B0503020202020204" pitchFamily="34" charset="0"/>
              </a:rPr>
              <a:t>Carajas</a:t>
            </a:r>
            <a:r>
              <a:rPr lang="en-GB" sz="1400" dirty="0">
                <a:latin typeface="Agency FB" panose="020B0503020202020204" pitchFamily="34" charset="0"/>
              </a:rPr>
              <a:t> mine extracts 190 million tonnes or iron ore a year.</a:t>
            </a:r>
          </a:p>
          <a:p>
            <a:pPr marL="342900" indent="-342900">
              <a:buAutoNum type="arabicPeriod"/>
            </a:pPr>
            <a:r>
              <a:rPr lang="en-GB" sz="1400" b="1" dirty="0">
                <a:latin typeface="Agency FB" panose="020B0503020202020204" pitchFamily="34" charset="0"/>
              </a:rPr>
              <a:t>Energy Generation</a:t>
            </a:r>
            <a:r>
              <a:rPr lang="en-GB" sz="1400" dirty="0">
                <a:latin typeface="Agency FB" panose="020B0503020202020204" pitchFamily="34" charset="0"/>
              </a:rPr>
              <a:t> – Use of Hydro Electric Power. There are 150 new dams planned for the Amazon alone.  The dams create electricity as water is passed through huge pipes within them, where it turns a turbine which helps to generate the electricity.  The power in the Amazon is often used for mining. The huge Belo Monte dam started operating in April 2016 and will generate over 11,000 Mw of power.</a:t>
            </a:r>
          </a:p>
          <a:p>
            <a:pPr marL="342900" indent="-342900">
              <a:buAutoNum type="arabicPeriod"/>
            </a:pPr>
            <a:r>
              <a:rPr lang="en-GB" sz="1400" b="1" dirty="0">
                <a:latin typeface="Agency FB" panose="020B0503020202020204" pitchFamily="34" charset="0"/>
              </a:rPr>
              <a:t>Settlement &amp; population growth</a:t>
            </a:r>
            <a:r>
              <a:rPr lang="en-GB" sz="1400" dirty="0">
                <a:latin typeface="Agency FB" panose="020B0503020202020204" pitchFamily="34" charset="0"/>
              </a:rPr>
              <a:t> – populations are growing within the Amazon forest and along with them settlements.  Many people are migrating to the forest looking for work associated with the natural wealth of this environment. Settlements like </a:t>
            </a:r>
            <a:r>
              <a:rPr lang="en-GB" sz="1400" dirty="0" err="1">
                <a:latin typeface="Agency FB" panose="020B0503020202020204" pitchFamily="34" charset="0"/>
              </a:rPr>
              <a:t>Parauapebas</a:t>
            </a:r>
            <a:r>
              <a:rPr lang="en-GB" sz="1400" dirty="0">
                <a:latin typeface="Agency FB" panose="020B0503020202020204" pitchFamily="34" charset="0"/>
              </a:rPr>
              <a:t>, an iron ore mining town, have grown rapidly.</a:t>
            </a:r>
          </a:p>
        </p:txBody>
      </p:sp>
      <p:sp>
        <p:nvSpPr>
          <p:cNvPr id="17" name="Content Placeholder 2">
            <a:extLst>
              <a:ext uri="{FF2B5EF4-FFF2-40B4-BE49-F238E27FC236}">
                <a16:creationId xmlns:a16="http://schemas.microsoft.com/office/drawing/2014/main" id="{BBF31E68-2F11-438B-B018-C011652827F5}"/>
              </a:ext>
            </a:extLst>
          </p:cNvPr>
          <p:cNvSpPr txBox="1">
            <a:spLocks/>
          </p:cNvSpPr>
          <p:nvPr/>
        </p:nvSpPr>
        <p:spPr>
          <a:xfrm>
            <a:off x="89239" y="658844"/>
            <a:ext cx="6006762" cy="1016747"/>
          </a:xfrm>
          <a:prstGeom prst="rect">
            <a:avLst/>
          </a:prstGeom>
          <a:solidFill>
            <a:schemeClr val="bg1"/>
          </a:solidFill>
          <a:ln>
            <a:solidFill>
              <a:srgbClr val="92D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Modern Love Caps" panose="04070805081001020A01" pitchFamily="82" charset="0"/>
              </a:rPr>
              <a:t>Location</a:t>
            </a:r>
            <a:br>
              <a:rPr lang="en-GB" sz="1600" dirty="0">
                <a:latin typeface="Modern Love Caps" panose="04070805081001020A01" pitchFamily="82" charset="0"/>
              </a:rPr>
            </a:br>
            <a:r>
              <a:rPr lang="en-GB" sz="1600" dirty="0">
                <a:latin typeface="Agency FB" panose="020B0503020202020204" pitchFamily="34" charset="0"/>
              </a:rPr>
              <a:t>The </a:t>
            </a:r>
            <a:r>
              <a:rPr lang="en-GB" sz="1400" dirty="0">
                <a:latin typeface="Agency FB" panose="020B0503020202020204" pitchFamily="34" charset="0"/>
              </a:rPr>
              <a:t>Amazon is the largest tropical rainforest on Earth. It sits within the Amazon River basin, covers some 40% of the South American continent and includes parts of eight South American countries: Brazil, Bolivia, Peru, Ecuador, Colombia, Venezuela, Guyana, and Suriname. </a:t>
            </a:r>
            <a:endParaRPr lang="en-GB" sz="1600" dirty="0">
              <a:latin typeface="Agency FB" panose="020B0503020202020204" pitchFamily="34" charset="0"/>
            </a:endParaRPr>
          </a:p>
        </p:txBody>
      </p:sp>
      <p:sp>
        <p:nvSpPr>
          <p:cNvPr id="6" name="Rectangle 5">
            <a:extLst>
              <a:ext uri="{FF2B5EF4-FFF2-40B4-BE49-F238E27FC236}">
                <a16:creationId xmlns:a16="http://schemas.microsoft.com/office/drawing/2014/main" id="{6649CCEF-5242-4161-B764-3CF7C32AFD50}"/>
              </a:ext>
            </a:extLst>
          </p:cNvPr>
          <p:cNvSpPr/>
          <p:nvPr/>
        </p:nvSpPr>
        <p:spPr>
          <a:xfrm>
            <a:off x="6248399" y="3317153"/>
            <a:ext cx="5789163" cy="3385542"/>
          </a:xfrm>
          <a:prstGeom prst="rect">
            <a:avLst/>
          </a:prstGeom>
          <a:ln>
            <a:solidFill>
              <a:srgbClr val="92D050"/>
            </a:solidFill>
          </a:ln>
        </p:spPr>
        <p:txBody>
          <a:bodyPr wrap="square">
            <a:spAutoFit/>
          </a:bodyPr>
          <a:lstStyle/>
          <a:p>
            <a:r>
              <a:rPr lang="en-GB" sz="1400" b="1" i="0" dirty="0">
                <a:effectLst/>
                <a:latin typeface="Modern Love Caps" panose="04070805081001020A01" pitchFamily="82" charset="0"/>
              </a:rPr>
              <a:t>Impacts of deforestation</a:t>
            </a:r>
            <a:br>
              <a:rPr lang="en-GB" sz="1400" dirty="0">
                <a:latin typeface="Agency FB" panose="020B0503020202020204" pitchFamily="34" charset="0"/>
              </a:rPr>
            </a:br>
            <a:br>
              <a:rPr lang="en-GB" sz="1400" dirty="0">
                <a:latin typeface="Agency FB" panose="020B0503020202020204" pitchFamily="34" charset="0"/>
              </a:rPr>
            </a:br>
            <a:r>
              <a:rPr lang="en-GB" sz="1400" b="0" i="0" dirty="0">
                <a:effectLst/>
                <a:latin typeface="Agency FB" panose="020B0503020202020204" pitchFamily="34" charset="0"/>
              </a:rPr>
              <a:t>• </a:t>
            </a:r>
            <a:r>
              <a:rPr lang="en-GB" sz="1400" b="1" i="0" dirty="0">
                <a:effectLst/>
                <a:latin typeface="Agency FB" panose="020B0503020202020204" pitchFamily="34" charset="0"/>
              </a:rPr>
              <a:t>Climate Change - </a:t>
            </a:r>
            <a:r>
              <a:rPr lang="en-GB" sz="1400" b="0" i="0" dirty="0">
                <a:effectLst/>
                <a:latin typeface="Agency FB" panose="020B0503020202020204" pitchFamily="34" charset="0"/>
              </a:rPr>
              <a:t>Burning the forest releases greenhouse gasses like CO2 as trees are a carbon store.  This contributes to the warming of our planet via climate change and global warming.  In addition, the loss of trees prevents CO2 being absorbed, making the problem worse. The Amazon also helps to drive the global atmospheric system. There is a lot of rainfall there and changes to the Amazon could disrupt the global system.</a:t>
            </a:r>
            <a:br>
              <a:rPr lang="en-GB" sz="1400" dirty="0">
                <a:latin typeface="Agency FB" panose="020B0503020202020204" pitchFamily="34" charset="0"/>
              </a:rPr>
            </a:br>
            <a:r>
              <a:rPr lang="en-GB" sz="1400" b="0" i="0" dirty="0">
                <a:effectLst/>
                <a:latin typeface="Agency FB" panose="020B0503020202020204" pitchFamily="34" charset="0"/>
              </a:rPr>
              <a:t>• </a:t>
            </a:r>
            <a:r>
              <a:rPr lang="en-GB" sz="1400" b="1" i="0" dirty="0">
                <a:effectLst/>
                <a:latin typeface="Agency FB" panose="020B0503020202020204" pitchFamily="34" charset="0"/>
              </a:rPr>
              <a:t>Economic development</a:t>
            </a:r>
            <a:r>
              <a:rPr lang="en-GB" sz="1400" b="0" i="0" dirty="0">
                <a:effectLst/>
                <a:latin typeface="Agency FB" panose="020B0503020202020204" pitchFamily="34" charset="0"/>
              </a:rPr>
              <a:t> – Brazil has used the forests as a way to develop their country.  The forest has many natural riches that can be exploited.  In addition, Brazil has huge foreign debt and lots of poor people to feed, so they want to develop the forest. May Brazilians see deforestation as a way to help develop their country and improve people’s standard of living.</a:t>
            </a:r>
            <a:br>
              <a:rPr lang="en-GB" sz="1400" dirty="0">
                <a:latin typeface="Agency FB" panose="020B0503020202020204" pitchFamily="34" charset="0"/>
              </a:rPr>
            </a:br>
            <a:r>
              <a:rPr lang="en-GB" sz="1400" b="0" i="0" dirty="0">
                <a:effectLst/>
                <a:latin typeface="Agency FB" panose="020B0503020202020204" pitchFamily="34" charset="0"/>
              </a:rPr>
              <a:t>• </a:t>
            </a:r>
            <a:r>
              <a:rPr lang="en-GB" sz="1400" b="1" i="0" dirty="0">
                <a:effectLst/>
                <a:latin typeface="Agency FB" panose="020B0503020202020204" pitchFamily="34" charset="0"/>
              </a:rPr>
              <a:t>Soil erosion - </a:t>
            </a:r>
            <a:r>
              <a:rPr lang="en-GB" sz="1400" b="0" i="0" dirty="0">
                <a:effectLst/>
                <a:latin typeface="Agency FB" panose="020B0503020202020204" pitchFamily="34" charset="0"/>
              </a:rPr>
              <a:t>the soils of the Amazon forest are not fertile and are quickly exhausted once the forest is cleared. The farmers now artificially fertilise the soil when in the past the nutrient cycle would have done this naturally.  In addition, the lack of forest cover means that soils are exposed to the rainfall.  This washes huge amounts of soil into rivers in the process of soil erosion</a:t>
            </a:r>
            <a:r>
              <a:rPr lang="en-GB" b="0" i="0" dirty="0">
                <a:effectLst/>
                <a:latin typeface="Helvetica Neue"/>
              </a:rPr>
              <a:t>.</a:t>
            </a:r>
            <a:endParaRPr lang="en-GB" dirty="0"/>
          </a:p>
        </p:txBody>
      </p:sp>
      <p:pic>
        <p:nvPicPr>
          <p:cNvPr id="8" name="Picture 7">
            <a:extLst>
              <a:ext uri="{FF2B5EF4-FFF2-40B4-BE49-F238E27FC236}">
                <a16:creationId xmlns:a16="http://schemas.microsoft.com/office/drawing/2014/main" id="{0A0B60E3-1085-47D2-BE5F-91CB2376B804}"/>
              </a:ext>
            </a:extLst>
          </p:cNvPr>
          <p:cNvPicPr>
            <a:picLocks noChangeAspect="1"/>
          </p:cNvPicPr>
          <p:nvPr/>
        </p:nvPicPr>
        <p:blipFill>
          <a:blip r:embed="rId2"/>
          <a:stretch>
            <a:fillRect/>
          </a:stretch>
        </p:blipFill>
        <p:spPr>
          <a:xfrm>
            <a:off x="8801915" y="658844"/>
            <a:ext cx="3323872" cy="2337682"/>
          </a:xfrm>
          <a:prstGeom prst="rect">
            <a:avLst/>
          </a:prstGeom>
        </p:spPr>
      </p:pic>
    </p:spTree>
    <p:extLst>
      <p:ext uri="{BB962C8B-B14F-4D97-AF65-F5344CB8AC3E}">
        <p14:creationId xmlns:p14="http://schemas.microsoft.com/office/powerpoint/2010/main" val="3437806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38" y="133180"/>
            <a:ext cx="6006762" cy="545693"/>
          </a:xfrm>
          <a:solidFill>
            <a:schemeClr val="bg1"/>
          </a:solidFill>
          <a:ln>
            <a:solidFill>
              <a:srgbClr val="92D050"/>
            </a:solidFill>
          </a:ln>
        </p:spPr>
        <p:txBody>
          <a:bodyPr>
            <a:noAutofit/>
          </a:bodyPr>
          <a:lstStyle/>
          <a:p>
            <a:pPr algn="ctr"/>
            <a:r>
              <a:rPr lang="en-GB" sz="3200" dirty="0">
                <a:latin typeface="Modern Love Caps" panose="04070805081001020A01" pitchFamily="82" charset="0"/>
              </a:rPr>
              <a:t>The Sahara Desert</a:t>
            </a:r>
          </a:p>
        </p:txBody>
      </p:sp>
      <p:sp>
        <p:nvSpPr>
          <p:cNvPr id="4" name="Rectangle 3"/>
          <p:cNvSpPr/>
          <p:nvPr/>
        </p:nvSpPr>
        <p:spPr>
          <a:xfrm>
            <a:off x="154437" y="2045402"/>
            <a:ext cx="5941563" cy="4247317"/>
          </a:xfrm>
          <a:prstGeom prst="rect">
            <a:avLst/>
          </a:prstGeom>
          <a:solidFill>
            <a:schemeClr val="bg1"/>
          </a:solidFill>
          <a:ln>
            <a:solidFill>
              <a:srgbClr val="92D050"/>
            </a:solidFill>
          </a:ln>
        </p:spPr>
        <p:txBody>
          <a:bodyPr wrap="square">
            <a:spAutoFit/>
          </a:bodyPr>
          <a:lstStyle/>
          <a:p>
            <a:r>
              <a:rPr lang="en-GB" dirty="0">
                <a:latin typeface="Modern Love Caps" panose="04070805081001020A01" pitchFamily="82" charset="0"/>
              </a:rPr>
              <a:t>Opportunities for development</a:t>
            </a:r>
          </a:p>
          <a:p>
            <a:pPr marL="342900" indent="-342900">
              <a:buAutoNum type="arabicPeriod"/>
            </a:pPr>
            <a:r>
              <a:rPr lang="en-GB" b="1" dirty="0">
                <a:latin typeface="Agency FB" panose="020B0503020202020204" pitchFamily="34" charset="0"/>
              </a:rPr>
              <a:t>Mineral resources </a:t>
            </a:r>
            <a:r>
              <a:rPr lang="en-GB" dirty="0">
                <a:latin typeface="Agency FB" panose="020B0503020202020204" pitchFamily="34" charset="0"/>
              </a:rPr>
              <a:t>- Morocco is the world’s largest exporter of phosphate used in cleaning products, batteries and fertilisers. There are also major iron ore deposits in Algeria. 60% of Algeria’s income comes from the oil and gas industry. </a:t>
            </a:r>
          </a:p>
          <a:p>
            <a:pPr marL="342900" indent="-342900">
              <a:buAutoNum type="arabicPeriod"/>
            </a:pPr>
            <a:r>
              <a:rPr lang="en-GB" b="1" dirty="0">
                <a:latin typeface="Agency FB" panose="020B0503020202020204" pitchFamily="34" charset="0"/>
              </a:rPr>
              <a:t>Solar Energy </a:t>
            </a:r>
            <a:r>
              <a:rPr lang="en-GB" dirty="0">
                <a:latin typeface="Agency FB" panose="020B0503020202020204" pitchFamily="34" charset="0"/>
              </a:rPr>
              <a:t>- Morocco is currently building one of the world’s biggest solar power plants in a project largely funded by the European Union. An example is the huge 160-megawatt Noor plant.</a:t>
            </a:r>
          </a:p>
          <a:p>
            <a:pPr marL="342900" indent="-342900">
              <a:buAutoNum type="arabicPeriod"/>
            </a:pPr>
            <a:r>
              <a:rPr lang="en-GB" b="1" dirty="0">
                <a:latin typeface="Agency FB" panose="020B0503020202020204" pitchFamily="34" charset="0"/>
              </a:rPr>
              <a:t>Tourism -</a:t>
            </a:r>
            <a:r>
              <a:rPr lang="en-GB" dirty="0">
                <a:latin typeface="Agency FB" panose="020B0503020202020204" pitchFamily="34" charset="0"/>
              </a:rPr>
              <a:t> Tourism in the Sahara remains on a small scale, with much occurring in cities on the edge of the Sahara. Locations within Tunisia and Algeria also prove popular with Star Wars fans wanting to visit desert locations featured in a number of films.</a:t>
            </a:r>
          </a:p>
          <a:p>
            <a:pPr marL="342900" indent="-342900">
              <a:buAutoNum type="arabicPeriod"/>
            </a:pPr>
            <a:r>
              <a:rPr lang="en-GB" b="1" dirty="0">
                <a:latin typeface="Agency FB" panose="020B0503020202020204" pitchFamily="34" charset="0"/>
              </a:rPr>
              <a:t>Farming - </a:t>
            </a:r>
            <a:r>
              <a:rPr lang="en-GB" dirty="0">
                <a:latin typeface="Agency FB" panose="020B0503020202020204" pitchFamily="34" charset="0"/>
              </a:rPr>
              <a:t>Commercial farming is limited to areas where there is enough irrigation water. The Aswan Dam provides Egyptians with a year-round water supply through extensive irrigation.</a:t>
            </a:r>
          </a:p>
        </p:txBody>
      </p:sp>
      <p:sp>
        <p:nvSpPr>
          <p:cNvPr id="17" name="Content Placeholder 2">
            <a:extLst>
              <a:ext uri="{FF2B5EF4-FFF2-40B4-BE49-F238E27FC236}">
                <a16:creationId xmlns:a16="http://schemas.microsoft.com/office/drawing/2014/main" id="{BBF31E68-2F11-438B-B018-C011652827F5}"/>
              </a:ext>
            </a:extLst>
          </p:cNvPr>
          <p:cNvSpPr txBox="1">
            <a:spLocks/>
          </p:cNvSpPr>
          <p:nvPr/>
        </p:nvSpPr>
        <p:spPr>
          <a:xfrm>
            <a:off x="89238" y="805273"/>
            <a:ext cx="6006762" cy="1016747"/>
          </a:xfrm>
          <a:prstGeom prst="rect">
            <a:avLst/>
          </a:prstGeom>
          <a:solidFill>
            <a:schemeClr val="bg1"/>
          </a:solidFill>
          <a:ln>
            <a:solidFill>
              <a:srgbClr val="92D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Modern Love Caps" panose="04070805081001020A01" pitchFamily="82" charset="0"/>
              </a:rPr>
              <a:t>Location</a:t>
            </a:r>
            <a:br>
              <a:rPr lang="en-GB" sz="1600" dirty="0">
                <a:latin typeface="Modern Love Caps" panose="04070805081001020A01" pitchFamily="82" charset="0"/>
              </a:rPr>
            </a:br>
            <a:r>
              <a:rPr lang="en-GB" sz="1800" dirty="0">
                <a:latin typeface="Agency FB" panose="020B0503020202020204" pitchFamily="34" charset="0"/>
              </a:rPr>
              <a:t>The Sahara desert is the largest hot desert on Earth. It stretches across many countries in north Africa including Egypt, Tunisia, Algeria and Morocco covering an area almost the size of the United States of America.</a:t>
            </a:r>
            <a:endParaRPr lang="en-GB" sz="1600" dirty="0">
              <a:latin typeface="Agency FB" panose="020B0503020202020204" pitchFamily="34" charset="0"/>
            </a:endParaRPr>
          </a:p>
        </p:txBody>
      </p:sp>
      <p:sp>
        <p:nvSpPr>
          <p:cNvPr id="6" name="Rectangle 5">
            <a:extLst>
              <a:ext uri="{FF2B5EF4-FFF2-40B4-BE49-F238E27FC236}">
                <a16:creationId xmlns:a16="http://schemas.microsoft.com/office/drawing/2014/main" id="{6649CCEF-5242-4161-B764-3CF7C32AFD50}"/>
              </a:ext>
            </a:extLst>
          </p:cNvPr>
          <p:cNvSpPr/>
          <p:nvPr/>
        </p:nvSpPr>
        <p:spPr>
          <a:xfrm>
            <a:off x="6248400" y="2723725"/>
            <a:ext cx="5789163" cy="4001095"/>
          </a:xfrm>
          <a:prstGeom prst="rect">
            <a:avLst/>
          </a:prstGeom>
          <a:ln>
            <a:solidFill>
              <a:srgbClr val="92D050"/>
            </a:solidFill>
          </a:ln>
        </p:spPr>
        <p:txBody>
          <a:bodyPr wrap="square">
            <a:spAutoFit/>
          </a:bodyPr>
          <a:lstStyle/>
          <a:p>
            <a:r>
              <a:rPr lang="en-GB" sz="1400" b="1" i="0" dirty="0">
                <a:effectLst/>
                <a:latin typeface="Modern Love Caps" panose="04070805081001020A01" pitchFamily="82" charset="0"/>
              </a:rPr>
              <a:t>Challenges to development</a:t>
            </a:r>
            <a:br>
              <a:rPr lang="en-GB" sz="1400" dirty="0">
                <a:latin typeface="Agency FB" panose="020B0503020202020204" pitchFamily="34" charset="0"/>
              </a:rPr>
            </a:br>
            <a:br>
              <a:rPr lang="en-GB" sz="1600" dirty="0">
                <a:latin typeface="Agency FB" panose="020B0503020202020204" pitchFamily="34" charset="0"/>
              </a:rPr>
            </a:br>
            <a:r>
              <a:rPr lang="en-GB" sz="1600" b="1" dirty="0">
                <a:latin typeface="Agency FB" panose="020B0503020202020204" pitchFamily="34" charset="0"/>
              </a:rPr>
              <a:t>1. Water </a:t>
            </a:r>
            <a:r>
              <a:rPr lang="en-GB" sz="1600" dirty="0">
                <a:latin typeface="Agency FB" panose="020B0503020202020204" pitchFamily="34" charset="0"/>
              </a:rPr>
              <a:t>- The Sahara has very low levels of rainfall. Due to the development that is happening in the Sahara there is a growing demand for water for works, irrigation and industry. This is very difficult to provide due to the hot, dry climate. Boreholes (a form of water well) are used to extract water from the underground aquifers. These have taken hundreds of thousands of years to fill so extracting water from them is not sustainable.</a:t>
            </a:r>
          </a:p>
          <a:p>
            <a:r>
              <a:rPr lang="en-GB" sz="1600" b="1" dirty="0">
                <a:latin typeface="Agency FB" panose="020B0503020202020204" pitchFamily="34" charset="0"/>
              </a:rPr>
              <a:t>2. Inaccessibility </a:t>
            </a:r>
            <a:r>
              <a:rPr lang="en-GB" sz="1600" dirty="0">
                <a:latin typeface="Agency FB" panose="020B0503020202020204" pitchFamily="34" charset="0"/>
              </a:rPr>
              <a:t>- The Sahara covers a vast area. Often, air has to be used to transport people and materials which is very expensive. Expensive pipelines have to be built to transport oil, gas and electricity from remote areas. It is hard to provide services in remote regions therefore there is often a lack of medical care.</a:t>
            </a:r>
          </a:p>
          <a:p>
            <a:r>
              <a:rPr lang="en-GB" sz="1600" b="1" dirty="0">
                <a:latin typeface="Agency FB" panose="020B0503020202020204" pitchFamily="34" charset="0"/>
              </a:rPr>
              <a:t>3. Temperature - </a:t>
            </a:r>
            <a:r>
              <a:rPr lang="en-GB" sz="1600" dirty="0">
                <a:latin typeface="Agency FB" panose="020B0503020202020204" pitchFamily="34" charset="0"/>
              </a:rPr>
              <a:t>High temperatures in the Sahara present a threat to human life. With daily temperatures often higher than 40°C exposure to this kind of heat leads to death or illness. In addition to this healthcare may be a long distance away. The hot season is too warm for tourists so tourism is seasonal.</a:t>
            </a:r>
            <a:endParaRPr lang="en-GB" sz="1600" dirty="0"/>
          </a:p>
        </p:txBody>
      </p:sp>
      <p:pic>
        <p:nvPicPr>
          <p:cNvPr id="5" name="Picture 4">
            <a:extLst>
              <a:ext uri="{FF2B5EF4-FFF2-40B4-BE49-F238E27FC236}">
                <a16:creationId xmlns:a16="http://schemas.microsoft.com/office/drawing/2014/main" id="{0B32A434-A323-4DFD-8B94-F779D62438E3}"/>
              </a:ext>
            </a:extLst>
          </p:cNvPr>
          <p:cNvPicPr>
            <a:picLocks noChangeAspect="1"/>
          </p:cNvPicPr>
          <p:nvPr/>
        </p:nvPicPr>
        <p:blipFill>
          <a:blip r:embed="rId2"/>
          <a:stretch>
            <a:fillRect/>
          </a:stretch>
        </p:blipFill>
        <p:spPr>
          <a:xfrm>
            <a:off x="6925236" y="133180"/>
            <a:ext cx="5112327" cy="2405989"/>
          </a:xfrm>
          <a:prstGeom prst="rect">
            <a:avLst/>
          </a:prstGeom>
        </p:spPr>
      </p:pic>
    </p:spTree>
    <p:extLst>
      <p:ext uri="{BB962C8B-B14F-4D97-AF65-F5344CB8AC3E}">
        <p14:creationId xmlns:p14="http://schemas.microsoft.com/office/powerpoint/2010/main" val="267913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38" y="133180"/>
            <a:ext cx="6699056" cy="545693"/>
          </a:xfrm>
          <a:solidFill>
            <a:schemeClr val="bg1"/>
          </a:solidFill>
          <a:ln>
            <a:solidFill>
              <a:srgbClr val="92D050"/>
            </a:solidFill>
          </a:ln>
        </p:spPr>
        <p:txBody>
          <a:bodyPr>
            <a:noAutofit/>
          </a:bodyPr>
          <a:lstStyle/>
          <a:p>
            <a:pPr algn="ctr"/>
            <a:r>
              <a:rPr lang="en-GB" sz="3200" dirty="0">
                <a:latin typeface="Modern Love Caps" panose="04070805081001020A01" pitchFamily="82" charset="0"/>
              </a:rPr>
              <a:t>Desertification – Sahel </a:t>
            </a:r>
          </a:p>
        </p:txBody>
      </p:sp>
      <p:sp>
        <p:nvSpPr>
          <p:cNvPr id="4" name="Rectangle 3"/>
          <p:cNvSpPr/>
          <p:nvPr/>
        </p:nvSpPr>
        <p:spPr>
          <a:xfrm>
            <a:off x="89238" y="1834007"/>
            <a:ext cx="3970144" cy="2062103"/>
          </a:xfrm>
          <a:prstGeom prst="rect">
            <a:avLst/>
          </a:prstGeom>
          <a:solidFill>
            <a:schemeClr val="bg1"/>
          </a:solidFill>
          <a:ln>
            <a:solidFill>
              <a:srgbClr val="92D050"/>
            </a:solidFill>
          </a:ln>
        </p:spPr>
        <p:txBody>
          <a:bodyPr wrap="square">
            <a:spAutoFit/>
          </a:bodyPr>
          <a:lstStyle/>
          <a:p>
            <a:r>
              <a:rPr lang="en-GB" sz="1600" dirty="0">
                <a:latin typeface="Modern Love Caps" panose="04070805081001020A01" pitchFamily="82" charset="0"/>
              </a:rPr>
              <a:t>Physical causes of Desertification</a:t>
            </a:r>
          </a:p>
          <a:p>
            <a:r>
              <a:rPr lang="en-GB" sz="1600" b="1" dirty="0">
                <a:latin typeface="Agency FB" panose="020B0503020202020204" pitchFamily="34" charset="0"/>
              </a:rPr>
              <a:t>Rainfall </a:t>
            </a:r>
            <a:r>
              <a:rPr lang="en-GB" sz="1600" dirty="0">
                <a:latin typeface="Agency FB" panose="020B0503020202020204" pitchFamily="34" charset="0"/>
              </a:rPr>
              <a:t>is expected to reduce in areas that are already dry . Less rain means less water is available for plant growth – so the plant dies ​ Plants roots can no longer hold the soil together and less plants causes bare ground​</a:t>
            </a:r>
          </a:p>
          <a:p>
            <a:r>
              <a:rPr lang="en-GB" sz="1600" b="1" dirty="0">
                <a:latin typeface="Agency FB" panose="020B0503020202020204" pitchFamily="34" charset="0"/>
              </a:rPr>
              <a:t>Temperatures </a:t>
            </a:r>
            <a:r>
              <a:rPr lang="en-GB" sz="1600" dirty="0">
                <a:latin typeface="Agency FB" panose="020B0503020202020204" pitchFamily="34" charset="0"/>
              </a:rPr>
              <a:t>are expected to increase​. Higher temperatures evaporates more water making soils drier and it can kill plants​</a:t>
            </a:r>
          </a:p>
        </p:txBody>
      </p:sp>
      <p:sp>
        <p:nvSpPr>
          <p:cNvPr id="17" name="Content Placeholder 2">
            <a:extLst>
              <a:ext uri="{FF2B5EF4-FFF2-40B4-BE49-F238E27FC236}">
                <a16:creationId xmlns:a16="http://schemas.microsoft.com/office/drawing/2014/main" id="{BBF31E68-2F11-438B-B018-C011652827F5}"/>
              </a:ext>
            </a:extLst>
          </p:cNvPr>
          <p:cNvSpPr txBox="1">
            <a:spLocks/>
          </p:cNvSpPr>
          <p:nvPr/>
        </p:nvSpPr>
        <p:spPr>
          <a:xfrm>
            <a:off x="89238" y="763271"/>
            <a:ext cx="3970144" cy="960049"/>
          </a:xfrm>
          <a:prstGeom prst="rect">
            <a:avLst/>
          </a:prstGeom>
          <a:solidFill>
            <a:schemeClr val="bg1"/>
          </a:solidFill>
          <a:ln>
            <a:solidFill>
              <a:srgbClr val="92D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Agency FB" panose="020B0503020202020204" pitchFamily="34" charset="0"/>
              </a:rPr>
              <a:t>Desertification  is the degrading of land so that it becomes more desert like ​</a:t>
            </a:r>
            <a:r>
              <a:rPr lang="en-GB" sz="1600" dirty="0" err="1">
                <a:latin typeface="Agency FB" panose="020B0503020202020204" pitchFamily="34" charset="0"/>
              </a:rPr>
              <a:t>eg.</a:t>
            </a:r>
            <a:r>
              <a:rPr lang="en-GB" sz="1600" dirty="0">
                <a:latin typeface="Agency FB" panose="020B0503020202020204" pitchFamily="34" charset="0"/>
              </a:rPr>
              <a:t> drier ​ and less productive.. 1/3 of the world’s land surface is at risk of desertification – especially if they’re on the margin of deserts ​</a:t>
            </a:r>
            <a:r>
              <a:rPr lang="en-GB" sz="1800" dirty="0">
                <a:latin typeface="Agency FB" panose="020B0503020202020204" pitchFamily="34" charset="0"/>
              </a:rPr>
              <a:t>.</a:t>
            </a:r>
            <a:endParaRPr lang="en-GB" sz="1600" dirty="0">
              <a:latin typeface="Agency FB" panose="020B0503020202020204" pitchFamily="34" charset="0"/>
            </a:endParaRPr>
          </a:p>
        </p:txBody>
      </p:sp>
      <p:sp>
        <p:nvSpPr>
          <p:cNvPr id="6" name="Rectangle 5">
            <a:extLst>
              <a:ext uri="{FF2B5EF4-FFF2-40B4-BE49-F238E27FC236}">
                <a16:creationId xmlns:a16="http://schemas.microsoft.com/office/drawing/2014/main" id="{6649CCEF-5242-4161-B764-3CF7C32AFD50}"/>
              </a:ext>
            </a:extLst>
          </p:cNvPr>
          <p:cNvSpPr/>
          <p:nvPr/>
        </p:nvSpPr>
        <p:spPr>
          <a:xfrm>
            <a:off x="6926406" y="339693"/>
            <a:ext cx="4891520" cy="6178614"/>
          </a:xfrm>
          <a:prstGeom prst="rect">
            <a:avLst/>
          </a:prstGeom>
          <a:ln>
            <a:solidFill>
              <a:srgbClr val="92D050"/>
            </a:solidFill>
          </a:ln>
        </p:spPr>
        <p:txBody>
          <a:bodyPr wrap="square">
            <a:spAutoFit/>
          </a:bodyPr>
          <a:lstStyle/>
          <a:p>
            <a:r>
              <a:rPr lang="en-GB" sz="1600" b="1" dirty="0">
                <a:latin typeface="Modern Love Caps" panose="04070805081001020A01" pitchFamily="82" charset="0"/>
              </a:rPr>
              <a:t>Strategies to reduce desertification</a:t>
            </a:r>
          </a:p>
          <a:p>
            <a:r>
              <a:rPr lang="en-GB" sz="1650" b="1" dirty="0">
                <a:latin typeface="Agency FB" panose="020B0503020202020204" pitchFamily="34" charset="0"/>
              </a:rPr>
              <a:t>The Great Green wall </a:t>
            </a:r>
            <a:r>
              <a:rPr lang="en-GB" sz="1650" dirty="0">
                <a:latin typeface="Agency FB" panose="020B0503020202020204" pitchFamily="34" charset="0"/>
              </a:rPr>
              <a:t>is a planned project to plant trees across Africa along the southern edge of the Sahara Desert to prevent the desert spreading south. A trees canopy gives shade meaning more water goes to soil to be absorbed  It has been developed by the African Union to reduce the negative effects of desertification and land degradation on people, the environment and the economies of the countries affected.</a:t>
            </a:r>
          </a:p>
          <a:p>
            <a:r>
              <a:rPr lang="en-GB" sz="1650" b="1" dirty="0">
                <a:latin typeface="Agency FB" panose="020B0503020202020204" pitchFamily="34" charset="0"/>
              </a:rPr>
              <a:t>Stone lines (bunds) </a:t>
            </a:r>
            <a:r>
              <a:rPr lang="en-GB" sz="1650" dirty="0">
                <a:latin typeface="Agency FB" panose="020B0503020202020204" pitchFamily="34" charset="0"/>
              </a:rPr>
              <a:t>- stones lines are laid across the contours of the land and slow down run off water and allow it time to infiltrate the ground and rich sediments to be trapped in the field. This results in less erosion and more water for the crops.</a:t>
            </a:r>
          </a:p>
          <a:p>
            <a:r>
              <a:rPr lang="en-GB" sz="1650" b="1" dirty="0">
                <a:latin typeface="Agency FB" panose="020B0503020202020204" pitchFamily="34" charset="0"/>
              </a:rPr>
              <a:t>Soil Management </a:t>
            </a:r>
            <a:r>
              <a:rPr lang="en-GB" sz="1650" dirty="0">
                <a:latin typeface="Agency FB" panose="020B0503020202020204" pitchFamily="34" charset="0"/>
              </a:rPr>
              <a:t>-  Allowing land to rest between growing crops and grazing allows it nutrients to recover which means it can be used again in the future. Changing the crops (crop rotation) means the same nutrients are not removed from the soil. Local people can produce their own compost and add it to the soil to replace nutrients.</a:t>
            </a:r>
          </a:p>
          <a:p>
            <a:r>
              <a:rPr lang="en-GB" sz="1650" b="1" dirty="0">
                <a:latin typeface="Agency FB" panose="020B0503020202020204" pitchFamily="34" charset="0"/>
              </a:rPr>
              <a:t>Water management </a:t>
            </a:r>
            <a:r>
              <a:rPr lang="en-GB" sz="1650" dirty="0">
                <a:latin typeface="Agency FB" panose="020B0503020202020204" pitchFamily="34" charset="0"/>
              </a:rPr>
              <a:t>- Crops can be grown that don’t need very much water (e.g. olives and millet). This helps reduce water use. </a:t>
            </a:r>
            <a:r>
              <a:rPr lang="en-GB" sz="1650" b="1" dirty="0">
                <a:latin typeface="Agency FB" panose="020B0503020202020204" pitchFamily="34" charset="0"/>
              </a:rPr>
              <a:t>Drip irrigation </a:t>
            </a:r>
            <a:r>
              <a:rPr lang="en-GB" sz="1650" dirty="0">
                <a:latin typeface="Agency FB" panose="020B0503020202020204" pitchFamily="34" charset="0"/>
              </a:rPr>
              <a:t>schemes can be set up which means little erosion happens compared to adding a large amount of water in one go. </a:t>
            </a:r>
            <a:r>
              <a:rPr lang="en-GB" sz="1650" b="1" dirty="0">
                <a:latin typeface="Agency FB" panose="020B0503020202020204" pitchFamily="34" charset="0"/>
              </a:rPr>
              <a:t>Planting pits or </a:t>
            </a:r>
            <a:r>
              <a:rPr lang="en-GB" sz="1650" b="1" dirty="0" err="1">
                <a:latin typeface="Agency FB" panose="020B0503020202020204" pitchFamily="34" charset="0"/>
              </a:rPr>
              <a:t>zai</a:t>
            </a:r>
            <a:r>
              <a:rPr lang="en-GB" sz="1650" b="1" dirty="0">
                <a:latin typeface="Agency FB" panose="020B0503020202020204" pitchFamily="34" charset="0"/>
              </a:rPr>
              <a:t> </a:t>
            </a:r>
            <a:r>
              <a:rPr lang="en-GB" sz="1650" dirty="0">
                <a:latin typeface="Agency FB" panose="020B0503020202020204" pitchFamily="34" charset="0"/>
              </a:rPr>
              <a:t>involves digging a hollow in the soil and planting crops in them. They collect rainfall and runoff in the depression which means there is a regular supply of water to the plant.</a:t>
            </a:r>
          </a:p>
        </p:txBody>
      </p:sp>
      <p:sp>
        <p:nvSpPr>
          <p:cNvPr id="7" name="Rectangle 6">
            <a:extLst>
              <a:ext uri="{FF2B5EF4-FFF2-40B4-BE49-F238E27FC236}">
                <a16:creationId xmlns:a16="http://schemas.microsoft.com/office/drawing/2014/main" id="{5AF8BC8A-11FB-414A-A4CD-05725F5A804B}"/>
              </a:ext>
            </a:extLst>
          </p:cNvPr>
          <p:cNvSpPr/>
          <p:nvPr/>
        </p:nvSpPr>
        <p:spPr>
          <a:xfrm>
            <a:off x="89238" y="4006796"/>
            <a:ext cx="3970144" cy="2800767"/>
          </a:xfrm>
          <a:prstGeom prst="rect">
            <a:avLst/>
          </a:prstGeom>
          <a:solidFill>
            <a:schemeClr val="bg1"/>
          </a:solidFill>
          <a:ln>
            <a:solidFill>
              <a:srgbClr val="92D050"/>
            </a:solidFill>
          </a:ln>
        </p:spPr>
        <p:txBody>
          <a:bodyPr wrap="square">
            <a:spAutoFit/>
          </a:bodyPr>
          <a:lstStyle/>
          <a:p>
            <a:r>
              <a:rPr lang="en-GB" sz="1600" dirty="0">
                <a:latin typeface="Modern Love Caps" panose="04070805081001020A01" pitchFamily="82" charset="0"/>
              </a:rPr>
              <a:t>Human causes of Desertification</a:t>
            </a:r>
          </a:p>
          <a:p>
            <a:r>
              <a:rPr lang="en-GB" sz="1600" b="1" dirty="0">
                <a:latin typeface="Agency FB" panose="020B0503020202020204" pitchFamily="34" charset="0"/>
              </a:rPr>
              <a:t>Removal of fuel wood​ </a:t>
            </a:r>
            <a:r>
              <a:rPr lang="en-GB" sz="1600" dirty="0">
                <a:latin typeface="Agency FB" panose="020B0503020202020204" pitchFamily="34" charset="0"/>
              </a:rPr>
              <a:t>- many people in arid areas rely on wood for cooking, the removal of trees, leaves soil bare ​</a:t>
            </a:r>
          </a:p>
          <a:p>
            <a:r>
              <a:rPr lang="en-GB" sz="1600" b="1" dirty="0">
                <a:latin typeface="Agency FB" panose="020B0503020202020204" pitchFamily="34" charset="0"/>
              </a:rPr>
              <a:t>Overgrazing </a:t>
            </a:r>
            <a:r>
              <a:rPr lang="en-GB" sz="1600" dirty="0">
                <a:latin typeface="Agency FB" panose="020B0503020202020204" pitchFamily="34" charset="0"/>
              </a:rPr>
              <a:t>​ - too many cattle or sheep eat the plants faster than they can grow​</a:t>
            </a:r>
          </a:p>
          <a:p>
            <a:r>
              <a:rPr lang="en-GB" sz="1600" b="1" dirty="0">
                <a:latin typeface="Agency FB" panose="020B0503020202020204" pitchFamily="34" charset="0"/>
              </a:rPr>
              <a:t>Over cultivation ​</a:t>
            </a:r>
            <a:r>
              <a:rPr lang="en-GB" sz="1600" dirty="0">
                <a:latin typeface="Agency FB" panose="020B0503020202020204" pitchFamily="34" charset="0"/>
              </a:rPr>
              <a:t>- if crops are planted in the same area continually uses all the nutrients get used up, so plants can no longer be grown ​</a:t>
            </a:r>
          </a:p>
          <a:p>
            <a:r>
              <a:rPr lang="en-GB" sz="1600" b="1" dirty="0">
                <a:latin typeface="Agency FB" panose="020B0503020202020204" pitchFamily="34" charset="0"/>
              </a:rPr>
              <a:t>Population growth​ - </a:t>
            </a:r>
            <a:r>
              <a:rPr lang="en-GB" sz="1600" dirty="0">
                <a:latin typeface="Agency FB" panose="020B0503020202020204" pitchFamily="34" charset="0"/>
              </a:rPr>
              <a:t>this puts pressure on the land leading to more deforestation, more overgrazing and more over-cultivation </a:t>
            </a:r>
          </a:p>
        </p:txBody>
      </p:sp>
      <p:sp>
        <p:nvSpPr>
          <p:cNvPr id="8" name="Rectangle 7">
            <a:extLst>
              <a:ext uri="{FF2B5EF4-FFF2-40B4-BE49-F238E27FC236}">
                <a16:creationId xmlns:a16="http://schemas.microsoft.com/office/drawing/2014/main" id="{49791EDF-2335-4B92-9FF0-1AD3EA022801}"/>
              </a:ext>
            </a:extLst>
          </p:cNvPr>
          <p:cNvSpPr/>
          <p:nvPr/>
        </p:nvSpPr>
        <p:spPr>
          <a:xfrm>
            <a:off x="5977217" y="3244334"/>
            <a:ext cx="237566" cy="369332"/>
          </a:xfrm>
          <a:prstGeom prst="rect">
            <a:avLst/>
          </a:prstGeom>
        </p:spPr>
        <p:txBody>
          <a:bodyPr wrap="none">
            <a:spAutoFit/>
          </a:bodyPr>
          <a:lstStyle/>
          <a:p>
            <a:r>
              <a:rPr lang="en-GB" dirty="0"/>
              <a:t> </a:t>
            </a:r>
          </a:p>
        </p:txBody>
      </p:sp>
      <p:pic>
        <p:nvPicPr>
          <p:cNvPr id="10244" name="Picture 4" descr="Push for 'Great Green Wall of Africa' to halt Sahara - BBC News">
            <a:extLst>
              <a:ext uri="{FF2B5EF4-FFF2-40B4-BE49-F238E27FC236}">
                <a16:creationId xmlns:a16="http://schemas.microsoft.com/office/drawing/2014/main" id="{7FF9240B-D514-4BB3-9CDE-613AAEEF1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494" y="990104"/>
            <a:ext cx="2590800" cy="14460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7B868B9-3717-452B-8F3A-8D0AE694EDE3}"/>
              </a:ext>
            </a:extLst>
          </p:cNvPr>
          <p:cNvPicPr>
            <a:picLocks noChangeAspect="1"/>
          </p:cNvPicPr>
          <p:nvPr/>
        </p:nvPicPr>
        <p:blipFill>
          <a:blip r:embed="rId3"/>
          <a:stretch>
            <a:fillRect/>
          </a:stretch>
        </p:blipFill>
        <p:spPr>
          <a:xfrm>
            <a:off x="4190419" y="2704848"/>
            <a:ext cx="2532425" cy="1900548"/>
          </a:xfrm>
          <a:prstGeom prst="rect">
            <a:avLst/>
          </a:prstGeom>
        </p:spPr>
      </p:pic>
      <p:sp>
        <p:nvSpPr>
          <p:cNvPr id="14" name="Rectangle 13">
            <a:extLst>
              <a:ext uri="{FF2B5EF4-FFF2-40B4-BE49-F238E27FC236}">
                <a16:creationId xmlns:a16="http://schemas.microsoft.com/office/drawing/2014/main" id="{8B143D78-0F14-4A11-8594-CB420F0613E7}"/>
              </a:ext>
            </a:extLst>
          </p:cNvPr>
          <p:cNvSpPr/>
          <p:nvPr/>
        </p:nvSpPr>
        <p:spPr>
          <a:xfrm>
            <a:off x="5977217" y="3244334"/>
            <a:ext cx="237566" cy="369332"/>
          </a:xfrm>
          <a:prstGeom prst="rect">
            <a:avLst/>
          </a:prstGeom>
        </p:spPr>
        <p:txBody>
          <a:bodyPr wrap="none">
            <a:spAutoFit/>
          </a:bodyPr>
          <a:lstStyle/>
          <a:p>
            <a:r>
              <a:rPr lang="en-GB" dirty="0"/>
              <a:t> </a:t>
            </a:r>
          </a:p>
        </p:txBody>
      </p:sp>
      <p:pic>
        <p:nvPicPr>
          <p:cNvPr id="10254" name="Picture 14" descr="Stone bunds as soil and water conservation measures in Sahelian countries -  Farming First">
            <a:extLst>
              <a:ext uri="{FF2B5EF4-FFF2-40B4-BE49-F238E27FC236}">
                <a16:creationId xmlns:a16="http://schemas.microsoft.com/office/drawing/2014/main" id="{C1C40889-9D50-4F2E-8EEC-5225A983F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419" y="4874112"/>
            <a:ext cx="253242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952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42552-D43C-46FB-A6F2-0ECEDF2B467F}"/>
              </a:ext>
            </a:extLst>
          </p:cNvPr>
          <p:cNvSpPr>
            <a:spLocks noGrp="1"/>
          </p:cNvSpPr>
          <p:nvPr>
            <p:ph type="ctrTitle"/>
          </p:nvPr>
        </p:nvSpPr>
        <p:spPr>
          <a:xfrm>
            <a:off x="1524000" y="2648527"/>
            <a:ext cx="9144000" cy="1383146"/>
          </a:xfrm>
          <a:solidFill>
            <a:schemeClr val="accent5">
              <a:lumMod val="40000"/>
              <a:lumOff val="60000"/>
            </a:schemeClr>
          </a:solidFill>
        </p:spPr>
        <p:txBody>
          <a:bodyPr>
            <a:normAutofit/>
          </a:bodyPr>
          <a:lstStyle/>
          <a:p>
            <a:pPr lvl="0" eaLnBrk="0" fontAlgn="base" hangingPunct="0">
              <a:lnSpc>
                <a:spcPct val="100000"/>
              </a:lnSpc>
              <a:spcAft>
                <a:spcPct val="0"/>
              </a:spcAft>
              <a:tabLst>
                <a:tab pos="900113" algn="l"/>
              </a:tabLst>
            </a:pPr>
            <a:r>
              <a:rPr lang="en-US" altLang="en-US" b="1" u="sng" dirty="0">
                <a:latin typeface="Modern Love Caps" panose="04070805081001020A01" pitchFamily="82" charset="0"/>
                <a:ea typeface="Calibri" panose="020F0502020204030204" pitchFamily="34" charset="0"/>
                <a:cs typeface="Times New Roman" panose="02020603050405020304" pitchFamily="18" charset="0"/>
              </a:rPr>
              <a:t>Physical Landscapes in the </a:t>
            </a:r>
            <a:r>
              <a:rPr lang="en-US" altLang="en-US" b="1" u="sng" dirty="0" err="1">
                <a:latin typeface="Modern Love Caps" panose="04070805081001020A01" pitchFamily="82" charset="0"/>
                <a:ea typeface="Calibri" panose="020F0502020204030204" pitchFamily="34" charset="0"/>
                <a:cs typeface="Times New Roman" panose="02020603050405020304" pitchFamily="18" charset="0"/>
              </a:rPr>
              <a:t>uk</a:t>
            </a:r>
            <a:endParaRPr lang="en-US" altLang="en-US" b="1" u="sng" dirty="0">
              <a:latin typeface="Modern Love Caps" panose="04070805081001020A01"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9367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03" y="198754"/>
            <a:ext cx="6882231" cy="629957"/>
          </a:xfrm>
          <a:ln>
            <a:solidFill>
              <a:srgbClr val="00B0F0"/>
            </a:solidFill>
          </a:ln>
        </p:spPr>
        <p:txBody>
          <a:bodyPr>
            <a:normAutofit/>
          </a:bodyPr>
          <a:lstStyle/>
          <a:p>
            <a:pPr algn="ctr"/>
            <a:r>
              <a:rPr lang="en-GB" sz="3200" dirty="0">
                <a:latin typeface="Modern Love Caps" panose="04070805081001020A01" pitchFamily="82" charset="0"/>
              </a:rPr>
              <a:t>Holderness Coast - Landforms</a:t>
            </a:r>
          </a:p>
        </p:txBody>
      </p:sp>
      <p:pic>
        <p:nvPicPr>
          <p:cNvPr id="5" name="Picture 4">
            <a:extLst>
              <a:ext uri="{FF2B5EF4-FFF2-40B4-BE49-F238E27FC236}">
                <a16:creationId xmlns:a16="http://schemas.microsoft.com/office/drawing/2014/main" id="{ECA7DCA8-66C7-45A7-A8D6-ADC52EE6CF71}"/>
              </a:ext>
            </a:extLst>
          </p:cNvPr>
          <p:cNvPicPr>
            <a:picLocks noChangeAspect="1"/>
          </p:cNvPicPr>
          <p:nvPr/>
        </p:nvPicPr>
        <p:blipFill>
          <a:blip r:embed="rId2"/>
          <a:stretch>
            <a:fillRect/>
          </a:stretch>
        </p:blipFill>
        <p:spPr>
          <a:xfrm>
            <a:off x="9036627" y="3664527"/>
            <a:ext cx="2722418" cy="2722418"/>
          </a:xfrm>
          <a:prstGeom prst="rect">
            <a:avLst/>
          </a:prstGeom>
        </p:spPr>
      </p:pic>
      <p:sp>
        <p:nvSpPr>
          <p:cNvPr id="6" name="Rectangle 5">
            <a:extLst>
              <a:ext uri="{FF2B5EF4-FFF2-40B4-BE49-F238E27FC236}">
                <a16:creationId xmlns:a16="http://schemas.microsoft.com/office/drawing/2014/main" id="{7201C011-BF99-4384-9AD9-17ACA287572A}"/>
              </a:ext>
            </a:extLst>
          </p:cNvPr>
          <p:cNvSpPr/>
          <p:nvPr/>
        </p:nvSpPr>
        <p:spPr>
          <a:xfrm>
            <a:off x="8873836" y="177788"/>
            <a:ext cx="3048001" cy="3139321"/>
          </a:xfrm>
          <a:prstGeom prst="rect">
            <a:avLst/>
          </a:prstGeom>
          <a:ln>
            <a:solidFill>
              <a:schemeClr val="accent1"/>
            </a:solidFill>
          </a:ln>
        </p:spPr>
        <p:txBody>
          <a:bodyPr wrap="square">
            <a:spAutoFit/>
          </a:bodyPr>
          <a:lstStyle/>
          <a:p>
            <a:r>
              <a:rPr lang="en-GB" dirty="0">
                <a:latin typeface="Modern Love Caps" panose="04070805081001020A01" pitchFamily="82" charset="0"/>
              </a:rPr>
              <a:t>Spurn Point – Spit</a:t>
            </a:r>
          </a:p>
          <a:p>
            <a:r>
              <a:rPr lang="en-GB" dirty="0">
                <a:latin typeface="Agency FB" panose="020B0503020202020204" pitchFamily="34" charset="0"/>
              </a:rPr>
              <a:t>The area known as Spurn forms the southern end of the Holderness coast and includes the unique feature of Spurn Point, a sand and </a:t>
            </a:r>
            <a:r>
              <a:rPr lang="en-GB" b="1" dirty="0">
                <a:latin typeface="Agency FB" panose="020B0503020202020204" pitchFamily="34" charset="0"/>
              </a:rPr>
              <a:t>shingle spit </a:t>
            </a:r>
            <a:r>
              <a:rPr lang="en-GB" dirty="0">
                <a:latin typeface="Agency FB" panose="020B0503020202020204" pitchFamily="34" charset="0"/>
              </a:rPr>
              <a:t>5.5km long, reaching across the mouth of the Humber. The spit forms a sweeping curve which continues the line of the coast. The sand which forms the spit has been transported along the Holderness Coast by </a:t>
            </a:r>
            <a:r>
              <a:rPr lang="en-GB" b="1" dirty="0">
                <a:latin typeface="Agency FB" panose="020B0503020202020204" pitchFamily="34" charset="0"/>
              </a:rPr>
              <a:t>longshore drift.</a:t>
            </a:r>
          </a:p>
        </p:txBody>
      </p:sp>
      <p:sp>
        <p:nvSpPr>
          <p:cNvPr id="7" name="Rectangle 6">
            <a:extLst>
              <a:ext uri="{FF2B5EF4-FFF2-40B4-BE49-F238E27FC236}">
                <a16:creationId xmlns:a16="http://schemas.microsoft.com/office/drawing/2014/main" id="{3F2A1930-3DD1-4368-B1AD-856A1EC9AA93}"/>
              </a:ext>
            </a:extLst>
          </p:cNvPr>
          <p:cNvSpPr/>
          <p:nvPr/>
        </p:nvSpPr>
        <p:spPr>
          <a:xfrm>
            <a:off x="3768436" y="960645"/>
            <a:ext cx="4990953" cy="3139321"/>
          </a:xfrm>
          <a:prstGeom prst="rect">
            <a:avLst/>
          </a:prstGeom>
          <a:ln>
            <a:solidFill>
              <a:schemeClr val="accent1"/>
            </a:solidFill>
          </a:ln>
        </p:spPr>
        <p:txBody>
          <a:bodyPr wrap="square">
            <a:spAutoFit/>
          </a:bodyPr>
          <a:lstStyle/>
          <a:p>
            <a:r>
              <a:rPr lang="en-GB" dirty="0">
                <a:latin typeface="Modern Love Caps" panose="04070805081001020A01" pitchFamily="82" charset="0"/>
              </a:rPr>
              <a:t>Flamborough</a:t>
            </a:r>
          </a:p>
          <a:p>
            <a:r>
              <a:rPr lang="en-GB" dirty="0">
                <a:latin typeface="Agency FB" panose="020B0503020202020204" pitchFamily="34" charset="0"/>
              </a:rPr>
              <a:t>Flamborough is the </a:t>
            </a:r>
            <a:r>
              <a:rPr lang="en-GB" b="1" dirty="0">
                <a:latin typeface="Agency FB" panose="020B0503020202020204" pitchFamily="34" charset="0"/>
              </a:rPr>
              <a:t>headland</a:t>
            </a:r>
            <a:r>
              <a:rPr lang="en-GB" dirty="0">
                <a:latin typeface="Agency FB" panose="020B0503020202020204" pitchFamily="34" charset="0"/>
              </a:rPr>
              <a:t> that forms the most northerly point of the Holderness Coast. The sea attacks the coast around the headland in two ways. Waves beat against the vertical cliffs and, at the high water line, weak points in the chalk are worn away into </a:t>
            </a:r>
            <a:r>
              <a:rPr lang="en-GB" b="1" dirty="0">
                <a:latin typeface="Agency FB" panose="020B0503020202020204" pitchFamily="34" charset="0"/>
              </a:rPr>
              <a:t>caves</a:t>
            </a:r>
            <a:r>
              <a:rPr lang="en-GB" dirty="0">
                <a:latin typeface="Agency FB" panose="020B0503020202020204" pitchFamily="34" charset="0"/>
              </a:rPr>
              <a:t>. At places on the cliffs where the chalk juts out, these caves are worn away into rock </a:t>
            </a:r>
            <a:r>
              <a:rPr lang="en-GB" b="1" dirty="0">
                <a:latin typeface="Agency FB" panose="020B0503020202020204" pitchFamily="34" charset="0"/>
              </a:rPr>
              <a:t>arches</a:t>
            </a:r>
            <a:r>
              <a:rPr lang="en-GB" dirty="0">
                <a:latin typeface="Agency FB" panose="020B0503020202020204" pitchFamily="34" charset="0"/>
              </a:rPr>
              <a:t>. If the top of an arch collapses, the result is a pillar of chalk cut off from the rest of the headland – this is called a </a:t>
            </a:r>
            <a:r>
              <a:rPr lang="en-GB" b="1" dirty="0">
                <a:latin typeface="Agency FB" panose="020B0503020202020204" pitchFamily="34" charset="0"/>
              </a:rPr>
              <a:t>stack</a:t>
            </a:r>
            <a:r>
              <a:rPr lang="en-GB" dirty="0">
                <a:latin typeface="Agency FB" panose="020B0503020202020204" pitchFamily="34" charset="0"/>
              </a:rPr>
              <a:t>. Flamborough Head has many caves and arches, as well as a few stacks. The process of erosion that has created them can take hundreds of years to do its work.</a:t>
            </a:r>
          </a:p>
        </p:txBody>
      </p:sp>
      <p:pic>
        <p:nvPicPr>
          <p:cNvPr id="11" name="Picture 10">
            <a:extLst>
              <a:ext uri="{FF2B5EF4-FFF2-40B4-BE49-F238E27FC236}">
                <a16:creationId xmlns:a16="http://schemas.microsoft.com/office/drawing/2014/main" id="{8DA0D26D-9A2D-468C-A09A-81EC92CEF1A9}"/>
              </a:ext>
            </a:extLst>
          </p:cNvPr>
          <p:cNvPicPr>
            <a:picLocks noChangeAspect="1"/>
          </p:cNvPicPr>
          <p:nvPr/>
        </p:nvPicPr>
        <p:blipFill rotWithShape="1">
          <a:blip r:embed="rId3"/>
          <a:srcRect l="18182" t="36357" r="50000" b="22209"/>
          <a:stretch/>
        </p:blipFill>
        <p:spPr>
          <a:xfrm>
            <a:off x="4352914" y="4231900"/>
            <a:ext cx="3520111" cy="2577224"/>
          </a:xfrm>
          <a:prstGeom prst="rect">
            <a:avLst/>
          </a:prstGeom>
        </p:spPr>
      </p:pic>
      <p:pic>
        <p:nvPicPr>
          <p:cNvPr id="13" name="Picture 12">
            <a:extLst>
              <a:ext uri="{FF2B5EF4-FFF2-40B4-BE49-F238E27FC236}">
                <a16:creationId xmlns:a16="http://schemas.microsoft.com/office/drawing/2014/main" id="{8A3F0EE4-B0B1-4BD4-AD2F-CB3F3694D05C}"/>
              </a:ext>
            </a:extLst>
          </p:cNvPr>
          <p:cNvPicPr>
            <a:picLocks noChangeAspect="1"/>
          </p:cNvPicPr>
          <p:nvPr/>
        </p:nvPicPr>
        <p:blipFill>
          <a:blip r:embed="rId4"/>
          <a:stretch>
            <a:fillRect/>
          </a:stretch>
        </p:blipFill>
        <p:spPr>
          <a:xfrm>
            <a:off x="270163" y="2425321"/>
            <a:ext cx="2919149" cy="4129737"/>
          </a:xfrm>
          <a:prstGeom prst="rect">
            <a:avLst/>
          </a:prstGeom>
        </p:spPr>
      </p:pic>
      <p:sp>
        <p:nvSpPr>
          <p:cNvPr id="14" name="Rectangle 13">
            <a:extLst>
              <a:ext uri="{FF2B5EF4-FFF2-40B4-BE49-F238E27FC236}">
                <a16:creationId xmlns:a16="http://schemas.microsoft.com/office/drawing/2014/main" id="{C84D4F39-B6FC-46C8-9BEB-5EA8B5EA1137}"/>
              </a:ext>
            </a:extLst>
          </p:cNvPr>
          <p:cNvSpPr/>
          <p:nvPr/>
        </p:nvSpPr>
        <p:spPr>
          <a:xfrm>
            <a:off x="2745006" y="2386609"/>
            <a:ext cx="444306" cy="12560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Content Placeholder 2"/>
          <p:cNvSpPr>
            <a:spLocks noGrp="1"/>
          </p:cNvSpPr>
          <p:nvPr>
            <p:ph idx="1"/>
          </p:nvPr>
        </p:nvSpPr>
        <p:spPr>
          <a:xfrm>
            <a:off x="95595" y="960645"/>
            <a:ext cx="3534296" cy="1425964"/>
          </a:xfrm>
          <a:ln>
            <a:solidFill>
              <a:srgbClr val="00B0F0"/>
            </a:solidFill>
          </a:ln>
        </p:spPr>
        <p:txBody>
          <a:bodyPr>
            <a:noAutofit/>
          </a:bodyPr>
          <a:lstStyle/>
          <a:p>
            <a:pPr marL="0" indent="0">
              <a:buNone/>
            </a:pPr>
            <a:r>
              <a:rPr lang="en-GB" sz="1600" dirty="0">
                <a:latin typeface="Modern Love Caps" panose="04070805081001020A01" pitchFamily="82" charset="0"/>
              </a:rPr>
              <a:t>Background</a:t>
            </a:r>
          </a:p>
          <a:p>
            <a:pPr marL="0" indent="0">
              <a:buNone/>
            </a:pPr>
            <a:r>
              <a:rPr lang="en-GB" sz="1800" dirty="0">
                <a:latin typeface="Agency FB" panose="020B0503020202020204" pitchFamily="34" charset="0"/>
              </a:rPr>
              <a:t>The Holderness Coastline is in the North of England and runs between the Humber Estuary in the south and a headland at Flamborough head.  </a:t>
            </a:r>
          </a:p>
        </p:txBody>
      </p:sp>
    </p:spTree>
    <p:extLst>
      <p:ext uri="{BB962C8B-B14F-4D97-AF65-F5344CB8AC3E}">
        <p14:creationId xmlns:p14="http://schemas.microsoft.com/office/powerpoint/2010/main" val="157201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03" y="198754"/>
            <a:ext cx="6882231" cy="629957"/>
          </a:xfrm>
          <a:ln>
            <a:solidFill>
              <a:srgbClr val="00B0F0"/>
            </a:solidFill>
          </a:ln>
        </p:spPr>
        <p:txBody>
          <a:bodyPr>
            <a:normAutofit/>
          </a:bodyPr>
          <a:lstStyle/>
          <a:p>
            <a:pPr algn="ctr"/>
            <a:r>
              <a:rPr lang="en-GB" sz="3200" dirty="0">
                <a:latin typeface="Modern Love Caps" panose="04070805081001020A01" pitchFamily="82" charset="0"/>
              </a:rPr>
              <a:t>Holderness Coast - Management</a:t>
            </a:r>
          </a:p>
        </p:txBody>
      </p:sp>
      <p:sp>
        <p:nvSpPr>
          <p:cNvPr id="3" name="Content Placeholder 2"/>
          <p:cNvSpPr>
            <a:spLocks noGrp="1"/>
          </p:cNvSpPr>
          <p:nvPr>
            <p:ph idx="1"/>
          </p:nvPr>
        </p:nvSpPr>
        <p:spPr>
          <a:xfrm>
            <a:off x="95595" y="960645"/>
            <a:ext cx="3889551" cy="4455057"/>
          </a:xfrm>
          <a:ln>
            <a:solidFill>
              <a:srgbClr val="00B0F0"/>
            </a:solidFill>
          </a:ln>
        </p:spPr>
        <p:txBody>
          <a:bodyPr>
            <a:noAutofit/>
          </a:bodyPr>
          <a:lstStyle/>
          <a:p>
            <a:pPr marL="0" indent="0">
              <a:buNone/>
            </a:pPr>
            <a:r>
              <a:rPr lang="en-GB" sz="1800" dirty="0">
                <a:latin typeface="Modern Love Caps" panose="04070805081001020A01" pitchFamily="82" charset="0"/>
              </a:rPr>
              <a:t>Background</a:t>
            </a:r>
          </a:p>
          <a:p>
            <a:r>
              <a:rPr lang="en-GB" sz="1800" dirty="0">
                <a:latin typeface="Agency FB" panose="020B0503020202020204" pitchFamily="34" charset="0"/>
              </a:rPr>
              <a:t>It is one of the </a:t>
            </a:r>
            <a:r>
              <a:rPr lang="en-GB" sz="1800" b="1" dirty="0">
                <a:latin typeface="Agency FB" panose="020B0503020202020204" pitchFamily="34" charset="0"/>
              </a:rPr>
              <a:t>fastest eroding coastlines </a:t>
            </a:r>
            <a:r>
              <a:rPr lang="en-GB" sz="1800" dirty="0">
                <a:latin typeface="Agency FB" panose="020B0503020202020204" pitchFamily="34" charset="0"/>
              </a:rPr>
              <a:t>in  Europe as a result of it’s geology. 7 and 10m of coastline can disappear per winter.   </a:t>
            </a:r>
          </a:p>
          <a:p>
            <a:r>
              <a:rPr lang="en-GB" sz="1800" dirty="0">
                <a:latin typeface="Agency FB" panose="020B0503020202020204" pitchFamily="34" charset="0"/>
              </a:rPr>
              <a:t> Underlying the Holderness Coast is bedrock made up of Cretaceous </a:t>
            </a:r>
            <a:r>
              <a:rPr lang="en-GB" sz="1800" b="1" dirty="0">
                <a:latin typeface="Agency FB" panose="020B0503020202020204" pitchFamily="34" charset="0"/>
              </a:rPr>
              <a:t>Chalk.</a:t>
            </a:r>
            <a:r>
              <a:rPr lang="en-GB" sz="1800" dirty="0">
                <a:latin typeface="Agency FB" panose="020B0503020202020204" pitchFamily="34" charset="0"/>
              </a:rPr>
              <a:t> However, in most places, this is covered by glacial till deposited over 18,000 years ago. It is this </a:t>
            </a:r>
            <a:r>
              <a:rPr lang="en-GB" sz="1800" b="1" dirty="0">
                <a:latin typeface="Agency FB" panose="020B0503020202020204" pitchFamily="34" charset="0"/>
              </a:rPr>
              <a:t>soft boulder clay</a:t>
            </a:r>
            <a:r>
              <a:rPr lang="en-GB" sz="1800" dirty="0">
                <a:latin typeface="Agency FB" panose="020B0503020202020204" pitchFamily="34" charset="0"/>
              </a:rPr>
              <a:t> that is being rapidly eroded.</a:t>
            </a:r>
          </a:p>
          <a:p>
            <a:r>
              <a:rPr lang="en-GB" sz="1800" dirty="0">
                <a:latin typeface="Agency FB" panose="020B0503020202020204" pitchFamily="34" charset="0"/>
              </a:rPr>
              <a:t>There are two main reasons why this area of coast is eroding so rapidly. The first is the result of the </a:t>
            </a:r>
            <a:r>
              <a:rPr lang="en-GB" sz="1800" b="1" dirty="0">
                <a:latin typeface="Agency FB" panose="020B0503020202020204" pitchFamily="34" charset="0"/>
              </a:rPr>
              <a:t>strong prevailing winds creating longshore drift </a:t>
            </a:r>
            <a:r>
              <a:rPr lang="en-GB" sz="1800" dirty="0">
                <a:latin typeface="Agency FB" panose="020B0503020202020204" pitchFamily="34" charset="0"/>
              </a:rPr>
              <a:t>that moves material south along the coastline. The second is that the cliffs are made of soft boulder clay which erodes rapidly when saturated.</a:t>
            </a:r>
          </a:p>
          <a:p>
            <a:endParaRPr lang="en-GB" sz="1800" dirty="0">
              <a:latin typeface="Agency FB" panose="020B0503020202020204" pitchFamily="34" charset="0"/>
            </a:endParaRPr>
          </a:p>
          <a:p>
            <a:endParaRPr lang="en-GB" sz="1800" dirty="0">
              <a:latin typeface="Agency FB" panose="020B0503020202020204" pitchFamily="34" charset="0"/>
            </a:endParaRPr>
          </a:p>
        </p:txBody>
      </p:sp>
      <p:sp>
        <p:nvSpPr>
          <p:cNvPr id="8" name="Rectangle 7"/>
          <p:cNvSpPr/>
          <p:nvPr/>
        </p:nvSpPr>
        <p:spPr>
          <a:xfrm>
            <a:off x="4148919" y="4301899"/>
            <a:ext cx="7900078" cy="1200329"/>
          </a:xfrm>
          <a:prstGeom prst="rect">
            <a:avLst/>
          </a:prstGeom>
          <a:ln>
            <a:solidFill>
              <a:srgbClr val="00B0F0"/>
            </a:solidFill>
          </a:ln>
        </p:spPr>
        <p:txBody>
          <a:bodyPr wrap="square">
            <a:spAutoFit/>
          </a:bodyPr>
          <a:lstStyle/>
          <a:p>
            <a:r>
              <a:rPr lang="en-GB" b="1" dirty="0" err="1">
                <a:effectLst/>
                <a:latin typeface="Modern Love Caps" panose="04070805081001020A01" pitchFamily="82" charset="0"/>
              </a:rPr>
              <a:t>Mappleton</a:t>
            </a:r>
            <a:r>
              <a:rPr lang="en-GB" dirty="0">
                <a:effectLst/>
                <a:latin typeface="Modern Love Caps" panose="04070805081001020A01" pitchFamily="82" charset="0"/>
              </a:rPr>
              <a:t> </a:t>
            </a:r>
          </a:p>
          <a:p>
            <a:r>
              <a:rPr lang="en-GB" dirty="0">
                <a:latin typeface="Agency FB" panose="020B0503020202020204" pitchFamily="34" charset="0"/>
              </a:rPr>
              <a:t>M</a:t>
            </a:r>
            <a:r>
              <a:rPr lang="en-GB" dirty="0">
                <a:effectLst/>
                <a:latin typeface="Agency FB" panose="020B0503020202020204" pitchFamily="34" charset="0"/>
              </a:rPr>
              <a:t>assive </a:t>
            </a:r>
            <a:r>
              <a:rPr lang="en-GB" b="1" dirty="0">
                <a:effectLst/>
                <a:latin typeface="Agency FB" panose="020B0503020202020204" pitchFamily="34" charset="0"/>
              </a:rPr>
              <a:t>rock groynes </a:t>
            </a:r>
            <a:r>
              <a:rPr lang="en-GB" dirty="0">
                <a:effectLst/>
                <a:latin typeface="Agency FB" panose="020B0503020202020204" pitchFamily="34" charset="0"/>
              </a:rPr>
              <a:t>at a cost of £2 million - stops the flow of sand down the coast. There is less sand available for the rest of the coastline meaning more erosion.</a:t>
            </a:r>
            <a:r>
              <a:rPr lang="en-GB" dirty="0">
                <a:latin typeface="Agency FB" panose="020B0503020202020204" pitchFamily="34" charset="0"/>
              </a:rPr>
              <a:t> </a:t>
            </a:r>
            <a:r>
              <a:rPr lang="en-GB" dirty="0">
                <a:effectLst/>
                <a:latin typeface="Agency FB" panose="020B0503020202020204" pitchFamily="34" charset="0"/>
              </a:rPr>
              <a:t>This has been effective at </a:t>
            </a:r>
            <a:r>
              <a:rPr lang="en-GB" dirty="0" err="1">
                <a:effectLst/>
                <a:latin typeface="Agency FB" panose="020B0503020202020204" pitchFamily="34" charset="0"/>
              </a:rPr>
              <a:t>Mappleton</a:t>
            </a:r>
            <a:r>
              <a:rPr lang="en-GB" dirty="0">
                <a:effectLst/>
                <a:latin typeface="Agency FB" panose="020B0503020202020204" pitchFamily="34" charset="0"/>
              </a:rPr>
              <a:t>. But the areas to the south of </a:t>
            </a:r>
            <a:r>
              <a:rPr lang="en-GB" dirty="0" err="1">
                <a:effectLst/>
                <a:latin typeface="Agency FB" panose="020B0503020202020204" pitchFamily="34" charset="0"/>
              </a:rPr>
              <a:t>Mappleton</a:t>
            </a:r>
            <a:r>
              <a:rPr lang="en-GB" dirty="0">
                <a:effectLst/>
                <a:latin typeface="Agency FB" panose="020B0503020202020204" pitchFamily="34" charset="0"/>
              </a:rPr>
              <a:t> have experienced increased erosion </a:t>
            </a: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574507" y="143066"/>
            <a:ext cx="4474490" cy="3924469"/>
          </a:xfrm>
          <a:prstGeom prst="rect">
            <a:avLst/>
          </a:prstGeom>
          <a:ln>
            <a:solidFill>
              <a:srgbClr val="00B0F0"/>
            </a:solidFill>
          </a:ln>
        </p:spPr>
      </p:pic>
      <p:sp>
        <p:nvSpPr>
          <p:cNvPr id="10" name="Rectangle 9"/>
          <p:cNvSpPr/>
          <p:nvPr/>
        </p:nvSpPr>
        <p:spPr>
          <a:xfrm>
            <a:off x="95594" y="5563540"/>
            <a:ext cx="11953403" cy="1200329"/>
          </a:xfrm>
          <a:prstGeom prst="rect">
            <a:avLst/>
          </a:prstGeom>
          <a:ln>
            <a:solidFill>
              <a:srgbClr val="00B0F0"/>
            </a:solidFill>
          </a:ln>
        </p:spPr>
        <p:txBody>
          <a:bodyPr wrap="square">
            <a:spAutoFit/>
          </a:bodyPr>
          <a:lstStyle/>
          <a:p>
            <a:r>
              <a:rPr lang="en-GB" b="1" dirty="0" err="1">
                <a:effectLst/>
                <a:latin typeface="Modern Love Caps" panose="04070805081001020A01" pitchFamily="82" charset="0"/>
              </a:rPr>
              <a:t>Withnersea</a:t>
            </a:r>
            <a:r>
              <a:rPr lang="en-GB" dirty="0">
                <a:effectLst/>
                <a:latin typeface="Modern Love Caps" panose="04070805081001020A01" pitchFamily="82" charset="0"/>
              </a:rPr>
              <a:t> </a:t>
            </a:r>
            <a:r>
              <a:rPr lang="en-GB" dirty="0">
                <a:effectLst/>
                <a:latin typeface="Comic Sans MS" panose="030F0702030302020204" pitchFamily="66" charset="0"/>
              </a:rPr>
              <a:t>-</a:t>
            </a:r>
            <a:r>
              <a:rPr lang="en-GB" dirty="0">
                <a:effectLst/>
                <a:latin typeface="Agency FB" panose="020B0503020202020204" pitchFamily="34" charset="0"/>
              </a:rPr>
              <a:t> </a:t>
            </a:r>
            <a:r>
              <a:rPr lang="en-GB" b="1" dirty="0">
                <a:effectLst/>
                <a:latin typeface="Agency FB" panose="020B0503020202020204" pitchFamily="34" charset="0"/>
              </a:rPr>
              <a:t>Rip-rap</a:t>
            </a:r>
            <a:r>
              <a:rPr lang="en-GB" dirty="0">
                <a:effectLst/>
                <a:latin typeface="Agency FB" panose="020B0503020202020204" pitchFamily="34" charset="0"/>
              </a:rPr>
              <a:t> stops erosion by dissipating the waves energy</a:t>
            </a:r>
            <a:r>
              <a:rPr lang="en-GB" dirty="0">
                <a:latin typeface="Agency FB" panose="020B0503020202020204" pitchFamily="34" charset="0"/>
              </a:rPr>
              <a:t>. </a:t>
            </a:r>
            <a:r>
              <a:rPr lang="en-GB" dirty="0">
                <a:effectLst/>
                <a:latin typeface="Agency FB" panose="020B0503020202020204" pitchFamily="34" charset="0"/>
              </a:rPr>
              <a:t>Very effective at </a:t>
            </a:r>
            <a:r>
              <a:rPr lang="en-GB" dirty="0" err="1">
                <a:effectLst/>
                <a:latin typeface="Agency FB" panose="020B0503020202020204" pitchFamily="34" charset="0"/>
              </a:rPr>
              <a:t>Withnersea</a:t>
            </a:r>
            <a:r>
              <a:rPr lang="en-GB" dirty="0">
                <a:effectLst/>
                <a:latin typeface="Agency FB" panose="020B0503020202020204" pitchFamily="34" charset="0"/>
              </a:rPr>
              <a:t> and has led to an increase in tourism due to a larger beach.</a:t>
            </a:r>
            <a:br>
              <a:rPr lang="en-GB" dirty="0">
                <a:effectLst/>
                <a:latin typeface="Comic Sans MS" panose="030F0702030302020204" pitchFamily="66" charset="0"/>
              </a:rPr>
            </a:br>
            <a:endParaRPr lang="en-GB" dirty="0">
              <a:effectLst/>
              <a:latin typeface="Comic Sans MS" panose="030F0702030302020204" pitchFamily="66" charset="0"/>
            </a:endParaRPr>
          </a:p>
          <a:p>
            <a:r>
              <a:rPr lang="en-GB" b="1" dirty="0">
                <a:effectLst/>
                <a:latin typeface="Modern Love Caps" panose="04070805081001020A01" pitchFamily="82" charset="0"/>
              </a:rPr>
              <a:t>Spurn point </a:t>
            </a:r>
            <a:r>
              <a:rPr lang="en-GB" dirty="0">
                <a:effectLst/>
                <a:latin typeface="Agency FB" panose="020B0503020202020204" pitchFamily="34" charset="0"/>
              </a:rPr>
              <a:t>- various </a:t>
            </a:r>
            <a:r>
              <a:rPr lang="en-GB" b="1" dirty="0" err="1">
                <a:effectLst/>
                <a:latin typeface="Agency FB" panose="020B0503020202020204" pitchFamily="34" charset="0"/>
              </a:rPr>
              <a:t>groynes</a:t>
            </a:r>
            <a:r>
              <a:rPr lang="en-GB" b="1" dirty="0">
                <a:effectLst/>
                <a:latin typeface="Agency FB" panose="020B0503020202020204" pitchFamily="34" charset="0"/>
              </a:rPr>
              <a:t> and gabions </a:t>
            </a:r>
            <a:r>
              <a:rPr lang="en-GB" dirty="0">
                <a:effectLst/>
                <a:latin typeface="Agency FB" panose="020B0503020202020204" pitchFamily="34" charset="0"/>
              </a:rPr>
              <a:t>to stop the sand moving down the coastline - slows down longshore drift</a:t>
            </a:r>
            <a:r>
              <a:rPr lang="en-GB" dirty="0">
                <a:latin typeface="Agency FB" panose="020B0503020202020204" pitchFamily="34" charset="0"/>
              </a:rPr>
              <a:t>. </a:t>
            </a:r>
            <a:r>
              <a:rPr lang="en-GB" dirty="0">
                <a:effectLst/>
                <a:latin typeface="Agency FB" panose="020B0503020202020204" pitchFamily="34" charset="0"/>
              </a:rPr>
              <a:t>Spurn point is growing slowly and the </a:t>
            </a:r>
            <a:r>
              <a:rPr lang="en-GB" dirty="0" err="1">
                <a:effectLst/>
                <a:latin typeface="Agency FB" panose="020B0503020202020204" pitchFamily="34" charset="0"/>
              </a:rPr>
              <a:t>groynes</a:t>
            </a:r>
            <a:r>
              <a:rPr lang="en-GB" dirty="0">
                <a:effectLst/>
                <a:latin typeface="Agency FB" panose="020B0503020202020204" pitchFamily="34" charset="0"/>
              </a:rPr>
              <a:t> are helping to trap more sand and reduce the impacts of longshore drift.</a:t>
            </a:r>
            <a:endParaRPr lang="en-GB" dirty="0">
              <a:latin typeface="Agency FB" panose="020B0503020202020204" pitchFamily="34" charset="0"/>
            </a:endParaRPr>
          </a:p>
        </p:txBody>
      </p:sp>
      <p:sp>
        <p:nvSpPr>
          <p:cNvPr id="7" name="Content Placeholder 2">
            <a:extLst>
              <a:ext uri="{FF2B5EF4-FFF2-40B4-BE49-F238E27FC236}">
                <a16:creationId xmlns:a16="http://schemas.microsoft.com/office/drawing/2014/main" id="{0907E605-A6A3-4BE2-9504-E57E93829D2D}"/>
              </a:ext>
            </a:extLst>
          </p:cNvPr>
          <p:cNvSpPr txBox="1">
            <a:spLocks/>
          </p:cNvSpPr>
          <p:nvPr/>
        </p:nvSpPr>
        <p:spPr>
          <a:xfrm>
            <a:off x="4148919" y="960645"/>
            <a:ext cx="3289112" cy="3193416"/>
          </a:xfrm>
          <a:prstGeom prst="rect">
            <a:avLst/>
          </a:prstGeom>
          <a:ln>
            <a:solidFill>
              <a:srgbClr val="00B0F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latin typeface="Modern Love Caps" panose="04070805081001020A01" pitchFamily="82" charset="0"/>
              </a:rPr>
              <a:t>Hornsea</a:t>
            </a:r>
            <a:br>
              <a:rPr lang="en-GB" sz="1800" b="1" u="sng" dirty="0">
                <a:latin typeface="Agency FB" panose="020B0503020202020204" pitchFamily="34" charset="0"/>
              </a:rPr>
            </a:br>
            <a:r>
              <a:rPr lang="en-GB" sz="1800" dirty="0">
                <a:latin typeface="Agency FB" panose="020B0503020202020204" pitchFamily="34" charset="0"/>
              </a:rPr>
              <a:t>There is up to 3m of erosion per year. The management protects tourist features such as arcades and hotels and creates a sandy beach. Wooden Groynes repaired and built at a cost of £5.2m. </a:t>
            </a:r>
          </a:p>
          <a:p>
            <a:pPr marL="0" indent="0">
              <a:buNone/>
            </a:pPr>
            <a:r>
              <a:rPr lang="en-GB" sz="1800" b="1" dirty="0">
                <a:latin typeface="Agency FB" panose="020B0503020202020204" pitchFamily="34" charset="0"/>
              </a:rPr>
              <a:t>Groynes</a:t>
            </a:r>
            <a:r>
              <a:rPr lang="en-GB" sz="1800" dirty="0">
                <a:latin typeface="Agency FB" panose="020B0503020202020204" pitchFamily="34" charset="0"/>
              </a:rPr>
              <a:t> prevent material reaching popular seaside towns to the South. Tourism leads to congestion in the summer, negatively impacting on locals. Sea Wall - The wall is an unattractive feature</a:t>
            </a:r>
          </a:p>
        </p:txBody>
      </p:sp>
    </p:spTree>
    <p:extLst>
      <p:ext uri="{BB962C8B-B14F-4D97-AF65-F5344CB8AC3E}">
        <p14:creationId xmlns:p14="http://schemas.microsoft.com/office/powerpoint/2010/main" val="4268375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29" y="127416"/>
            <a:ext cx="3721954" cy="1005430"/>
          </a:xfrm>
          <a:ln>
            <a:solidFill>
              <a:srgbClr val="00B0F0"/>
            </a:solidFill>
          </a:ln>
        </p:spPr>
        <p:txBody>
          <a:bodyPr>
            <a:normAutofit/>
          </a:bodyPr>
          <a:lstStyle/>
          <a:p>
            <a:pPr algn="ctr"/>
            <a:r>
              <a:rPr lang="en-GB" sz="3200" dirty="0">
                <a:latin typeface="Modern Love Caps" panose="04070805081001020A01" pitchFamily="82" charset="0"/>
              </a:rPr>
              <a:t>River Tees – Source to Mouth</a:t>
            </a:r>
          </a:p>
        </p:txBody>
      </p:sp>
      <p:sp>
        <p:nvSpPr>
          <p:cNvPr id="3" name="Content Placeholder 2"/>
          <p:cNvSpPr>
            <a:spLocks noGrp="1"/>
          </p:cNvSpPr>
          <p:nvPr>
            <p:ph idx="1"/>
          </p:nvPr>
        </p:nvSpPr>
        <p:spPr>
          <a:xfrm>
            <a:off x="95595" y="1258286"/>
            <a:ext cx="3889551" cy="2915319"/>
          </a:xfrm>
          <a:ln>
            <a:solidFill>
              <a:srgbClr val="00B0F0"/>
            </a:solidFill>
          </a:ln>
        </p:spPr>
        <p:txBody>
          <a:bodyPr>
            <a:noAutofit/>
          </a:bodyPr>
          <a:lstStyle/>
          <a:p>
            <a:pPr marL="0" indent="0">
              <a:buNone/>
            </a:pPr>
            <a:r>
              <a:rPr lang="en-GB" sz="1800" dirty="0">
                <a:latin typeface="Modern Love Caps" panose="04070805081001020A01" pitchFamily="82" charset="0"/>
              </a:rPr>
              <a:t>Upper Course </a:t>
            </a:r>
          </a:p>
          <a:p>
            <a:pPr marL="0" indent="0">
              <a:buNone/>
            </a:pPr>
            <a:r>
              <a:rPr lang="en-GB" sz="1800" dirty="0">
                <a:latin typeface="Agency FB" panose="020B0503020202020204" pitchFamily="34" charset="0"/>
              </a:rPr>
              <a:t>In its upper course, the River Tees flows over hard, impermeable rocks. Vertical erosion has formed classic V-shaped valleys. The image below shows interlocking spurs close to Cauldron Snout.</a:t>
            </a:r>
          </a:p>
          <a:p>
            <a:pPr marL="0" indent="0">
              <a:buNone/>
            </a:pPr>
            <a:r>
              <a:rPr lang="en-GB" sz="1800" dirty="0">
                <a:latin typeface="Agency FB" panose="020B0503020202020204" pitchFamily="34" charset="0"/>
              </a:rPr>
              <a:t>The UK’s largest waterfall, </a:t>
            </a:r>
            <a:r>
              <a:rPr lang="en-GB" sz="1800" b="1" dirty="0">
                <a:latin typeface="Agency FB" panose="020B0503020202020204" pitchFamily="34" charset="0"/>
              </a:rPr>
              <a:t>High Force</a:t>
            </a:r>
            <a:r>
              <a:rPr lang="en-GB" sz="1800" dirty="0">
                <a:latin typeface="Agency FB" panose="020B0503020202020204" pitchFamily="34" charset="0"/>
              </a:rPr>
              <a:t>, is located in the upper course of the River Tees. An area of hard rock, called </a:t>
            </a:r>
            <a:r>
              <a:rPr lang="en-GB" sz="1800" dirty="0" err="1">
                <a:latin typeface="Agency FB" panose="020B0503020202020204" pitchFamily="34" charset="0"/>
              </a:rPr>
              <a:t>Whin</a:t>
            </a:r>
            <a:r>
              <a:rPr lang="en-GB" sz="1800" dirty="0">
                <a:latin typeface="Agency FB" panose="020B0503020202020204" pitchFamily="34" charset="0"/>
              </a:rPr>
              <a:t> Sill (or Whinstone), is located above a layer of soft rocks (sandstone and shale) and together they create the waterfall.</a:t>
            </a:r>
          </a:p>
        </p:txBody>
      </p:sp>
      <p:sp>
        <p:nvSpPr>
          <p:cNvPr id="8" name="Rectangle 7"/>
          <p:cNvSpPr/>
          <p:nvPr/>
        </p:nvSpPr>
        <p:spPr>
          <a:xfrm>
            <a:off x="7508574" y="2142280"/>
            <a:ext cx="4533647" cy="2031325"/>
          </a:xfrm>
          <a:prstGeom prst="rect">
            <a:avLst/>
          </a:prstGeom>
          <a:ln>
            <a:solidFill>
              <a:srgbClr val="00B0F0"/>
            </a:solidFill>
          </a:ln>
        </p:spPr>
        <p:txBody>
          <a:bodyPr wrap="square">
            <a:spAutoFit/>
          </a:bodyPr>
          <a:lstStyle/>
          <a:p>
            <a:r>
              <a:rPr lang="en-GB" b="1" dirty="0">
                <a:effectLst/>
                <a:latin typeface="Modern Love Caps" panose="04070805081001020A01" pitchFamily="82" charset="0"/>
              </a:rPr>
              <a:t>Lower Course </a:t>
            </a:r>
            <a:endParaRPr lang="en-GB" dirty="0">
              <a:effectLst/>
              <a:latin typeface="Modern Love Caps" panose="04070805081001020A01" pitchFamily="82" charset="0"/>
            </a:endParaRPr>
          </a:p>
          <a:p>
            <a:r>
              <a:rPr lang="en-GB" dirty="0">
                <a:latin typeface="Agency FB" panose="020B0503020202020204" pitchFamily="34" charset="0"/>
              </a:rPr>
              <a:t>Near Yarm, the meanders in the lower course are much larger, and oxbow lakes have formed. In this area there are also levees which have formed when the river has flooded.</a:t>
            </a:r>
          </a:p>
          <a:p>
            <a:r>
              <a:rPr lang="en-GB" dirty="0">
                <a:latin typeface="Agency FB" panose="020B0503020202020204" pitchFamily="34" charset="0"/>
              </a:rPr>
              <a:t>The River Tees has a very large estuary with mudflats and sandbanks which supports wildlife in the area. Sites such as </a:t>
            </a:r>
            <a:r>
              <a:rPr lang="en-GB" b="1" dirty="0">
                <a:latin typeface="Agency FB" panose="020B0503020202020204" pitchFamily="34" charset="0"/>
              </a:rPr>
              <a:t>Seal Sands </a:t>
            </a:r>
            <a:r>
              <a:rPr lang="en-GB" dirty="0">
                <a:latin typeface="Agency FB" panose="020B0503020202020204" pitchFamily="34" charset="0"/>
              </a:rPr>
              <a:t>are protected areas.</a:t>
            </a:r>
            <a:endParaRPr lang="en-GB" dirty="0">
              <a:effectLst/>
              <a:latin typeface="Agency FB" panose="020B0503020202020204" pitchFamily="34" charset="0"/>
            </a:endParaRPr>
          </a:p>
        </p:txBody>
      </p:sp>
      <p:sp>
        <p:nvSpPr>
          <p:cNvPr id="11" name="Rectangle 10">
            <a:extLst>
              <a:ext uri="{FF2B5EF4-FFF2-40B4-BE49-F238E27FC236}">
                <a16:creationId xmlns:a16="http://schemas.microsoft.com/office/drawing/2014/main" id="{D1F6EF52-9167-4E77-96B5-ACFA2B916088}"/>
              </a:ext>
            </a:extLst>
          </p:cNvPr>
          <p:cNvSpPr/>
          <p:nvPr/>
        </p:nvSpPr>
        <p:spPr>
          <a:xfrm>
            <a:off x="4151224" y="1311283"/>
            <a:ext cx="3191272" cy="2862322"/>
          </a:xfrm>
          <a:prstGeom prst="rect">
            <a:avLst/>
          </a:prstGeom>
          <a:ln>
            <a:solidFill>
              <a:srgbClr val="00B0F0"/>
            </a:solidFill>
          </a:ln>
        </p:spPr>
        <p:txBody>
          <a:bodyPr wrap="square">
            <a:spAutoFit/>
          </a:bodyPr>
          <a:lstStyle/>
          <a:p>
            <a:r>
              <a:rPr lang="en-GB" dirty="0">
                <a:latin typeface="Modern Love Caps" panose="04070805081001020A01" pitchFamily="82" charset="0"/>
              </a:rPr>
              <a:t>Middle Course </a:t>
            </a:r>
          </a:p>
          <a:p>
            <a:r>
              <a:rPr lang="en-GB" dirty="0">
                <a:latin typeface="Agency FB" panose="020B0503020202020204" pitchFamily="34" charset="0"/>
              </a:rPr>
              <a:t>As the River Tees reaches its middle course lateral erosion overtakes vertical erosion and is evidenced by winding meanders. Meanders in the lower course are much larger such as at </a:t>
            </a:r>
            <a:r>
              <a:rPr lang="en-GB" b="1" dirty="0">
                <a:latin typeface="Agency FB" panose="020B0503020202020204" pitchFamily="34" charset="0"/>
              </a:rPr>
              <a:t>Barnard Castle</a:t>
            </a:r>
            <a:r>
              <a:rPr lang="en-GB" dirty="0">
                <a:latin typeface="Agency FB" panose="020B0503020202020204" pitchFamily="34" charset="0"/>
              </a:rPr>
              <a:t>. Oxbow lakes have formed in some areas. Evidence of past flooding can be seen in the natural levees that have formed.</a:t>
            </a:r>
          </a:p>
        </p:txBody>
      </p:sp>
      <p:pic>
        <p:nvPicPr>
          <p:cNvPr id="13" name="Picture 12">
            <a:extLst>
              <a:ext uri="{FF2B5EF4-FFF2-40B4-BE49-F238E27FC236}">
                <a16:creationId xmlns:a16="http://schemas.microsoft.com/office/drawing/2014/main" id="{682CCB73-F744-4C87-9F69-9F5EA9032086}"/>
              </a:ext>
            </a:extLst>
          </p:cNvPr>
          <p:cNvPicPr>
            <a:picLocks noChangeAspect="1"/>
          </p:cNvPicPr>
          <p:nvPr/>
        </p:nvPicPr>
        <p:blipFill>
          <a:blip r:embed="rId2"/>
          <a:stretch>
            <a:fillRect/>
          </a:stretch>
        </p:blipFill>
        <p:spPr>
          <a:xfrm>
            <a:off x="145228" y="4299045"/>
            <a:ext cx="4005996" cy="2253373"/>
          </a:xfrm>
          <a:prstGeom prst="rect">
            <a:avLst/>
          </a:prstGeom>
        </p:spPr>
      </p:pic>
      <p:pic>
        <p:nvPicPr>
          <p:cNvPr id="15" name="Picture 14">
            <a:extLst>
              <a:ext uri="{FF2B5EF4-FFF2-40B4-BE49-F238E27FC236}">
                <a16:creationId xmlns:a16="http://schemas.microsoft.com/office/drawing/2014/main" id="{A4F71D7D-9DAF-4BA4-9721-9C250F2FE5F9}"/>
              </a:ext>
            </a:extLst>
          </p:cNvPr>
          <p:cNvPicPr>
            <a:picLocks noChangeAspect="1"/>
          </p:cNvPicPr>
          <p:nvPr/>
        </p:nvPicPr>
        <p:blipFill>
          <a:blip r:embed="rId3"/>
          <a:stretch>
            <a:fillRect/>
          </a:stretch>
        </p:blipFill>
        <p:spPr>
          <a:xfrm>
            <a:off x="4269328" y="4365011"/>
            <a:ext cx="3771447" cy="2121439"/>
          </a:xfrm>
          <a:prstGeom prst="rect">
            <a:avLst/>
          </a:prstGeom>
        </p:spPr>
      </p:pic>
      <p:pic>
        <p:nvPicPr>
          <p:cNvPr id="17" name="Picture 16">
            <a:extLst>
              <a:ext uri="{FF2B5EF4-FFF2-40B4-BE49-F238E27FC236}">
                <a16:creationId xmlns:a16="http://schemas.microsoft.com/office/drawing/2014/main" id="{F6054EA5-6FD8-4CA6-BAD8-42C231E6AE2E}"/>
              </a:ext>
            </a:extLst>
          </p:cNvPr>
          <p:cNvPicPr>
            <a:picLocks noChangeAspect="1"/>
          </p:cNvPicPr>
          <p:nvPr/>
        </p:nvPicPr>
        <p:blipFill>
          <a:blip r:embed="rId4"/>
          <a:stretch>
            <a:fillRect/>
          </a:stretch>
        </p:blipFill>
        <p:spPr>
          <a:xfrm>
            <a:off x="8206139" y="4365011"/>
            <a:ext cx="3771447" cy="2121439"/>
          </a:xfrm>
          <a:prstGeom prst="rect">
            <a:avLst/>
          </a:prstGeom>
        </p:spPr>
      </p:pic>
      <p:pic>
        <p:nvPicPr>
          <p:cNvPr id="18" name="Picture 17">
            <a:extLst>
              <a:ext uri="{FF2B5EF4-FFF2-40B4-BE49-F238E27FC236}">
                <a16:creationId xmlns:a16="http://schemas.microsoft.com/office/drawing/2014/main" id="{18F235E4-EA42-46BB-808D-DE4E5D602005}"/>
              </a:ext>
            </a:extLst>
          </p:cNvPr>
          <p:cNvPicPr>
            <a:picLocks noChangeAspect="1"/>
          </p:cNvPicPr>
          <p:nvPr/>
        </p:nvPicPr>
        <p:blipFill>
          <a:blip r:embed="rId5"/>
          <a:stretch>
            <a:fillRect/>
          </a:stretch>
        </p:blipFill>
        <p:spPr>
          <a:xfrm>
            <a:off x="8786314" y="197562"/>
            <a:ext cx="3191272" cy="1769519"/>
          </a:xfrm>
          <a:prstGeom prst="rect">
            <a:avLst/>
          </a:prstGeom>
        </p:spPr>
      </p:pic>
      <p:sp>
        <p:nvSpPr>
          <p:cNvPr id="19" name="Rectangle 18">
            <a:extLst>
              <a:ext uri="{FF2B5EF4-FFF2-40B4-BE49-F238E27FC236}">
                <a16:creationId xmlns:a16="http://schemas.microsoft.com/office/drawing/2014/main" id="{09E6FD86-D67A-46F1-94D5-137B83CE089E}"/>
              </a:ext>
            </a:extLst>
          </p:cNvPr>
          <p:cNvSpPr/>
          <p:nvPr/>
        </p:nvSpPr>
        <p:spPr>
          <a:xfrm>
            <a:off x="3930556" y="168466"/>
            <a:ext cx="4737796" cy="923330"/>
          </a:xfrm>
          <a:prstGeom prst="rect">
            <a:avLst/>
          </a:prstGeom>
          <a:ln>
            <a:solidFill>
              <a:srgbClr val="00B0F0"/>
            </a:solidFill>
          </a:ln>
        </p:spPr>
        <p:txBody>
          <a:bodyPr wrap="square">
            <a:spAutoFit/>
          </a:bodyPr>
          <a:lstStyle/>
          <a:p>
            <a:r>
              <a:rPr lang="en-GB" b="0" i="0" dirty="0">
                <a:solidFill>
                  <a:srgbClr val="231F20"/>
                </a:solidFill>
                <a:effectLst/>
                <a:latin typeface="Agency FB" panose="020B0503020202020204" pitchFamily="34" charset="0"/>
              </a:rPr>
              <a:t>The River Tees is located in the </a:t>
            </a:r>
            <a:r>
              <a:rPr lang="en-GB" b="1" i="0" dirty="0">
                <a:solidFill>
                  <a:srgbClr val="231F20"/>
                </a:solidFill>
                <a:effectLst/>
                <a:latin typeface="Agency FB" panose="020B0503020202020204" pitchFamily="34" charset="0"/>
              </a:rPr>
              <a:t>north of England</a:t>
            </a:r>
            <a:r>
              <a:rPr lang="en-GB" b="0" i="0" dirty="0">
                <a:solidFill>
                  <a:srgbClr val="231F20"/>
                </a:solidFill>
                <a:effectLst/>
                <a:latin typeface="Agency FB" panose="020B0503020202020204" pitchFamily="34" charset="0"/>
              </a:rPr>
              <a:t>. The </a:t>
            </a:r>
            <a:r>
              <a:rPr lang="en-GB" i="0" dirty="0">
                <a:solidFill>
                  <a:srgbClr val="231F20"/>
                </a:solidFill>
                <a:effectLst/>
                <a:latin typeface="Agency FB" panose="020B0503020202020204" pitchFamily="34" charset="0"/>
              </a:rPr>
              <a:t>source</a:t>
            </a:r>
            <a:r>
              <a:rPr lang="en-GB" b="0" i="0" dirty="0">
                <a:solidFill>
                  <a:srgbClr val="231F20"/>
                </a:solidFill>
                <a:effectLst/>
                <a:latin typeface="Agency FB" panose="020B0503020202020204" pitchFamily="34" charset="0"/>
              </a:rPr>
              <a:t> of the River Tees is located in the Pennines and it flows east to its mouth where the river joins the North Sea.</a:t>
            </a:r>
            <a:endParaRPr lang="en-GB" dirty="0"/>
          </a:p>
        </p:txBody>
      </p:sp>
    </p:spTree>
    <p:extLst>
      <p:ext uri="{BB962C8B-B14F-4D97-AF65-F5344CB8AC3E}">
        <p14:creationId xmlns:p14="http://schemas.microsoft.com/office/powerpoint/2010/main" val="157081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03" y="198754"/>
            <a:ext cx="5275159" cy="629957"/>
          </a:xfrm>
          <a:ln>
            <a:solidFill>
              <a:srgbClr val="00B0F0"/>
            </a:solidFill>
          </a:ln>
        </p:spPr>
        <p:txBody>
          <a:bodyPr>
            <a:normAutofit/>
          </a:bodyPr>
          <a:lstStyle/>
          <a:p>
            <a:pPr algn="ctr"/>
            <a:r>
              <a:rPr lang="en-GB" sz="3200" dirty="0">
                <a:latin typeface="Modern Love Caps" panose="04070805081001020A01" pitchFamily="82" charset="0"/>
              </a:rPr>
              <a:t>Boscastle – Flood Management </a:t>
            </a:r>
          </a:p>
        </p:txBody>
      </p:sp>
      <p:sp>
        <p:nvSpPr>
          <p:cNvPr id="3" name="Content Placeholder 2"/>
          <p:cNvSpPr>
            <a:spLocks noGrp="1"/>
          </p:cNvSpPr>
          <p:nvPr>
            <p:ph idx="1"/>
          </p:nvPr>
        </p:nvSpPr>
        <p:spPr>
          <a:xfrm>
            <a:off x="95595" y="960646"/>
            <a:ext cx="5952997" cy="1891736"/>
          </a:xfrm>
          <a:ln>
            <a:solidFill>
              <a:srgbClr val="00B0F0"/>
            </a:solidFill>
          </a:ln>
        </p:spPr>
        <p:txBody>
          <a:bodyPr>
            <a:noAutofit/>
          </a:bodyPr>
          <a:lstStyle/>
          <a:p>
            <a:pPr marL="0" indent="0">
              <a:buNone/>
            </a:pPr>
            <a:r>
              <a:rPr lang="en-GB" sz="1600" dirty="0">
                <a:latin typeface="Modern Love Caps" panose="04070805081001020A01" pitchFamily="82" charset="0"/>
              </a:rPr>
              <a:t>Background</a:t>
            </a:r>
            <a:br>
              <a:rPr lang="en-GB" sz="1600" dirty="0">
                <a:latin typeface="Modern Love Caps" panose="04070805081001020A01" pitchFamily="82" charset="0"/>
              </a:rPr>
            </a:br>
            <a:r>
              <a:rPr lang="en-GB" sz="1600" dirty="0">
                <a:latin typeface="Agency FB" panose="020B0503020202020204" pitchFamily="34" charset="0"/>
              </a:rPr>
              <a:t>In August 2004, the village of Boscastle saw a month's worth of rain fall in two hours (60mm). The drainage basin of Boscastle is </a:t>
            </a:r>
            <a:r>
              <a:rPr lang="en-GB" sz="1600" b="1" dirty="0">
                <a:latin typeface="Agency FB" panose="020B0503020202020204" pitchFamily="34" charset="0"/>
              </a:rPr>
              <a:t>steep and impermeable rock</a:t>
            </a:r>
            <a:r>
              <a:rPr lang="en-GB" sz="1600" dirty="0">
                <a:latin typeface="Agency FB" panose="020B0503020202020204" pitchFamily="34" charset="0"/>
              </a:rPr>
              <a:t>. Boscastle is also located on a </a:t>
            </a:r>
            <a:r>
              <a:rPr lang="en-GB" sz="1600" b="1" dirty="0">
                <a:latin typeface="Agency FB" panose="020B0503020202020204" pitchFamily="34" charset="0"/>
              </a:rPr>
              <a:t>confluence of three rivers </a:t>
            </a:r>
            <a:r>
              <a:rPr lang="en-GB" sz="1600" dirty="0">
                <a:latin typeface="Agency FB" panose="020B0503020202020204" pitchFamily="34" charset="0"/>
              </a:rPr>
              <a:t>(Valency, Jordan and Paradise. These factors led to a flash flood which caused over one thousand homes, cars and businesses to be swept away and damaged. About </a:t>
            </a:r>
            <a:r>
              <a:rPr lang="en-GB" sz="1600" b="1" dirty="0">
                <a:latin typeface="Agency FB" panose="020B0503020202020204" pitchFamily="34" charset="0"/>
              </a:rPr>
              <a:t>two billion litres of water </a:t>
            </a:r>
            <a:r>
              <a:rPr lang="en-GB" sz="1600" dirty="0">
                <a:latin typeface="Agency FB" panose="020B0503020202020204" pitchFamily="34" charset="0"/>
              </a:rPr>
              <a:t>then rushed down the valley straight into Boscastle within a short space of time causing the rivers to overflow. Additionally, the deluge of water coincided with a high tide.</a:t>
            </a:r>
          </a:p>
        </p:txBody>
      </p:sp>
      <p:sp>
        <p:nvSpPr>
          <p:cNvPr id="10" name="Rectangle 9"/>
          <p:cNvSpPr/>
          <p:nvPr/>
        </p:nvSpPr>
        <p:spPr>
          <a:xfrm>
            <a:off x="109240" y="2975473"/>
            <a:ext cx="5939351" cy="3785652"/>
          </a:xfrm>
          <a:prstGeom prst="rect">
            <a:avLst/>
          </a:prstGeom>
          <a:ln>
            <a:solidFill>
              <a:srgbClr val="00B0F0"/>
            </a:solidFill>
          </a:ln>
        </p:spPr>
        <p:txBody>
          <a:bodyPr wrap="square">
            <a:spAutoFit/>
          </a:bodyPr>
          <a:lstStyle/>
          <a:p>
            <a:r>
              <a:rPr lang="en-GB" sz="1600" b="1" dirty="0">
                <a:latin typeface="Modern Love Caps" panose="04070805081001020A01" pitchFamily="82" charset="0"/>
              </a:rPr>
              <a:t>The flood defence scheme</a:t>
            </a:r>
          </a:p>
          <a:p>
            <a:r>
              <a:rPr lang="en-GB" sz="1600" dirty="0">
                <a:latin typeface="Agency FB" panose="020B0503020202020204" pitchFamily="34" charset="0"/>
              </a:rPr>
              <a:t>To prevent this type of flood happening again, the environmental agency invested £10 million into several flood defences, such as:</a:t>
            </a:r>
          </a:p>
          <a:p>
            <a:endParaRPr lang="en-GB" sz="1600" dirty="0">
              <a:latin typeface="Agency FB" panose="020B0503020202020204" pitchFamily="34" charset="0"/>
            </a:endParaRPr>
          </a:p>
          <a:p>
            <a:pPr marL="285750" indent="-285750">
              <a:buFont typeface="Arial" panose="020B0604020202020204" pitchFamily="34" charset="0"/>
              <a:buChar char="•"/>
            </a:pPr>
            <a:r>
              <a:rPr lang="en-GB" sz="1600" b="1" dirty="0">
                <a:latin typeface="Agency FB" panose="020B0503020202020204" pitchFamily="34" charset="0"/>
              </a:rPr>
              <a:t>Widening and deepening </a:t>
            </a:r>
            <a:r>
              <a:rPr lang="en-GB" sz="1600" dirty="0">
                <a:latin typeface="Agency FB" panose="020B0503020202020204" pitchFamily="34" charset="0"/>
              </a:rPr>
              <a:t>the river channel - this allowed the river to carry more water.</a:t>
            </a:r>
          </a:p>
          <a:p>
            <a:pPr marL="285750" indent="-285750">
              <a:buFont typeface="Arial" panose="020B0604020202020204" pitchFamily="34" charset="0"/>
              <a:buChar char="•"/>
            </a:pPr>
            <a:r>
              <a:rPr lang="en-GB" sz="1600" b="1" dirty="0">
                <a:latin typeface="Agency FB" panose="020B0503020202020204" pitchFamily="34" charset="0"/>
              </a:rPr>
              <a:t>Removing low bridges </a:t>
            </a:r>
            <a:r>
              <a:rPr lang="en-GB" sz="1600" dirty="0">
                <a:latin typeface="Agency FB" panose="020B0503020202020204" pitchFamily="34" charset="0"/>
              </a:rPr>
              <a:t>and replacing them with wider bridges - this meant large amounts of water could flow freely underneath the bridge and the bridge wouldn't act like a dam (in the 2004 flood, vegetation and debris became blocked, creating the effect of a dam).</a:t>
            </a:r>
          </a:p>
          <a:p>
            <a:pPr marL="285750" indent="-285750">
              <a:buFont typeface="Arial" panose="020B0604020202020204" pitchFamily="34" charset="0"/>
              <a:buChar char="•"/>
            </a:pPr>
            <a:r>
              <a:rPr lang="en-GB" sz="1600" b="1" dirty="0">
                <a:latin typeface="Agency FB" panose="020B0503020202020204" pitchFamily="34" charset="0"/>
              </a:rPr>
              <a:t>Raising the car park </a:t>
            </a:r>
            <a:r>
              <a:rPr lang="en-GB" sz="1600" dirty="0">
                <a:latin typeface="Agency FB" panose="020B0503020202020204" pitchFamily="34" charset="0"/>
              </a:rPr>
              <a:t>and using a permeable surface - this allowed cars to be much higher and so they were less likely to be swept away.</a:t>
            </a:r>
          </a:p>
          <a:p>
            <a:pPr marL="285750" indent="-285750">
              <a:buFont typeface="Arial" panose="020B0604020202020204" pitchFamily="34" charset="0"/>
              <a:buChar char="•"/>
            </a:pPr>
            <a:r>
              <a:rPr lang="en-GB" sz="1600" b="1" dirty="0">
                <a:latin typeface="Agency FB" panose="020B0503020202020204" pitchFamily="34" charset="0"/>
              </a:rPr>
              <a:t>Tree management </a:t>
            </a:r>
            <a:r>
              <a:rPr lang="en-GB" sz="1600" dirty="0">
                <a:latin typeface="Agency FB" panose="020B0503020202020204" pitchFamily="34" charset="0"/>
              </a:rPr>
              <a:t>- dead trees were removed to prevent them being swept away, causing blockages under bridges. Land owners were encouraged to maintain vegetation and plant new trees.</a:t>
            </a:r>
            <a:r>
              <a:rPr lang="en-GB" sz="1600" dirty="0">
                <a:effectLst/>
                <a:latin typeface="Agency FB" panose="020B0503020202020204" pitchFamily="34" charset="0"/>
              </a:rPr>
              <a:t>.</a:t>
            </a:r>
            <a:endParaRPr lang="en-GB" sz="1600" dirty="0">
              <a:latin typeface="Agency FB" panose="020B0503020202020204" pitchFamily="34" charset="0"/>
            </a:endParaRPr>
          </a:p>
        </p:txBody>
      </p:sp>
      <p:pic>
        <p:nvPicPr>
          <p:cNvPr id="4" name="Picture 3">
            <a:extLst>
              <a:ext uri="{FF2B5EF4-FFF2-40B4-BE49-F238E27FC236}">
                <a16:creationId xmlns:a16="http://schemas.microsoft.com/office/drawing/2014/main" id="{0EE1DBE8-A140-468B-98A2-409F931D7757}"/>
              </a:ext>
            </a:extLst>
          </p:cNvPr>
          <p:cNvPicPr>
            <a:picLocks noChangeAspect="1"/>
          </p:cNvPicPr>
          <p:nvPr/>
        </p:nvPicPr>
        <p:blipFill>
          <a:blip r:embed="rId2"/>
          <a:stretch>
            <a:fillRect/>
          </a:stretch>
        </p:blipFill>
        <p:spPr>
          <a:xfrm>
            <a:off x="7083189" y="4349803"/>
            <a:ext cx="3343700" cy="2411322"/>
          </a:xfrm>
          <a:prstGeom prst="rect">
            <a:avLst/>
          </a:prstGeom>
        </p:spPr>
      </p:pic>
      <p:sp>
        <p:nvSpPr>
          <p:cNvPr id="5" name="Rectangle 4">
            <a:extLst>
              <a:ext uri="{FF2B5EF4-FFF2-40B4-BE49-F238E27FC236}">
                <a16:creationId xmlns:a16="http://schemas.microsoft.com/office/drawing/2014/main" id="{218A0DB1-4695-42BA-8CD4-DD0DAA96732E}"/>
              </a:ext>
            </a:extLst>
          </p:cNvPr>
          <p:cNvSpPr/>
          <p:nvPr/>
        </p:nvSpPr>
        <p:spPr>
          <a:xfrm>
            <a:off x="6095999" y="198754"/>
            <a:ext cx="5952997" cy="4031873"/>
          </a:xfrm>
          <a:prstGeom prst="rect">
            <a:avLst/>
          </a:prstGeom>
          <a:ln>
            <a:solidFill>
              <a:srgbClr val="00B0F0"/>
            </a:solidFill>
          </a:ln>
        </p:spPr>
        <p:txBody>
          <a:bodyPr wrap="square">
            <a:spAutoFit/>
          </a:bodyPr>
          <a:lstStyle/>
          <a:p>
            <a:r>
              <a:rPr lang="en-GB" sz="1600" dirty="0">
                <a:latin typeface="Modern Love Caps" panose="04070805081001020A01" pitchFamily="82" charset="0"/>
              </a:rPr>
              <a:t>WHAT ARE THE SOCIAL, ECONOMIC AND ENVIRONMENTAL ISSUES?</a:t>
            </a:r>
          </a:p>
          <a:p>
            <a:r>
              <a:rPr lang="en-GB" sz="1600" dirty="0">
                <a:latin typeface="Agency FB" panose="020B0503020202020204" pitchFamily="34" charset="0"/>
              </a:rPr>
              <a:t>Social issues:</a:t>
            </a:r>
          </a:p>
          <a:p>
            <a:r>
              <a:rPr lang="en-GB" sz="1600" dirty="0">
                <a:latin typeface="Agency FB" panose="020B0503020202020204" pitchFamily="34" charset="0"/>
              </a:rPr>
              <a:t>The rebuilding projects and construction of flood defences took </a:t>
            </a:r>
            <a:r>
              <a:rPr lang="en-GB" sz="1600" b="1" dirty="0">
                <a:latin typeface="Agency FB" panose="020B0503020202020204" pitchFamily="34" charset="0"/>
              </a:rPr>
              <a:t>several years </a:t>
            </a:r>
            <a:r>
              <a:rPr lang="en-GB" sz="1600" dirty="0">
                <a:latin typeface="Agency FB" panose="020B0503020202020204" pitchFamily="34" charset="0"/>
              </a:rPr>
              <a:t>which meant the lives of local people were </a:t>
            </a:r>
            <a:r>
              <a:rPr lang="en-GB" sz="1600" b="1" dirty="0">
                <a:latin typeface="Agency FB" panose="020B0503020202020204" pitchFamily="34" charset="0"/>
              </a:rPr>
              <a:t>disrupted</a:t>
            </a:r>
            <a:r>
              <a:rPr lang="en-GB" sz="1600" dirty="0">
                <a:latin typeface="Agency FB" panose="020B0503020202020204" pitchFamily="34" charset="0"/>
              </a:rPr>
              <a:t> for sometime. The risk of flooding has been reduced making Boscastle safer. The defences would not protect against a flood the same size as the one in 2004. The new </a:t>
            </a:r>
            <a:r>
              <a:rPr lang="en-GB" sz="1600" b="1" dirty="0">
                <a:latin typeface="Agency FB" panose="020B0503020202020204" pitchFamily="34" charset="0"/>
              </a:rPr>
              <a:t>bridge is not popular </a:t>
            </a:r>
            <a:r>
              <a:rPr lang="en-GB" sz="1600" dirty="0">
                <a:latin typeface="Agency FB" panose="020B0503020202020204" pitchFamily="34" charset="0"/>
              </a:rPr>
              <a:t>with local people as it is out of character compared to the rest of the building.</a:t>
            </a:r>
          </a:p>
          <a:p>
            <a:endParaRPr lang="en-GB" sz="1600" dirty="0">
              <a:latin typeface="Agency FB" panose="020B0503020202020204" pitchFamily="34" charset="0"/>
            </a:endParaRPr>
          </a:p>
          <a:p>
            <a:r>
              <a:rPr lang="en-GB" sz="1600" dirty="0">
                <a:latin typeface="Agency FB" panose="020B0503020202020204" pitchFamily="34" charset="0"/>
              </a:rPr>
              <a:t>Economic issues:</a:t>
            </a:r>
          </a:p>
          <a:p>
            <a:r>
              <a:rPr lang="en-GB" sz="1600" dirty="0">
                <a:latin typeface="Agency FB" panose="020B0503020202020204" pitchFamily="34" charset="0"/>
              </a:rPr>
              <a:t>The risk of flooding has been reduced. Therefore, there is less risk of damage to property and businesses. The flood-defence </a:t>
            </a:r>
            <a:r>
              <a:rPr lang="en-GB" sz="1600" b="1" dirty="0">
                <a:latin typeface="Agency FB" panose="020B0503020202020204" pitchFamily="34" charset="0"/>
              </a:rPr>
              <a:t>scheme cost over £4 million</a:t>
            </a:r>
            <a:r>
              <a:rPr lang="en-GB" sz="1600" dirty="0">
                <a:latin typeface="Agency FB" panose="020B0503020202020204" pitchFamily="34" charset="0"/>
              </a:rPr>
              <a:t>. However, the scheme could have been significantly better, though some options were too expensive.</a:t>
            </a:r>
          </a:p>
          <a:p>
            <a:endParaRPr lang="en-GB" sz="1600" dirty="0">
              <a:latin typeface="Agency FB" panose="020B0503020202020204" pitchFamily="34" charset="0"/>
            </a:endParaRPr>
          </a:p>
          <a:p>
            <a:r>
              <a:rPr lang="en-GB" sz="1600" dirty="0">
                <a:latin typeface="Agency FB" panose="020B0503020202020204" pitchFamily="34" charset="0"/>
              </a:rPr>
              <a:t>Environmental issues:</a:t>
            </a:r>
          </a:p>
          <a:p>
            <a:r>
              <a:rPr lang="en-GB" sz="1600" b="1" dirty="0">
                <a:latin typeface="Agency FB" panose="020B0503020202020204" pitchFamily="34" charset="0"/>
              </a:rPr>
              <a:t>Biodiversity has improved </a:t>
            </a:r>
            <a:r>
              <a:rPr lang="en-GB" sz="1600" dirty="0">
                <a:latin typeface="Agency FB" panose="020B0503020202020204" pitchFamily="34" charset="0"/>
              </a:rPr>
              <a:t>as have the river habitats. Vegetation in the area is now managed</a:t>
            </a:r>
          </a:p>
        </p:txBody>
      </p:sp>
    </p:spTree>
    <p:extLst>
      <p:ext uri="{BB962C8B-B14F-4D97-AF65-F5344CB8AC3E}">
        <p14:creationId xmlns:p14="http://schemas.microsoft.com/office/powerpoint/2010/main" val="275084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3399FF8C-E20B-4CD7-BBC8-E6982D3A8D15}"/>
              </a:ext>
            </a:extLst>
          </p:cNvPr>
          <p:cNvSpPr>
            <a:spLocks noChangeArrowheads="1"/>
          </p:cNvSpPr>
          <p:nvPr/>
        </p:nvSpPr>
        <p:spPr bwMode="auto">
          <a:xfrm>
            <a:off x="1634835" y="126116"/>
            <a:ext cx="7661565" cy="6605768"/>
          </a:xfrm>
          <a:prstGeom prst="roundRect">
            <a:avLst>
              <a:gd name="adj" fmla="val 16667"/>
            </a:avLst>
          </a:prstGeom>
          <a:solidFill>
            <a:srgbClr val="FFFFFF"/>
          </a:solidFill>
          <a:ln w="12700">
            <a:solidFill>
              <a:srgbClr val="70AD47"/>
            </a:solidFill>
            <a:miter lim="800000"/>
            <a:headEnd/>
            <a:tailEnd/>
          </a:ln>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900113" algn="l"/>
              </a:tabLst>
              <a:defRPr>
                <a:solidFill>
                  <a:schemeClr val="tx1"/>
                </a:solidFill>
                <a:latin typeface="Arial" panose="020B0604020202020204" pitchFamily="34" charset="0"/>
              </a:defRPr>
            </a:lvl1pPr>
            <a:lvl2pPr eaLnBrk="0" fontAlgn="base" hangingPunct="0">
              <a:spcBef>
                <a:spcPct val="0"/>
              </a:spcBef>
              <a:spcAft>
                <a:spcPct val="0"/>
              </a:spcAft>
              <a:tabLst>
                <a:tab pos="900113" algn="l"/>
              </a:tabLst>
              <a:defRPr>
                <a:solidFill>
                  <a:schemeClr val="tx1"/>
                </a:solidFill>
                <a:latin typeface="Arial" panose="020B0604020202020204" pitchFamily="34" charset="0"/>
              </a:defRPr>
            </a:lvl2pPr>
            <a:lvl3pPr eaLnBrk="0" fontAlgn="base" hangingPunct="0">
              <a:spcBef>
                <a:spcPct val="0"/>
              </a:spcBef>
              <a:spcAft>
                <a:spcPct val="0"/>
              </a:spcAft>
              <a:tabLst>
                <a:tab pos="900113" algn="l"/>
              </a:tabLst>
              <a:defRPr>
                <a:solidFill>
                  <a:schemeClr val="tx1"/>
                </a:solidFill>
                <a:latin typeface="Arial" panose="020B0604020202020204" pitchFamily="34" charset="0"/>
              </a:defRPr>
            </a:lvl3pPr>
            <a:lvl4pPr eaLnBrk="0" fontAlgn="base" hangingPunct="0">
              <a:spcBef>
                <a:spcPct val="0"/>
              </a:spcBef>
              <a:spcAft>
                <a:spcPct val="0"/>
              </a:spcAft>
              <a:tabLst>
                <a:tab pos="900113" algn="l"/>
              </a:tabLst>
              <a:defRPr>
                <a:solidFill>
                  <a:schemeClr val="tx1"/>
                </a:solidFill>
                <a:latin typeface="Arial" panose="020B0604020202020204" pitchFamily="34" charset="0"/>
              </a:defRPr>
            </a:lvl4pPr>
            <a:lvl5pPr eaLnBrk="0" fontAlgn="base" hangingPunct="0">
              <a:spcBef>
                <a:spcPct val="0"/>
              </a:spcBef>
              <a:spcAft>
                <a:spcPct val="0"/>
              </a:spcAft>
              <a:tabLst>
                <a:tab pos="900113" algn="l"/>
              </a:tabLst>
              <a:defRPr>
                <a:solidFill>
                  <a:schemeClr val="tx1"/>
                </a:solidFill>
                <a:latin typeface="Arial" panose="020B0604020202020204" pitchFamily="34" charset="0"/>
              </a:defRPr>
            </a:lvl5pPr>
            <a:lvl6pPr eaLnBrk="0" fontAlgn="base" hangingPunct="0">
              <a:spcBef>
                <a:spcPct val="0"/>
              </a:spcBef>
              <a:spcAft>
                <a:spcPct val="0"/>
              </a:spcAft>
              <a:tabLst>
                <a:tab pos="900113" algn="l"/>
              </a:tabLst>
              <a:defRPr>
                <a:solidFill>
                  <a:schemeClr val="tx1"/>
                </a:solidFill>
                <a:latin typeface="Arial" panose="020B0604020202020204" pitchFamily="34" charset="0"/>
              </a:defRPr>
            </a:lvl6pPr>
            <a:lvl7pPr eaLnBrk="0" fontAlgn="base" hangingPunct="0">
              <a:spcBef>
                <a:spcPct val="0"/>
              </a:spcBef>
              <a:spcAft>
                <a:spcPct val="0"/>
              </a:spcAft>
              <a:tabLst>
                <a:tab pos="900113" algn="l"/>
              </a:tabLst>
              <a:defRPr>
                <a:solidFill>
                  <a:schemeClr val="tx1"/>
                </a:solidFill>
                <a:latin typeface="Arial" panose="020B0604020202020204" pitchFamily="34" charset="0"/>
              </a:defRPr>
            </a:lvl7pPr>
            <a:lvl8pPr eaLnBrk="0" fontAlgn="base" hangingPunct="0">
              <a:spcBef>
                <a:spcPct val="0"/>
              </a:spcBef>
              <a:spcAft>
                <a:spcPct val="0"/>
              </a:spcAft>
              <a:tabLst>
                <a:tab pos="900113" algn="l"/>
              </a:tabLst>
              <a:defRPr>
                <a:solidFill>
                  <a:schemeClr val="tx1"/>
                </a:solidFill>
                <a:latin typeface="Arial" panose="020B0604020202020204" pitchFamily="34" charset="0"/>
              </a:defRPr>
            </a:lvl8pPr>
            <a:lvl9pPr eaLnBrk="0" fontAlgn="base" hangingPunct="0">
              <a:spcBef>
                <a:spcPct val="0"/>
              </a:spcBef>
              <a:spcAft>
                <a:spcPct val="0"/>
              </a:spcAft>
              <a:tabLst>
                <a:tab pos="900113" algn="l"/>
              </a:tabLst>
              <a:defRPr>
                <a:solidFill>
                  <a:schemeClr val="tx1"/>
                </a:solidFill>
                <a:latin typeface="Arial" panose="020B0604020202020204" pitchFamily="34" charset="0"/>
              </a:defRPr>
            </a:lvl9pPr>
          </a:lstStyle>
          <a:p>
            <a:pPr marL="720725" marR="0" lvl="0" indent="-180975" algn="l" defTabSz="914400" rtl="0" eaLnBrk="0" fontAlgn="base" latinLnBrk="0" hangingPunct="0">
              <a:lnSpc>
                <a:spcPct val="100000"/>
              </a:lnSpc>
              <a:spcBef>
                <a:spcPct val="0"/>
              </a:spcBef>
              <a:spcAft>
                <a:spcPct val="0"/>
              </a:spcAft>
              <a:buClrTx/>
              <a:buSzTx/>
              <a:buFontTx/>
              <a:buNone/>
              <a:tabLst>
                <a:tab pos="900113" algn="l"/>
              </a:tabLst>
            </a:pPr>
            <a:endParaRPr lang="en-US" altLang="en-US" sz="2000" b="1" u="sng" dirty="0">
              <a:latin typeface="Modern Love Caps" panose="04070805081001020A01" pitchFamily="82" charset="0"/>
              <a:ea typeface="Calibri" panose="020F0502020204030204" pitchFamily="34" charset="0"/>
              <a:cs typeface="Times New Roman" panose="02020603050405020304" pitchFamily="18" charset="0"/>
            </a:endParaRPr>
          </a:p>
          <a:p>
            <a:pPr marL="720725" marR="0" lvl="0" indent="-180975" algn="l" defTabSz="914400" rtl="0" eaLnBrk="0" fontAlgn="base" latinLnBrk="0" hangingPunct="0">
              <a:lnSpc>
                <a:spcPct val="100000"/>
              </a:lnSpc>
              <a:spcBef>
                <a:spcPct val="0"/>
              </a:spcBef>
              <a:spcAft>
                <a:spcPct val="0"/>
              </a:spcAft>
              <a:buClrTx/>
              <a:buSzTx/>
              <a:buFontTx/>
              <a:buNone/>
              <a:tabLst>
                <a:tab pos="900113" algn="l"/>
              </a:tabLst>
            </a:pPr>
            <a:r>
              <a:rPr kumimoji="0" lang="en-US" altLang="en-US" sz="2000" b="1" i="0" u="sng"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The Challenge of Natural Hazards</a:t>
            </a:r>
            <a:br>
              <a:rPr kumimoji="0" lang="en-US" altLang="en-US" sz="2000" b="1" i="0" u="sng"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br>
            <a:endParaRPr kumimoji="0" lang="en-US" altLang="en-US" b="0" i="0" u="none" strike="noStrike" cap="none" normalizeH="0" baseline="0" dirty="0">
              <a:ln>
                <a:noFill/>
              </a:ln>
              <a:solidFill>
                <a:schemeClr val="tx1"/>
              </a:solidFill>
              <a:effectLst/>
            </a:endParaRPr>
          </a:p>
          <a:p>
            <a:pPr marL="720725" marR="0" lvl="1" indent="-180975" algn="l" defTabSz="914400" rtl="0" eaLnBrk="0" fontAlgn="base" latinLnBrk="0" hangingPunct="0">
              <a:lnSpc>
                <a:spcPct val="100000"/>
              </a:lnSpc>
              <a:spcBef>
                <a:spcPct val="0"/>
              </a:spcBef>
              <a:spcAft>
                <a:spcPct val="0"/>
              </a:spcAft>
              <a:buClrTx/>
              <a:buSzTx/>
              <a:buFontTx/>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HIC Earthquake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Kaikoura, New Zealand</a:t>
            </a:r>
            <a:endParaRPr kumimoji="0" lang="en-US" altLang="en-US" sz="1600" b="0" i="0" u="none" strike="noStrike" cap="none" normalizeH="0" baseline="0" dirty="0">
              <a:ln>
                <a:noFill/>
              </a:ln>
              <a:solidFill>
                <a:schemeClr val="tx1"/>
              </a:solidFill>
              <a:effectLst/>
            </a:endParaRPr>
          </a:p>
          <a:p>
            <a:pPr marL="720725" marR="0" lvl="1" indent="-180975" algn="l" defTabSz="914400" rtl="0" eaLnBrk="0" fontAlgn="base" latinLnBrk="0" hangingPunct="0">
              <a:lnSpc>
                <a:spcPct val="100000"/>
              </a:lnSpc>
              <a:spcBef>
                <a:spcPct val="0"/>
              </a:spcBef>
              <a:spcAft>
                <a:spcPct val="0"/>
              </a:spcAft>
              <a:buClrTx/>
              <a:buSzTx/>
              <a:buFontTx/>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LIC Earthquake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Nepal</a:t>
            </a:r>
            <a:endParaRPr kumimoji="0" lang="en-US" altLang="en-US" sz="1600" b="0" i="0" u="none" strike="noStrike" cap="none" normalizeH="0" baseline="0" dirty="0">
              <a:ln>
                <a:noFill/>
              </a:ln>
              <a:solidFill>
                <a:schemeClr val="tx1"/>
              </a:solidFill>
              <a:effectLst/>
            </a:endParaRPr>
          </a:p>
          <a:p>
            <a:pPr marL="720725" marR="0" lvl="1" indent="-180975" algn="l" defTabSz="914400" rtl="0" eaLnBrk="0" fontAlgn="base" latinLnBrk="0" hangingPunct="0">
              <a:lnSpc>
                <a:spcPct val="100000"/>
              </a:lnSpc>
              <a:spcBef>
                <a:spcPct val="0"/>
              </a:spcBef>
              <a:spcAft>
                <a:spcPct val="0"/>
              </a:spcAft>
              <a:buClrTx/>
              <a:buSzTx/>
              <a:buFontTx/>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Tropical Storm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Hurricane Katrina</a:t>
            </a:r>
            <a:endParaRPr kumimoji="0" lang="en-US" altLang="en-US" sz="1600" b="0" i="0" u="none" strike="noStrike" cap="none" normalizeH="0" baseline="0" dirty="0">
              <a:ln>
                <a:noFill/>
              </a:ln>
              <a:solidFill>
                <a:schemeClr val="tx1"/>
              </a:solidFill>
              <a:effectLst/>
            </a:endParaRPr>
          </a:p>
          <a:p>
            <a:pPr marL="720725" marR="0" lvl="1" indent="-180975" algn="l" defTabSz="914400" rtl="0" eaLnBrk="0" fontAlgn="base" latinLnBrk="0" hangingPunct="0">
              <a:lnSpc>
                <a:spcPct val="100000"/>
              </a:lnSpc>
              <a:spcBef>
                <a:spcPct val="0"/>
              </a:spcBef>
              <a:spcAft>
                <a:spcPct val="0"/>
              </a:spcAft>
              <a:buClrTx/>
              <a:buSzTx/>
              <a:buFontTx/>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UK Extreme Weather Event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Beast from the East</a:t>
            </a:r>
            <a:endParaRPr kumimoji="0" lang="en-US" altLang="en-US" sz="1600" b="0" i="0" u="none" strike="noStrike" cap="none" normalizeH="0" baseline="0" dirty="0">
              <a:ln>
                <a:noFill/>
              </a:ln>
              <a:solidFill>
                <a:schemeClr val="tx1"/>
              </a:solidFill>
              <a:effectLst/>
            </a:endParaRPr>
          </a:p>
          <a:p>
            <a:pPr marL="720725" marR="0" lvl="0" indent="-180975" algn="l" defTabSz="914400" rtl="0" eaLnBrk="0" fontAlgn="base" latinLnBrk="0" hangingPunct="0">
              <a:lnSpc>
                <a:spcPct val="100000"/>
              </a:lnSpc>
              <a:spcBef>
                <a:spcPct val="0"/>
              </a:spcBef>
              <a:spcAft>
                <a:spcPct val="0"/>
              </a:spcAft>
              <a:buClrTx/>
              <a:buSzTx/>
              <a:buFontTx/>
              <a:buNone/>
              <a:tabLst>
                <a:tab pos="900113" algn="l"/>
              </a:tabLst>
            </a:pPr>
            <a:endParaRPr kumimoji="0" lang="en-US" altLang="en-US" b="1" i="0" u="sng"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endParaRPr>
          </a:p>
          <a:p>
            <a:pPr marL="720725" marR="0" lvl="0" indent="-180975" algn="l" defTabSz="914400" rtl="0" eaLnBrk="0" fontAlgn="base" latinLnBrk="0" hangingPunct="0">
              <a:lnSpc>
                <a:spcPct val="100000"/>
              </a:lnSpc>
              <a:spcBef>
                <a:spcPct val="0"/>
              </a:spcBef>
              <a:spcAft>
                <a:spcPct val="0"/>
              </a:spcAft>
              <a:buClrTx/>
              <a:buSzTx/>
              <a:buFontTx/>
              <a:buNone/>
              <a:tabLst>
                <a:tab pos="900113" algn="l"/>
              </a:tabLst>
            </a:pPr>
            <a:r>
              <a:rPr kumimoji="0" lang="en-US" altLang="en-US" b="1" i="0" u="sng"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The Living World</a:t>
            </a:r>
            <a:br>
              <a:rPr kumimoji="0" lang="en-US" altLang="en-US" b="1" i="0" u="sng"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br>
            <a:endParaRPr kumimoji="0" lang="en-US" altLang="en-US" sz="1600" b="0" i="0" u="none" strike="noStrike" cap="none" normalizeH="0" baseline="0" dirty="0">
              <a:ln>
                <a:noFill/>
              </a:ln>
              <a:solidFill>
                <a:schemeClr val="tx1"/>
              </a:solidFill>
              <a:effectLst/>
            </a:endParaRPr>
          </a:p>
          <a:p>
            <a:pPr marL="720725" marR="0" lvl="1" indent="-180975" algn="l" defTabSz="914400" rtl="0" eaLnBrk="0" fontAlgn="base" latinLnBrk="0" hangingPunct="0">
              <a:lnSpc>
                <a:spcPct val="100000"/>
              </a:lnSpc>
              <a:spcBef>
                <a:spcPct val="0"/>
              </a:spcBef>
              <a:spcAft>
                <a:spcPct val="0"/>
              </a:spcAft>
              <a:buClrTx/>
              <a:buSzTx/>
              <a:buFontTx/>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Small scale Ecosystem (example)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Epping Forest</a:t>
            </a:r>
            <a:endParaRPr kumimoji="0" lang="en-US" altLang="en-US" sz="1600" b="0" i="0" u="none" strike="noStrike" cap="none" normalizeH="0" baseline="0" dirty="0">
              <a:ln>
                <a:noFill/>
              </a:ln>
              <a:solidFill>
                <a:schemeClr val="tx1"/>
              </a:solidFill>
              <a:effectLst/>
            </a:endParaRPr>
          </a:p>
          <a:p>
            <a:pPr marL="720725" marR="0" lvl="1" indent="-180975" algn="l" defTabSz="914400" rtl="0" eaLnBrk="0" fontAlgn="base" latinLnBrk="0" hangingPunct="0">
              <a:lnSpc>
                <a:spcPct val="100000"/>
              </a:lnSpc>
              <a:spcBef>
                <a:spcPct val="0"/>
              </a:spcBef>
              <a:spcAft>
                <a:spcPct val="0"/>
              </a:spcAft>
              <a:buClrTx/>
              <a:buSzTx/>
              <a:buFontTx/>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Tropical Rainforest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Amazon Rainforest</a:t>
            </a:r>
            <a:endParaRPr kumimoji="0" lang="en-US" altLang="en-US" sz="1600" b="0" i="0" u="none" strike="noStrike" cap="none" normalizeH="0" baseline="0" dirty="0">
              <a:ln>
                <a:noFill/>
              </a:ln>
              <a:solidFill>
                <a:schemeClr val="tx1"/>
              </a:solidFill>
              <a:effectLst/>
            </a:endParaRPr>
          </a:p>
          <a:p>
            <a:pPr marL="720725" marR="0" lvl="1" indent="-180975" algn="l" defTabSz="914400" rtl="0" eaLnBrk="0" fontAlgn="base" latinLnBrk="0" hangingPunct="0">
              <a:lnSpc>
                <a:spcPct val="100000"/>
              </a:lnSpc>
              <a:spcBef>
                <a:spcPct val="0"/>
              </a:spcBef>
              <a:spcAft>
                <a:spcPct val="0"/>
              </a:spcAft>
              <a:buClrTx/>
              <a:buSzTx/>
              <a:buFontTx/>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Hot Desert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Sahara Desert</a:t>
            </a:r>
            <a:endParaRPr kumimoji="0" lang="en-US" altLang="en-US" sz="1600" b="0" i="0" u="none" strike="noStrike" cap="none" normalizeH="0" baseline="0" dirty="0">
              <a:ln>
                <a:noFill/>
              </a:ln>
              <a:solidFill>
                <a:schemeClr val="tx1"/>
              </a:solidFill>
              <a:effectLst/>
            </a:endParaRPr>
          </a:p>
          <a:p>
            <a:pPr marL="720725" marR="0" lvl="1" indent="-180975" algn="l" defTabSz="914400" rtl="0" eaLnBrk="0" fontAlgn="base" latinLnBrk="0" hangingPunct="0">
              <a:lnSpc>
                <a:spcPct val="100000"/>
              </a:lnSpc>
              <a:spcBef>
                <a:spcPct val="0"/>
              </a:spcBef>
              <a:spcAft>
                <a:spcPct val="0"/>
              </a:spcAft>
              <a:buClrTx/>
              <a:buSzTx/>
              <a:buFontTx/>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Desertification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Sahel, edge of the Sahara Desert</a:t>
            </a:r>
            <a:endParaRPr kumimoji="0" lang="en-US" altLang="en-US" sz="1600" b="0" i="0" u="none" strike="noStrike" cap="none" normalizeH="0" baseline="0" dirty="0">
              <a:ln>
                <a:noFill/>
              </a:ln>
              <a:solidFill>
                <a:schemeClr val="tx1"/>
              </a:solidFill>
              <a:effectLst/>
            </a:endParaRPr>
          </a:p>
          <a:p>
            <a:pPr marL="720725" marR="0" lvl="0" indent="-180975" algn="l" defTabSz="914400" rtl="0" eaLnBrk="0" fontAlgn="base" latinLnBrk="0" hangingPunct="0">
              <a:lnSpc>
                <a:spcPct val="100000"/>
              </a:lnSpc>
              <a:spcBef>
                <a:spcPct val="0"/>
              </a:spcBef>
              <a:spcAft>
                <a:spcPct val="0"/>
              </a:spcAft>
              <a:buClrTx/>
              <a:buSzTx/>
              <a:buFontTx/>
              <a:buNone/>
              <a:tabLst>
                <a:tab pos="900113" algn="l"/>
              </a:tabLst>
            </a:pPr>
            <a:endParaRPr kumimoji="0" lang="en-US" altLang="en-US" b="1" i="0" u="sng"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endParaRPr>
          </a:p>
          <a:p>
            <a:pPr marL="720725" marR="0" lvl="0" indent="-180975" algn="l" defTabSz="914400" rtl="0" eaLnBrk="0" fontAlgn="base" latinLnBrk="0" hangingPunct="0">
              <a:lnSpc>
                <a:spcPct val="100000"/>
              </a:lnSpc>
              <a:spcBef>
                <a:spcPct val="0"/>
              </a:spcBef>
              <a:spcAft>
                <a:spcPct val="0"/>
              </a:spcAft>
              <a:buClrTx/>
              <a:buSzTx/>
              <a:buFontTx/>
              <a:buNone/>
              <a:tabLst>
                <a:tab pos="900113" algn="l"/>
              </a:tabLst>
            </a:pPr>
            <a:r>
              <a:rPr kumimoji="0" lang="en-US" altLang="en-US" b="1" i="0" u="sng"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Physical Landscapes</a:t>
            </a:r>
            <a:b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br>
            <a:b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b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Coasts</a:t>
            </a:r>
            <a:endParaRPr kumimoji="0" lang="en-US" altLang="en-US" sz="1600" b="0" i="0" u="none" strike="noStrike" cap="none" normalizeH="0" baseline="0" dirty="0">
              <a:ln>
                <a:noFill/>
              </a:ln>
              <a:solidFill>
                <a:schemeClr val="tx1"/>
              </a:solidFill>
              <a:effectLst/>
            </a:endParaRPr>
          </a:p>
          <a:p>
            <a:pPr marL="720725" marR="0" lvl="1"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Section of coastline in the UK (example)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Holderness</a:t>
            </a:r>
            <a:endParaRPr lang="en-US" altLang="en-US" sz="1600" dirty="0">
              <a:latin typeface="Calibri" panose="020F0502020204030204" pitchFamily="34" charset="0"/>
              <a:ea typeface="Calibri" panose="020F0502020204030204" pitchFamily="34" charset="0"/>
              <a:cs typeface="Times New Roman" panose="02020603050405020304" pitchFamily="18" charset="0"/>
            </a:endParaRPr>
          </a:p>
          <a:p>
            <a:pPr marL="720725" marR="0" lvl="1"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Coastal Management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Holderness</a:t>
            </a:r>
            <a:endParaRPr kumimoji="0" lang="en-US" altLang="en-US" sz="1600" b="0" i="0" u="none" strike="noStrike" cap="none" normalizeH="0" baseline="0" dirty="0">
              <a:ln>
                <a:noFill/>
              </a:ln>
              <a:solidFill>
                <a:schemeClr val="tx1"/>
              </a:solidFill>
              <a:effectLst/>
            </a:endParaRPr>
          </a:p>
          <a:p>
            <a:pPr marL="720725" marR="0" lvl="0" indent="-180975" algn="l" defTabSz="914400" rtl="0" eaLnBrk="0" fontAlgn="base" latinLnBrk="0" hangingPunct="0">
              <a:lnSpc>
                <a:spcPct val="100000"/>
              </a:lnSpc>
              <a:spcBef>
                <a:spcPct val="0"/>
              </a:spcBef>
              <a:spcAft>
                <a:spcPct val="0"/>
              </a:spcAft>
              <a:buClrTx/>
              <a:buSzTx/>
              <a:buFontTx/>
              <a:buNone/>
              <a:tabLst>
                <a:tab pos="900113" algn="l"/>
              </a:tabLst>
            </a:pPr>
            <a:endPar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endParaRPr>
          </a:p>
          <a:p>
            <a:pPr marL="720725" marR="0" lvl="0" indent="-180975" algn="l" defTabSz="914400" rtl="0" eaLnBrk="0" fontAlgn="base" latinLnBrk="0" hangingPunct="0">
              <a:lnSpc>
                <a:spcPct val="100000"/>
              </a:lnSpc>
              <a:spcBef>
                <a:spcPct val="0"/>
              </a:spcBef>
              <a:spcAft>
                <a:spcPct val="0"/>
              </a:spcAft>
              <a:buClrTx/>
              <a:buSzTx/>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Rivers</a:t>
            </a:r>
            <a:br>
              <a:rPr lang="en-US" altLang="en-US" sz="1600" dirty="0"/>
            </a:br>
            <a:endParaRPr lang="en-US" altLang="en-US" sz="1600" dirty="0"/>
          </a:p>
          <a:p>
            <a:pPr marL="720725" marR="0" lvl="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River from source to mouth (example)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River Tees </a:t>
            </a:r>
            <a:endParaRPr lang="en-US" altLang="en-US" sz="1600" dirty="0"/>
          </a:p>
          <a:p>
            <a:pPr marL="720725" marR="0" lvl="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900113" algn="l"/>
              </a:tabLst>
            </a:pP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Flood management </a:t>
            </a: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b="1" i="0" u="none" strike="noStrike" cap="none" normalizeH="0" baseline="0" dirty="0">
                <a:ln>
                  <a:noFill/>
                </a:ln>
                <a:solidFill>
                  <a:schemeClr val="tx1"/>
                </a:solidFill>
                <a:effectLst/>
                <a:latin typeface="Modern Love Caps" panose="04070805081001020A01" pitchFamily="82" charset="0"/>
                <a:ea typeface="Calibri" panose="020F0502020204030204" pitchFamily="34" charset="0"/>
                <a:cs typeface="Times New Roman" panose="02020603050405020304" pitchFamily="18" charset="0"/>
              </a:rPr>
              <a:t> Boscastle</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00113"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238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42552-D43C-46FB-A6F2-0ECEDF2B467F}"/>
              </a:ext>
            </a:extLst>
          </p:cNvPr>
          <p:cNvSpPr>
            <a:spLocks noGrp="1"/>
          </p:cNvSpPr>
          <p:nvPr>
            <p:ph type="ctrTitle"/>
          </p:nvPr>
        </p:nvSpPr>
        <p:spPr>
          <a:xfrm>
            <a:off x="1524000" y="2235200"/>
            <a:ext cx="9144000" cy="2387600"/>
          </a:xfrm>
          <a:solidFill>
            <a:schemeClr val="accent2">
              <a:lumMod val="60000"/>
              <a:lumOff val="40000"/>
            </a:schemeClr>
          </a:solidFill>
        </p:spPr>
        <p:txBody>
          <a:bodyPr/>
          <a:lstStyle/>
          <a:p>
            <a:pPr lvl="0" eaLnBrk="0" fontAlgn="base" hangingPunct="0">
              <a:lnSpc>
                <a:spcPct val="100000"/>
              </a:lnSpc>
              <a:spcAft>
                <a:spcPct val="0"/>
              </a:spcAft>
              <a:tabLst>
                <a:tab pos="900113" algn="l"/>
              </a:tabLst>
            </a:pPr>
            <a:r>
              <a:rPr lang="en-US" altLang="en-US" b="1" u="sng" dirty="0">
                <a:latin typeface="Modern Love Caps" panose="04070805081001020A01" pitchFamily="82" charset="0"/>
                <a:ea typeface="Calibri" panose="020F0502020204030204" pitchFamily="34" charset="0"/>
                <a:cs typeface="Times New Roman" panose="02020603050405020304" pitchFamily="18" charset="0"/>
              </a:rPr>
              <a:t>The challenge of Natural Hazards</a:t>
            </a:r>
          </a:p>
        </p:txBody>
      </p:sp>
    </p:spTree>
    <p:extLst>
      <p:ext uri="{BB962C8B-B14F-4D97-AF65-F5344CB8AC3E}">
        <p14:creationId xmlns:p14="http://schemas.microsoft.com/office/powerpoint/2010/main" val="221994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28" y="297891"/>
            <a:ext cx="5816872" cy="591246"/>
          </a:xfrm>
          <a:solidFill>
            <a:schemeClr val="bg1"/>
          </a:solidFill>
          <a:ln>
            <a:solidFill>
              <a:schemeClr val="accent2">
                <a:lumMod val="60000"/>
                <a:lumOff val="40000"/>
              </a:schemeClr>
            </a:solidFill>
          </a:ln>
        </p:spPr>
        <p:txBody>
          <a:bodyPr>
            <a:noAutofit/>
          </a:bodyPr>
          <a:lstStyle/>
          <a:p>
            <a:pPr algn="ctr"/>
            <a:r>
              <a:rPr lang="en-GB" sz="3600" dirty="0">
                <a:latin typeface="Modern Love Caps" panose="04070805081001020A01" pitchFamily="82" charset="0"/>
              </a:rPr>
              <a:t>Kaikoura Earthquake (HIC)</a:t>
            </a:r>
          </a:p>
        </p:txBody>
      </p:sp>
      <p:sp>
        <p:nvSpPr>
          <p:cNvPr id="3" name="Content Placeholder 2"/>
          <p:cNvSpPr>
            <a:spLocks noGrp="1"/>
          </p:cNvSpPr>
          <p:nvPr>
            <p:ph idx="1"/>
          </p:nvPr>
        </p:nvSpPr>
        <p:spPr>
          <a:xfrm>
            <a:off x="279128" y="2433552"/>
            <a:ext cx="2962836" cy="1808843"/>
          </a:xfrm>
          <a:solidFill>
            <a:schemeClr val="bg1"/>
          </a:solidFill>
          <a:ln>
            <a:solidFill>
              <a:schemeClr val="accent2">
                <a:lumMod val="60000"/>
                <a:lumOff val="40000"/>
              </a:schemeClr>
            </a:solidFill>
          </a:ln>
        </p:spPr>
        <p:txBody>
          <a:bodyPr>
            <a:noAutofit/>
          </a:bodyPr>
          <a:lstStyle/>
          <a:p>
            <a:pPr marL="0" indent="0">
              <a:buNone/>
            </a:pPr>
            <a:r>
              <a:rPr lang="en-GB" sz="1800" dirty="0">
                <a:latin typeface="Agency FB" panose="020B0503020202020204" pitchFamily="34" charset="0"/>
              </a:rPr>
              <a:t>The earthquakes were caused by one plate moving on top of the other at an ‘oblique-reverse’ fault, after a sudden release in pressure from the Pacific and Australian plates moving towards one another.</a:t>
            </a:r>
          </a:p>
        </p:txBody>
      </p:sp>
      <p:sp>
        <p:nvSpPr>
          <p:cNvPr id="4" name="Rectangle 3"/>
          <p:cNvSpPr/>
          <p:nvPr/>
        </p:nvSpPr>
        <p:spPr>
          <a:xfrm>
            <a:off x="6306568" y="115441"/>
            <a:ext cx="5606302" cy="4247317"/>
          </a:xfrm>
          <a:prstGeom prst="rect">
            <a:avLst/>
          </a:prstGeom>
          <a:solidFill>
            <a:schemeClr val="bg1"/>
          </a:solidFill>
          <a:ln>
            <a:solidFill>
              <a:schemeClr val="accent2">
                <a:lumMod val="60000"/>
                <a:lumOff val="40000"/>
              </a:schemeClr>
            </a:solidFill>
          </a:ln>
        </p:spPr>
        <p:txBody>
          <a:bodyPr wrap="square">
            <a:spAutoFit/>
          </a:bodyPr>
          <a:lstStyle/>
          <a:p>
            <a:r>
              <a:rPr lang="en-GB" b="1" u="sng" dirty="0">
                <a:effectLst/>
                <a:latin typeface="Modern Love Caps" panose="04070805081001020A01" pitchFamily="82" charset="0"/>
              </a:rPr>
              <a:t>Primary effects</a:t>
            </a:r>
          </a:p>
          <a:p>
            <a:pPr marL="285750" indent="-285750">
              <a:buFont typeface="Arial" panose="020B0604020202020204" pitchFamily="34" charset="0"/>
              <a:buChar char="•"/>
            </a:pPr>
            <a:r>
              <a:rPr lang="en-GB" dirty="0">
                <a:latin typeface="Agency FB" panose="020B0503020202020204" pitchFamily="34" charset="0"/>
              </a:rPr>
              <a:t>2 died, over 50 People injured</a:t>
            </a:r>
          </a:p>
          <a:p>
            <a:pPr marL="285750" indent="-285750">
              <a:buFont typeface="Arial" panose="020B0604020202020204" pitchFamily="34" charset="0"/>
              <a:buChar char="•"/>
            </a:pPr>
            <a:r>
              <a:rPr lang="en-GB" dirty="0">
                <a:latin typeface="Agency FB" panose="020B0503020202020204" pitchFamily="34" charset="0"/>
              </a:rPr>
              <a:t>over 190km or road &amp; 200km or rail line were destroyed</a:t>
            </a:r>
          </a:p>
          <a:p>
            <a:pPr marL="285750" indent="-285750">
              <a:buFont typeface="Arial" panose="020B0604020202020204" pitchFamily="34" charset="0"/>
              <a:buChar char="•"/>
            </a:pPr>
            <a:r>
              <a:rPr lang="en-GB" dirty="0">
                <a:latin typeface="Agency FB" panose="020B0503020202020204" pitchFamily="34" charset="0"/>
              </a:rPr>
              <a:t>20,000 buildings damaged or destroyed</a:t>
            </a:r>
          </a:p>
          <a:p>
            <a:pPr marL="285750" indent="-285750">
              <a:buFont typeface="Arial" panose="020B0604020202020204" pitchFamily="34" charset="0"/>
              <a:buChar char="•"/>
            </a:pPr>
            <a:r>
              <a:rPr lang="en-GB" dirty="0">
                <a:latin typeface="Agency FB" panose="020B0503020202020204" pitchFamily="34" charset="0"/>
              </a:rPr>
              <a:t>60 people needed emergency housing</a:t>
            </a:r>
          </a:p>
          <a:p>
            <a:pPr marL="285750" indent="-285750">
              <a:buFont typeface="Arial" panose="020B0604020202020204" pitchFamily="34" charset="0"/>
              <a:buChar char="•"/>
            </a:pPr>
            <a:r>
              <a:rPr lang="en-GB" dirty="0">
                <a:latin typeface="Agency FB" panose="020B0503020202020204" pitchFamily="34" charset="0"/>
              </a:rPr>
              <a:t>total cost of damage was $5.8 billion</a:t>
            </a:r>
          </a:p>
          <a:p>
            <a:pPr marL="285750" indent="-285750">
              <a:buFont typeface="Arial" panose="020B0604020202020204" pitchFamily="34" charset="0"/>
              <a:buChar char="•"/>
            </a:pPr>
            <a:r>
              <a:rPr lang="en-GB" dirty="0">
                <a:latin typeface="Agency FB" panose="020B0503020202020204" pitchFamily="34" charset="0"/>
              </a:rPr>
              <a:t>communication, water, sewerage and power supplied cut off</a:t>
            </a:r>
          </a:p>
          <a:p>
            <a:endParaRPr lang="en-GB" b="1" u="sng" dirty="0">
              <a:effectLst/>
              <a:latin typeface="Modern Love Caps" panose="04070805081001020A01" pitchFamily="82" charset="0"/>
            </a:endParaRPr>
          </a:p>
          <a:p>
            <a:r>
              <a:rPr lang="en-GB" b="1" u="sng" dirty="0">
                <a:effectLst/>
                <a:latin typeface="Modern Love Caps" panose="04070805081001020A01" pitchFamily="82" charset="0"/>
              </a:rPr>
              <a:t>Secondary effects</a:t>
            </a:r>
          </a:p>
          <a:p>
            <a:pPr marL="285750" indent="-285750">
              <a:buFont typeface="Arial" panose="020B0604020202020204" pitchFamily="34" charset="0"/>
              <a:buChar char="•"/>
            </a:pPr>
            <a:r>
              <a:rPr lang="en-GB" dirty="0">
                <a:latin typeface="Agency FB" panose="020B0503020202020204" pitchFamily="34" charset="0"/>
              </a:rPr>
              <a:t>The earthquake triggered up to 100,000 landslides, which blocked major road and rail routes</a:t>
            </a:r>
          </a:p>
          <a:p>
            <a:pPr marL="285750" indent="-285750">
              <a:buFont typeface="Arial" panose="020B0604020202020204" pitchFamily="34" charset="0"/>
              <a:buChar char="•"/>
            </a:pPr>
            <a:r>
              <a:rPr lang="en-GB" dirty="0">
                <a:latin typeface="Agency FB" panose="020B0503020202020204" pitchFamily="34" charset="0"/>
              </a:rPr>
              <a:t>A major landslide blocked the Clarence river leading to the flooding and evacuation of 10 farms </a:t>
            </a:r>
          </a:p>
          <a:p>
            <a:pPr marL="285750" indent="-285750">
              <a:buFont typeface="Arial" panose="020B0604020202020204" pitchFamily="34" charset="0"/>
              <a:buChar char="•"/>
            </a:pPr>
            <a:r>
              <a:rPr lang="en-GB" dirty="0">
                <a:latin typeface="Agency FB" panose="020B0503020202020204" pitchFamily="34" charset="0"/>
              </a:rPr>
              <a:t>The earthquake triggered a tsunami of 5m, leaving debris up to250km inland </a:t>
            </a:r>
            <a:endParaRPr lang="en-GB" b="1" u="sng" dirty="0">
              <a:effectLst/>
              <a:latin typeface="Agency FB" panose="020B0503020202020204" pitchFamily="34" charset="0"/>
            </a:endParaRPr>
          </a:p>
        </p:txBody>
      </p:sp>
      <p:sp>
        <p:nvSpPr>
          <p:cNvPr id="5" name="Rectangle 4"/>
          <p:cNvSpPr/>
          <p:nvPr/>
        </p:nvSpPr>
        <p:spPr>
          <a:xfrm>
            <a:off x="279128" y="4481186"/>
            <a:ext cx="4833197" cy="2277547"/>
          </a:xfrm>
          <a:prstGeom prst="rect">
            <a:avLst/>
          </a:prstGeom>
          <a:solidFill>
            <a:schemeClr val="bg1"/>
          </a:solidFill>
          <a:ln>
            <a:solidFill>
              <a:schemeClr val="accent2">
                <a:lumMod val="60000"/>
                <a:lumOff val="40000"/>
              </a:schemeClr>
            </a:solidFill>
          </a:ln>
        </p:spPr>
        <p:txBody>
          <a:bodyPr wrap="square">
            <a:spAutoFit/>
          </a:bodyPr>
          <a:lstStyle/>
          <a:p>
            <a:r>
              <a:rPr lang="en-GB" sz="1600" b="1" u="sng" dirty="0">
                <a:effectLst/>
                <a:latin typeface="Modern Love Caps" panose="04070805081001020A01" pitchFamily="82" charset="0"/>
              </a:rPr>
              <a:t>Management/Responses</a:t>
            </a:r>
          </a:p>
          <a:p>
            <a:pPr fontAlgn="base"/>
            <a:r>
              <a:rPr lang="en-GB" b="1" u="sng" dirty="0">
                <a:latin typeface="Agency FB" panose="020B0503020202020204" pitchFamily="34" charset="0"/>
              </a:rPr>
              <a:t>Immediate Responses</a:t>
            </a:r>
            <a:r>
              <a:rPr lang="en-US" dirty="0">
                <a:latin typeface="Agency FB" panose="020B0503020202020204" pitchFamily="34" charset="0"/>
              </a:rPr>
              <a:t>​</a:t>
            </a:r>
          </a:p>
          <a:p>
            <a:pPr marL="285750" indent="-285750" fontAlgn="base">
              <a:buFont typeface="Arial" panose="020B0604020202020204" pitchFamily="34" charset="0"/>
              <a:buChar char="•"/>
            </a:pPr>
            <a:r>
              <a:rPr lang="en-GB" dirty="0">
                <a:latin typeface="Agency FB" panose="020B0503020202020204" pitchFamily="34" charset="0"/>
              </a:rPr>
              <a:t>Tsunami warning issued quickly – residents in coastal areas moved to higher ground</a:t>
            </a:r>
            <a:r>
              <a:rPr lang="en-US" dirty="0">
                <a:latin typeface="Agency FB" panose="020B0503020202020204" pitchFamily="34" charset="0"/>
              </a:rPr>
              <a:t>​</a:t>
            </a:r>
          </a:p>
          <a:p>
            <a:pPr marL="285750" indent="-285750" fontAlgn="base">
              <a:buFont typeface="Arial" panose="020B0604020202020204" pitchFamily="34" charset="0"/>
              <a:buChar char="•"/>
            </a:pPr>
            <a:r>
              <a:rPr lang="en-GB" dirty="0">
                <a:latin typeface="Agency FB" panose="020B0503020202020204" pitchFamily="34" charset="0"/>
              </a:rPr>
              <a:t>Emergency shelters – used by hundreds</a:t>
            </a:r>
            <a:r>
              <a:rPr lang="en-US" dirty="0">
                <a:latin typeface="Agency FB" panose="020B0503020202020204" pitchFamily="34" charset="0"/>
              </a:rPr>
              <a:t>​</a:t>
            </a:r>
          </a:p>
          <a:p>
            <a:pPr marL="285750" indent="-285750" fontAlgn="base">
              <a:buFont typeface="Arial" panose="020B0604020202020204" pitchFamily="34" charset="0"/>
              <a:buChar char="•"/>
            </a:pPr>
            <a:r>
              <a:rPr lang="en-GB" dirty="0">
                <a:latin typeface="Agency FB" panose="020B0503020202020204" pitchFamily="34" charset="0"/>
              </a:rPr>
              <a:t>200 of Kaikoura’s most vulnerable people were evacuated by helicopter within 24 hours</a:t>
            </a:r>
            <a:r>
              <a:rPr lang="en-US" dirty="0">
                <a:latin typeface="Agency FB" panose="020B0503020202020204" pitchFamily="34" charset="0"/>
              </a:rPr>
              <a:t>​</a:t>
            </a:r>
          </a:p>
          <a:p>
            <a:pPr marL="285750" indent="-285750" fontAlgn="base">
              <a:buFont typeface="Arial" panose="020B0604020202020204" pitchFamily="34" charset="0"/>
              <a:buChar char="•"/>
            </a:pPr>
            <a:r>
              <a:rPr lang="en-GB" dirty="0">
                <a:latin typeface="Agency FB" panose="020B0503020202020204" pitchFamily="34" charset="0"/>
              </a:rPr>
              <a:t>Temporary water supplies, power restored quickly​</a:t>
            </a:r>
          </a:p>
        </p:txBody>
      </p:sp>
      <p:sp>
        <p:nvSpPr>
          <p:cNvPr id="9" name="Rectangle 8">
            <a:extLst>
              <a:ext uri="{FF2B5EF4-FFF2-40B4-BE49-F238E27FC236}">
                <a16:creationId xmlns:a16="http://schemas.microsoft.com/office/drawing/2014/main" id="{0E5742B0-057E-45C1-B5D7-C04C672B25B1}"/>
              </a:ext>
            </a:extLst>
          </p:cNvPr>
          <p:cNvSpPr/>
          <p:nvPr/>
        </p:nvSpPr>
        <p:spPr>
          <a:xfrm>
            <a:off x="5223163" y="4481186"/>
            <a:ext cx="6689707" cy="2308324"/>
          </a:xfrm>
          <a:prstGeom prst="rect">
            <a:avLst/>
          </a:prstGeom>
          <a:solidFill>
            <a:schemeClr val="bg1"/>
          </a:solidFill>
          <a:ln>
            <a:solidFill>
              <a:schemeClr val="accent2">
                <a:lumMod val="60000"/>
                <a:lumOff val="40000"/>
              </a:schemeClr>
            </a:solidFill>
          </a:ln>
        </p:spPr>
        <p:txBody>
          <a:bodyPr wrap="square">
            <a:spAutoFit/>
          </a:bodyPr>
          <a:lstStyle/>
          <a:p>
            <a:pPr fontAlgn="base"/>
            <a:r>
              <a:rPr lang="en-GB" b="1" u="sng" dirty="0">
                <a:latin typeface="Agency FB" panose="020B0503020202020204" pitchFamily="34" charset="0"/>
              </a:rPr>
              <a:t>Long Term Responses</a:t>
            </a:r>
            <a:r>
              <a:rPr lang="en-US" dirty="0">
                <a:latin typeface="Agency FB" panose="020B0503020202020204" pitchFamily="34" charset="0"/>
              </a:rPr>
              <a:t>​</a:t>
            </a:r>
          </a:p>
          <a:p>
            <a:pPr marL="285750" indent="-285750" fontAlgn="base">
              <a:buFont typeface="Arial" panose="020B0604020202020204" pitchFamily="34" charset="0"/>
              <a:buChar char="•"/>
            </a:pPr>
            <a:r>
              <a:rPr lang="en-GB" dirty="0">
                <a:latin typeface="Agency FB" panose="020B0503020202020204" pitchFamily="34" charset="0"/>
              </a:rPr>
              <a:t>$5.3million of funding from Kaikoura District Council to rebuilt town’s water systems and harbour </a:t>
            </a:r>
            <a:r>
              <a:rPr lang="en-US" dirty="0">
                <a:latin typeface="Agency FB" panose="020B0503020202020204" pitchFamily="34" charset="0"/>
              </a:rPr>
              <a:t>​</a:t>
            </a:r>
          </a:p>
          <a:p>
            <a:pPr marL="285750" indent="-285750" fontAlgn="base">
              <a:buFont typeface="Arial" panose="020B0604020202020204" pitchFamily="34" charset="0"/>
              <a:buChar char="•"/>
            </a:pPr>
            <a:r>
              <a:rPr lang="en-GB" dirty="0">
                <a:latin typeface="Agency FB" panose="020B0503020202020204" pitchFamily="34" charset="0"/>
              </a:rPr>
              <a:t>Most road and rail routes repaired in 2 years</a:t>
            </a:r>
            <a:r>
              <a:rPr lang="en-US" dirty="0">
                <a:latin typeface="Agency FB" panose="020B0503020202020204" pitchFamily="34" charset="0"/>
              </a:rPr>
              <a:t>​</a:t>
            </a:r>
          </a:p>
          <a:p>
            <a:pPr marL="285750" indent="-285750" fontAlgn="base">
              <a:buFont typeface="Arial" panose="020B0604020202020204" pitchFamily="34" charset="0"/>
              <a:buChar char="•"/>
            </a:pPr>
            <a:r>
              <a:rPr lang="en-US" dirty="0">
                <a:latin typeface="Agency FB" panose="020B0503020202020204" pitchFamily="34" charset="0"/>
              </a:rPr>
              <a:t>K</a:t>
            </a:r>
            <a:r>
              <a:rPr lang="en-GB" dirty="0" err="1">
                <a:latin typeface="Agency FB" panose="020B0503020202020204" pitchFamily="34" charset="0"/>
              </a:rPr>
              <a:t>aikoura</a:t>
            </a:r>
            <a:r>
              <a:rPr lang="en-GB" dirty="0">
                <a:latin typeface="Agency FB" panose="020B0503020202020204" pitchFamily="34" charset="0"/>
              </a:rPr>
              <a:t> Mayoral Earthquake Relief Fund for residents who couldn’t afford basic supplies – donations for this from around the world.</a:t>
            </a:r>
            <a:r>
              <a:rPr lang="en-US" dirty="0">
                <a:latin typeface="Agency FB" panose="020B0503020202020204" pitchFamily="34" charset="0"/>
              </a:rPr>
              <a:t>​</a:t>
            </a:r>
          </a:p>
          <a:p>
            <a:pPr marL="285750" indent="-285750" fontAlgn="base">
              <a:buFont typeface="Arial" panose="020B0604020202020204" pitchFamily="34" charset="0"/>
              <a:buChar char="•"/>
            </a:pPr>
            <a:r>
              <a:rPr lang="en-GB" dirty="0">
                <a:latin typeface="Agency FB" panose="020B0503020202020204" pitchFamily="34" charset="0"/>
              </a:rPr>
              <a:t>By March 2017 – a permanent earthquake resistant water main installed – will move with future earthquakes so it won’t break</a:t>
            </a:r>
            <a:endParaRPr lang="en-US" dirty="0">
              <a:latin typeface="Agency FB" panose="020B0503020202020204" pitchFamily="34" charset="0"/>
            </a:endParaRPr>
          </a:p>
        </p:txBody>
      </p:sp>
      <p:sp>
        <p:nvSpPr>
          <p:cNvPr id="12" name="AutoShape 7" descr="data:image/jpg;base64,%20/9j/4AAQSkZJRgABAQEAYABgAAD/2wBDAAUDBAQEAwUEBAQFBQUGBwwIBwcHBw8LCwkMEQ8SEhEPERETFhwXExQaFRERGCEYGh0dHx8fExciJCIeJBweHx7/2wBDAQUFBQcGBw4ICA4eFBEUHh4eHh4eHh4eHh4eHh4eHh4eHh4eHh4eHh4eHh4eHh4eHh4eHh4eHh4eHh4eHh4eHh7/wAARCAFYAX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pG7etLSNQBg6RrF5deIL7T7y3jtVgx5ILZaUH+IVvVyXxHhgtdMXW4cpqNpxbvzhif4W9q5TQvifex3UMWt2tusGRHIYSWKMen/ANes5VIxaTJuk7M9ZoqnpmpWepW/2ixuoriMHBMZyAfSrY6VoVcWiiigAooooAKKKKACiiigAooooAKKKKACiiigAooooAKKKKACiiigAooooAKKKiuJ44I2lmlSKNBlmc4UfjQBLRUCXVu0fmLcRMm3fuDDG31+nvStcwqxV5olKruYFgMD1+lAE1FUG1fTE8zdqdkBGcOTOo2n0PPFU9f1qTT1iNtHDcE/NIDMq7E7NyehppNsTdjbqK7jSWB4pBlHBVh7HrXNf8JZKXijTTHaSZN8I81D5gH3iMHtkc9Kmg17UHlWKfSGTc4AkEg2bT0JOav2ciHUjsfO/jm31O08Ra34fm8Pi+srd/8ARHLY3kjIOe3WseSx1zUtEuYZozA8EiSWvnPukiIPb1GDXpvxGu3Hi6V7yFbRpox5CNIMzAE5IGevtXB6pKL6+htba+it51YTTXPmDbAMfKhB4JPp7V5teCp1G2jDC1Ze09knaKu/TzNPTb670+4t49QEZ8xfknjHDtjkMOxPNcu/jTVYPEOp3S6VJJePbKqtGuREqs2FI7nqa2v7dWzn8rV0hlkypiMXzJc5449x3+laWjyW7CeS2i8lzNumj/iRsD9MYrlnCM48z3Lpyngqbb+1ouz/AK/4cyofHUOmWksraDeF5mZt7AknH8T5rSt/E9xPBHMI2AkUMBg8ZGaSDR/FOra7MH1a2htG5RZIAQIz/DyOnSukj0/VYUWFdXsAqAKALKPoP+A1hUlToPlS1/ryN4xdduU5WPfKKKK98YUUUUAFFFFABQaKKAIL22iu7WS3nRXjkUqysMjFeA+K9BsfDd9c2whd7hiSrMeHQ/xD3r6FPSuX8e+F7PXtOd/LEV5D88cyrl+O341jXpe0RM1ozh/gjqF5a3culCxka3kUymRPuxt7/WvXImYr80ZXngZzXh2hanqHg7xMGu2uJbKcAMEQZfntz1HT8K9nuZ7h9ONxZQ7pWUMqPweadJNKz3IpSvEvCimRElRuABxkgU+tTUKKKKACiiigAooooATNG6kdSwODg4wPauZutK8TGU/ZNZjijIPBTJz60AdPu/KjNc7caTrzRRyRa4I7gKqyMYsqcE54981UvrfXNP0+S5vPFEUUSL80hh6GgTaSuzrc0ZrzvRviHpcMEdpN/aeoTsxCyLCMv6YGa2f+E4sI3AutM1W1B7yW27/0EmqjCUtUZKvTfU6vNGea52TxRaT4bSx9t2AtNGvyyLx02tg0228TXM0aMfD+porYGCFyP1pNOO5rGSkro6TPPSjNcw/iS+WyuLxtFuY0hcAI3Lsvc8VpaBqkmqLI7WMtqi42eZ1bNIZrUUDpRQAUUUUAFct8U9Ivde8FXmk6eAZ55IRznAUSKWJAwSMA8ZrqaRuvTpQB88T/AA58eaLfauulzPe6Y+my6bFH5rK5DKWVlBJwA7tx14603xv4S8d+LtXOpWGl3ul20ulxWNzbTTkMyhgxIIxzlR+dfRGPXJNGDQB8yw/D3xhfaSukR6Iba9W+mnkubsO0LKVbYpww3ZOB2xWtZeAtefUbyGXw7dtDcaTJDI95eNJ+824URkYxzng5wMV9CbTjv06Zrn9U1+6stRktxpF1PDGoPmxgHd6gc9aai2Jux5FqHgLxDG0FhpeiNDM9hCltqCXTbbQLG4ljwe7ZXnPOPao9B8B+N1+G+v8AhzUbx5Jpnsk064W5+eONfLLhv9qMgj32+9ewzeI1jkWJ9H1BmdNx2Rg49M81yo8NaLqN/Iy2muWQkZ9wD7RIxYsScGn7OQlNbHiXjPw74qt5rCHxDYi71YQfu7uOfK2mGIEh9QwA49q4/wAM+EbqTSrxriCO7N8Yp4yHZSuHG4Hnk4zz6Z4r0PxHpdjbeKNRguX1C0Ey/ZlMkpfJ/ug9uMVFrYitNOfy4Cs0UA2yj5dvbOfxrgxUainZa/M54zhJWvZydl8v+D9xxFxpfka9b22pzSva/ap1itoDlrUMzbGz6YIrrvEQstauLfTvCs16zYEd45GyOQjozN3+gxWX4f0efxFdLZWt07aRagNPMowbuYjLZJ7Akj8K9Q07TLHSNJymF8oYjjJ+VR7/AJ15eIivbQqKTuui2d+/c701Sg6dr2116efz7dt30OQu9N1Lw/Pb3EfiCecOm2/hZcqQBn5P7uMe9Wo9X0+RFkSS52MAVy3amalKmralLau8lvvg3qirliMjr6darr4ADKGXXZY1I4TZ90enWuxSVOK5rN9TBVlV9+r1206H1RRRRXqlBRRRQAUUUUAFFFFAAelQXE/khT5bvuOMKM4qeigDxX4iwN/wldgbOx1CO3LGSSSSMiKMqcnGfXr+Nbmk+MLbWbLVNPsdRFzdW1tuiRSQ+Qec+uOK6j4j6M+teGZ7eOUxPH+8DfSvBdNvb3Q765uNKkt4pxGyByuSyHqP0rlqSlSk3fRmTai7Ht/w58SXms2Vx/apjW5hcR4UY7dfx612A6AivJvgfqEQe4tZFKvcRrKrE5DEcH8a9YDDOOM+ma2pS5oJs1HUUgx0FJu9GXP1rQB1FAooAKKKKACkb+dDfWsnxLrlhoNgbq+kx2SMfec+goE2krsf4i1qw0OxN1fTBF6Io5Zz6AV4t4q8UXfiyYLLFPb26FlS2U4UHPDP6n2FLreoajr+ozalcKwA4iTqsS+3v60+d49HsH+RftHlZTd0ye9cc8fyS5YJNnDUcq+7tE6j4QafBJJd6ndBfOsyIIyW+78oJJ/P8q72LW9LkdI1u0Jc7QB615L8MNekFnq2l2Vu0moKY5JLeQZ8xXA3Sgdxya6CDUNTTUvs8Hw6nFmFDGbzMZfnJ6fT867KagkkdFODhBJHXS3Hhv8AtRbtpLRLyIZ8wYDgHj5j+PetB9X01J3ha9hWRANwLjjPT+deeaTrhvJpvsvw3vsJmKSRn7jt0rc0F/7S1oRXng2axV4tz3ErZAxwB+grRuPmWoyR2FvcQ3MQkhkWWI/xA5BqUY6DjtwKbDDHDGI4YwiDoFp/0rM0FHSisFZdajnvGk8raMfZ1c/frOK+NPKd/PsN7AkITjZ6A/rQB19Fco+r6pHqmlrdG3tbWVyshL5MpKkgL7ZqzpWrR6zrd3FbyypHp03lEo42XBKg+nYn8xVKDauS5pOx0VFFFSUFFFFABTfx/wDr06igCnq109jplxeJGZWhQsEHfHavPdY+L2m6bvVtF1a4KQRyGWG2Zo9zKGK5A6jP6V6Dealp1rOLe6u4YpGGdrtgkVy/xF1zTbHwvNFazW32i7zDFswccfMfwXJ/CgmcuWLZ4XJqB8bTf2xDBPFDHetLLHKCrHAGMZrPj1bVJLa71CTRHm0pv3KLId0jnuQPStDw29zrGr31xazSjT4gttbqAAspH3n/AF/Su90qzktYUWSMM2NlvEq/eY+v0ryKuJUZXjuzOnFWUXHVde19/mcp4e8TaHb2sdlaaNqivDGCYorUhVJ6qTioNc8Yx3IMlxY3UZGBbw+URG79F3HHbmvSTatb2cdlCYZLgZ+0FAMIx5O41xt7cQ6pqr6Xaw/a4YM/aJtuI0b69zXFTqQc3pbzOtULpX1j1INK0t7C2f7VcCTVLshrqQ9jj7q+wqXhfl+1Nxx0rG1qTxrZveXUNvYyQ5KQmQ8nJGCPwzUUcnjjy1yulZwP4T/jWiem5x1abqSc5Nan1PRRRX0BuFFFFABRRRQAUUUUAFFITRu6fzoAx/F89vb+HL17lnVDGVypwfzr5pt7EWd2sf2h/wB78+ZGPTJwP1r6B+KOow2XheRZoPNEziPbgmvIdJ06ZtTZVjSZpl3bGYZRfYnivOxtVJpPoRbmlyopaFaXey5uJJprF4nLQ+RwSp9T1xXY+EPiDa6KIrfW0mnc5/0lZd7H0yM1kXVqltbwz3Jkld3Mflq2MjsTjjFTf8I3HHdxPHawqNoYOyZJJrjp4qVN6nQ6LsuXc9AuviBp91bmLR1lmunHG6P5V9zXPaguqTXltb2uoXLX93ICzeaVVFzyAv51V1KD7BaGbTZIzIAA6Ljk/XtVn4ezzaz4ktbjgm3RjL5iHGenymnDEVcTVjbREySgrdT1TT4Ps1pHDvd9oALO2STU9In3aWvcICiiigDnPGviA6NbxwWkYn1G5JWCP09WPsK81uNJ1TUNSM+qXpuZlH3i2VXPOFHatTxFqXl+M7ya6VppVcwxIB9xB3H1qfTryO8Tz8LGwOAmeV+teHmOMqxk4Q0SFRo0679969iqYrHStNee/cQxqMYA5kJrj7y5g1PVpJtQnS0XYHiglfGEB612XjOxWa2h89HJ81N7n7qrmr2qeC/DOpKG1ezFwqrsQkkErxxkfSuKlWVOHP1enoaVaHtJckvhRwXiKzudG1LTvEfh69tV1K3j3FBKuJ4j/C3Neh6R8T7OXRI59RsLi21Jkz9lHIc+x9K4vxT8P/Dkcb3Vvp00cQKqWed84GMBRnp0rP8AhJC2qS6hJet5jQTmJEc8RgAYArvw2O9nRbeoqkJSfLHS1v6/BnceHfG+p3Xiy1bUWhs9Ou1aMW5Iwjjndu/CvTkZZAGVgwIyCDxXifjDSLcGWeZNiRR7l7BSSM16hayXzeG9Mk0jypT5Eedx4YbRXpYTEfWaal1OaKnSm4Tdzf8AwFIM81zMl14uz8mn27Zx/wAtBVqxuPERuoVu7OBIjkSMrZxXW6bXU0U/Isa1osWqSRzSTSRSR/cKnpWfceFYZJJZptRvDJIdzEOQBj26YrpB9P1qO4XdE68nKkY/CoLueGa8VvNVuHstRQfYmeGLLZ2oQdzD0ruvhJ4fl03Rxe3bvJJOxaPd/Cv976muN8L6Rpaa9qFvrVsYI7VJJpi3y+au75Q2OnUfWup8M+Ldc1LXlh0/RFXQFAhVy3zRYA5J79enWtlGp7yvp0R5lOUOZTluejBqcKwfCk1xdWcl5Nq0OoLK52G3XEa47DvW4rcc1lJcrsejGXMrjiaTJzWZ4p1R9H8N6jq0du1w9pbvMsS9XKjO0fWvP4fjLpcCLb6xpOoWd+kaPcwiMsIw3TmkUd/rmrnSzGxs5542BLNEucYrOtPFf2tlEGmXuGjZwzJgAr2PvXNWfxk8NXd/JYQ2160qZxhPlIBweelZWsfGDwzqmj3dtps2p28q8O8NsSyjJBIBHTjrQJvQ7GfTPCnjJpbqZVuXQCKfa5G0jsfcV4f8R7nS/D3i37LoulyHSkjYXM8jGRZJDkfL6nnGa7CDxvoE3hS30/wjcGzhuGkjkkmTbNKw68HnPPNZXg/TZvs/2O8kN0FZmaadAc85wB7Vz4uvGjC5K5nZPdlbwn4p8H2emIxuI4VhVmP7sjZjkjp711mheMPDhuk+1alFHcXY/wBDiaNvlXt26n1rPtPDTTPcra2OnG3uziTzYhmM/wB4V0jf2TAGVrKzklhjWOJzAmRjqQcV89XlTu5LW51UE1FJq1jH8T2arb6hcWNzJaTS27qqRDgnB5rB8FTRXHhPThDGqBUKvj+J9xyze9bd/dKrqzY4ztLfxV5ne61e+BYNRup7KWa0e4EltHjG5W6gfQj9a0pJ1Fyt69BTqLlcY97/ANfgzs4oF1O5kurlnMUchSBM8EjqxFX98ftXnGk/EaFdG8v+x9Re43lnZYjt57A4q4vxG0PaN2j65nHOID1/KiNCbV7GdeT57LZH1bRRRX0pIUUUUAFFFFABQelFFADJVLLhWK+9cv4y1640OW2gtmWW4uQRGrj5ciurPSsbxNoFnrsCR3BeKSNgySocMKiak4vl3A8h1TxJrXiK++z33lg2+f3cQ+UH1NVbHT45p4JnRgQzDPm9vcelaPiXRL7wzq1y8En222bBBEqq4HfcM5rOs7/TGcmSBvLYHe6rjb+NeJio1L+9uVQmo1FdnU6LorCzMtxLHKmCsKAcKueoNVLmWaCQ6faxy3F27hYkz8zA/wBPeksby6/4Ru4uYGVILcbIfMy2eetZfw8udauviBbtdxx3EYGA9u+CoPdvYelc9CDrVPeZ0VqnIrLqdHY/D/Xg/nz31oEZSGh2lz+DZHP4V6PpFlDZ6ba28MKqI4lXOOeB1NT20KwR+WhbGSfmPepx0r6GnRhT1ijlEHFG5fWuf8V3GpWbi4t722gtigTEikkOSeenTpWM+r6mqsq65YMzZb7hx9OnauqNJyV0ZyqpM7ncPWlrldNXxJOiXKahavFI6tjaRlcjcBx6ZrqRyB2NRKPL1KjLm6HmOo6RDfeMNXuGZkeJlKt2zzV82MEcrXojViIckBf9Y+OBWFf6hdW/i7xJHvyizR7R6ZDV0OnTZFqHPLJ0H8Rr5PHTcsRJ+Z10aahHl67/AHlU6XdaikD6ldlowRI1uDwp7D8K0bSdZ4SqyrK8bkPngj8KW4H+jSPu8ueFsq2evpn2pl1DJJLFe2qobjGNjjAde4Nc/Nz6Mprk1RR12a0mkt/MnVdh3EMew68V5z4abWtO1vW7rSdNs3sbtxKJriYqIm5GcY6cV3l/o/2+8MuoRLJKxBEa/djUdAPrS6rb2dhpzmWaNEQZcDhWPvV80Ix5Fq3uVCU4PnaVvP8Aroch4d1tvEnii20TVo1jUTN9qtd2QVCk7we68V67puteHZNMkh0nVrIQ2qmMlJRiPA4zXg9jrFvB4ps9Qu4EghuLoQRXeMeWhBBz6A9Pxr0ZPgp4Lad54ftirMzSsFmO1y3OevvX0+DSjQSicMo3m5vr+HkdFbadcWrol14mTbIwCoCASTkjHNdXC0bwhopFdCMBgcg155L8H/DMs8c01xqLzR42uJyMYzjv71asta8PeB1sPCcdzI8UcbFpWbd5WBnDGup3mQ5Rp6tnY6hqdhpsSSX13DbozbVLnGT6VxXxN8X6ho+210+MIkke43RG7AP90dzXBXniG28YavqazagJhGm2CIqdsaklQVPQn1q1Bo8cdjLjUVuryQeXBJKOY0A5A9ua45Y+hSbi73X9fgZ1VXk7Wt+f9MzYtLmbRJbq41eENcY8y0mlxLKm4ZYn1xyPwrXmub/zoLrSbYWejaXFmFpZP3Uz7fvMR1fPGPasGGTT/sIhhc3b2hV7oyx5a4OdoQf7Izz9Kuub22tbzTDILUOBPNgho8Yyqog6Y45wK9P6xCEbyVm9l1a9Dy1F/Z/rcktL7XodESwjkisYtPkWeNlUhnPPOM8g5/Su70/xLqP+haFbTf2prDssl5OqfuokJywB9ulcfrupxmxtfstzD9r2hZ5mUFkHbI963PDCnwzps2qTx2P9pXDAW9mlwqhVIzyegJHNcmCrV8TFzqJb/wBab+Z2OMaMuWMtP0PUmCspVgpU9QeQaje1tXZma3gZm6kxgkj0NcL4Q1nUNc0bUdV1dZo4GvQkMER+6oABGfQnPNTeLvEHibSZtJk0HSX1WwEDzXzH/WbVwAB6nn9K1nBxOynUU1dHYW2nWFuMQ2VugyTxGOpOTzWF4z1/wv4M0g6nrMdvBEzCONI4AZJWPRVHc1y8HxJ1p1+2XHg++tbHyWkd3GGUA8kivMPE/ibUfHtzZafb21xZ2emXvnRXN2mZ58YbIB7c447CsKtWFGDnN2Rerkkjchgk8ReKD4x1a0isgimGw08Y/wBHj/vtj+NuMjtS+I/EFzoFzAbW1F1DLGWf5eAV689uBWJp3iNlvrjQru1B1SECRlt23I4Pdm6A+3WoPFfhnxD4qkjurHUjawWylnSBim9uw5xu7cHvXz9ScZ1rVH/X6GyVS6crJ/1tY1dO+LGqy2lxFZeBrqZd4UvHJwWPQdK6nUNVEEf2m+8uMyQqxjzwpx93PtXl3gmTxH4f8SSxavemSe6jEZ8x33RgdHAA2/r2qNdVtL/WLw65dw3Nvbs0RWRsKGPIwOmeOvWtI4SEpe6rIdaclHdPzNLxjqmoTXdtaB2sbS4HmG6UbnI64X04+tUE8U+Gb27Qz3lxdJDH5atLFuLMOw7E1Q+2fafNbT9esIoThIluAZNuOwyKvaRLJBC0v9uaCrhtoU2/AP8A3z1rqnRpQ96yutv6sebdzdo3SOk0fWtP1K8S1t5tsxTcsZhACj0PvW6YpgcDgf8AXMVmeGLe9jikvdTks5i6hleGLbj9OlbH2pPWuKbd9EaRjHue6UUUV9GdAUUUUAFFFFABTXO0ZJwB1NKTziuV8cy6jcQHTbNxAJEJaT/6/as6tWNOPNLYLN7HURssgDo25fXsafXFeAtb8yOSxv5Nl1ANgTdkEeo+taut+IrfTdXtbaS5h8uTPmLjLD0OaqE1USlEUpcq1LmoJah5JG0lLiQj5m8oEt+OK8N+K9xHD4sjSx0m6thOgE0QXCk84IFe7X2qW9pYteM++IJvyuORXi/iHVtM1LU9S1y+mt2lRQtvFvO+Mdsj1rnxdRRhqHLzGVZ6hfvpJ0vIiiRiZpRkB+OFFd/8FfDK20La/MG86YFIwSRhcnnHvXO/D/R08QX8K3FpdvYxESN5hAXPp717ZDHHEixxqERRhVUYAArnwVD7bQm+d3fQkooor0iiC8tbe7UJcRLIo5AbpVYaRpilmFlDk9flz+VZvizxTa+H3VJ7W5uHdQyLCm4nJIx+lZNp8RbG40q5vv7J1RWtsebEYfmwe49ad2KyFHjC+ttS/s6TwhqoCvIsTxJlCi5w3TuB+tRw+PrxoY55PB2uRpKSF/dkng45GOKZB8UtDckSafqsJRQWZ7bCjPQE561I3xM0IWs1z9k1PyY0Zt5tsAkDOOvXmkM8y1zWBceI9Q1a38+JrtkElnKmJI8Z6jqDXQaddNqsdvprTT2UKp5kjEYfdngDv0rl7a+S+8TajqskbFri+L7SvOzPFejaVH59+uoNGuD8m1hjC9iK+fx1WCm3GOuuoqSlKpLXTTQqahpL2lqbqbW7oCIZRWAKkD+9xzWhpt1qmpQQXEkSWx++e1QeILcX2p2GnmbzlM3mTRI2flH96tazVxbPucSFVIyeMCvPqSk4Lm3f4HXCKUny7CarNLHaM0Txm4x16ZBryjWmuNV1a9tri4cwWxUrbqerHPX16VueNHvruwubC0vDHLIu2Ejsa8t0TQ/GD3eoWsWqQxSRsjrIWOdwzyfUe1b4eklDnbMqtR3cYvZHV6nbx3Fhc2txDvXY3y454Bx9MGu3+DXj/To/CGlaXrl08F0iGNZ5jlXwxABbsQMD8K8sn034hwwbr7WtMFwx3K2MYGDnNZngCDVE8XTaheTJdCOPHmQp+4MnrtPf+te3gqtODfPszip05xhKKezv5dmvnpbvY+hPiX4smt7U6VoUzJdTfLJeINy2wP8AU9q8vj8Hatdw3UB1iW7skAkbzUHmyt6FwM7TWZ4u8Uat4dv7KzuooL+yltiZ32H5ZSfkJPcHn8qp6f4+1WI22mS3cESXupNblTBt8lAGIwdxz0AycV50qmKxD96yV9LdvPzO2M1TXMtvTW/kN1S78QR+IdPhsfDlpaJDauqNFMFWRRng5PUHNX7PxNr0VsbhdOtbiYAxhVlDY6ZIAPNcpq2q3Fxr82naxcW8kr3CRWdwYz5VvGz7TIWB+bvxgc5qhZeOby1ne2h0OytrmaaOG2vYIzslPzb8gnjcAMc9jWsaUU1zaryE37XlbupWt/Wv6HqT6hHq9ogijjs5FhJURr3znLenAPWq9rvu1Zl1mKCOCPMlzKm6R/UBep9qs6ZbWr6bZ3hKB7qPcwH8Qx0qv4R36x4g1KWZ0h0vTmW3iiIx5jgBjn/vqu+nmcKCtCPur9fz1PJWEnVm1N/0tEUr7WvDelXVzJJbazf4JSN3h2RSyLjqAobAzxzVzwZeSePPFEFnGZVZo98s72+FjiAwFAxjdjAyea6h/Cmq+KLa2uYbBLdJ5Q0crtxCo77cck16h4O8PQ6Bpxt1l8+Z3Z5JSoBJJzj6CvRVaTgnNK76f59yYYZSnotPzIrXQotH8NPp2l3LQKMt5kuD9c54rSsZPI0tJLiaNtkZLOp+XAq1cW8NxA8Ey743GGU9xVWfSbJtGl0pI/LtnjKbVPQe1Zp6WZ6PLbY8w8c+MZNeiGm6erwWLczSPw0gB4UexrkZND1a+8VrJp0wI0+z3X6sQJIEfIUoO5wvvW/rPhnxTp7SWem2X2q7AxZz/wDLNVHALe+O1eS6jZ+LvBnirVZLzxcRfR28c88YXcsseSSjDPAHP515ksJVxVVuq+WMU7Jbt/c9Fv626I68toU506lSpNKVuqb8uiO6mmtbNLVtL04y28j4kKxbpbg4PzscZ64rOvPHniS0gFjH4HnikI3mRyVXk46frWVf+K/CN94fMM+oz2a2t00VxJbDMkkig5CDP3MkVi6NNb6p4ptrmPVtSnu/shMcFzGExEvAY4Y+n415uW5fCmlCa0W7118zmxOJai59Wd/Z3dreeG47m8hL6xd53jPFsM4wM9a5rVNFg1DU0ns7S3yX/wBIMmPLlHqB61Zt9Y0W40211S5u5ja3LtHG4TA3KcEY/CifxV4VXTku7Oea7ieOKWFII90jrICQqjPJwDmvUq14uSSjotF5Hm0FWT9otnv5+RUmn0uxuf7Nj8IyzRIQ4mSLIOPTjrU8uqaObpRN4OuY0XDKqQ8k+rcdaszfEDQIb20tUtdRElzGTbkW/AC/f3c/KVwc9elV7D4heGTJLdXl3NBFGylmng270YkCReeVyCM+1cju7to2V1ZRNgeLLN4dh0XUYocbf9USF/TpWcfHNgh2CG4wvH+oP+Fdv4Ohs/GOsG305Xk060uXS9lxgbl42A98nnPtXqI8H+GQMf2HZH6x10UMGpR5paGvvSbsb9FFFekdAUUUUAFGaKSgCG6uILdS9xKkagZJZsV5+L5rzU7u+uboLCHAiVm+XYP8ak+JZgmuma5eS1+yxZicNxNIw4XHfvXMaDpoNxDJIZXLQBnjk6BsnPFeLmNfn/do2px6spQxeJP7VvNTg1CCGG43RlmUY29sDrWP5N9a3/8Ap093d2jyqHmwFZATjgk16MbXTtOhbULiVYYEGSZWHlD356Vn6S+n+L7pbWzuLO/s95MstrKGCBT3xXNhq9T2igiqmFlKk5qL5e9tPvOw1bwta6p4STSbWUwrsDRyP8xJ6/N7HvXmOo/DPxIdUSyR9PulOH+0uhUKPQjHNe528axQxxJwiKFX6AU81706MZu73OZxTSRj+EdDh0HSo7SNt74HmvnhmxzgdhWxigdaWtIxUVZDCiigkUwEZQSDgZHSkx7A5olkjiXdI6oM4yxxzSkjbncMetAEVxDDNC0dxFHNGeSrKCCR04rzz4q6/Mkcmh2cgghWDfdSjqoPRB6E4rtvEmr2uh6HdatdMPKt4ywGcb27KPcnAH1rwvRodQ1LWE1DVN93dXkvneTnEanPyK30GM1yYuu6UPd+IHTTScnZX+b9P8y14Y0e8nuzqV1+4tjtVUP3sds+9eiPPHBcpbspaJ0HOO1c1rEOr2enyCZoTzncpx9a2vDsfmW1veTXReQR4C9ePWvmqs5T96TOqm4qTUVuT2dlDpgluoHZt54DKA3Pv1IqO+ubqQi2gRYcgljjtVtJRcwNJNkojZVsYzVhWildl2rkp1HasXNyd2aJJKyOG1OJZLi2Y7twzlieBg4rhrfVltvEL6rdQSLpU8Txw+VGXZip+8wA456V3niyRrexvblFHk21s5D+rYOP1rJ0q0ax8JaVMyfvUADjHYnJyPxrrpSulG+4lCFOMqklfW3ytrb8DmNRu9Sm0+61S906Sa1nl8uK1WINIkX94j3wKi0TxHonmF/sF+qQ7Yo4VtjwfrjA5r16w0Yx23l70EkwBAPUiksksINbv1SOA2ghXzCEGN/cfWto4v3HG2hzTo88k5fd0OKi8R+G5dIl/wCJJfySnCuklrkIc8Dnr+FdJaeCfCtpZQfbND0p7iSXzZWNsrGRjySeOua6S2aFo3VbZI4W+6+0c+/NcJ4r8U6XpM8lpb6h9vuix229v88gP4dBXOnKfu09PmdChre1zS1TRPCKPPJNpdpLHdELPClsoEqjgK3GSBWN4zi0u5sG02PSbKzhKqIpo4lQxEA7MY9Mn8650nxhrpErMmi24OefmlP59DVfUvDP75TqGuaheFuSC4A/QV006UU0pS+RzVarirtpfj+Wn4jdBvQ+mxWscO24syIpNzADjjI9jWDHr0fh/wAQajHrwni065v0k8xUOGXaoYgnjtW+PDunBy/2OXewBdlkf5vc81S+IWnTNoVtrBUXKaWMC2Zd6NFn5tw65xmupVXCcbJNX17+RyqNKtOUYN+/5W107N9T2+H4reA4rNI7fUwzInECRNkKMe2O9WE+LHgAiRl8QRGOM4ZxE+M5xjpmuJ+E50wT2Om6ho2nMlzH5lvOEBbcf4fcf4V6b/whvhUCT/in7Ebwd2Ihg5OT+de1dPZ3RVKoqivaxvW00dxBHcQuHjlUOjDupGQaexGKjto44oUhiQRxxqFVR/CAOBVPXbL7ZZkbpcodwVH27vYmhbmrLp6Vx3xB+HuleKdGvoYoLWz1G6Qj7WsI3EkY+Y9SOldFoOoR31odskTvEdkgjbcAR71p0/hdhbxt3Pm7S/2ZpLGyk3a7b3dy+jCz2SxkRi5EiMZeBnBCsPXmtd/gzr9vf2Gp6ZJ4b0ya3tGtp0i80oyli24ErknHrXvVV9SjeWwuIozh3jZVPuRSSXYmUE42Z8p6H4D8R3Gg22iSX2mm2srqSVHjDb2Jc9cjFVf+FcXHh26ln0LWIPtKNE9rA4bYjiN0k5AyFO/jHpXp+jW9yIbkM4iaMsj7uPmyetZenQ3ep6kYbCCaSeUFY2K5Uepz6V4q9rOtKMdkzKdTkpRtuziNC8KXVtHpkOp6u9yLZLtJmMjM7+erqFQnk7d/44rqfDXwM1zxBplg3i7VLX7JZQi2tLaKM5eDcxYyZH3jkYHbHvXsPhbwLpelJFPdRLd3wAZnflVb/ZFdevGa9SnRUNW7sKVOW8jjPg94Km8B+En0CbUBfgXk80UxXDeW7ZUN6kDiuz+b2paK2OiwUUUUAFFFI2ccUALVHWbi3s9MmuLqZ4IkU7nU4IqPVdY0/TLV7i7uo1VT93PzMfQD1rzq61jUPFFxJbajaywaeSfLtgdrN6F6wrV40ogc8st5r3iA3F5NLImSbXzW6KDxn8K6WVVt08xisEoAZmLYDr6dPWk1OOAxQQRma2mgUGDy1O3I6g+veuU8bfEDQbCGK31QvNJ0ZVX5kPQn6V87Uqc8rs7cLhatRqNGLnJ9Em39yOJ+Pus6pquk2xgknFgkzLcIv+rLcbSP1rjfg7q/jLQfEp1bwf4bu/EksKHz7C3k8sSoRjlyCBgkHoelfR3wp0rwxrmjR6peXNnq8kxO2OQAxx/7Ow8Z/CvSNH0fRtIjaLSdLsbBG5ZbaBYwfqFFdlHLH7WNbm03PsMLxd9SyWplFSh775ld6W5u63uunyPD/wDhcXxu/wCjddS/8G6//G6P+Fx/G7/o3XU//Buv/wAbr6BpD1r3T4I+f/8Ahcfxu/6N11P/AMG6/wDxuj/hcXxu/wCjddS/8G6//G69h1e48SW88s2n2sV1FuULGzBQF7nPXNRRTeLLgB5LW0tSkhIUSbvMTAwPzzQB4tq3x0+L2lW4u9Q/Z71GCPITedVB5PbiP2rGH7T3xAM4i/4Ude72GQDqhBx/35r6Cln8TSlC+j2jKD9xpAcH1rH8QPq9rol/d3ei6ZGY4j86or7s8c5ppXYpS5U2eAa/8fvHXiq1fSl+Cmpq6NvLQasQVA68+VUV/wCKfita2lxe3vwW8TR2jRIrF9fAVQOh/wBX1Oa7W78XahbwQWurT6ZaWc2Il+ywBHkPUDIHC8/SrK6TrHjKUNr2tXR0i3YNFAWCxgDoDj7x+tck8XTjDmLioya13231/wCGPL/+Ez+MWsW8FpdfCbVr/SraYyx2/wBuGdw+6GfbyF4wMdqtaP8AFr4jx6oRafBm4eeA/NH/AGmMr/45Xtd1PFpOlrDZY2j7vHTtXGa1YeE9FtjrN3pMs09zMNyRZ3yN3wB1+leQ8VGs3KUPzNmnOUaa3XQ5jVfi78TtSkltW+CVyDAw81f7VXIz0B+SrFv8XfiZawPDb/Aa6WRVwWGqhio/74q/ftZa5JcQeEvDMEkBKl726dozK4/hA7gDNXrLW7Lw9YtJb6LJPDcny7i7tl3GJgfmUjr1zQqcXG/J8rv/ADNJQae+vkc3P8bfiZDLFpv/AApK8jljj8zy/wC0snaf4j8lZVp8fvH1nNNa/wDCobxruUFV3X5yp7ceXzivUvANvcXl5qviO6Bja4ceSswwywqOFwenOa6PXGsZI7HXBbLC8VwPMYLyFII/LmojKg5qHJ+e/wB4pXheV7pHz1oXjP4k6zG+oXnwh1bX5IpcktqYWKNx28vZxj610ifEL4tNbSQH4E6g8T8Ef2gOG9vkr03VvDk7axLrvh2/Gm37/M6BAYbr03D39etImv61G/2OXQYf7WBA8hZxsdj/ABA54U+/PFQqkZ/BTX46fidVaLqJOU9PyucFp3xS+MlsZYbj4F6jcPEPvSamFKIexOys/wD4XR8Rb64l02y+Bk7XKfMAmpbth9ThMH869Pj8L6n4s1KebxJfbbJHCvZ2DsqSMOuTwSBXSQeHrDTrZ4NHsYdOtosYEUYG8/7R70VK1KOvIr/P/MwUIpW5rv8AA+ctX8X/AB51Wcf2x8L9Za0PAgtrsQ5Hpuwf5Vc0vxJ8SNHtl+y/s93sEZ5LDUBlvqdlfScccbwRiWMAocknvWffwSXjNIz7VZwsajoR61n9ai/sL8f8xyvJWv8AkeEN8SviksZYfAe9C9CW1DPP/fFM8AePdc8S/E0+EvFHgmXQb37A94DLeb22ggDjaODk171e2ZmdYYkby0wrt7145OtjYftsf6VII4V8IAljwN2+t6FaE1JKFnZvqc1Wkrrm1PTrmK0sctPC8YkHVgMLmuU1PUoXinsrC0aaFjtd34DA9a3fEF0Ne1COKFWFirZZnGPMOOw9KgvLO0EBgEoj9AExiopclO3tNWzCtzS/h2SRwPhWO9svGehWWhaxC32ViiNdA+Xn0P059K9yWz+JAaKQajpbfOxcFTtI7AV4BrMX2Px7YR20nlrfBhcemBzuHoT6+1e//Cuy1hNON/qGoXUtvOv+jQzOWKr/AHsn1r6LDzjOCt/wDFPknotJanU6AurJYhdZlt5LrJyYQQuO1aD/AHTnpQvSlNam5gqZNL1Nlbyo9PkG5QiYKuepY56da3VYMoZTkEZBqC7tLe6i8q4jWSPurDIP4VOqqqhVACgYAHYVUncmKsLSN2paKko861/RdNj1SW8n0O8nWS4CvFC3yMDj5m9q2W1TVobW3ksvDjJEofzY2IDKoxgD3NdZgelFBKjFdDlo/EWreWnmeG7vc+CFDDKg+vvXS2ztJAjvGY2IyVPUe1SUUFBRRRQAUd6KRj+FAASfbFYviTxFaaOI4W2y3cxxFCGwT7n0FZnirWJpLh9Ps5pIRFzLKnXPZQa5meRGtSkqvcXMh2tcynhf9nNcGIxnK3CCuyoK78h+pFdQvP7Yv7dPPjTEaIfkQ+vPBNSWk8zNLH5KhsjE+8MC3pVC/ma00l4ftEau3yqsjE+X/tHiql5ozTeHxcrLILqdfMba2EOO4HavKnVcl7z1ZsopalTxZrF3Cv2Oa6RUibJMQ+cn0rwT4m6fq/8Aa0mtXVncpYz4EU0kZVBgdMn86+kfhV4NjuJW1vVoPPBJECycjI/iNYn7cqiP9m7WvLCoBdWmNvGP3612PK1VpJN2PX4a4hq5LjvrShzKzVr231317f1cx/2VfCOoi3vdR1jTpFsJmU2pldkIYZyVUEcHI59q+iIbO3hbdHGQcY+8TVbw+v8AxI9P4H/HrF/6AK0K9HDUPYUlTvexyZ1mks1x1TGTjyuT2XTSwUEA0UVueWIVoxSmkzQApFcT8YNdg0XwhcRtGJru+P2a1g7yOf8AAZP4V21eK/F9m1X4iWFnE2YNMtHllHX94/Cj64asq1T2cHIpRTTbV0kzjPDnhyXVtRhOuyRTkJsESLhIh398+9bd74KuNM1EWug6zewMIyziV/MiPpkGuk+H1qimaWaLcyjqa2obRmhupZ8JNMf3YPZa+arV3zvsbYZ1HTTbtfp0t2seQeILfXodGnv9U1uaa3iZcxwRhTI+QAoOOFq1p2paXbeJrO81hLkBbUMiYLpCO/H96r3xPeOLS7bS7XJea5j2xgcuwYE/liuu8B2MSs09wisVXBDYPPcCtvbJUfeW4uafNFLzvolpp2MW98UeE4Le3WBp4oWBnUC3Kjb6iuO0nxhocia2LSaf7JeXcX2ePyT8zHaCwPoWzXrHjjTYnsLmbyYtxjYKdvQEYOPTtXN+DY7WTwJc2d1bRQ6lpyrG8W0dMBkcH0IwfrWNKUbKVnubuKcJqO9vw/4f8zcuLRGjmkdHUeWhHbJx0q/AI7jTLjT7sKUeHAwOnoaoW2sCazh+y2N3d8AsVjHUfU1o6VfW76PdXpgbcmUdHHzKemPzNYyp1E726kKVO2j3KXgeX7RYtHMHIs2MS7v4sHAPuKNY0OHVm1mdp2tiYfs8UsXDJt5JB9fmrVtVks9HWONAZo4tyqB1ZuR/Oo9Qtjb+Hp404kIzI56sT1P+fSuiVS9SVSOnM7GST5Un0Rz2k+E759F00v4j1C2aG3YOFwN5cgsTx1yKjTwNqytJs8baj5MoOYmUHAxxziu5iKsq7U+UqCCe9LGMyblBz3JNYzqycmaRtZFeCFo7KG3+0eb5cYR5SOT7/Wp/JRJUkOAEAVFPenujBSMAsx6jtXK+IDrc2uLH4dvovMkC+b5nKxgfeI96yUeZlqVjW1O//s+5SOCKS6lkJ2wocbvr6c14f5Fxq/7aA/tK3i8z/hEt4iQ5Aw/APrXqq2uq6LqbTX2uWEZl6PIhLMvp7V49cX9037Xpu7fUII5V8IcSIvy/f6Y9a9DD0ZKEpQ7NX6mc5K6ue6NawW8ZkuId8jfdVOqjPp6Vka608rLLDYhYVALEnp681hNd+JzNFe3t79nsjIf9ICYDnsCPTNUXOs+PfEU3gnSr4pp6gSa1fR8CNT0hT/aI/nWVLCVJTSJnUhOL6EPw58Nf8J54wvNf8lv7Ft5Bbwztkb9v3tn1OOfavoyCNIoUjjUKqgKqjoB6VQ0HR7LQ9It9K0y3SC1t0CRovp6n3rSXgV9NCChHlicsVrcWiiiqLCiiigAooooAKKKKACiiigAooooAKw/EesLZSJZQ5a5mU4x0RfU1f1e6az0+e5wv7tCRnua8sl1S5kgku7yGRZJSzmfsAOgFcmLquEUluwW5Lb3E1jdXF3NKXLMFCBS6Ee+O9VtTvYb3TzdfapbaW3k2xRKnyyPngUeFdYguLCWCZhCo3SHf1k9hWlDOH0m6V4Yisod41ZRvUeteE52b7nUkuuxX067sDIF1UQy3DqftUi8oM9s/4Vl+KVutNgMlhfGezlXEZZvu+wxxU2mWGnxaQ07C4lt1BkcSDhj9frUWjQm81TTdPmt/9Dlk86SJGzsAPUe3IooQ9pUS8x1JWiz1HwEJh4P0wXEbxyC3XKuMEcV5P+3Z/wAm363/ANfVp/6PSvcYVCxKq8gDANeHft2f8m361/19Wn/o9K+nSsrHGtj2bw//AMgLT/8Ar1i/9AFXqo+H/wDkBaf/ANesX/oAq9TGFFFFAGR4ps9WvrWCPSNQWxlWYNJIVzlQDxj3OK5q6h+J7R/ubrRULMwOVPyL2PTnNd5QehoA85u3+JVlctqV7e6QunQR5kiVCWfkdOOK84tWvLnW9VvGl23N/dNK2TnCZ+RR/wABxXuPjmdbXwdqtw4BCWrnn6V5B8O9Nn/sTTLiXaxmtkdpDy2duTmvPzCooQVwlCU4cq2bO10KKOx0sSSbvPlBGMfePapdTvI4LD98Va4Zcf7tZ99qkBgjiiDFoGDIx65BrhfHGoXGpS22mQu0Ut/cBXIOCEAJPPbtXz8KUpu7OxSimoJkWsiFfFS6pd3kRgghCFGYHymY/fx+NXtE8R6oscsMvhW6bYwZJYJhskQ9GPOPyrQ8PaDo8EctstghgdT5xYly46YyTUnw/tzb3+p+GnmkRrRvPsCeS0DdAc+jBq3qVIOKSWw6dNSTlF7fl1LkniS+1TTW0+TwxqMUsh2u55jXP8WfSsjwvI2qax4guvLYXCRJpqIPukJGPmPuSM16PNdeVaFDKFynC9yR2rz/AOGbC11zVrLbvkXUPNeb+Ft4yB+GcfhWKmuR6djWmvja7W/FHbeHXj/sWHyIxHkbSp/hYf8A16oww/8AEr1WCNP3v2hg4A5J3cVc0ED/AE+Mc7b1vlxyPlX9Kht7O5l1S4e5ytu0yyIwP+swDjp0681vTppTu35/icUm3GyLen3cc0exv3ckOyNy/HOB6029uLLZLHJcRycFdisCx/CqVwk1xp95eW6RTIbkMRJkZjQgORj6HFbFpFakRNbwxLEVyh2ZJ/GpqqKfM++3nowhJv3UVtIaSLRbVroPvZBgEcjPrVvztqnJVUjBZ3PpT35BWVhgdfaq8tuLmyltQ6r5qlSx7Z4rlb5pXehva0SiHvtZU+RI1lp4bG8j95L9KvWtlaWiqLeMoqg55+Y+5P8ASlu5obGLEsiwxImAT0OPQetYUmqX2oQ+XYwyRJnBu5FwdvsK0S5v8IvzF8WJo8gEl9Ebq7KhYYdxywz6V4xpGjx/8NkJBewoi/8ACI+f5Y6L8/A96900/RLOzYz7TMXGfNkOWLe3pXj97Js/baPzDLeDtgORwd/TNddGUnGb8nr/AJEuOqOh+IOrX0y3lraK/wC5iZ7eBB/rnHQH6Hn8K2/hrdQeAfClnaz6Lf3NzeET31xBAzs8z/MSSByACF/CsOG1fx54zh07w3NLHpti7DVtVjHyu2CPJj7Zz1PtXri+Hbu2jhj07U3t0hQRpvXc23vmvby+mlRTelzkqKSm76/1t/XczpPiDbpJsbQNc+8FJFo2Oe/T2rovDWsR65pYvorW5tVLsgS4jKP8pxnB7Gqp0zXNz/8AE8JBOQDEOBTJ9F1K4trZZtakEsMjOXRANwJ4BHtXbyruHM+x0A60tY9hY6rDfebc6uZ4AP8AVCMD9a11/wAipasNai0UUUhhRRRQAUUUUAFFFFABRRRQByPxMhvJNHjNu0nkq+ZljPJFcXrFwI9JNovmcR9EH7wAjPNevtGrKVbkEcg1WOn2QnedbOHzHXazeWMkema5a+G9rJO5PK9bM+fNQ1mSa2jWW0RHVNvmhcEL6+5pkesSWLyW1vM84mAZJCPmAPXNena74F0HUftsGltt1AncN05KxH/dz0rlLT4YeMtPkjaDVNMui5w7GP7g/Efyrklg2lork3k3uc/HrrCxaxguZUWSQosRQ53Hv9M16p4f8C/Y4LK7bUpJbxI/nkbkEHtU3hLwSunXk1/q0lveXEqBAixjYg9sjOa7NI1SMRqMKBgCujDYZQ95rUtOT+JjLOIw2yRM7OVGCx714h+3Z/ybfrX/AF9Wn/o9K90rwv8Abs/5Nv1r/r6tP/R6V2jPZvD/APyAtP8A+vWL/wBAFXqo+H/+QFp//XrF/wCgCr1ABSH071leLNSutJ0C81CzsmvJ4IyyRD+I/hzivP4Pi5NDaQSaj4R1hd6kvNHCREMY6bue9AHdL4q0E391YtqcMc9qQJVkO3r6Z61KviTQXbausWZJ4AEoNeVXHjbw/qlzPNffDPVHlgkLK72wIlI6HPeqHh7WNB8ReIH0mT4cXGlaS/74XbRFHV+5PoMjHHpQB2nxa1yzvfCsej6deRSy61MLVHRsqqjl2/DgfjVPU/smj6FFDYnydkYVeOqgYFcZeX+mWXiYPDaQafpUDlrSSWQBSp+9gE9TgZ/CsvxT4mXxJqMll4XuGmhACzXRBCRD2z1Pp2rxMwg6ldRvojf2tqXLHRrf/P7reYeIPEBt5hBaN519cYWOFOSM/wATe1RWem6lBfw6xrlzHcGMGONY02iMHvjv061Lomg6fD8kbSC7P3rpuXY+uew9q0zc3EJe1ul+1RxY3PtO7Hr6U+WP2Ueb7VRi4x69f62X9PsdFpF7aW8Ik8xFR2+VgeB9RU13obazqCaxoWtS6dfwx+X50XzCVM/dI4qDQdGtbotqEMcbwIckFvlPHp61p6XNHo+sN5/l2llexGRNwxscd686cY875Hr5npUKtSEE3axia1f694Tinl14S6/DLCRaXNvCA0Mn911zyD69sVL8JWtm8KQyxSpLdSXDT3ZTLOjMSQCDg8ZA+lbNzc6jqU2+ztfM04HaHkYqJD6gdSKjfwfZ3kzTyNLpN9wJJNNmMayr23c9aznfkszuhXpSTi1bz7/15Glq8McNxb3UJeO8kcKoRtok9d/0q3rN2tpYTzedCMKVIDjknjP5muB09l0/4g6v4Xhe9mMlpHJA9xcs5R8tyCTxn+lWNWsfs+kzLc+HZCzHy/MFwTuLEcjnrWlufliznq0/ZSbXWx3OnW0kelIkYBmEOMg8M2KTRvLk0y2k5JCkEZ/iycijTfNtNMtreGNmMcKKzOepAANc/qGqPoekatJBLEbpHaSCOQEJjAyc1CvU5ore9yOVKz+R08/75/JXsfnGO1Q3NxDa27XDZEaHGBwSe1eZf8JT46mj+2eTpkUNw6iOQ3SLnPsTkCtvwte6/qGtrB4hitPs9qvmKYLlH3uPu8AnjOKPq6jrKSsPmeyOiS3ub64W6vhh0P7qHtGD3P8AtVoBY47tpGkSMBcFc9qwdT8Vx27XNnDbteXe7O2P7qf7zdP1rn7jS9W1aVbi6vZC8nzNFG5REHpkc1ldzdzSyhHX/gnLftGeOb6wNtoGi3TW63EXm3Esb4bbkjbn04rwS2upre7+0pcTRyMnlu6OQ5jJ+Zc+hxXrHirwrc+MfEo0DwzaSX+oWeftV3v/AHMY6hGduM/Q1L4R/Z/8Y3mtRjxBFFpuno4aSQTJIzr6KFJ5+tVLB4nnXKnbofsfCmd5Dh8k5K8oxaT5lL4n8t35HYav8VdH+GOseA9Nht7PR/CGpaDNqV0PLzIHCAoqn+8xIHuTXefAzxZ4u8Z+H7vxl4lt7TS9HvHL6RaLgyLbj/lpI+epweO1ct8TvhAni74xeA5bnQIb7wboumXFveK8yqEOP3S7chm6DpWRa+Dvir4S8BeO/h/4d0k6xpU6uPDN4b6KNoUmHzx4ZhgIScV9hG/Kr7n4jWcHUk6atG7t6dC18GfjX4i8W/EaTTNbsLe00PWI7mXw7KF2tKIWUMCe5O8H8Kybz49eIrDQ7PVdQbTbeD/hN5tEupXjwsdonmEt/vAJ1qpefALxh4RtfBuueE/EWpeItU8O3UflaZdmCGGGFwfO2twTg46k5qjq3wR8Zat4as9H1HQElt28fy6vdxm8iObBzJ82Q3Uhh8o556UzM9P+FnxM1zx9rGueKreK20/4e6Z5kNrM6hp750zvk6/Io4wOc1y2keN/jh4v8KXnxF8Mjw9aaCjvLZ6Tcwlri5gTqTJ0Ukcjr0rc8LfDfW/BfxI1nRNC00T/AA28RWhM0K3CKNMuNuwhEY7mVgFzjPeuZ8NWPxq8D+BLz4ZaZ4Jt9XVRJbaZrf22NIVhfjdIpYNkAntQB0/hb4y3nij4i/D2w0yCGLRvE+h3GoXCOMyRzR7gUDegKn61DqvxX8TWt/8AGWFI7Qp4NtFm03MfJJg3kP681z03wu8X/Dm9+G2v+EdJTxO3hjTJrDULRJ1iaQzbmaRC5AIDNwPSptL+H3jvWfCPxe17VdETTtc8aWzQ2Wk/aUbYFhCLufO0E+5oAxrP41/EnS9K8L+I9V1PwfrlnrNzBDJpWms32yPzQe2P4cc1237RvxY8TeCfEGm6L4P0+G/uY7OXVdUEi7tlpHndj0PFcwPglrHhbTvAXjHwP4a0xfF+kRxQazYs0apdRlcSNuJ2iRT0YEE5q5d/Bzxd49+JHi/xX4k1rVvB8N+iadZ2tpJBcGez8sBt33guTnIGOtAHvfhfVrfXfD2nazayK8F7bJOhU5HzAEj8K068y/Zs0DxX4T+G0fhbxVaCB9LupYLGQTLJ59rnKOdpODyeK9NoAKKKKACiiigApkrbUZiCQozgdafSHr/WgDi9N8P3t34m/wCEhZ/scUmQYR95wOhPp3rskjCDCjAHTmnDrS0orlViVFITBpaKKZQV4X+3Z/ybfrX/AF9Wn/o9K90rwv8Abs/5Nv1r/r6tP/R6UAezeH/+QFp//XrF/wCgCr1UfD//ACAtP/69Yv8A0AVeoARlyO2O4IqOSCKSLy5IUdD1VgMGpaKAI2jjA/1a4/3RWF461Gz0XwpfXtz5camMxqxT+JuFGO/JremICbmYKBySemK8D+MWs/8ACY6v/ZFheldL0twzSR8rPcenuFGD+dZ1Z8sTSmlfmm7RX9fiZbaNpt9aw/2zeR3s8ALEOhGCe4UGmXcNnol7/aLXCfYrnbHNHHBhYyPusSDwOBWRJo+mXmo3FwlzM8/CTeWxAbHbFXG8JaO1zCt8dRt9PYFJW3kqgPPSuJLmqKm+p5lSbd+bdHT27W8sIaHLo3KyryMVd8tSjcJuA5z3rj9Djm8N6mdM3SC0l/facHyd0Y4I/TP413o0ma/k+0W5JhVcl+m4elebiY+xm43uu500H7SL01M3w5rdnoZu9Pvo2aOeQGLB4BxW9Le6RqPlG7ut0uMRRxpv2inWGhWTQCcW6FS3zuT0I9KtXmlyXllcLYxR2UUsBiVz1HX5yBXPUq0py5rO51UqVWEOVtWLEF/cXapBp8ZlCEKZHTy419cDua0QUx5dxGdhwGYDA+tc5pGm6vHcyWl5eOmmiMIVjjCKx9EweF9c4rRtrfULeSZdOkhayA+RZSWKNjt7d6ylGD2dn8/zNlzLoYng54dT8VeI9XjhiScTJaxCQ/MkaDIfB9SxrdvMS6xYwyMHEW6aUkfKAOB/Oue1fwTYaxfC71CS5uLjGGaFjHg+/rVeP4eaFJeJ9sutVlQrhYnuiQRnpSUop3TO2ahV1d15W7fM3tQ8XaFZXPkf2naM5yNjSjIPvXL2WtDXtVnlaIPpgcwlWGEkX27kdeaq+O9B0uz0XULSDQbGECxmaMiPMowpw2fU4q34YuLO18H6WbaGEbLdclcbR/8AXreEPZxvHVvQwqOnycyvv1L8/hvwulsq/wBlI8IYsqu7H8uegrC0HRbMapeQaSxtIYuLicyZd938C+g5xmqd74xhk1QWMHm3Eith5EXMcf1P9Ky9M8NaZdXMrW+oXguXnNxKYpSofnPHtVfVqrg3JmMcTGLTt6eZ291Z2umERWq7YyuSAcnPqT3rM8a6++geHFW1iMup3MUnlKWwsahTlm9MfzxXIapN/wAIxbGDRZLq8vb+4ENtHdPuxIep+lbOh+B7zUvFllF4i1afVdQnKtPtYiKOJfm24+oArWjhFOcIXMlXSUq0tei9T1v4MaHZ6P8ADvS0tI1ElzELieXHzSSOdxJPfk12W1s+lFtHHDbxwxIEjRQqKBgADoKkr6PRaLYxV38W4wKcc80BOQafRQMbtz1o28fzp1FADQOBS44NLRQAwJjheOaNrY+9T6KAG7cUYNOooAbt59KdRRQAUUUUAFFFFABRRRQAUUUUAFFFFABXhf7dn/Jt+tf9fVp/6PSvdK8L/bs/5Nv1r/r6tP8A0elAHs3h/wD5AWn/APXrF/6AKvVR8P8A/IC0/wD69Yv/AEAVeoAwfFeiXmsJCtnq9zpzxHdmI/e+tcjN8O/ENxFJHP461P5pN4KHBX2+lelnvzXOeP8AxTp/hPQptRvJMybSIIgfmkbsBQB5Z4u1S60y41PwmfEl7qBeFGunx/qRgDYGxwSDk8+tY2m2scFrFDawRGBU+4vGPcetZOkpeJFPdXuZb/U5nunUnOAxJ5PsDWvbW4/su5PnFbiBNyBTyR1IFefX/eNanDiK3NUdNfDH+r+Zn/2frNvrB1jQNPXUImXdc2g4bcvUr7kfyrotY+IGk6vp0ekeH9KuLm+nQCWGUeV9nYdclsZPGK2tCt3gNncwNLHazxh2dR8yt3qTUvBOg6lctqDfbo5lPnbVwoZsYzwPevHqVIuVpdD1sPrT95Xb+Xlr8vQ5Ky1oaTrSa58QtB1CzsYIvKs74Dzre3XHO4Jk5Jzya77SPEWgrYqUvHkglG+MCB+VbpjjpXLat4cj0i20nRZri4u9P1a/KyC5fesTMFx+FdFezwaPcRwX9mkce8CxmRM+b28sjs3f8DUz5Gk3qaSX8isUvFy6jqNjD/YNhdS28THzo5GMIAJ/1igYJIznHt0rZnhuGhhhvbjUJB5Y2iCMrv4HUgce+a15ppEjTdFKi4HBHKk+v51Kz7JivmZG0MR6mslXsrJEum3uzlZrfMbtNbarbw7cHE+7/gXBqGO7i0XUI1h1G7e3YDzklQlCCOHDEdu/PautmEzx/KFy424bpiuZ8QLBo9m8j3rrGRh4IwJOD1OPSt6OJcrxlt+H6mUqStzLf8f0N+e8kOnCS2dGbnDnox7c1xk/iDxcdTghTRYZpEQuzvIql/bAPArLPjjR00s6W2rj7PA243CwkOF/ugZqld+JvDX2nZHeXyXBUMs7IfMf+mPwqY0Erp69tDR1WkmkS61r3jYalLcL4atJi6eWw88HAz9a5h9PvkjWXTVXTJWlK3Nq85eIA45CZ4PWutvNWj07T/t91N9otmUeWyffkY9Fx78Vz+l6Tql35upXMJjurtvNZ5c5QdlUemK7qKinaW3dGEq9SnB1Er+TV7/8D/gGl4d0iWKyOm2IPlM2+Vyo3SHuxxV/UdPezWFrKSOJ7fkYGASexp8Ws2mmaWUuN1sw/wBdK33SPY1gap428NizkEFx/aNzj91b2wLM/wBfT61C9tzbaHJyRmr35pv8DC1Ma5P4ntdTW2LR2WWtvl/1jH7z49sCvSfhnf8AiqE3WtTeHIZWuhsgc3KqSo56E9OBXJfD2HUb65tk1S6Zbm/m2pGOloh/hHvx+te9zeEtHlt4YfLlRYYhFHtfG1f8ivYw0IX55ILNvli7pfmSeFtS1bUIpW1XTBYMpHlrvySMVsJPC0jRpMjOv3lBGRWRa+GrG3uY54prkFFCqDJkYFLc+HNPmuZLjdPHJJy+x8ZNdNodze8uxsqQejD8KdVHSdNt9NiMNvvI6ku2TV6pdug0FFFFAwooooAKKKKACiiigAooooAKKKKACiiigAooooAKKKKACiiigArwv9uz/k2/Wv8Ar6tP/R6V7pXhf7dn/Jt+t/8AX1af+j0oA9l0D/kA6f8A9esX/oAq9n6Vz8utWeh+DLW/u24SzjKxj70h2DgDua81vvibr15Luto4LCFiVU7d7fiegoeiuzCriYUnaW56F408b6L4Vt2a/nBuNpZIVPJ9PpXj1v8A2l41t57/AMRSJEbgtJbK68xx/wAKr79ayGt7jxF4tuFmzdLp8XnTO/zBpG6A9sAYrttDia/0xbWWFtrE+VKByreleTjMZJXUdDaHNZK2rV/+B+Tb9EcXc+CL+10eFrPxFdwHDSKXHQYPBOa6Pw54eur/AElLyZ5FSJVDOfvMOhOO9dpZaO8+lG01RhInllAQOVHrTfC0d5/ZuG2y2yOyI7/LlAcA4/OvOlipuk1fVC+qQc1faxZ0zT47MJbF5XCKGVw2AR9PWm+I9Wt9Fhgubm3muInZvM2EbkUAnJBPPSrd15stsZLVgZAQQF6P/s5qpdWdn4gt7SS5jZTbTmTYefnGQVb1Fcyir3n8ztX8qPPvi5fjUdL0DxBoupQtpkN7E1wQ/KEt8pI9M9fpXRXd1fy391cXSalbRTSEIIE3RnYOGBJGAc1u6t4b0DV9MuNMuLCCK2uVZHWGMIMnuAO/vXJy/C55NtrceNfEE2nwRMkFqLgptOPlyy4JA+taqpBpLY2jGMopN2a9To7G0vrq1t7n+3LgoFDmIrxx2PNbSNNNGlxtCkDlfUV5h8Otan0exj0zUYnuERpLNpxLlXdWIBJY/KeOneuwXWZb+AaYkUkV3I4V1I5SIdWz6VE6Mm9yJSUJOL3RoalPJq2ywsiSisGuXDYCAfwj1NOgjsTbObS2EamVkwerMpIOT6cGrE6xaZpkv2SHaQhZSOdx9T71QtbqCawt7G1JcmLMjjuzD5jn1yTQ5fu2uhEU/aKVjOvre3uHZIVhhijYfvVQfvD3UfpWDNGTqjxygyGWIn5hkj6elbMMjwRNpzQh3tzjaDkHPRvr/hVK+W8srv7XDFG02wgK3ORW1OXJJx6dDCtraX3nN3lukfibRbNvnjxJNgjjeoOOPbArS8U69DY2Jvr24ht406HJLu3ZVHc+1cv8QNVv7eCHWre0WK+tnEaAsCG3nbsx+NT6D4YSZ7fXdau5NQvz80SSjMaE/wB1PUeuM10OjK/PPV/eRUrwq042emt+j0f/AASHTYvEmsLHfXlpBbNNloDenJiU91jGRnHc4IrT0bRjau9np9s93fSNmedVzI5Pc+grqtG8Na5rt80+Gt4gNvnTxkceig8/jXongrwxB4dtJF8w3F1MxaWYjn6D0FdtDByb5qmnkYTqSqrkguWP9ddzG+HfgxdJmbVtRjX7cw2xIOkSnr+J9a7sKKQg+lOr0krKxdOEYK0QpMUtFMsO9FFFABRRRQAUUUUAFFFFABRRRQAUUUUAFFFFABRRRQAUUUUAFFFFABRRRQAV4F+3rewW/wCz3qFo7fvbq8tljH+7KrH9BXtHiXWbPQ9Pkvbtx8q/JGD80jdgBXyV+1trd7rvwq1C/voYonaeBECkkhRICF5/OneK+JmM6tpKEd2dlLqerahpmnLq189xBBHFJEQcBPkGOO9UNN1b7TqLW8FnKbSRirzsOA464H1pmn6pC3hYXvkyLHBbosiFSG3bB0Heui+Hmm6VN4ZtWOs2J1CP/SiHk28sckMT9a8utiHo6iv/AFoZUMHJKUprXS1/x/D5DfhzC8HjjWI724i0+KaFAI5JBukH97B9q9D0RrCxgazjvrGRY5Msd+DWLq2ieB/FwkvNUhtRelfLfM4VgQMDn07iuT17wro9nqdsDp7arHLH50JVywmwcGMdsgc+9eZKEa03e6fa36npRdkrLRafI9K8U372fhe+1CzQXLJCCgVuoyAf0yaxNB112gu7CSC4jaOyW4ti68bGHI/ME/jWzDPo0el2lrY281za+WGigjXlV7Bs4x+NLDqOmW9sbO6iNhFtZfIkXhgeT0yO9DgoqyV/+AJyuzRtIkt7WGFOiL27+9ZjSjR9UdZWzbXr7lf+6/f86zZdY/sw77CS41O0A+UbCGT2BPaoL7W7PVbm0t7yKS1TJyrdQ5B2HPoDio9lOU7taP8ArYHUUYpdTq2lVWCjo33ayvG2qXWi+Er6/smjF0ihUMnQbiB+eDWXomvWcTNpl1e/6ZExLySDqByOaj+Kd9Zy+D1eK4We3a7iMwgO6TyxkkgfUCsalCdGfJL/AID9PI68NKNWcGtrjo9CsLLwLLpdoPO+0wG4lkbiWScjdn2yan8IXlvqWqJewsZPs1msU7YwyP0II9cAVP4f8TeHdXsReWt1CpY7fKmZVYEcY5NchqPiLSNG8d6hqDNMIrhUtpPJwUln5O5vcAqPwp01OfMuthYhcrvLTU6/xJqKw2p8lHZ3kCqFPUnp/Wqmm/Z9Kt0t7u6hW7ncybN2D17ewrCvvH3hR1a3vLhWikOFAVsSEdgMV5p4s1Pwfrl2LqHVNUsJo0e3iAQ4VeckfrWlGjzw5Jade5hOTUvaRV+n9dz1a8vP7Gu5Z4rsS207ZctjKntT7nUHu7QMrxSADIKnkD1rxh/DNtdLp01n4gvJbUfvJA6Nvbtx25xWjovh+K2vrWeHUryIwuZC78I3BGPpzXb9Xpzt715HDz1Ve0XZ+Rt+IL3TYbi1ttSjafzX3wKB/wAtF5XP5CvQ/Cnwr1KCxtdQfxRdw3jZmEYjBSMt2H6V534M0ybxJ8VdOW8uoWgsJN7J0VsfMAvrxX03eySRWMjWcQllUYRQR17V62Gh7goUuSMVLdfr/wACxwcvgXxbNCqt8Q78OjAxlYQAPUV2fhaz1Gw0mO31TUXv7oFt0rDGRnj9MVmx6p4gUKs2l7pAW+4wwcdqW21bXHJabSXQFeFyDhvSuv2UivaI6aiucn1TWo9Ptpk0svK8hEkYx8q1e0a71S6cm8sFtkC8fNk59KTg0rjU1exq0Ui9KWoLCiiigAooooAKKKKACiiigAooooAKKKKACiiigAooooATnNcfqZ8fWs17cab/AGdfI8g+zwTfL5a9CMgjPrzXYAc5o2jNAHHfafH7afIG0/T0u/NQIVkGwJ/FnJqCO4+Jk17FG9ho9vaGT55hIS4X2Ga7jb681heJ9K1PUJLebTdXlsXtwxCAZWRj03e3WgDnQ3xQhvZ9kemXEDTnZ5jAFY89sY7etF7feOrS1upNSvNHsbdUJimzlyfTBOP0rnviVP4w0nQrS3HiRW1d5WZGhj2AJj7xGTnH64ryGbUNWin8rUPFkLXgbczTRMQPYjNROoobmMqvvckNX89PuOh1rUviFr1019fjT2EMeYsnaqpjr1xzXmf7R8uqah8HTeTw26xJLEZDE+RkvtBHNeyaVo9x4sWxs7q9gSyCrJcsgKtc46KvtWJ+13oNjY/AXVxptusbefaRpFGMnAmBPAry1iZPEcslrp8jop4aNNe0b97U9P8ACugWcHh6KS6hSWSazj3EqDtyg/M1zml+C4jps1rHo9lNbF9ymQlJGAPC5BHXpXDr+074Ah0eztotN8TSyxxRxyj+zwoKhcMQdx7j0qHwx+034HtbGW11PTvEw2zMbcpYBsxk8A/MORxzXKsPiE22jR8uljtdB0/QbyW+k1fQxYhJ1gNozsrbhgAAk5PGDx2NdzZafYWl7FpyQmOG3VZrFdxABGd2O+eRwa8bu/2ivhXcTzXTaH4oe7lj8tpG0oZxjGfv9feoLr9pbwE2k2+7T/E/9oQESKzaaAN499/TFdEqVVrlUf6/rcg91Mv/ABM5BG4iggRXm8tAC7EcA/hz+FTyJb3luJljhmXBZGKhhnuOe9eHad+0t8O4YC02m+LGnm/eSsNLB+c9cfP0pIv2lvh1BeyGPTvFiQypnaNLA2v6gb+lc9ajWnFwUSoS5Wme6wrazQ4jjj2H+EDGPaqGoaDo2oQvFPDhuP8AVPllP17V4bo37S3gpZr1dT03xO0MrfutmnAkD/vurCftIfDe1uIZ7PSPFYKnEinTfvLjqTv61lHA1oSfRrsVOcZdNDqdd0HVrGUi4WG9s1kJS42gPEPRsdR9a67wzpulxWa3ptYTJHFuIQFgw9hXmE/7TPw5mspIW03xUwcEf8goYP8A4/WFon7RvgG1smtJrfxNjzG8spp4Py+n36upTxFSC5ou6CHLGTtsz1jVtO8IvAPM0u22SgyeWnDjJ7kciuX1rRZrfTG/smxtru2hJY2shJd0PoxP3/f6VyEn7Qvw4hgljs9M8Sbmzu36aMt7Z38CuUj/AGgLNJCq2upQQAkoG0wyFR6E7xkflVUaFaF3BP5mjnKo7Tkrep6n4bt9GvtIivZrS2mS7QhZHQARnvGcfdYfgasajY6esqQwWVuIo0Cr8gP6968cHxp8Kw6dqYj0/XJJr6Te8AstkW7uy/MdpNY1n8TPB80Re/Hiu0PAEcUIdc+uSRXVTwslqzz8YpTbtqj3hI9ihFTYo7AYxXP6x4p8O27S2F7eBywKOqKW69uOleZQ/ETwj86WFz4rnu5ImjiF1aYj3HoSQ3GKw3LMSzHcxOSeuTXHj68sM4pLVn2vAnBGHz+NWti5tRhZJR0d976p6Huvw603Q9Z1+wk0ebUUWGGWNJISdxfYRjnP8NdD4oHh/wABW1vqfiXxN4osoJWKCFpC7SuemwAZJrhv2Z717HxFNdTyFLaIpsycKWchT+O013/x0vLLR/jx8O/EHicqvhmGO4RZpVzDb3DbNrt2GRjB9q9XLcdTxVJ2jZrR+p4/EeTTyfM6uF5+ZLVPrZrRPzRu/DL4t+CLzR7rTtEvNYv20mFp70XsDLcxqBkkoRkgetbk/wAXPDUfgD/hOm+0roEu0Q3RiOHZm2KMe7cVzN94p+GXiLxD4zh8M2Md54gtfDdx9q1a1hzF5Xln92ZAcbs44x2r56vdN8fR/scaLqN14k0x/C3n2pj01bEicf6XgZl344bn7tehePY8Wz7n034q+Ong3wlqMGk+JGvLXU5rVLtbeKBpD5TZw3A46Gtmx+LngO98Fy+LrfXEk0qCZLed1Ul4ZHYKqug5BJPevEfG1l4vvv2o4k8E6hpdpqsfgeB1OoWvnJIA8ny4yME8c1xiCxl/Zv8AG+pXF47+Kr3xJbSeIrV4hELW4FwBsVOfl5bB70m10Q1c+lPGXxw+HXhPWf7I1XV52u1hSeZLa0knFvGwyGlKghOCD82OKm8T/Gj4e+G7LT77Utczaajb/aba4ggaWN4/XcoIH414J4ksxaeLvFOu+AvH+maVqC6dbtr2ha7bDyJ1W3TBViclSoHAHXNdZrWsW3iX9h7WNYTQbPR86RIqwW6fuhhxlo88hT2pDPWfCXxY8D+KNE1LWtL1jGn6au+6nuImhVFxkEFsZ/Cs3wj8dPhx4o8QwaDpmszJe3PFsLq0kgS4PT92zABvwzXn3xfsbiX9knQJLG1L20dtpc+oxQR/NJbqYy3A68cn6Guhu/HXwY1S+8EaZHa2euX888X9lRWVuJJLOTC4dsEbFB6k+lAHpWjeNPD+sahr1hp995txoEvlakmwjyWwTj34BrKtvip4JuNC0LXItWLWGvXn2LTpPKb97Nz8vt909a8E8I6Z48v/AInfGt/CHibTNItY9Vb7XHc2JuGlPlvjaQ67eAR361yulyxWv7OfwW1G4Jjs7TxYstzMR8kSbpBuY9hkigD69uPF2hw+N4fBkl5t1uazN9Hb7D80IJG7PTqprgoP2jPhNJIFHiRwhk8rzXtZFjDZxyxGBXNjUbDX/wBtDT73RbqLULW08ItFcTQMGSNmllIUkeoIrwDw1beNof2aWujqVgPAt5qs1trCRacJL20hMg3Sq+7kZAHbGe9AH2f46+JXg7wXpdlqWt6soiv8fY0tkM8lwCMgoiZLDHcCqfh34ueBNf8ACmq+JtN1jfY6RG0uoLJEyTW6qMktGfmHQ9RXkD3Xhfwv8e/BGo6pext4SPhNLPw/f3J3QqQoABboGKg8+9aPj/xJ8OvEXgP4wy+DNPVtSg0ORNS1SCDEN1+7O0B84YjnPFAHr2rfELwrpnhvR/EV5qXl6ZrM8UFjNsP7x5ASgx2yAa6sda+J/GGmeOrf4NfC2817xNp19oEms6atpYw2JiliJSQqWk3ndgAjoOtfbA6mgBaKKKACiiigAooooAKTIzilrK8Ra3YaJaPcXkyq2D5cefmkPoBQJySV2ahIrn/Gni7RfC+iy6hqE4fDbEgi+aSR/wC6AK891Xxt4juXZ1uodMTaXjTaAT7MWzXGeGbOXxF4xj1a5842UgMcNxLnbM/VnUHjt29a5KuMpwTs7sKMnUbdvdXy16L+umo7XPEWv67qNxrx8M3jwEfuk8xCyJjA+Xdx610/w68JwDRzfa15F3d3rmWWMgNj0X8K6XRdN/s2S409olYShvLlPUqexrJtYYdMsoI7gSWM05eIX7OdsEhPyhgeMGvDrYiVd7nRTj7P4YpX336erL3/AAi8EkUMTzyGK3JaGNBsYZ7BvSszTtLLS6rFqEVxa6lEC1vbRzlg0RHDejEnORXQ+F7yTUNIW4upA8kTvDK44DshwWX/AGSafqs+NStYYGhiu5flWc/eVPb1zW9GrKlFxfxv8u4nFbrY5uw0q6sbjyxpkkiSp5YKyZ8oH1z0FXtU8M6bNrOnlpLraJDgLKQMqMjofatSGWO0tL6GGd2mjBDSzScyP7Cq001tHp+n3lvcRXBt1VnUSclSME/hmtq0p6Nvy+/YhNPYvwOX8RXWS24W6BAem3PNSX9hZ30LR3UEb46MR8w9OaqwXlvc6jNeRXEH2W2h2eYG++SMn8s1o+ZC9ssizRsspyrKflP0rhr1W1trp6mkIrqYWmX1za350YSu+ULQse4H8I/z0FW9Qdru2XzJkiuUP7t92DnsMentVHVdPupp47iwYi6t5N0bfw/Q+x6Vy1t4asrbXJdS1iTV47gyNIBJKTbqzemOg9MmsoRU/eTs/wATSUuRuLXozttHmmmimmODPbvtkVMEEetaMrs1mZcvCuDuDLwe1ebP4HRrdZNL8RalIm45EU2Bk/w57/zrDSDVtJuBFda7fyhJmcPO+Ucc/Jxxirhhvat+zfyFKqo2UjqtU8SXsUNxo+iyNIHzGtyT8tszdvf149a5XSZLLT7SXTdYigtbjS9rPdjlXL5+cHrk45FbFtbpDo3kB0Z2zIoU9WJJAHfvVC3gstY1G/sLq3E0EYQy5H+sLZIBPtitadO0XKTsxSrc8ZU0vdWv6XLdp4g0kTJbtqlpvmJ8lwwHmcc59D9ag1a+s571beO+gmYjmNZQTUGp+F/DKW5zpsKyk5TDHIPr1rHtNI0uxuDdDT1ikUEmdCTwO5rppQjL3onkYmol7ppLJJCNjbnjU/KwGfwqjrWqaTHa+Vd3Il3n93DCN8m71Cjofris6C7v/EzzNp94bDR0Yx+fGMzXBHUr2Cn1x+NOtNCsbRZobDy7a6jbf9plyXZT1Oa1co3SasyFQUU+d3a6f8H/ACuLbweJNQtfL1W6lsLAdIoj/pMq9g7Dp9AawNS8CafJ4ihsbdprQTZPlhg52jv19cVrjQ/E+pAtZavd3Cq4KiOLcUX++cDp9fSrc+i634X1dLzVma5urTcTHINjND3IPQ9jUVsN7SkpuN10PeyXOcVlVSSw1b2cmrWW1+m9035s2NFtbTw1pL2VqsXlK+ZuMyb8dR3rbn+K2inR38PeMvDs2unzADC1orpJHgYZlbjim+G7fTdTlTVNvmLeDdEE5JBGOaNdj0mzmuEutS0+O+nHlojsokVPQVWFxGEwrcKdO199epwVp47FVJVasnKV3fq/mbXhfx18MdOsbrSPDnhZbGxlDLPBa6csUcueCCoAznNd7pOh+FNX8FWujjwxYxaHw0emT2aCKMq24fu8bRhuR7815JNY6PfQLNpF1HdInyJ9kfLK/q2PQivRvhp4jvLzRryz1GRbi+04Y3LwZFA4P9K9Ghiadde69exnzVIVPZ1I2Z1SaHo8etjW49JsV1QQC1F4IF80Qg5Ee/GduT06VRufBPg+6uL2a68L6PPLfsr3jvZoTcMpDBnyPmIIBye9Y9v45upLK2l/sG6kllbawQHCnPFWLLxhPdXkUZ0uSGKS5MQL8Nt5+cD04rc2H+Jvht4B8S30V/r3hDRdRuolCpJPaIzYHRSSOQPSty50TRrjQW0G40qzk0lovJayaFTCU/u7MYx7Vzsvi3VIrtIZNDYB5HVcnDOoJGQPfFC+MbqS1EqaLcxhh8pcHg+9AHVW9nZwWEenwWsMdnHEIkgRAI1jAwECjjGOMVkaD4J8HaDqEmpaJ4V0XTb1877i1so4nOeuWUA1Xt/F1uYonuLdodyncD/C2PlX8a19A1L+1NPW5NvNbNuKtFIvIx60ANsdA0Wxub+5stJsrefUn338kUKqblsYy+PvHHrVV/B/hZvDX/CMf8I3pf8AYfT+z/syCAc5+5jHX2reooA5zwf4H8JeEI518MeHdN0n7R/rja26oZPQMQOQKtWHhfw7Y6FLoNpoOnW+ky7vMso7ZFhbd97KAYOe9bNFAGDc+DvCt1oMWgXPhvSZtIh/1VjJaI0C/RCMCn2fhPwzZ+H5/D9p4e0u30e4RkmsYrVFgkVhghkAwQfpW3RQBj3nhjw9eaZZaXd6Hp09hYyJJaW0lurRwOgIVkUjC4BOMdK1wMGlooAKKKKACiiigAooooA88+JvjObS54PD2hsj6xd/ecnIto+7t7+grzC60vXtL1STWHvrvXJgcXNvdPgTJjqp5wQPbtWVY2Hi+41G6vLRrS/DYmubuZwpcDvu9OeBXdeDpvF9+23UrG0sdKVP9eyh2kb0UHtXiYqtOTeunVG0aqvyw2Xlv3v/AMP+Jh6V4IjutEvPEfiCPdLId1talywgTsMetdtpvnX2gW9peaasFltAgaI8pjuBWvY6fa2ieX87AKSxY4Bz2x0rmPD/AImS31FrG4t5VFzdGK2DAKkJAJxk8sDjrXnynKs27ltNtXdlbboWNWn1C1vmsrXXY7SO2tTcxC5j3faiucoWyMDj3rUhvV1zT4kt4Ekjni/fs4+WP1HvUOtR2viK+j0tbeC5t7dhJdSsocKf7qt2PuK0ZVi+0W2nWoESRkSyCMbQiDoOPWtKdOOjkiHLsEr24guNMt0lREtzh0XCJ8pIH5CuG8I6VpXiXwxJq2rLKfJmfyQsxBXZ8o/PFdzpiNe2+o/N5ZupZUU+gwQD+tcD4GuWtbAQzKxs7SeWOQqMCSZHJGfbgV1WqSbjTXRP7mO0VR55Pql96f8Aka1v8NPD8tpaSXAvnuLcNIrfaD8xbrkY68Cqcvgbw6vh838MdyJ54lgX9+R8wI46deOa6iXxEi3GU0+V4nXdHIrDDfTmsu9kiuPEEVla3TRb5BNNAOV6ZBHofpVUFUrYiMJaJtfd12MZyUabknsc9o2haJa20kMGlXs0zAxyt9o4UdCenrmt+DwZo2q6eJNQhu4ndg/lG5+YEdO1X9L0iyvtPMs8cgeSZ1yrkZw564ptrplqs95dGa4YQzeTGhlY7SvU+/WorSox5901/n6lU/aNx8zWme7hCW9jZi4AUAs8mAAOMdOtQW2oQzXMlvdoY2VfmhkO7jvz3pkV0xZ1hkHHBKnk1FqmlW89sJ5Gbew+SQEhoz7GvKU4vSS+Z2cko6xZneKrVdKUXdlmFMgSIhwrqe/1rC8QLDPoFxbXGDGvzgnru7Vq6pqTXenT6Xeokl1EP9aON6jo2KwJpUu5beFnAhhRZpyOhbsv5muqzUFfdP8A4P8Amcqs6m9lbUk02K3k0eGSeOPd5Y3MOOR0rkb2W+0XUJtSsCz28xzc2/cj+8vuM/zrdvLpmu2AwlvK3C4+63+cVkeINStbFY7WRXnu5iBDbR8ufc+i/WvQpR5V72qZ5v1lyq/u16+a6/10Jb/WtPtLSO9nuPMSfHkoo3PLnooHrVFrDUdc2trCvZaYTuWwQ/PL6GRvT2xTvEOkRaxZxrZRrpt5Dsw4Ub4QCDtX0z0yO1Z0vh/xA4uJZvER3MAFIYqoAH860lTUXZMiUqcH+7evc3rm0aFRNZL5BjUL5YXC49Kc826xmujbh22FHVh1Ht+FVNA+H/jzXn/cazK8auNkzbo4wvfjjdXf+EfhdqvhuWSbWr1vEod9+zO1YgB0A713QoynFJ7r8uxjTp1FL2kGYvw++Ilr4d0/UDL4Z1K43SDypIos+bxwo+n9a6U+NtU8T3sUEfwxvplRdyXF5gKhPaux0/UL23h8uLwq0CpkoqbQKvtqetLeyKNFZrVYwyuJBuLdxjNdqhypI64xfJyt/geM3/gvxfb391qemWj6Nps37y4tLc5KEfeZPr3p+m+H9JttAvlRI9QnmG55H+aT6k17hpF1d3au93YPZhT8u5gc/lWTqvgnQr25e6jhe0mcYc27FA31UcE+9ediMHGo+ZOz/M6lVrJJcza+75+fzPHNBsItNjup9PiEEEtuolOcISF4wPXNa3wx0T4irZXGpWd1p0ZuLhUjluYzn7PkE4H1zXo2mfD3QbVYftEct20LZTzJDg+mV6H8a65UVQFUAADAA6AV0eziqsqnV/18zKEZtR5+iOZ8MW/i6HUHGuT6fLZCIbfJTD78nn8sV02xP7q/lRgelLVmwhVSQSoJHTijauMbRj6UtFADfLj/ALi/lTgAOgxRRQAUUUUAFFFFABRRRQAUUUUAFFFFABRRRQAUUUUAfP8AN4VvdL01L7wZcy6jpby77vSZ2wTj+6x5H0Na0Nt8RdZRNShmsdJUMPs+l3KF1EY43MwI5710KabdW2pPe6SGNo53TQucBj6qKn1SSazsp9QuJpGghTz5UHy4A5Iz7CvkXUlKyR3U6jjdyir+m/8AX3nH6d4o8Uapf3+htptuuo2zm3luoG3QnIHIHbGfWuk0jwtplqon1HZfXaoQZ5GIVBjkKM4H1riPh1Lrdj4fW7acWLapdS3EfnJlSpOBubr29K1tS8QTXUY0uTWbFJLghGEStiIA5LdPbH41tFS0jHTuRiIQVSUl8l2/pnaaOsC2S/Z4I7aJydqr1Izjcc0yxkRRqt2w2kO2Sf7oAwP1rB0LU9V1M3Fvpupadcw2rBVYghivqePWr15DK+qRafHKXt7lvNuFPBGMZ59DTklGclJ7maXupo1vDo8vS7EPkEgN78+tcJoMccsfiS1fIgTXf4ewIUn+Zr0Tzo4NkhX+IBF9eegrzrRJFm1Px0IRuh+3RsAvY7E3H8K7srlz4iS/usddcuHk33X5mzeaPpqpJPcPLDDErMcSkKi45/DiuQtbp1+zXjWiWEV6R9mczbpXjyAPoeRXQ+Pd76Ja2yTbYby8ht5Y/wCKRGzkD8qw/iVo8mqT7IbW6ntoJEhaK0IV0TacbfocVw4PEVISu5PT+vz/ACOurQpezXNH4n+CPTbcRaToDzSyBIoUMjNnO0DkkmuFl8Q6VrF866ReTwXLr5hjkjKeYPVVPX8K8/0rQdU0qW2trv8A4Si8sbliklq4BVgGJ2sd3cH9a9J8Vaampabp2rGx8h4k3RxHhkwPu5Hbis4xtU1luTUhSVN9X5dCnYeI7PRNSW01i9tY5JyPL2nkHtuHXmtzWPGWgw24U6laAbgijzRy/pXkTrpl/oNyt/4ZuL2G8uWZZYzmRXXOST2AIxUXhiS+ltl0u68H2NxbRZkguro7dvPAOAckVtUw8Zvnt9xnFRp3p89mu52Ot+KtF8s6lFqNu8yMVCKwyx/u4rmbXxDp9rYzT3115Bd/MdHGHDHou3r34pqaDaNHL/aul2TojebGLbqG9ST6VV8OWsOry3Gs3QW4mWQxWTP0jjU4yPUnHX3rtp0oJK55lWcPZyu7run9y+f4WW5c8TapdWtvbraTWcUVwo3XFwpPlk842gg7sEGqmg3/AIf0+fEmqC51O4OHupRln9h/dHtW7AYnVopkR0AyA65I55GO9dh4Z+GDavJDfanax2NqB8qBP3jjggj+7XWqLk2rWRwxqc65acben6s5qxtbu71NobOBp3ZQTt6L7lq9J8MeBdOtSlzr93Bcy9VgV8IufX1NdhaeHNHtdNOnQWSxwMQXA6ufc96YPC2iqFH2XO1twJauunSpx1e5tTwvK7y1NSJ7WArbJJDGQPljXAwPpTZr6zhkSOS7iRpPuAuMtVAeG9J6/Z23f3i3OPSnN4d0l4YontARFnZz0/GtPc7nX73Y0Jbq3jRpJLiNVHUl+BSR3VvIu9J42XsQ2azYfDOjxF9toGD/AHgxzUf/AAieh84swMnPU07U+4Xn2NlbiFiAJUOe26pQO9YsHhnR4WRo7bDJL5gO7+KtpfujtUu3QpX6gBj60tFFIYUUUUAFFFFABRRRQAUUUUAFFFFABRRRQAUUUUAFFFFABRRRQAUUUUAccWfCSrukVuCD2rjfF15Fr3iI+ELfUls9OEAk1ZycM4zkQrn+8MZx2NdAb3GlXU1lqCvbQRtvZ16EDpkVx3hLw3pPizQIdc1a3nDSzNJH5blWJUlMk9xxmvkIU0k5SdrHo058vvJX/RndiHTI7RbciA29sgVVLA7AB059qzdGs9PmW81ya2s/9IUtBwvEag7fz4rlfE3gPw7a2BtraXUxcXb9rlulbM3gnSLLTomtftfm2iB4f3xK57gj0xmuiNOMIRm38TOScuaTXYdo2rR29pHHa6XCLllZ5guIxtySD2qbTJrq68SLdyMsal/JMBwQuR1z61oxaPpF1p0RFv5iyKGZgxB6ZK1majoyxykabcPZ85yTk5rphXwrnJSW6av2Zl7Os17pq69cCxD3UsblYsY28sx9hXkdvNNp897Hqms3Wk6Xe3jOptFG4b+jSN6c469q6nxrG0GkxxS3U99q924htAGKjP8AeIHYDJqpN4duNF0BLfWFXU4ZUIkn25JY9cj0BrLCqnBPkleT000OypVq0oczj7um9n3/AOG+8ojXLSOW31PV/ENjqDWOY9NSFdqux6SHgAt/hXeaR/x6KNsgkIDSlh1Y965DStJsXkspZdPsikZDxIsff1r0XStrSFmGHA4U9K5cVGNP3I/MdPETr/vJdCKVb2TSZktmBP8AD04PrXMapFerIttc3kskCZZAGwefU+g/rXU6zc/YtNmMP7t5HXB7KCcE1W1y1tVxczqRCE3ZHbPappycEvMirFVHpoed+H82t7rGhyAb0kN5bsx5eN/vcexOKz72/TSQN16sIbJFvJglvoOorS8RW32h4b7E2mywOfJvF+8F/usD1B/wqCHQbGKU3Su15dz/ALz7VPhsjuAOgr0KcnDdaM4sUqVZqbk+bstH63M0ahY6hp8zQ3axRSBo5HIwYsjnOax7O31iwGmab4ahg1W3jhMSBnCtIc8Nn070eONMupLRv7LjHm3bJBPCi8Oueo9Mf1r2/wCHvhbQbPT5rG4u7SbU0jSGeOOQbrdRj5OOh45r0cNGE29NDmlRUqceR3TbfpbQ53w14X8XaVfQ6jdeErG/uuGLm6XbGuOgGfvA55r17Q5b6fSraXUrRLO8dMywK4YRt6AjrWUPDSRxxpb6peKVk3fNJn5f7v5Uo8KWiklNQv174MvTmvR5YJWua04citGJviSMuYxIpcfw7uajv45pbV0gk8tz0J4rJk8M2bXk939oullmUKzCTsPSr2j6ZFpkLRRzTy7jnMrbjStHozROT6GUdG1pp3k/txwpIwgHAHpnrSyaLqrNuTWZlxjaMk54710Y6UtUqkhciOYh0TWPLiSbXpyqMWJUfM3sfap7jSdWfyfL1iRSkZDcfef1/nXQUUe1kHIjm7fRdUEiNc65M4DAsqjAPtXRr90UtFQ5N7jUUgooopFBRRRQAUUUUAFFFFABRRRQAUUUUAFFFFABRRRQAUUUUAFFFFABRRRQB4zf2l7ClhZza689les29AmN4KE/0rR+G9xCvge1ae5hWOGWeMfMBhVkYAEdc4FS+IbhBeWYgVDcWmTKoXKqhBA9hyRXKPptno/xFtYbK2YfadIkurqEncgmAJDbT909OleRCisVRpQk7OTl0NYT5FVS6JP7rp/mbepapFca6sywytBGoXCLyoHf8c/pSpexzgzHUNShJ5MYg+UL09fetvQFsI7SJ1VpZ5F3yy4JyT2FTaleXS3CWFltWYrvkZkyFT29TyK5KmJhz8kI6R0Xp1b0ZEaUlHmb1f8AVjO0C+RJRaRPL9jmYmF5Fw6uOoPscVoagFW6I3LjGevNct4y16G11ay8K6VJHNqs21kuc7jaknJdgOMY5xUWvW/jK5U2t7qmkwRKwU3VmpMsh+jDArhqpSlc9KjSko80nYZdXtrcfEOza5by7WwspHLsOrMRwPwzWl4j8U+G7nRpYxq0MbJyFkBzwOB6Vj3Xgq9k8LzSWOoyPeo28C5YN5h/u57Ais6DUtNv/CtzpTeFIDcxAx3RcKDCe5bPJGehHFdmGw0Zyj7OWqa7L89znxFSTp3lslb/AIf7zQ8P614Zn3Stq0MXmOGgjZjke3A9q7iwlt7q0h1DSZ1vLeXKrIDxkcGsHw1ofh+20GwmXR9OM80QXeYx0BPr9a6fTYrKxQWulwRQW4JzGgwAe5ArmxtSNStOXW7/ADFh04Uo2XQo6vHI8UizKH3xEAY46Umm+Tq2jRQSyMOAQfXHal127W3TrnAIA789ay/Cpmj09JWOVLF4xjoD61ik/Zt+ZfMnNR8ip4mRWvZkZhnGCcVy0yNZsPscjKSDmNjlTnv7Gu51m3W8lN3Eqqercda4jUY/Lu3XLNn1ruwk73R5WYU3F8xga5rF7YxWkGixiXWL24SC3t2TcCSfmJH07161rHwe0XW9Ri1S+vr+G5KJ5yQy4VmVcVxvwY0xde+LGo67KivbaHbC1gY/89nPzH8Av619AAEAc17uHpRinNLWX9IulDkhGP8AWv8AwLfO55hH8H7OOeab/hJtad3lWRQ05xGBj5QPTivTY12qqckKAOadg0KMe9dBoLikxS0UAFFFFABRRRQAUUUUAFFFFABRRRQAUUUUAFFFFABRRRQAUUUUAFFFFABRRRQAUUUUAFFFFABRRRQB4VdahK9qdYsbxGi+1ec8QXcCTnCk9+M8e1V9X1lrj4iabqFmEklfTnW7Gfuhs7QfzFFFZ5nSjhqlKVPeOi9LHLl83UjVUusbv70ehaCssWh27KyRsmckjgjNcZqVxceL/ENxZ2l5PaaRppMF1cRDElxJnmNT2AweaKK+Ri3eUup9DhklDmtqtjTvvDeiaRoEi6Vp3k3dyrBDuLyNxzyecYrKm0+TUpAf7JubhwVLtBcZXOMentRRXRFf7PzHDKpJ13d3udvHbw2NoIbeF22rtO9s4/xrkPEXhfS9UhY3EcgvHbCzxOUcnsDjgge4oori53GasdUW4q6Mq7sPGGi2nnSSHXLW3TEflgRywge38f0GK6Dwf4msNR0iTUrWdZ5FAEkYPzQt3BHrRRXY5urS97oypU4qEqi3/P5bGZrN5JqE7xqx3vwf+man19604de0rT7aOC5vIIJSm0RM2CR6iiirqU1ZQ6Hm4ebcnJkdprmktHPGNYtCgQsD5g4FcnPNFcXhlhnSeMnhkORRRWmHpqMnY58wk3TRvfstTxyW3ihV+++pGUn1zmvbx0oor6Kmvcj6G83epP1f5hRRRVEhRRRQAUUUUAFFFFABRRRQAUUUUAFFFFABRRRQAUUUUAFFFFABRRRQAUUUUAFFFFABRRRQAUUUUAFFFFAH/9k=">
            <a:extLst>
              <a:ext uri="{FF2B5EF4-FFF2-40B4-BE49-F238E27FC236}">
                <a16:creationId xmlns:a16="http://schemas.microsoft.com/office/drawing/2014/main" id="{8C62AC4F-9885-4077-92BC-B17FE9CB1004}"/>
              </a:ext>
            </a:extLst>
          </p:cNvPr>
          <p:cNvSpPr>
            <a:spLocks noChangeAspect="1" noChangeArrowheads="1"/>
          </p:cNvSpPr>
          <p:nvPr/>
        </p:nvSpPr>
        <p:spPr bwMode="auto">
          <a:xfrm>
            <a:off x="5943600" y="3276600"/>
            <a:ext cx="304800" cy="304800"/>
          </a:xfrm>
          <a:prstGeom prst="rect">
            <a:avLst/>
          </a:prstGeom>
          <a:noFill/>
          <a:ln>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15">
            <a:extLst>
              <a:ext uri="{FF2B5EF4-FFF2-40B4-BE49-F238E27FC236}">
                <a16:creationId xmlns:a16="http://schemas.microsoft.com/office/drawing/2014/main" id="{BAEA8D22-FF7B-46CA-B638-25D9CB812F0A}"/>
              </a:ext>
            </a:extLst>
          </p:cNvPr>
          <p:cNvPicPr>
            <a:picLocks noChangeAspect="1"/>
          </p:cNvPicPr>
          <p:nvPr/>
        </p:nvPicPr>
        <p:blipFill>
          <a:blip r:embed="rId2"/>
          <a:stretch>
            <a:fillRect/>
          </a:stretch>
        </p:blipFill>
        <p:spPr>
          <a:xfrm>
            <a:off x="3420341" y="2472079"/>
            <a:ext cx="2707849" cy="180884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7" name="Content Placeholder 2">
            <a:extLst>
              <a:ext uri="{FF2B5EF4-FFF2-40B4-BE49-F238E27FC236}">
                <a16:creationId xmlns:a16="http://schemas.microsoft.com/office/drawing/2014/main" id="{BBF31E68-2F11-438B-B018-C011652827F5}"/>
              </a:ext>
            </a:extLst>
          </p:cNvPr>
          <p:cNvSpPr txBox="1">
            <a:spLocks/>
          </p:cNvSpPr>
          <p:nvPr/>
        </p:nvSpPr>
        <p:spPr>
          <a:xfrm>
            <a:off x="279128" y="1127927"/>
            <a:ext cx="5816871" cy="1049581"/>
          </a:xfrm>
          <a:prstGeom prst="rect">
            <a:avLst/>
          </a:prstGeom>
          <a:solidFill>
            <a:schemeClr val="bg1"/>
          </a:solidFill>
          <a:ln>
            <a:solidFill>
              <a:schemeClr val="accent2">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dirty="0">
                <a:latin typeface="Modern Love Caps" panose="04070805081001020A01" pitchFamily="82" charset="0"/>
              </a:rPr>
              <a:t>Causes:</a:t>
            </a:r>
            <a:br>
              <a:rPr lang="en-GB" sz="1600" b="1" dirty="0">
                <a:latin typeface="Modern Love Caps" panose="04070805081001020A01" pitchFamily="82" charset="0"/>
              </a:rPr>
            </a:br>
            <a:r>
              <a:rPr lang="en-GB" sz="1800" dirty="0">
                <a:latin typeface="Agency FB" panose="020B0503020202020204" pitchFamily="34" charset="0"/>
              </a:rPr>
              <a:t>November 14, 2016, an earthquake measuring 7.8 magnitude on the Richter scale struck the north eastern </a:t>
            </a:r>
            <a:r>
              <a:rPr lang="en-GB" sz="1800" dirty="0" err="1">
                <a:latin typeface="Agency FB" panose="020B0503020202020204" pitchFamily="34" charset="0"/>
              </a:rPr>
              <a:t>Kaikōura</a:t>
            </a:r>
            <a:r>
              <a:rPr lang="en-GB" sz="1800" dirty="0">
                <a:latin typeface="Agency FB" panose="020B0503020202020204" pitchFamily="34" charset="0"/>
              </a:rPr>
              <a:t> region on the South Island of New Zealand.</a:t>
            </a:r>
          </a:p>
        </p:txBody>
      </p:sp>
    </p:spTree>
    <p:extLst>
      <p:ext uri="{BB962C8B-B14F-4D97-AF65-F5344CB8AC3E}">
        <p14:creationId xmlns:p14="http://schemas.microsoft.com/office/powerpoint/2010/main" val="272084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28" y="122653"/>
            <a:ext cx="5816872" cy="573993"/>
          </a:xfrm>
          <a:solidFill>
            <a:schemeClr val="bg1"/>
          </a:solidFill>
          <a:ln>
            <a:solidFill>
              <a:schemeClr val="accent2">
                <a:lumMod val="60000"/>
                <a:lumOff val="40000"/>
              </a:schemeClr>
            </a:solidFill>
          </a:ln>
        </p:spPr>
        <p:txBody>
          <a:bodyPr>
            <a:noAutofit/>
          </a:bodyPr>
          <a:lstStyle/>
          <a:p>
            <a:pPr algn="ctr"/>
            <a:r>
              <a:rPr lang="en-GB" sz="3600" dirty="0">
                <a:latin typeface="Modern Love Caps" panose="04070805081001020A01" pitchFamily="82" charset="0"/>
              </a:rPr>
              <a:t>Nepal Earthquake (LIC)</a:t>
            </a:r>
          </a:p>
        </p:txBody>
      </p:sp>
      <p:sp>
        <p:nvSpPr>
          <p:cNvPr id="4" name="Rectangle 3"/>
          <p:cNvSpPr/>
          <p:nvPr/>
        </p:nvSpPr>
        <p:spPr>
          <a:xfrm>
            <a:off x="6274068" y="129934"/>
            <a:ext cx="5766823" cy="4308872"/>
          </a:xfrm>
          <a:prstGeom prst="rect">
            <a:avLst/>
          </a:prstGeom>
          <a:solidFill>
            <a:schemeClr val="bg1"/>
          </a:solidFill>
          <a:ln>
            <a:solidFill>
              <a:schemeClr val="accent2">
                <a:lumMod val="60000"/>
                <a:lumOff val="40000"/>
              </a:schemeClr>
            </a:solidFill>
          </a:ln>
        </p:spPr>
        <p:txBody>
          <a:bodyPr wrap="square">
            <a:spAutoFit/>
          </a:bodyPr>
          <a:lstStyle/>
          <a:p>
            <a:r>
              <a:rPr lang="en-GB" b="1" u="sng" dirty="0">
                <a:effectLst/>
                <a:latin typeface="Modern Love Caps" panose="04070805081001020A01" pitchFamily="82" charset="0"/>
              </a:rPr>
              <a:t>Primary effects</a:t>
            </a:r>
          </a:p>
          <a:p>
            <a:pPr marL="285750" indent="-285750" fontAlgn="base">
              <a:buFont typeface="Arial" panose="020B0604020202020204" pitchFamily="34" charset="0"/>
              <a:buChar char="•"/>
            </a:pPr>
            <a:r>
              <a:rPr lang="en-GB" sz="1600" dirty="0">
                <a:latin typeface="Agency FB" panose="020B0503020202020204" pitchFamily="34" charset="0"/>
              </a:rPr>
              <a:t>Nine thousand people died, and 20,000 people were injured – over 8 million people were affected.</a:t>
            </a:r>
          </a:p>
          <a:p>
            <a:pPr marL="285750" indent="-285750" fontAlgn="base">
              <a:buFont typeface="Arial" panose="020B0604020202020204" pitchFamily="34" charset="0"/>
              <a:buChar char="•"/>
            </a:pPr>
            <a:r>
              <a:rPr lang="en-GB" sz="1600" dirty="0">
                <a:latin typeface="Agency FB" panose="020B0503020202020204" pitchFamily="34" charset="0"/>
              </a:rPr>
              <a:t>Three million people were made homeless.</a:t>
            </a:r>
          </a:p>
          <a:p>
            <a:pPr marL="285750" indent="-285750" fontAlgn="base">
              <a:buFont typeface="Arial" panose="020B0604020202020204" pitchFamily="34" charset="0"/>
              <a:buChar char="•"/>
            </a:pPr>
            <a:r>
              <a:rPr lang="en-GB" sz="1600" dirty="0">
                <a:latin typeface="Agency FB" panose="020B0503020202020204" pitchFamily="34" charset="0"/>
              </a:rPr>
              <a:t>1.4 million people needed support with access to water, food and shelter in the days and weeks after the earthquake</a:t>
            </a:r>
          </a:p>
          <a:p>
            <a:pPr marL="285750" indent="-285750" fontAlgn="base">
              <a:buFont typeface="Arial" panose="020B0604020202020204" pitchFamily="34" charset="0"/>
              <a:buChar char="•"/>
            </a:pPr>
            <a:r>
              <a:rPr lang="en-GB" sz="1600" dirty="0">
                <a:latin typeface="Agency FB" panose="020B0503020202020204" pitchFamily="34" charset="0"/>
              </a:rPr>
              <a:t>Seven thousand schools were destroyed.</a:t>
            </a:r>
          </a:p>
          <a:p>
            <a:pPr marL="285750" indent="-285750" fontAlgn="base">
              <a:buFont typeface="Arial" panose="020B0604020202020204" pitchFamily="34" charset="0"/>
              <a:buChar char="•"/>
            </a:pPr>
            <a:r>
              <a:rPr lang="en-GB" sz="1600" dirty="0">
                <a:latin typeface="Agency FB" panose="020B0503020202020204" pitchFamily="34" charset="0"/>
              </a:rPr>
              <a:t>Hospitals were overwhelmed.</a:t>
            </a:r>
          </a:p>
          <a:p>
            <a:pPr marL="285750" indent="-285750" fontAlgn="base">
              <a:buFont typeface="Arial" panose="020B0604020202020204" pitchFamily="34" charset="0"/>
              <a:buChar char="•"/>
            </a:pPr>
            <a:r>
              <a:rPr lang="en-GB" sz="1600" dirty="0">
                <a:latin typeface="Agency FB" panose="020B0503020202020204" pitchFamily="34" charset="0"/>
              </a:rPr>
              <a:t>50% of shops were destroyed, affecting supplies of food and people’s livelihoods.</a:t>
            </a:r>
          </a:p>
          <a:p>
            <a:pPr marL="285750" indent="-285750" fontAlgn="base">
              <a:buFont typeface="Arial" panose="020B0604020202020204" pitchFamily="34" charset="0"/>
              <a:buChar char="•"/>
            </a:pPr>
            <a:r>
              <a:rPr lang="en-GB" sz="1600" dirty="0">
                <a:latin typeface="Agency FB" panose="020B0503020202020204" pitchFamily="34" charset="0"/>
              </a:rPr>
              <a:t>The cost of the earthquake was estimated to be US$5 billion.</a:t>
            </a:r>
          </a:p>
          <a:p>
            <a:r>
              <a:rPr lang="en-GB" sz="1600" b="1" u="sng" dirty="0">
                <a:effectLst/>
                <a:latin typeface="Modern Love Caps" panose="04070805081001020A01" pitchFamily="82" charset="0"/>
              </a:rPr>
              <a:t>Secondary effects</a:t>
            </a:r>
          </a:p>
          <a:p>
            <a:pPr marL="285750" indent="-285750" fontAlgn="base">
              <a:buFont typeface="Arial" panose="020B0604020202020204" pitchFamily="34" charset="0"/>
              <a:buChar char="•"/>
            </a:pPr>
            <a:r>
              <a:rPr lang="en-GB" sz="1600" dirty="0">
                <a:latin typeface="Agency FB" panose="020B0503020202020204" pitchFamily="34" charset="0"/>
              </a:rPr>
              <a:t>Avalanches and landslides were triggered by the quake, blocking rocks and hampering the relief effort.</a:t>
            </a:r>
          </a:p>
          <a:p>
            <a:pPr marL="285750" indent="-285750" fontAlgn="base">
              <a:buFont typeface="Arial" panose="020B0604020202020204" pitchFamily="34" charset="0"/>
              <a:buChar char="•"/>
            </a:pPr>
            <a:r>
              <a:rPr lang="en-GB" sz="1600" dirty="0">
                <a:latin typeface="Agency FB" panose="020B0503020202020204" pitchFamily="34" charset="0"/>
              </a:rPr>
              <a:t>At least nineteen people lost their lives on Mount Everest due to avalanches.</a:t>
            </a:r>
          </a:p>
          <a:p>
            <a:pPr marL="285750" indent="-285750" fontAlgn="base">
              <a:buFont typeface="Arial" panose="020B0604020202020204" pitchFamily="34" charset="0"/>
              <a:buChar char="•"/>
            </a:pPr>
            <a:r>
              <a:rPr lang="en-GB" sz="1600" dirty="0">
                <a:latin typeface="Agency FB" panose="020B0503020202020204" pitchFamily="34" charset="0"/>
              </a:rPr>
              <a:t>Two hundred fifty people were missing in the Langtang region due to an avalanche.</a:t>
            </a:r>
          </a:p>
          <a:p>
            <a:pPr marL="285750" indent="-285750" fontAlgn="base">
              <a:buFont typeface="Arial" panose="020B0604020202020204" pitchFamily="34" charset="0"/>
              <a:buChar char="•"/>
            </a:pPr>
            <a:r>
              <a:rPr lang="en-GB" sz="1600" dirty="0">
                <a:latin typeface="Agency FB" panose="020B0503020202020204" pitchFamily="34" charset="0"/>
              </a:rPr>
              <a:t>The Kali Gandaki River was blocked by a landslide leading many people to be evacuated due to the increased risk of flooding.</a:t>
            </a:r>
          </a:p>
        </p:txBody>
      </p:sp>
      <p:sp>
        <p:nvSpPr>
          <p:cNvPr id="5" name="Rectangle 4"/>
          <p:cNvSpPr/>
          <p:nvPr/>
        </p:nvSpPr>
        <p:spPr>
          <a:xfrm>
            <a:off x="279128" y="3331755"/>
            <a:ext cx="2896312" cy="3323987"/>
          </a:xfrm>
          <a:prstGeom prst="rect">
            <a:avLst/>
          </a:prstGeom>
          <a:solidFill>
            <a:schemeClr val="bg1"/>
          </a:solidFill>
          <a:ln>
            <a:solidFill>
              <a:schemeClr val="accent2">
                <a:lumMod val="60000"/>
                <a:lumOff val="40000"/>
              </a:schemeClr>
            </a:solidFill>
          </a:ln>
        </p:spPr>
        <p:txBody>
          <a:bodyPr wrap="square">
            <a:spAutoFit/>
          </a:bodyPr>
          <a:lstStyle/>
          <a:p>
            <a:r>
              <a:rPr lang="en-GB" sz="1600" b="1" u="sng" dirty="0">
                <a:effectLst/>
                <a:latin typeface="Modern Love Caps" panose="04070805081001020A01" pitchFamily="82" charset="0"/>
              </a:rPr>
              <a:t>Management/Responses</a:t>
            </a:r>
          </a:p>
          <a:p>
            <a:pPr fontAlgn="base"/>
            <a:r>
              <a:rPr lang="en-GB" b="1" u="sng" dirty="0">
                <a:latin typeface="Agency FB" panose="020B0503020202020204" pitchFamily="34" charset="0"/>
              </a:rPr>
              <a:t>Immediate Responses</a:t>
            </a:r>
            <a:r>
              <a:rPr lang="en-US" dirty="0">
                <a:latin typeface="Agency FB" panose="020B0503020202020204" pitchFamily="34" charset="0"/>
              </a:rPr>
              <a:t>​</a:t>
            </a:r>
          </a:p>
          <a:p>
            <a:pPr marL="285750" indent="-285750" fontAlgn="base">
              <a:buFont typeface="Arial" panose="020B0604020202020204" pitchFamily="34" charset="0"/>
              <a:buChar char="•"/>
            </a:pPr>
            <a:r>
              <a:rPr lang="en-GB" sz="1600" dirty="0">
                <a:latin typeface="Agency FB" panose="020B0503020202020204" pitchFamily="34" charset="0"/>
              </a:rPr>
              <a:t>India and China provided over $1 billion of international aid.</a:t>
            </a:r>
          </a:p>
          <a:p>
            <a:pPr marL="285750" indent="-285750" fontAlgn="base">
              <a:buFont typeface="Arial" panose="020B0604020202020204" pitchFamily="34" charset="0"/>
              <a:buChar char="•"/>
            </a:pPr>
            <a:r>
              <a:rPr lang="en-GB" sz="1600" dirty="0">
                <a:latin typeface="Agency FB" panose="020B0503020202020204" pitchFamily="34" charset="0"/>
              </a:rPr>
              <a:t>Aid workers from charities such as the Red Cross came to help.</a:t>
            </a:r>
          </a:p>
          <a:p>
            <a:pPr marL="285750" indent="-285750" fontAlgn="base">
              <a:buFont typeface="Arial" panose="020B0604020202020204" pitchFamily="34" charset="0"/>
              <a:buChar char="•"/>
            </a:pPr>
            <a:r>
              <a:rPr lang="en-GB" sz="1600" dirty="0">
                <a:latin typeface="Agency FB" panose="020B0503020202020204" pitchFamily="34" charset="0"/>
              </a:rPr>
              <a:t>Temporary housing was provided, including a ‘Tent city’ in Kathmandu.</a:t>
            </a:r>
          </a:p>
          <a:p>
            <a:pPr marL="285750" indent="-285750" fontAlgn="base">
              <a:buFont typeface="Arial" panose="020B0604020202020204" pitchFamily="34" charset="0"/>
              <a:buChar char="•"/>
            </a:pPr>
            <a:r>
              <a:rPr lang="en-GB" sz="1600" dirty="0">
                <a:latin typeface="Agency FB" panose="020B0503020202020204" pitchFamily="34" charset="0"/>
              </a:rPr>
              <a:t>Search and rescue teams, and water and medical support arrived quickly from China, the UK and India.</a:t>
            </a:r>
          </a:p>
          <a:p>
            <a:pPr marL="285750" indent="-285750" fontAlgn="base">
              <a:buFont typeface="Arial" panose="020B0604020202020204" pitchFamily="34" charset="0"/>
              <a:buChar char="•"/>
            </a:pPr>
            <a:r>
              <a:rPr lang="en-GB" sz="1600" dirty="0">
                <a:latin typeface="Agency FB" panose="020B0503020202020204" pitchFamily="34" charset="0"/>
              </a:rPr>
              <a:t>Field hospitals were set up to take pressure off hospitals.</a:t>
            </a:r>
          </a:p>
        </p:txBody>
      </p:sp>
      <p:sp>
        <p:nvSpPr>
          <p:cNvPr id="9" name="Rectangle 8">
            <a:extLst>
              <a:ext uri="{FF2B5EF4-FFF2-40B4-BE49-F238E27FC236}">
                <a16:creationId xmlns:a16="http://schemas.microsoft.com/office/drawing/2014/main" id="{0E5742B0-057E-45C1-B5D7-C04C672B25B1}"/>
              </a:ext>
            </a:extLst>
          </p:cNvPr>
          <p:cNvSpPr/>
          <p:nvPr/>
        </p:nvSpPr>
        <p:spPr>
          <a:xfrm>
            <a:off x="3303460" y="4579765"/>
            <a:ext cx="8737431" cy="2092881"/>
          </a:xfrm>
          <a:prstGeom prst="rect">
            <a:avLst/>
          </a:prstGeom>
          <a:solidFill>
            <a:schemeClr val="bg1"/>
          </a:solidFill>
          <a:ln>
            <a:solidFill>
              <a:schemeClr val="accent2">
                <a:lumMod val="60000"/>
                <a:lumOff val="40000"/>
              </a:schemeClr>
            </a:solidFill>
          </a:ln>
        </p:spPr>
        <p:txBody>
          <a:bodyPr wrap="square">
            <a:spAutoFit/>
          </a:bodyPr>
          <a:lstStyle/>
          <a:p>
            <a:pPr fontAlgn="base"/>
            <a:r>
              <a:rPr lang="en-GB" b="1" u="sng" dirty="0">
                <a:latin typeface="Agency FB" panose="020B0503020202020204" pitchFamily="34" charset="0"/>
              </a:rPr>
              <a:t>Long Term Responses</a:t>
            </a:r>
            <a:r>
              <a:rPr lang="en-US" dirty="0">
                <a:latin typeface="Agency FB" panose="020B0503020202020204" pitchFamily="34" charset="0"/>
              </a:rPr>
              <a:t>​</a:t>
            </a:r>
          </a:p>
          <a:p>
            <a:pPr marL="285750" indent="-285750" fontAlgn="base">
              <a:buFont typeface="Arial" panose="020B0604020202020204" pitchFamily="34" charset="0"/>
              <a:buChar char="•"/>
            </a:pPr>
            <a:r>
              <a:rPr lang="en-GB" sz="1600" dirty="0">
                <a:latin typeface="Agency FB" panose="020B0503020202020204" pitchFamily="34" charset="0"/>
              </a:rPr>
              <a:t>A $3 million grant was provided by The Asian Development Bank (ADB) </a:t>
            </a:r>
          </a:p>
          <a:p>
            <a:pPr marL="285750" indent="-285750" fontAlgn="base">
              <a:buFont typeface="Arial" panose="020B0604020202020204" pitchFamily="34" charset="0"/>
              <a:buChar char="•"/>
            </a:pPr>
            <a:r>
              <a:rPr lang="en-GB" sz="1600" dirty="0">
                <a:latin typeface="Agency FB" panose="020B0503020202020204" pitchFamily="34" charset="0"/>
              </a:rPr>
              <a:t>Many countries donated aid. £73 million was donated by the UK (£23 million by the government and £50 million by the public).</a:t>
            </a:r>
          </a:p>
          <a:p>
            <a:pPr marL="285750" indent="-285750" fontAlgn="base">
              <a:buFont typeface="Arial" panose="020B0604020202020204" pitchFamily="34" charset="0"/>
              <a:buChar char="•"/>
            </a:pPr>
            <a:r>
              <a:rPr lang="en-GB" sz="1600" dirty="0">
                <a:latin typeface="Agency FB" panose="020B0503020202020204" pitchFamily="34" charset="0"/>
              </a:rPr>
              <a:t>Landslides were cleared, and roads were repaired.</a:t>
            </a:r>
          </a:p>
          <a:p>
            <a:pPr marL="285750" indent="-285750" fontAlgn="base">
              <a:buFont typeface="Arial" panose="020B0604020202020204" pitchFamily="34" charset="0"/>
              <a:buChar char="•"/>
            </a:pPr>
            <a:r>
              <a:rPr lang="en-GB" sz="1600" dirty="0">
                <a:latin typeface="Agency FB" panose="020B0503020202020204" pitchFamily="34" charset="0"/>
              </a:rPr>
              <a:t>Lakes that formed behind rivers damned by landslides were drained to avoid flooding.</a:t>
            </a:r>
          </a:p>
          <a:p>
            <a:pPr marL="285750" indent="-285750" fontAlgn="base">
              <a:buFont typeface="Arial" panose="020B0604020202020204" pitchFamily="34" charset="0"/>
              <a:buChar char="•"/>
            </a:pPr>
            <a:r>
              <a:rPr lang="en-GB" sz="1600" dirty="0">
                <a:latin typeface="Agency FB" panose="020B0503020202020204" pitchFamily="34" charset="0"/>
              </a:rPr>
              <a:t>Stricter building codes were introduced.</a:t>
            </a:r>
          </a:p>
          <a:p>
            <a:pPr marL="285750" indent="-285750" fontAlgn="base">
              <a:buFont typeface="Arial" panose="020B0604020202020204" pitchFamily="34" charset="0"/>
              <a:buChar char="•"/>
            </a:pPr>
            <a:r>
              <a:rPr lang="en-GB" sz="1600" dirty="0">
                <a:latin typeface="Agency FB" panose="020B0503020202020204" pitchFamily="34" charset="0"/>
              </a:rPr>
              <a:t>Thousands of homeless people were rehoused, and damaged homes were repaired.</a:t>
            </a:r>
          </a:p>
          <a:p>
            <a:pPr marL="285750" indent="-285750" fontAlgn="base">
              <a:buFont typeface="Arial" panose="020B0604020202020204" pitchFamily="34" charset="0"/>
              <a:buChar char="•"/>
            </a:pPr>
            <a:r>
              <a:rPr lang="en-GB" sz="1600" dirty="0">
                <a:latin typeface="Agency FB" panose="020B0503020202020204" pitchFamily="34" charset="0"/>
              </a:rPr>
              <a:t>Over 7000 schools were rebuilt.</a:t>
            </a:r>
          </a:p>
        </p:txBody>
      </p:sp>
      <p:sp>
        <p:nvSpPr>
          <p:cNvPr id="12" name="AutoShape 7" descr="data:image/jpg;base64,%20/9j/4AAQSkZJRgABAQEAYABgAAD/2wBDAAUDBAQEAwUEBAQFBQUGBwwIBwcHBw8LCwkMEQ8SEhEPERETFhwXExQaFRERGCEYGh0dHx8fExciJCIeJBweHx7/2wBDAQUFBQcGBw4ICA4eFBEUHh4eHh4eHh4eHh4eHh4eHh4eHh4eHh4eHh4eHh4eHh4eHh4eHh4eHh4eHh4eHh4eHh7/wAARCAFYAX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pG7etLSNQBg6RrF5deIL7T7y3jtVgx5ILZaUH+IVvVyXxHhgtdMXW4cpqNpxbvzhif4W9q5TQvifex3UMWt2tusGRHIYSWKMen/ANes5VIxaTJuk7M9ZoqnpmpWepW/2ixuoriMHBMZyAfSrY6VoVcWiiigAooooAKKKKACiiigAooooAKKKKACiiigAooooAKKKKACiiigAooooAKKKiuJ44I2lmlSKNBlmc4UfjQBLRUCXVu0fmLcRMm3fuDDG31+nvStcwqxV5olKruYFgMD1+lAE1FUG1fTE8zdqdkBGcOTOo2n0PPFU9f1qTT1iNtHDcE/NIDMq7E7NyehppNsTdjbqK7jSWB4pBlHBVh7HrXNf8JZKXijTTHaSZN8I81D5gH3iMHtkc9Kmg17UHlWKfSGTc4AkEg2bT0JOav2ciHUjsfO/jm31O08Ra34fm8Pi+srd/8ARHLY3kjIOe3WseSx1zUtEuYZozA8EiSWvnPukiIPb1GDXpvxGu3Hi6V7yFbRpox5CNIMzAE5IGevtXB6pKL6+htba+it51YTTXPmDbAMfKhB4JPp7V5teCp1G2jDC1Ze09knaKu/TzNPTb670+4t49QEZ8xfknjHDtjkMOxPNcu/jTVYPEOp3S6VJJePbKqtGuREqs2FI7nqa2v7dWzn8rV0hlkypiMXzJc5449x3+laWjyW7CeS2i8lzNumj/iRsD9MYrlnCM48z3Lpyngqbb+1ouz/AK/4cyofHUOmWksraDeF5mZt7AknH8T5rSt/E9xPBHMI2AkUMBg8ZGaSDR/FOra7MH1a2htG5RZIAQIz/DyOnSukj0/VYUWFdXsAqAKALKPoP+A1hUlToPlS1/ryN4xdduU5WPfKKKK98YUUUUAFFFFABQaKKAIL22iu7WS3nRXjkUqysMjFeA+K9BsfDd9c2whd7hiSrMeHQ/xD3r6FPSuX8e+F7PXtOd/LEV5D88cyrl+O341jXpe0RM1ozh/gjqF5a3culCxka3kUymRPuxt7/WvXImYr80ZXngZzXh2hanqHg7xMGu2uJbKcAMEQZfntz1HT8K9nuZ7h9ONxZQ7pWUMqPweadJNKz3IpSvEvCimRElRuABxkgU+tTUKKKKACiiigAooooATNG6kdSwODg4wPauZutK8TGU/ZNZjijIPBTJz60AdPu/KjNc7caTrzRRyRa4I7gKqyMYsqcE54981UvrfXNP0+S5vPFEUUSL80hh6GgTaSuzrc0ZrzvRviHpcMEdpN/aeoTsxCyLCMv6YGa2f+E4sI3AutM1W1B7yW27/0EmqjCUtUZKvTfU6vNGea52TxRaT4bSx9t2AtNGvyyLx02tg0228TXM0aMfD+porYGCFyP1pNOO5rGSkro6TPPSjNcw/iS+WyuLxtFuY0hcAI3Lsvc8VpaBqkmqLI7WMtqi42eZ1bNIZrUUDpRQAUUUUAFct8U9Ivde8FXmk6eAZ55IRznAUSKWJAwSMA8ZrqaRuvTpQB88T/AA58eaLfauulzPe6Y+my6bFH5rK5DKWVlBJwA7tx14603xv4S8d+LtXOpWGl3ul20ulxWNzbTTkMyhgxIIxzlR+dfRGPXJNGDQB8yw/D3xhfaSukR6Iba9W+mnkubsO0LKVbYpww3ZOB2xWtZeAtefUbyGXw7dtDcaTJDI95eNJ+824URkYxzng5wMV9CbTjv06Zrn9U1+6stRktxpF1PDGoPmxgHd6gc9aai2Jux5FqHgLxDG0FhpeiNDM9hCltqCXTbbQLG4ljwe7ZXnPOPao9B8B+N1+G+v8AhzUbx5Jpnsk064W5+eONfLLhv9qMgj32+9ewzeI1jkWJ9H1BmdNx2Rg49M81yo8NaLqN/Iy2muWQkZ9wD7RIxYsScGn7OQlNbHiXjPw74qt5rCHxDYi71YQfu7uOfK2mGIEh9QwA49q4/wAM+EbqTSrxriCO7N8Yp4yHZSuHG4Hnk4zz6Z4r0PxHpdjbeKNRguX1C0Ey/ZlMkpfJ/ug9uMVFrYitNOfy4Cs0UA2yj5dvbOfxrgxUainZa/M54zhJWvZydl8v+D9xxFxpfka9b22pzSva/ap1itoDlrUMzbGz6YIrrvEQstauLfTvCs16zYEd45GyOQjozN3+gxWX4f0efxFdLZWt07aRagNPMowbuYjLZJ7Akj8K9Q07TLHSNJymF8oYjjJ+VR7/AJ15eIivbQqKTuui2d+/c701Sg6dr2116efz7dt30OQu9N1Lw/Pb3EfiCecOm2/hZcqQBn5P7uMe9Wo9X0+RFkSS52MAVy3amalKmralLau8lvvg3qirliMjr6darr4ADKGXXZY1I4TZ90enWuxSVOK5rN9TBVlV9+r1206H1RRRRXqlBRRRQAUUUUAFFFFAAelQXE/khT5bvuOMKM4qeigDxX4iwN/wldgbOx1CO3LGSSSSMiKMqcnGfXr+Nbmk+MLbWbLVNPsdRFzdW1tuiRSQ+Qec+uOK6j4j6M+teGZ7eOUxPH+8DfSvBdNvb3Q765uNKkt4pxGyByuSyHqP0rlqSlSk3fRmTai7Ht/w58SXms2Vx/apjW5hcR4UY7dfx612A6AivJvgfqEQe4tZFKvcRrKrE5DEcH8a9YDDOOM+ma2pS5oJs1HUUgx0FJu9GXP1rQB1FAooAKKKKACkb+dDfWsnxLrlhoNgbq+kx2SMfec+goE2krsf4i1qw0OxN1fTBF6Io5Zz6AV4t4q8UXfiyYLLFPb26FlS2U4UHPDP6n2FLreoajr+ozalcKwA4iTqsS+3v60+d49HsH+RftHlZTd0ye9cc8fyS5YJNnDUcq+7tE6j4QafBJJd6ndBfOsyIIyW+78oJJ/P8q72LW9LkdI1u0Jc7QB615L8MNekFnq2l2Vu0moKY5JLeQZ8xXA3Sgdxya6CDUNTTUvs8Hw6nFmFDGbzMZfnJ6fT867KagkkdFODhBJHXS3Hhv8AtRbtpLRLyIZ8wYDgHj5j+PetB9X01J3ha9hWRANwLjjPT+deeaTrhvJpvsvw3vsJmKSRn7jt0rc0F/7S1oRXng2axV4tz3ErZAxwB+grRuPmWoyR2FvcQ3MQkhkWWI/xA5BqUY6DjtwKbDDHDGI4YwiDoFp/0rM0FHSisFZdajnvGk8raMfZ1c/frOK+NPKd/PsN7AkITjZ6A/rQB19Fco+r6pHqmlrdG3tbWVyshL5MpKkgL7ZqzpWrR6zrd3FbyypHp03lEo42XBKg+nYn8xVKDauS5pOx0VFFFSUFFFFABTfx/wDr06igCnq109jplxeJGZWhQsEHfHavPdY+L2m6bvVtF1a4KQRyGWG2Zo9zKGK5A6jP6V6Dealp1rOLe6u4YpGGdrtgkVy/xF1zTbHwvNFazW32i7zDFswccfMfwXJ/CgmcuWLZ4XJqB8bTf2xDBPFDHetLLHKCrHAGMZrPj1bVJLa71CTRHm0pv3KLId0jnuQPStDw29zrGr31xazSjT4gttbqAAspH3n/AF/Su90qzktYUWSMM2NlvEq/eY+v0ryKuJUZXjuzOnFWUXHVde19/mcp4e8TaHb2sdlaaNqivDGCYorUhVJ6qTioNc8Yx3IMlxY3UZGBbw+URG79F3HHbmvSTatb2cdlCYZLgZ+0FAMIx5O41xt7cQ6pqr6Xaw/a4YM/aJtuI0b69zXFTqQc3pbzOtULpX1j1INK0t7C2f7VcCTVLshrqQ9jj7q+wqXhfl+1Nxx0rG1qTxrZveXUNvYyQ5KQmQ8nJGCPwzUUcnjjy1yulZwP4T/jWiem5x1abqSc5Nan1PRRRX0BuFFFFABRRRQAUUUUAFFITRu6fzoAx/F89vb+HL17lnVDGVypwfzr5pt7EWd2sf2h/wB78+ZGPTJwP1r6B+KOow2XheRZoPNEziPbgmvIdJ06ZtTZVjSZpl3bGYZRfYnivOxtVJpPoRbmlyopaFaXey5uJJprF4nLQ+RwSp9T1xXY+EPiDa6KIrfW0mnc5/0lZd7H0yM1kXVqltbwz3Jkld3Mflq2MjsTjjFTf8I3HHdxPHawqNoYOyZJJrjp4qVN6nQ6LsuXc9AuviBp91bmLR1lmunHG6P5V9zXPaguqTXltb2uoXLX93ICzeaVVFzyAv51V1KD7BaGbTZIzIAA6Ljk/XtVn4ezzaz4ktbjgm3RjL5iHGenymnDEVcTVjbREySgrdT1TT4Ps1pHDvd9oALO2STU9In3aWvcICiiigDnPGviA6NbxwWkYn1G5JWCP09WPsK81uNJ1TUNSM+qXpuZlH3i2VXPOFHatTxFqXl+M7ya6VppVcwxIB9xB3H1qfTryO8Tz8LGwOAmeV+teHmOMqxk4Q0SFRo0679969iqYrHStNee/cQxqMYA5kJrj7y5g1PVpJtQnS0XYHiglfGEB612XjOxWa2h89HJ81N7n7qrmr2qeC/DOpKG1ezFwqrsQkkErxxkfSuKlWVOHP1enoaVaHtJckvhRwXiKzudG1LTvEfh69tV1K3j3FBKuJ4j/C3Neh6R8T7OXRI59RsLi21Jkz9lHIc+x9K4vxT8P/Dkcb3Vvp00cQKqWed84GMBRnp0rP8AhJC2qS6hJet5jQTmJEc8RgAYArvw2O9nRbeoqkJSfLHS1v6/BnceHfG+p3Xiy1bUWhs9Ou1aMW5Iwjjndu/CvTkZZAGVgwIyCDxXifjDSLcGWeZNiRR7l7BSSM16hayXzeG9Mk0jypT5Eedx4YbRXpYTEfWaal1OaKnSm4Tdzf8AwFIM81zMl14uz8mn27Zx/wAtBVqxuPERuoVu7OBIjkSMrZxXW6bXU0U/Isa1osWqSRzSTSRSR/cKnpWfceFYZJJZptRvDJIdzEOQBj26YrpB9P1qO4XdE68nKkY/CoLueGa8VvNVuHstRQfYmeGLLZ2oQdzD0ruvhJ4fl03Rxe3bvJJOxaPd/Cv976muN8L6Rpaa9qFvrVsYI7VJJpi3y+au75Q2OnUfWup8M+Ldc1LXlh0/RFXQFAhVy3zRYA5J79enWtlGp7yvp0R5lOUOZTluejBqcKwfCk1xdWcl5Nq0OoLK52G3XEa47DvW4rcc1lJcrsejGXMrjiaTJzWZ4p1R9H8N6jq0du1w9pbvMsS9XKjO0fWvP4fjLpcCLb6xpOoWd+kaPcwiMsIw3TmkUd/rmrnSzGxs5542BLNEucYrOtPFf2tlEGmXuGjZwzJgAr2PvXNWfxk8NXd/JYQ2160qZxhPlIBweelZWsfGDwzqmj3dtps2p28q8O8NsSyjJBIBHTjrQJvQ7GfTPCnjJpbqZVuXQCKfa5G0jsfcV4f8R7nS/D3i37LoulyHSkjYXM8jGRZJDkfL6nnGa7CDxvoE3hS30/wjcGzhuGkjkkmTbNKw68HnPPNZXg/TZvs/2O8kN0FZmaadAc85wB7Vz4uvGjC5K5nZPdlbwn4p8H2emIxuI4VhVmP7sjZjkjp711mheMPDhuk+1alFHcXY/wBDiaNvlXt26n1rPtPDTTPcra2OnG3uziTzYhmM/wB4V0jf2TAGVrKzklhjWOJzAmRjqQcV89XlTu5LW51UE1FJq1jH8T2arb6hcWNzJaTS27qqRDgnB5rB8FTRXHhPThDGqBUKvj+J9xyze9bd/dKrqzY4ztLfxV5ne61e+BYNRup7KWa0e4EltHjG5W6gfQj9a0pJ1Fyt69BTqLlcY97/ANfgzs4oF1O5kurlnMUchSBM8EjqxFX98ftXnGk/EaFdG8v+x9Re43lnZYjt57A4q4vxG0PaN2j65nHOID1/KiNCbV7GdeT57LZH1bRRRX0pIUUUUAFFFFABQelFFADJVLLhWK+9cv4y1640OW2gtmWW4uQRGrj5ciurPSsbxNoFnrsCR3BeKSNgySocMKiak4vl3A8h1TxJrXiK++z33lg2+f3cQ+UH1NVbHT45p4JnRgQzDPm9vcelaPiXRL7wzq1y8En222bBBEqq4HfcM5rOs7/TGcmSBvLYHe6rjb+NeJio1L+9uVQmo1FdnU6LorCzMtxLHKmCsKAcKueoNVLmWaCQ6faxy3F27hYkz8zA/wBPeksby6/4Ru4uYGVILcbIfMy2eetZfw8udauviBbtdxx3EYGA9u+CoPdvYelc9CDrVPeZ0VqnIrLqdHY/D/Xg/nz31oEZSGh2lz+DZHP4V6PpFlDZ6ba28MKqI4lXOOeB1NT20KwR+WhbGSfmPepx0r6GnRhT1ijlEHFG5fWuf8V3GpWbi4t722gtigTEikkOSeenTpWM+r6mqsq65YMzZb7hx9OnauqNJyV0ZyqpM7ncPWlrldNXxJOiXKahavFI6tjaRlcjcBx6ZrqRyB2NRKPL1KjLm6HmOo6RDfeMNXuGZkeJlKt2zzV82MEcrXojViIckBf9Y+OBWFf6hdW/i7xJHvyizR7R6ZDV0OnTZFqHPLJ0H8Rr5PHTcsRJ+Z10aahHl67/AHlU6XdaikD6ldlowRI1uDwp7D8K0bSdZ4SqyrK8bkPngj8KW4H+jSPu8ueFsq2evpn2pl1DJJLFe2qobjGNjjAde4Nc/Nz6Mprk1RR12a0mkt/MnVdh3EMew68V5z4abWtO1vW7rSdNs3sbtxKJriYqIm5GcY6cV3l/o/2+8MuoRLJKxBEa/djUdAPrS6rb2dhpzmWaNEQZcDhWPvV80Ix5Fq3uVCU4PnaVvP8Aroch4d1tvEnii20TVo1jUTN9qtd2QVCk7we68V67puteHZNMkh0nVrIQ2qmMlJRiPA4zXg9jrFvB4ps9Qu4EghuLoQRXeMeWhBBz6A9Pxr0ZPgp4Lad54ftirMzSsFmO1y3OevvX0+DSjQSicMo3m5vr+HkdFbadcWrol14mTbIwCoCASTkjHNdXC0bwhopFdCMBgcg155L8H/DMs8c01xqLzR42uJyMYzjv71asta8PeB1sPCcdzI8UcbFpWbd5WBnDGup3mQ5Rp6tnY6hqdhpsSSX13DbozbVLnGT6VxXxN8X6ho+210+MIkke43RG7AP90dzXBXniG28YavqazagJhGm2CIqdsaklQVPQn1q1Bo8cdjLjUVuryQeXBJKOY0A5A9ua45Y+hSbi73X9fgZ1VXk7Wt+f9MzYtLmbRJbq41eENcY8y0mlxLKm4ZYn1xyPwrXmub/zoLrSbYWejaXFmFpZP3Uz7fvMR1fPGPasGGTT/sIhhc3b2hV7oyx5a4OdoQf7Izz9Kuub22tbzTDILUOBPNgho8Yyqog6Y45wK9P6xCEbyVm9l1a9Dy1F/Z/rcktL7XodESwjkisYtPkWeNlUhnPPOM8g5/Su70/xLqP+haFbTf2prDssl5OqfuokJywB9ulcfrupxmxtfstzD9r2hZ5mUFkHbI963PDCnwzps2qTx2P9pXDAW9mlwqhVIzyegJHNcmCrV8TFzqJb/wBab+Z2OMaMuWMtP0PUmCspVgpU9QeQaje1tXZma3gZm6kxgkj0NcL4Q1nUNc0bUdV1dZo4GvQkMER+6oABGfQnPNTeLvEHibSZtJk0HSX1WwEDzXzH/WbVwAB6nn9K1nBxOynUU1dHYW2nWFuMQ2VugyTxGOpOTzWF4z1/wv4M0g6nrMdvBEzCONI4AZJWPRVHc1y8HxJ1p1+2XHg++tbHyWkd3GGUA8kivMPE/ibUfHtzZafb21xZ2emXvnRXN2mZ58YbIB7c447CsKtWFGDnN2Rerkkjchgk8ReKD4x1a0isgimGw08Y/wBHj/vtj+NuMjtS+I/EFzoFzAbW1F1DLGWf5eAV689uBWJp3iNlvrjQru1B1SECRlt23I4Pdm6A+3WoPFfhnxD4qkjurHUjawWylnSBim9uw5xu7cHvXz9ScZ1rVH/X6GyVS6crJ/1tY1dO+LGqy2lxFZeBrqZd4UvHJwWPQdK6nUNVEEf2m+8uMyQqxjzwpx93PtXl3gmTxH4f8SSxavemSe6jEZ8x33RgdHAA2/r2qNdVtL/WLw65dw3Nvbs0RWRsKGPIwOmeOvWtI4SEpe6rIdaclHdPzNLxjqmoTXdtaB2sbS4HmG6UbnI64X04+tUE8U+Gb27Qz3lxdJDH5atLFuLMOw7E1Q+2fafNbT9esIoThIluAZNuOwyKvaRLJBC0v9uaCrhtoU2/AP8A3z1rqnRpQ96yutv6sebdzdo3SOk0fWtP1K8S1t5tsxTcsZhACj0PvW6YpgcDgf8AXMVmeGLe9jikvdTks5i6hleGLbj9OlbH2pPWuKbd9EaRjHue6UUUV9GdAUUUUAFFFFABTXO0ZJwB1NKTziuV8cy6jcQHTbNxAJEJaT/6/as6tWNOPNLYLN7HURssgDo25fXsafXFeAtb8yOSxv5Nl1ANgTdkEeo+taut+IrfTdXtbaS5h8uTPmLjLD0OaqE1USlEUpcq1LmoJah5JG0lLiQj5m8oEt+OK8N+K9xHD4sjSx0m6thOgE0QXCk84IFe7X2qW9pYteM++IJvyuORXi/iHVtM1LU9S1y+mt2lRQtvFvO+Mdsj1rnxdRRhqHLzGVZ6hfvpJ0vIiiRiZpRkB+OFFd/8FfDK20La/MG86YFIwSRhcnnHvXO/D/R08QX8K3FpdvYxESN5hAXPp717ZDHHEixxqERRhVUYAArnwVD7bQm+d3fQkooor0iiC8tbe7UJcRLIo5AbpVYaRpilmFlDk9flz+VZvizxTa+H3VJ7W5uHdQyLCm4nJIx+lZNp8RbG40q5vv7J1RWtsebEYfmwe49ad2KyFHjC+ttS/s6TwhqoCvIsTxJlCi5w3TuB+tRw+PrxoY55PB2uRpKSF/dkng45GOKZB8UtDckSafqsJRQWZ7bCjPQE561I3xM0IWs1z9k1PyY0Zt5tsAkDOOvXmkM8y1zWBceI9Q1a38+JrtkElnKmJI8Z6jqDXQaddNqsdvprTT2UKp5kjEYfdngDv0rl7a+S+8TajqskbFri+L7SvOzPFejaVH59+uoNGuD8m1hjC9iK+fx1WCm3GOuuoqSlKpLXTTQqahpL2lqbqbW7oCIZRWAKkD+9xzWhpt1qmpQQXEkSWx++e1QeILcX2p2GnmbzlM3mTRI2flH96tazVxbPucSFVIyeMCvPqSk4Lm3f4HXCKUny7CarNLHaM0Txm4x16ZBryjWmuNV1a9tri4cwWxUrbqerHPX16VueNHvruwubC0vDHLIu2Ejsa8t0TQ/GD3eoWsWqQxSRsjrIWOdwzyfUe1b4eklDnbMqtR3cYvZHV6nbx3Fhc2txDvXY3y454Bx9MGu3+DXj/To/CGlaXrl08F0iGNZ5jlXwxABbsQMD8K8sn034hwwbr7WtMFwx3K2MYGDnNZngCDVE8XTaheTJdCOPHmQp+4MnrtPf+te3gqtODfPszip05xhKKezv5dmvnpbvY+hPiX4smt7U6VoUzJdTfLJeINy2wP8AU9q8vj8Hatdw3UB1iW7skAkbzUHmyt6FwM7TWZ4u8Uat4dv7KzuooL+yltiZ32H5ZSfkJPcHn8qp6f4+1WI22mS3cESXupNblTBt8lAGIwdxz0AycV50qmKxD96yV9LdvPzO2M1TXMtvTW/kN1S78QR+IdPhsfDlpaJDauqNFMFWRRng5PUHNX7PxNr0VsbhdOtbiYAxhVlDY6ZIAPNcpq2q3Fxr82naxcW8kr3CRWdwYz5VvGz7TIWB+bvxgc5qhZeOby1ne2h0OytrmaaOG2vYIzslPzb8gnjcAMc9jWsaUU1zaryE37XlbupWt/Wv6HqT6hHq9ogijjs5FhJURr3znLenAPWq9rvu1Zl1mKCOCPMlzKm6R/UBep9qs6ZbWr6bZ3hKB7qPcwH8Qx0qv4R36x4g1KWZ0h0vTmW3iiIx5jgBjn/vqu+nmcKCtCPur9fz1PJWEnVm1N/0tEUr7WvDelXVzJJbazf4JSN3h2RSyLjqAobAzxzVzwZeSePPFEFnGZVZo98s72+FjiAwFAxjdjAyea6h/Cmq+KLa2uYbBLdJ5Q0crtxCo77cck16h4O8PQ6Bpxt1l8+Z3Z5JSoBJJzj6CvRVaTgnNK76f59yYYZSnotPzIrXQotH8NPp2l3LQKMt5kuD9c54rSsZPI0tJLiaNtkZLOp+XAq1cW8NxA8Ey743GGU9xVWfSbJtGl0pI/LtnjKbVPQe1Zp6WZ6PLbY8w8c+MZNeiGm6erwWLczSPw0gB4UexrkZND1a+8VrJp0wI0+z3X6sQJIEfIUoO5wvvW/rPhnxTp7SWem2X2q7AxZz/wDLNVHALe+O1eS6jZ+LvBnirVZLzxcRfR28c88YXcsseSSjDPAHP515ksJVxVVuq+WMU7Jbt/c9Fv626I68toU506lSpNKVuqb8uiO6mmtbNLVtL04y28j4kKxbpbg4PzscZ64rOvPHniS0gFjH4HnikI3mRyVXk46frWVf+K/CN94fMM+oz2a2t00VxJbDMkkig5CDP3MkVi6NNb6p4ptrmPVtSnu/shMcFzGExEvAY4Y+n415uW5fCmlCa0W7118zmxOJai59Wd/Z3dreeG47m8hL6xd53jPFsM4wM9a5rVNFg1DU0ns7S3yX/wBIMmPLlHqB61Zt9Y0W40211S5u5ja3LtHG4TA3KcEY/CifxV4VXTku7Oea7ieOKWFII90jrICQqjPJwDmvUq14uSSjotF5Hm0FWT9otnv5+RUmn0uxuf7Nj8IyzRIQ4mSLIOPTjrU8uqaObpRN4OuY0XDKqQ8k+rcdaszfEDQIb20tUtdRElzGTbkW/AC/f3c/KVwc9elV7D4heGTJLdXl3NBFGylmng270YkCReeVyCM+1cju7to2V1ZRNgeLLN4dh0XUYocbf9USF/TpWcfHNgh2CG4wvH+oP+Fdv4Ohs/GOsG305Xk060uXS9lxgbl42A98nnPtXqI8H+GQMf2HZH6x10UMGpR5paGvvSbsb9FFFekdAUUUUAFGaKSgCG6uILdS9xKkagZJZsV5+L5rzU7u+uboLCHAiVm+XYP8ak+JZgmuma5eS1+yxZicNxNIw4XHfvXMaDpoNxDJIZXLQBnjk6BsnPFeLmNfn/do2px6spQxeJP7VvNTg1CCGG43RlmUY29sDrWP5N9a3/8Ap093d2jyqHmwFZATjgk16MbXTtOhbULiVYYEGSZWHlD356Vn6S+n+L7pbWzuLO/s95MstrKGCBT3xXNhq9T2igiqmFlKk5qL5e9tPvOw1bwta6p4STSbWUwrsDRyP8xJ6/N7HvXmOo/DPxIdUSyR9PulOH+0uhUKPQjHNe528axQxxJwiKFX6AU81706MZu73OZxTSRj+EdDh0HSo7SNt74HmvnhmxzgdhWxigdaWtIxUVZDCiigkUwEZQSDgZHSkx7A5olkjiXdI6oM4yxxzSkjbncMetAEVxDDNC0dxFHNGeSrKCCR04rzz4q6/Mkcmh2cgghWDfdSjqoPRB6E4rtvEmr2uh6HdatdMPKt4ywGcb27KPcnAH1rwvRodQ1LWE1DVN93dXkvneTnEanPyK30GM1yYuu6UPd+IHTTScnZX+b9P8y14Y0e8nuzqV1+4tjtVUP3sds+9eiPPHBcpbspaJ0HOO1c1rEOr2enyCZoTzncpx9a2vDsfmW1veTXReQR4C9ePWvmqs5T96TOqm4qTUVuT2dlDpgluoHZt54DKA3Pv1IqO+ubqQi2gRYcgljjtVtJRcwNJNkojZVsYzVhWildl2rkp1HasXNyd2aJJKyOG1OJZLi2Y7twzlieBg4rhrfVltvEL6rdQSLpU8Txw+VGXZip+8wA456V3niyRrexvblFHk21s5D+rYOP1rJ0q0ax8JaVMyfvUADjHYnJyPxrrpSulG+4lCFOMqklfW3ytrb8DmNRu9Sm0+61S906Sa1nl8uK1WINIkX94j3wKi0TxHonmF/sF+qQ7Yo4VtjwfrjA5r16w0Yx23l70EkwBAPUiksksINbv1SOA2ghXzCEGN/cfWto4v3HG2hzTo88k5fd0OKi8R+G5dIl/wCJJfySnCuklrkIc8Dnr+FdJaeCfCtpZQfbND0p7iSXzZWNsrGRjySeOua6S2aFo3VbZI4W+6+0c+/NcJ4r8U6XpM8lpb6h9vuix229v88gP4dBXOnKfu09PmdChre1zS1TRPCKPPJNpdpLHdELPClsoEqjgK3GSBWN4zi0u5sG02PSbKzhKqIpo4lQxEA7MY9Mn8650nxhrpErMmi24OefmlP59DVfUvDP75TqGuaheFuSC4A/QV006UU0pS+RzVarirtpfj+Wn4jdBvQ+mxWscO24syIpNzADjjI9jWDHr0fh/wAQajHrwni065v0k8xUOGXaoYgnjtW+PDunBy/2OXewBdlkf5vc81S+IWnTNoVtrBUXKaWMC2Zd6NFn5tw65xmupVXCcbJNX17+RyqNKtOUYN+/5W107N9T2+H4reA4rNI7fUwzInECRNkKMe2O9WE+LHgAiRl8QRGOM4ZxE+M5xjpmuJ+E50wT2Om6ho2nMlzH5lvOEBbcf4fcf4V6b/whvhUCT/in7Ebwd2Ihg5OT+de1dPZ3RVKoqivaxvW00dxBHcQuHjlUOjDupGQaexGKjto44oUhiQRxxqFVR/CAOBVPXbL7ZZkbpcodwVH27vYmhbmrLp6Vx3xB+HuleKdGvoYoLWz1G6Qj7WsI3EkY+Y9SOldFoOoR31odskTvEdkgjbcAR71p0/hdhbxt3Pm7S/2ZpLGyk3a7b3dy+jCz2SxkRi5EiMZeBnBCsPXmtd/gzr9vf2Gp6ZJ4b0ya3tGtp0i80oyli24ErknHrXvVV9SjeWwuIozh3jZVPuRSSXYmUE42Z8p6H4D8R3Gg22iSX2mm2srqSVHjDb2Jc9cjFVf+FcXHh26ln0LWIPtKNE9rA4bYjiN0k5AyFO/jHpXp+jW9yIbkM4iaMsj7uPmyetZenQ3ep6kYbCCaSeUFY2K5Uepz6V4q9rOtKMdkzKdTkpRtuziNC8KXVtHpkOp6u9yLZLtJmMjM7+erqFQnk7d/44rqfDXwM1zxBplg3i7VLX7JZQi2tLaKM5eDcxYyZH3jkYHbHvXsPhbwLpelJFPdRLd3wAZnflVb/ZFdevGa9SnRUNW7sKVOW8jjPg94Km8B+En0CbUBfgXk80UxXDeW7ZUN6kDiuz+b2paK2OiwUUUUAFFFI2ccUALVHWbi3s9MmuLqZ4IkU7nU4IqPVdY0/TLV7i7uo1VT93PzMfQD1rzq61jUPFFxJbajaywaeSfLtgdrN6F6wrV40ogc8st5r3iA3F5NLImSbXzW6KDxn8K6WVVt08xisEoAZmLYDr6dPWk1OOAxQQRma2mgUGDy1O3I6g+veuU8bfEDQbCGK31QvNJ0ZVX5kPQn6V87Uqc8rs7cLhatRqNGLnJ9Em39yOJ+Pus6pquk2xgknFgkzLcIv+rLcbSP1rjfg7q/jLQfEp1bwf4bu/EksKHz7C3k8sSoRjlyCBgkHoelfR3wp0rwxrmjR6peXNnq8kxO2OQAxx/7Ow8Z/CvSNH0fRtIjaLSdLsbBG5ZbaBYwfqFFdlHLH7WNbm03PsMLxd9SyWplFSh775ld6W5u63uunyPD/wDhcXxu/wCjddS/8G6//G6P+Fx/G7/o3XU//Buv/wAbr6BpD1r3T4I+f/8Ahcfxu/6N11P/AMG6/wDxuj/hcXxu/wCjddS/8G6//G69h1e48SW88s2n2sV1FuULGzBQF7nPXNRRTeLLgB5LW0tSkhIUSbvMTAwPzzQB4tq3x0+L2lW4u9Q/Z71GCPITedVB5PbiP2rGH7T3xAM4i/4Ude72GQDqhBx/35r6Cln8TSlC+j2jKD9xpAcH1rH8QPq9rol/d3ei6ZGY4j86or7s8c5ppXYpS5U2eAa/8fvHXiq1fSl+Cmpq6NvLQasQVA68+VUV/wCKfita2lxe3vwW8TR2jRIrF9fAVQOh/wBX1Oa7W78XahbwQWurT6ZaWc2Il+ywBHkPUDIHC8/SrK6TrHjKUNr2tXR0i3YNFAWCxgDoDj7x+tck8XTjDmLioya13231/wCGPL/+Ez+MWsW8FpdfCbVr/SraYyx2/wBuGdw+6GfbyF4wMdqtaP8AFr4jx6oRafBm4eeA/NH/AGmMr/45Xtd1PFpOlrDZY2j7vHTtXGa1YeE9FtjrN3pMs09zMNyRZ3yN3wB1+leQ8VGs3KUPzNmnOUaa3XQ5jVfi78TtSkltW+CVyDAw81f7VXIz0B+SrFv8XfiZawPDb/Aa6WRVwWGqhio/74q/ftZa5JcQeEvDMEkBKl726dozK4/hA7gDNXrLW7Lw9YtJb6LJPDcny7i7tl3GJgfmUjr1zQqcXG/J8rv/ADNJQae+vkc3P8bfiZDLFpv/AApK8jljj8zy/wC0snaf4j8lZVp8fvH1nNNa/wDCobxruUFV3X5yp7ceXzivUvANvcXl5qviO6Bja4ceSswwywqOFwenOa6PXGsZI7HXBbLC8VwPMYLyFII/LmojKg5qHJ+e/wB4pXheV7pHz1oXjP4k6zG+oXnwh1bX5IpcktqYWKNx28vZxj610ifEL4tNbSQH4E6g8T8Ef2gOG9vkr03VvDk7axLrvh2/Gm37/M6BAYbr03D39etImv61G/2OXQYf7WBA8hZxsdj/ABA54U+/PFQqkZ/BTX46fidVaLqJOU9PyucFp3xS+MlsZYbj4F6jcPEPvSamFKIexOys/wD4XR8Rb64l02y+Bk7XKfMAmpbth9ThMH869Pj8L6n4s1KebxJfbbJHCvZ2DsqSMOuTwSBXSQeHrDTrZ4NHsYdOtosYEUYG8/7R70VK1KOvIr/P/MwUIpW5rv8AA+ctX8X/AB51Wcf2x8L9Za0PAgtrsQ5Hpuwf5Vc0vxJ8SNHtl+y/s93sEZ5LDUBlvqdlfScccbwRiWMAocknvWffwSXjNIz7VZwsajoR61n9ai/sL8f8xyvJWv8AkeEN8SviksZYfAe9C9CW1DPP/fFM8AePdc8S/E0+EvFHgmXQb37A94DLeb22ggDjaODk171e2ZmdYYkby0wrt7145OtjYftsf6VII4V8IAljwN2+t6FaE1JKFnZvqc1Wkrrm1PTrmK0sctPC8YkHVgMLmuU1PUoXinsrC0aaFjtd34DA9a3fEF0Ne1COKFWFirZZnGPMOOw9KgvLO0EBgEoj9AExiopclO3tNWzCtzS/h2SRwPhWO9svGehWWhaxC32ViiNdA+Xn0P059K9yWz+JAaKQajpbfOxcFTtI7AV4BrMX2Px7YR20nlrfBhcemBzuHoT6+1e//Cuy1hNON/qGoXUtvOv+jQzOWKr/AHsn1r6LDzjOCt/wDFPknotJanU6AurJYhdZlt5LrJyYQQuO1aD/AHTnpQvSlNam5gqZNL1Nlbyo9PkG5QiYKuepY56da3VYMoZTkEZBqC7tLe6i8q4jWSPurDIP4VOqqqhVACgYAHYVUncmKsLSN2paKko861/RdNj1SW8n0O8nWS4CvFC3yMDj5m9q2W1TVobW3ksvDjJEofzY2IDKoxgD3NdZgelFBKjFdDlo/EWreWnmeG7vc+CFDDKg+vvXS2ztJAjvGY2IyVPUe1SUUFBRRRQAUd6KRj+FAASfbFYviTxFaaOI4W2y3cxxFCGwT7n0FZnirWJpLh9Ps5pIRFzLKnXPZQa5meRGtSkqvcXMh2tcynhf9nNcGIxnK3CCuyoK78h+pFdQvP7Yv7dPPjTEaIfkQ+vPBNSWk8zNLH5KhsjE+8MC3pVC/ma00l4ftEau3yqsjE+X/tHiql5ozTeHxcrLILqdfMba2EOO4HavKnVcl7z1ZsopalTxZrF3Cv2Oa6RUibJMQ+cn0rwT4m6fq/8Aa0mtXVncpYz4EU0kZVBgdMn86+kfhV4NjuJW1vVoPPBJECycjI/iNYn7cqiP9m7WvLCoBdWmNvGP3612PK1VpJN2PX4a4hq5LjvrShzKzVr231317f1cx/2VfCOoi3vdR1jTpFsJmU2pldkIYZyVUEcHI59q+iIbO3hbdHGQcY+8TVbw+v8AxI9P4H/HrF/6AK0K9HDUPYUlTvexyZ1mks1x1TGTjyuT2XTSwUEA0UVueWIVoxSmkzQApFcT8YNdg0XwhcRtGJru+P2a1g7yOf8AAZP4V21eK/F9m1X4iWFnE2YNMtHllHX94/Cj64asq1T2cHIpRTTbV0kzjPDnhyXVtRhOuyRTkJsESLhIh398+9bd74KuNM1EWug6zewMIyziV/MiPpkGuk+H1qimaWaLcyjqa2obRmhupZ8JNMf3YPZa+arV3zvsbYZ1HTTbtfp0t2seQeILfXodGnv9U1uaa3iZcxwRhTI+QAoOOFq1p2paXbeJrO81hLkBbUMiYLpCO/H96r3xPeOLS7bS7XJea5j2xgcuwYE/liuu8B2MSs09wisVXBDYPPcCtvbJUfeW4uafNFLzvolpp2MW98UeE4Le3WBp4oWBnUC3Kjb6iuO0nxhocia2LSaf7JeXcX2ePyT8zHaCwPoWzXrHjjTYnsLmbyYtxjYKdvQEYOPTtXN+DY7WTwJc2d1bRQ6lpyrG8W0dMBkcH0IwfrWNKUbKVnubuKcJqO9vw/4f8zcuLRGjmkdHUeWhHbJx0q/AI7jTLjT7sKUeHAwOnoaoW2sCazh+y2N3d8AsVjHUfU1o6VfW76PdXpgbcmUdHHzKemPzNYyp1E726kKVO2j3KXgeX7RYtHMHIs2MS7v4sHAPuKNY0OHVm1mdp2tiYfs8UsXDJt5JB9fmrVtVks9HWONAZo4tyqB1ZuR/Oo9Qtjb+Hp404kIzI56sT1P+fSuiVS9SVSOnM7GST5Un0Rz2k+E759F00v4j1C2aG3YOFwN5cgsTx1yKjTwNqytJs8baj5MoOYmUHAxxziu5iKsq7U+UqCCe9LGMyblBz3JNYzqycmaRtZFeCFo7KG3+0eb5cYR5SOT7/Wp/JRJUkOAEAVFPenujBSMAsx6jtXK+IDrc2uLH4dvovMkC+b5nKxgfeI96yUeZlqVjW1O//s+5SOCKS6lkJ2wocbvr6c14f5Fxq/7aA/tK3i8z/hEt4iQ5Aw/APrXqq2uq6LqbTX2uWEZl6PIhLMvp7V49cX9037Xpu7fUII5V8IcSIvy/f6Y9a9DD0ZKEpQ7NX6mc5K6ue6NawW8ZkuId8jfdVOqjPp6Vka608rLLDYhYVALEnp681hNd+JzNFe3t79nsjIf9ICYDnsCPTNUXOs+PfEU3gnSr4pp6gSa1fR8CNT0hT/aI/nWVLCVJTSJnUhOL6EPw58Nf8J54wvNf8lv7Ft5Bbwztkb9v3tn1OOfavoyCNIoUjjUKqgKqjoB6VQ0HR7LQ9It9K0y3SC1t0CRovp6n3rSXgV9NCChHlicsVrcWiiiqLCiiigAooooAKKKKACiiigAooooAKw/EesLZSJZQ5a5mU4x0RfU1f1e6az0+e5wv7tCRnua8sl1S5kgku7yGRZJSzmfsAOgFcmLquEUluwW5Lb3E1jdXF3NKXLMFCBS6Ee+O9VtTvYb3TzdfapbaW3k2xRKnyyPngUeFdYguLCWCZhCo3SHf1k9hWlDOH0m6V4Yisod41ZRvUeteE52b7nUkuuxX067sDIF1UQy3DqftUi8oM9s/4Vl+KVutNgMlhfGezlXEZZvu+wxxU2mWGnxaQ07C4lt1BkcSDhj9frUWjQm81TTdPmt/9Dlk86SJGzsAPUe3IooQ9pUS8x1JWiz1HwEJh4P0wXEbxyC3XKuMEcV5P+3Z/wAm363/ANfVp/6PSvcYVCxKq8gDANeHft2f8m361/19Wn/o9K+nSsrHGtj2bw//AMgLT/8Ar1i/9AFXqo+H/wDkBaf/ANesX/oAq9TGFFFFAGR4ps9WvrWCPSNQWxlWYNJIVzlQDxj3OK5q6h+J7R/ubrRULMwOVPyL2PTnNd5QehoA85u3+JVlctqV7e6QunQR5kiVCWfkdOOK84tWvLnW9VvGl23N/dNK2TnCZ+RR/wABxXuPjmdbXwdqtw4BCWrnn6V5B8O9Nn/sTTLiXaxmtkdpDy2duTmvPzCooQVwlCU4cq2bO10KKOx0sSSbvPlBGMfePapdTvI4LD98Va4Zcf7tZ99qkBgjiiDFoGDIx65BrhfHGoXGpS22mQu0Ut/cBXIOCEAJPPbtXz8KUpu7OxSimoJkWsiFfFS6pd3kRgghCFGYHymY/fx+NXtE8R6oscsMvhW6bYwZJYJhskQ9GPOPyrQ8PaDo8EctstghgdT5xYly46YyTUnw/tzb3+p+GnmkRrRvPsCeS0DdAc+jBq3qVIOKSWw6dNSTlF7fl1LkniS+1TTW0+TwxqMUsh2u55jXP8WfSsjwvI2qax4guvLYXCRJpqIPukJGPmPuSM16PNdeVaFDKFynC9yR2rz/AOGbC11zVrLbvkXUPNeb+Ft4yB+GcfhWKmuR6djWmvja7W/FHbeHXj/sWHyIxHkbSp/hYf8A16oww/8AEr1WCNP3v2hg4A5J3cVc0ED/AE+Mc7b1vlxyPlX9Kht7O5l1S4e5ytu0yyIwP+swDjp0681vTppTu35/icUm3GyLen3cc0exv3ckOyNy/HOB6029uLLZLHJcRycFdisCx/CqVwk1xp95eW6RTIbkMRJkZjQgORj6HFbFpFakRNbwxLEVyh2ZJ/GpqqKfM++3nowhJv3UVtIaSLRbVroPvZBgEcjPrVvztqnJVUjBZ3PpT35BWVhgdfaq8tuLmyltQ6r5qlSx7Z4rlb5pXehva0SiHvtZU+RI1lp4bG8j95L9KvWtlaWiqLeMoqg55+Y+5P8ASlu5obGLEsiwxImAT0OPQetYUmqX2oQ+XYwyRJnBu5FwdvsK0S5v8IvzF8WJo8gEl9Ebq7KhYYdxywz6V4xpGjx/8NkJBewoi/8ACI+f5Y6L8/A96900/RLOzYz7TMXGfNkOWLe3pXj97Js/baPzDLeDtgORwd/TNddGUnGb8nr/AJEuOqOh+IOrX0y3lraK/wC5iZ7eBB/rnHQH6Hn8K2/hrdQeAfClnaz6Lf3NzeET31xBAzs8z/MSSByACF/CsOG1fx54zh07w3NLHpti7DVtVjHyu2CPJj7Zz1PtXri+Hbu2jhj07U3t0hQRpvXc23vmvby+mlRTelzkqKSm76/1t/XczpPiDbpJsbQNc+8FJFo2Oe/T2rovDWsR65pYvorW5tVLsgS4jKP8pxnB7Gqp0zXNz/8AE8JBOQDEOBTJ9F1K4trZZtakEsMjOXRANwJ4BHtXbyruHM+x0A60tY9hY6rDfebc6uZ4AP8AVCMD9a11/wAipasNai0UUUhhRRRQAUUUUAFFFFABRRRQByPxMhvJNHjNu0nkq+ZljPJFcXrFwI9JNovmcR9EH7wAjPNevtGrKVbkEcg1WOn2QnedbOHzHXazeWMkema5a+G9rJO5PK9bM+fNQ1mSa2jWW0RHVNvmhcEL6+5pkesSWLyW1vM84mAZJCPmAPXNena74F0HUftsGltt1AncN05KxH/dz0rlLT4YeMtPkjaDVNMui5w7GP7g/Efyrklg2lork3k3uc/HrrCxaxguZUWSQosRQ53Hv9M16p4f8C/Y4LK7bUpJbxI/nkbkEHtU3hLwSunXk1/q0lveXEqBAixjYg9sjOa7NI1SMRqMKBgCujDYZQ95rUtOT+JjLOIw2yRM7OVGCx714h+3Z/ybfrX/AF9Wn/o9K90rwv8Abs/5Nv1r/r6tP/R6V2jPZvD/APyAtP8A+vWL/wBAFXqo+H/+QFp//XrF/wCgCr1ABSH071leLNSutJ0C81CzsmvJ4IyyRD+I/hzivP4Pi5NDaQSaj4R1hd6kvNHCREMY6bue9AHdL4q0E391YtqcMc9qQJVkO3r6Z61KviTQXbausWZJ4AEoNeVXHjbw/qlzPNffDPVHlgkLK72wIlI6HPeqHh7WNB8ReIH0mT4cXGlaS/74XbRFHV+5PoMjHHpQB2nxa1yzvfCsej6deRSy61MLVHRsqqjl2/DgfjVPU/smj6FFDYnydkYVeOqgYFcZeX+mWXiYPDaQafpUDlrSSWQBSp+9gE9TgZ/CsvxT4mXxJqMll4XuGmhACzXRBCRD2z1Pp2rxMwg6ldRvojf2tqXLHRrf/P7reYeIPEBt5hBaN519cYWOFOSM/wATe1RWem6lBfw6xrlzHcGMGONY02iMHvjv061Lomg6fD8kbSC7P3rpuXY+uew9q0zc3EJe1ul+1RxY3PtO7Hr6U+WP2Ueb7VRi4x69f62X9PsdFpF7aW8Ik8xFR2+VgeB9RU13obazqCaxoWtS6dfwx+X50XzCVM/dI4qDQdGtbotqEMcbwIckFvlPHp61p6XNHo+sN5/l2llexGRNwxscd686cY875Hr5npUKtSEE3axia1f694Tinl14S6/DLCRaXNvCA0Mn911zyD69sVL8JWtm8KQyxSpLdSXDT3ZTLOjMSQCDg8ZA+lbNzc6jqU2+ztfM04HaHkYqJD6gdSKjfwfZ3kzTyNLpN9wJJNNmMayr23c9aznfkszuhXpSTi1bz7/15Glq8McNxb3UJeO8kcKoRtok9d/0q3rN2tpYTzedCMKVIDjknjP5muB09l0/4g6v4Xhe9mMlpHJA9xcs5R8tyCTxn+lWNWsfs+kzLc+HZCzHy/MFwTuLEcjnrWlufliznq0/ZSbXWx3OnW0kelIkYBmEOMg8M2KTRvLk0y2k5JCkEZ/iycijTfNtNMtreGNmMcKKzOepAANc/qGqPoekatJBLEbpHaSCOQEJjAyc1CvU5ore9yOVKz+R08/75/JXsfnGO1Q3NxDa27XDZEaHGBwSe1eZf8JT46mj+2eTpkUNw6iOQ3SLnPsTkCtvwte6/qGtrB4hitPs9qvmKYLlH3uPu8AnjOKPq6jrKSsPmeyOiS3ub64W6vhh0P7qHtGD3P8AtVoBY47tpGkSMBcFc9qwdT8Vx27XNnDbteXe7O2P7qf7zdP1rn7jS9W1aVbi6vZC8nzNFG5REHpkc1ldzdzSyhHX/gnLftGeOb6wNtoGi3TW63EXm3Esb4bbkjbn04rwS2upre7+0pcTRyMnlu6OQ5jJ+Zc+hxXrHirwrc+MfEo0DwzaSX+oWeftV3v/AHMY6hGduM/Q1L4R/Z/8Y3mtRjxBFFpuno4aSQTJIzr6KFJ5+tVLB4nnXKnbofsfCmd5Dh8k5K8oxaT5lL4n8t35HYav8VdH+GOseA9Nht7PR/CGpaDNqV0PLzIHCAoqn+8xIHuTXefAzxZ4u8Z+H7vxl4lt7TS9HvHL6RaLgyLbj/lpI+epweO1ct8TvhAni74xeA5bnQIb7wboumXFveK8yqEOP3S7chm6DpWRa+Dvir4S8BeO/h/4d0k6xpU6uPDN4b6KNoUmHzx4ZhgIScV9hG/Kr7n4jWcHUk6atG7t6dC18GfjX4i8W/EaTTNbsLe00PWI7mXw7KF2tKIWUMCe5O8H8Kybz49eIrDQ7PVdQbTbeD/hN5tEupXjwsdonmEt/vAJ1qpefALxh4RtfBuueE/EWpeItU8O3UflaZdmCGGGFwfO2twTg46k5qjq3wR8Zat4as9H1HQElt28fy6vdxm8iObBzJ82Q3Uhh8o556UzM9P+FnxM1zx9rGueKreK20/4e6Z5kNrM6hp750zvk6/Io4wOc1y2keN/jh4v8KXnxF8Mjw9aaCjvLZ6Tcwlri5gTqTJ0Ukcjr0rc8LfDfW/BfxI1nRNC00T/AA28RWhM0K3CKNMuNuwhEY7mVgFzjPeuZ8NWPxq8D+BLz4ZaZ4Jt9XVRJbaZrf22NIVhfjdIpYNkAntQB0/hb4y3nij4i/D2w0yCGLRvE+h3GoXCOMyRzR7gUDegKn61DqvxX8TWt/8AGWFI7Qp4NtFm03MfJJg3kP681z03wu8X/Dm9+G2v+EdJTxO3hjTJrDULRJ1iaQzbmaRC5AIDNwPSptL+H3jvWfCPxe17VdETTtc8aWzQ2Wk/aUbYFhCLufO0E+5oAxrP41/EnS9K8L+I9V1PwfrlnrNzBDJpWms32yPzQe2P4cc1237RvxY8TeCfEGm6L4P0+G/uY7OXVdUEi7tlpHndj0PFcwPglrHhbTvAXjHwP4a0xfF+kRxQazYs0apdRlcSNuJ2iRT0YEE5q5d/Bzxd49+JHi/xX4k1rVvB8N+iadZ2tpJBcGez8sBt33guTnIGOtAHvfhfVrfXfD2nazayK8F7bJOhU5HzAEj8K068y/Zs0DxX4T+G0fhbxVaCB9LupYLGQTLJ59rnKOdpODyeK9NoAKKKKACiiigApkrbUZiCQozgdafSHr/WgDi9N8P3t34m/wCEhZ/scUmQYR95wOhPp3rskjCDCjAHTmnDrS0orlViVFITBpaKKZQV4X+3Z/ybfrX/AF9Wn/o9K90rwv8Abs/5Nv1r/r6tP/R6UAezeH/+QFp//XrF/wCgCr1UfD//ACAtP/69Yv8A0AVeoARlyO2O4IqOSCKSLy5IUdD1VgMGpaKAI2jjA/1a4/3RWF461Gz0XwpfXtz5camMxqxT+JuFGO/JremICbmYKBySemK8D+MWs/8ACY6v/ZFheldL0twzSR8rPcenuFGD+dZ1Z8sTSmlfmm7RX9fiZbaNpt9aw/2zeR3s8ALEOhGCe4UGmXcNnol7/aLXCfYrnbHNHHBhYyPusSDwOBWRJo+mXmo3FwlzM8/CTeWxAbHbFXG8JaO1zCt8dRt9PYFJW3kqgPPSuJLmqKm+p5lSbd+bdHT27W8sIaHLo3KyryMVd8tSjcJuA5z3rj9Djm8N6mdM3SC0l/facHyd0Y4I/TP413o0ma/k+0W5JhVcl+m4elebiY+xm43uu500H7SL01M3w5rdnoZu9Pvo2aOeQGLB4BxW9Le6RqPlG7ut0uMRRxpv2inWGhWTQCcW6FS3zuT0I9KtXmlyXllcLYxR2UUsBiVz1HX5yBXPUq0py5rO51UqVWEOVtWLEF/cXapBp8ZlCEKZHTy419cDua0QUx5dxGdhwGYDA+tc5pGm6vHcyWl5eOmmiMIVjjCKx9EweF9c4rRtrfULeSZdOkhayA+RZSWKNjt7d6ylGD2dn8/zNlzLoYng54dT8VeI9XjhiScTJaxCQ/MkaDIfB9SxrdvMS6xYwyMHEW6aUkfKAOB/Oue1fwTYaxfC71CS5uLjGGaFjHg+/rVeP4eaFJeJ9sutVlQrhYnuiQRnpSUop3TO2ahV1d15W7fM3tQ8XaFZXPkf2naM5yNjSjIPvXL2WtDXtVnlaIPpgcwlWGEkX27kdeaq+O9B0uz0XULSDQbGECxmaMiPMowpw2fU4q34YuLO18H6WbaGEbLdclcbR/8AXreEPZxvHVvQwqOnycyvv1L8/hvwulsq/wBlI8IYsqu7H8uegrC0HRbMapeQaSxtIYuLicyZd938C+g5xmqd74xhk1QWMHm3Eith5EXMcf1P9Ky9M8NaZdXMrW+oXguXnNxKYpSofnPHtVfVqrg3JmMcTGLTt6eZ291Z2umERWq7YyuSAcnPqT3rM8a6++geHFW1iMup3MUnlKWwsahTlm9MfzxXIapN/wAIxbGDRZLq8vb+4ENtHdPuxIep+lbOh+B7zUvFllF4i1afVdQnKtPtYiKOJfm24+oArWjhFOcIXMlXSUq0tei9T1v4MaHZ6P8ADvS0tI1ElzELieXHzSSOdxJPfk12W1s+lFtHHDbxwxIEjRQqKBgADoKkr6PRaLYxV38W4wKcc80BOQafRQMbtz1o28fzp1FADQOBS44NLRQAwJjheOaNrY+9T6KAG7cUYNOooAbt59KdRRQAUUUUAFFFFABRRRQAUUUUAFFFFABXhf7dn/Jt+tf9fVp/6PSvdK8L/bs/5Nv1r/r6tP8A0elAHs3h/wD5AWn/APXrF/6AKvVR8P8A/IC0/wD69Yv/AEAVeoAwfFeiXmsJCtnq9zpzxHdmI/e+tcjN8O/ENxFJHP461P5pN4KHBX2+lelnvzXOeP8AxTp/hPQptRvJMybSIIgfmkbsBQB5Z4u1S60y41PwmfEl7qBeFGunx/qRgDYGxwSDk8+tY2m2scFrFDawRGBU+4vGPcetZOkpeJFPdXuZb/U5nunUnOAxJ5PsDWvbW4/su5PnFbiBNyBTyR1IFefX/eNanDiK3NUdNfDH+r+Zn/2frNvrB1jQNPXUImXdc2g4bcvUr7kfyrotY+IGk6vp0ekeH9KuLm+nQCWGUeV9nYdclsZPGK2tCt3gNncwNLHazxh2dR8yt3qTUvBOg6lctqDfbo5lPnbVwoZsYzwPevHqVIuVpdD1sPrT95Xb+Xlr8vQ5Ky1oaTrSa58QtB1CzsYIvKs74Dzre3XHO4Jk5Jzya77SPEWgrYqUvHkglG+MCB+VbpjjpXLat4cj0i20nRZri4u9P1a/KyC5fesTMFx+FdFezwaPcRwX9mkce8CxmRM+b28sjs3f8DUz5Gk3qaSX8isUvFy6jqNjD/YNhdS28THzo5GMIAJ/1igYJIznHt0rZnhuGhhhvbjUJB5Y2iCMrv4HUgce+a15ppEjTdFKi4HBHKk+v51Kz7JivmZG0MR6mslXsrJEum3uzlZrfMbtNbarbw7cHE+7/gXBqGO7i0XUI1h1G7e3YDzklQlCCOHDEdu/PautmEzx/KFy424bpiuZ8QLBo9m8j3rrGRh4IwJOD1OPSt6OJcrxlt+H6mUqStzLf8f0N+e8kOnCS2dGbnDnox7c1xk/iDxcdTghTRYZpEQuzvIql/bAPArLPjjR00s6W2rj7PA243CwkOF/ugZqld+JvDX2nZHeXyXBUMs7IfMf+mPwqY0Erp69tDR1WkmkS61r3jYalLcL4atJi6eWw88HAz9a5h9PvkjWXTVXTJWlK3Nq85eIA45CZ4PWutvNWj07T/t91N9otmUeWyffkY9Fx78Vz+l6Tql35upXMJjurtvNZ5c5QdlUemK7qKinaW3dGEq9SnB1Er+TV7/8D/gGl4d0iWKyOm2IPlM2+Vyo3SHuxxV/UdPezWFrKSOJ7fkYGASexp8Ws2mmaWUuN1sw/wBdK33SPY1gap428NizkEFx/aNzj91b2wLM/wBfT61C9tzbaHJyRmr35pv8DC1Ma5P4ntdTW2LR2WWtvl/1jH7z49sCvSfhnf8AiqE3WtTeHIZWuhsgc3KqSo56E9OBXJfD2HUb65tk1S6Zbm/m2pGOloh/hHvx+te9zeEtHlt4YfLlRYYhFHtfG1f8ivYw0IX55ILNvli7pfmSeFtS1bUIpW1XTBYMpHlrvySMVsJPC0jRpMjOv3lBGRWRa+GrG3uY54prkFFCqDJkYFLc+HNPmuZLjdPHJJy+x8ZNdNodze8uxsqQejD8KdVHSdNt9NiMNvvI6ku2TV6pdug0FFFFAwooooAKKKKACiiigAooooAKKKKACiiigAooooAKKKKACiiigArwv9uz/k2/Wv8Ar6tP/R6V7pXhf7dn/Jt+t/8AX1af+j0oA9l0D/kA6f8A9esX/oAq9n6Vz8utWeh+DLW/u24SzjKxj70h2DgDua81vvibr15Luto4LCFiVU7d7fiegoeiuzCriYUnaW56F408b6L4Vt2a/nBuNpZIVPJ9PpXj1v8A2l41t57/AMRSJEbgtJbK68xx/wAKr79ayGt7jxF4tuFmzdLp8XnTO/zBpG6A9sAYrttDia/0xbWWFtrE+VKByreleTjMZJXUdDaHNZK2rV/+B+Tb9EcXc+CL+10eFrPxFdwHDSKXHQYPBOa6Pw54eur/AElLyZ5FSJVDOfvMOhOO9dpZaO8+lG01RhInllAQOVHrTfC0d5/ZuG2y2yOyI7/LlAcA4/OvOlipuk1fVC+qQc1faxZ0zT47MJbF5XCKGVw2AR9PWm+I9Wt9Fhgubm3muInZvM2EbkUAnJBPPSrd15stsZLVgZAQQF6P/s5qpdWdn4gt7SS5jZTbTmTYefnGQVb1Fcyir3n8ztX8qPPvi5fjUdL0DxBoupQtpkN7E1wQ/KEt8pI9M9fpXRXd1fy391cXSalbRTSEIIE3RnYOGBJGAc1u6t4b0DV9MuNMuLCCK2uVZHWGMIMnuAO/vXJy/C55NtrceNfEE2nwRMkFqLgptOPlyy4JA+taqpBpLY2jGMopN2a9To7G0vrq1t7n+3LgoFDmIrxx2PNbSNNNGlxtCkDlfUV5h8Otan0exj0zUYnuERpLNpxLlXdWIBJY/KeOneuwXWZb+AaYkUkV3I4V1I5SIdWz6VE6Mm9yJSUJOL3RoalPJq2ywsiSisGuXDYCAfwj1NOgjsTbObS2EamVkwerMpIOT6cGrE6xaZpkv2SHaQhZSOdx9T71QtbqCawt7G1JcmLMjjuzD5jn1yTQ5fu2uhEU/aKVjOvre3uHZIVhhijYfvVQfvD3UfpWDNGTqjxygyGWIn5hkj6elbMMjwRNpzQh3tzjaDkHPRvr/hVK+W8srv7XDFG02wgK3ORW1OXJJx6dDCtraX3nN3lukfibRbNvnjxJNgjjeoOOPbArS8U69DY2Jvr24ht406HJLu3ZVHc+1cv8QNVv7eCHWre0WK+tnEaAsCG3nbsx+NT6D4YSZ7fXdau5NQvz80SSjMaE/wB1PUeuM10OjK/PPV/eRUrwq042emt+j0f/AASHTYvEmsLHfXlpBbNNloDenJiU91jGRnHc4IrT0bRjau9np9s93fSNmedVzI5Pc+grqtG8Na5rt80+Gt4gNvnTxkceig8/jXongrwxB4dtJF8w3F1MxaWYjn6D0FdtDByb5qmnkYTqSqrkguWP9ddzG+HfgxdJmbVtRjX7cw2xIOkSnr+J9a7sKKQg+lOr0krKxdOEYK0QpMUtFMsO9FFFABRRRQAUUUUAFFFFABRRRQAUUUUAFFFFABRRRQAUUUUAFFFFABRRRQAV4F+3rewW/wCz3qFo7fvbq8tljH+7KrH9BXtHiXWbPQ9Pkvbtx8q/JGD80jdgBXyV+1trd7rvwq1C/voYonaeBECkkhRICF5/OneK+JmM6tpKEd2dlLqerahpmnLq189xBBHFJEQcBPkGOO9UNN1b7TqLW8FnKbSRirzsOA464H1pmn6pC3hYXvkyLHBbosiFSG3bB0Heui+Hmm6VN4ZtWOs2J1CP/SiHk28sckMT9a8utiHo6iv/AFoZUMHJKUprXS1/x/D5DfhzC8HjjWI724i0+KaFAI5JBukH97B9q9D0RrCxgazjvrGRY5Msd+DWLq2ieB/FwkvNUhtRelfLfM4VgQMDn07iuT17wro9nqdsDp7arHLH50JVywmwcGMdsgc+9eZKEa03e6fa36npRdkrLRafI9K8U372fhe+1CzQXLJCCgVuoyAf0yaxNB112gu7CSC4jaOyW4ti68bGHI/ME/jWzDPo0el2lrY281za+WGigjXlV7Bs4x+NLDqOmW9sbO6iNhFtZfIkXhgeT0yO9DgoqyV/+AJyuzRtIkt7WGFOiL27+9ZjSjR9UdZWzbXr7lf+6/f86zZdY/sw77CS41O0A+UbCGT2BPaoL7W7PVbm0t7yKS1TJyrdQ5B2HPoDio9lOU7taP8ArYHUUYpdTq2lVWCjo33ayvG2qXWi+Er6/smjF0ihUMnQbiB+eDWXomvWcTNpl1e/6ZExLySDqByOaj+Kd9Zy+D1eK4We3a7iMwgO6TyxkkgfUCsalCdGfJL/AID9PI68NKNWcGtrjo9CsLLwLLpdoPO+0wG4lkbiWScjdn2yan8IXlvqWqJewsZPs1msU7YwyP0II9cAVP4f8TeHdXsReWt1CpY7fKmZVYEcY5NchqPiLSNG8d6hqDNMIrhUtpPJwUln5O5vcAqPwp01OfMuthYhcrvLTU6/xJqKw2p8lHZ3kCqFPUnp/Wqmm/Z9Kt0t7u6hW7ncybN2D17ewrCvvH3hR1a3vLhWikOFAVsSEdgMV5p4s1Pwfrl2LqHVNUsJo0e3iAQ4VeckfrWlGjzw5Jade5hOTUvaRV+n9dz1a8vP7Gu5Z4rsS207ZctjKntT7nUHu7QMrxSADIKnkD1rxh/DNtdLp01n4gvJbUfvJA6Nvbtx25xWjovh+K2vrWeHUryIwuZC78I3BGPpzXb9Xpzt715HDz1Ve0XZ+Rt+IL3TYbi1ttSjafzX3wKB/wAtF5XP5CvQ/Cnwr1KCxtdQfxRdw3jZmEYjBSMt2H6V534M0ybxJ8VdOW8uoWgsJN7J0VsfMAvrxX03eySRWMjWcQllUYRQR17V62Gh7goUuSMVLdfr/wACxwcvgXxbNCqt8Q78OjAxlYQAPUV2fhaz1Gw0mO31TUXv7oFt0rDGRnj9MVmx6p4gUKs2l7pAW+4wwcdqW21bXHJabSXQFeFyDhvSuv2UivaI6aiucn1TWo9Ptpk0svK8hEkYx8q1e0a71S6cm8sFtkC8fNk59KTg0rjU1exq0Ui9KWoLCiiigAooooAKKKKACiiigAooooAKKKKACiiigAooooATnNcfqZ8fWs17cab/AGdfI8g+zwTfL5a9CMgjPrzXYAc5o2jNAHHfafH7afIG0/T0u/NQIVkGwJ/FnJqCO4+Jk17FG9ho9vaGT55hIS4X2Ga7jb681heJ9K1PUJLebTdXlsXtwxCAZWRj03e3WgDnQ3xQhvZ9kemXEDTnZ5jAFY89sY7etF7feOrS1upNSvNHsbdUJimzlyfTBOP0rnviVP4w0nQrS3HiRW1d5WZGhj2AJj7xGTnH64ryGbUNWin8rUPFkLXgbczTRMQPYjNROoobmMqvvckNX89PuOh1rUviFr1019fjT2EMeYsnaqpjr1xzXmf7R8uqah8HTeTw26xJLEZDE+RkvtBHNeyaVo9x4sWxs7q9gSyCrJcsgKtc46KvtWJ+13oNjY/AXVxptusbefaRpFGMnAmBPAry1iZPEcslrp8jop4aNNe0b97U9P8ACugWcHh6KS6hSWSazj3EqDtyg/M1zml+C4jps1rHo9lNbF9ymQlJGAPC5BHXpXDr+074Ah0eztotN8TSyxxRxyj+zwoKhcMQdx7j0qHwx+034HtbGW11PTvEw2zMbcpYBsxk8A/MORxzXKsPiE22jR8uljtdB0/QbyW+k1fQxYhJ1gNozsrbhgAAk5PGDx2NdzZafYWl7FpyQmOG3VZrFdxABGd2O+eRwa8bu/2ivhXcTzXTaH4oe7lj8tpG0oZxjGfv9feoLr9pbwE2k2+7T/E/9oQESKzaaAN499/TFdEqVVrlUf6/rcg91Mv/ABM5BG4iggRXm8tAC7EcA/hz+FTyJb3luJljhmXBZGKhhnuOe9eHad+0t8O4YC02m+LGnm/eSsNLB+c9cfP0pIv2lvh1BeyGPTvFiQypnaNLA2v6gb+lc9ajWnFwUSoS5Wme6wrazQ4jjj2H+EDGPaqGoaDo2oQvFPDhuP8AVPllP17V4bo37S3gpZr1dT03xO0MrfutmnAkD/vurCftIfDe1uIZ7PSPFYKnEinTfvLjqTv61lHA1oSfRrsVOcZdNDqdd0HVrGUi4WG9s1kJS42gPEPRsdR9a67wzpulxWa3ptYTJHFuIQFgw9hXmE/7TPw5mspIW03xUwcEf8goYP8A4/WFon7RvgG1smtJrfxNjzG8spp4Py+n36upTxFSC5ou6CHLGTtsz1jVtO8IvAPM0u22SgyeWnDjJ7kciuX1rRZrfTG/smxtru2hJY2shJd0PoxP3/f6VyEn7Qvw4hgljs9M8Sbmzu36aMt7Z38CuUj/AGgLNJCq2upQQAkoG0wyFR6E7xkflVUaFaF3BP5mjnKo7Tkrep6n4bt9GvtIivZrS2mS7QhZHQARnvGcfdYfgasajY6esqQwWVuIo0Cr8gP6968cHxp8Kw6dqYj0/XJJr6Te8AstkW7uy/MdpNY1n8TPB80Re/Hiu0PAEcUIdc+uSRXVTwslqzz8YpTbtqj3hI9ihFTYo7AYxXP6x4p8O27S2F7eBywKOqKW69uOleZQ/ETwj86WFz4rnu5ImjiF1aYj3HoSQ3GKw3LMSzHcxOSeuTXHj68sM4pLVn2vAnBGHz+NWti5tRhZJR0d976p6Huvw603Q9Z1+wk0ebUUWGGWNJISdxfYRjnP8NdD4oHh/wABW1vqfiXxN4osoJWKCFpC7SuemwAZJrhv2Z717HxFNdTyFLaIpsycKWchT+O013/x0vLLR/jx8O/EHicqvhmGO4RZpVzDb3DbNrt2GRjB9q9XLcdTxVJ2jZrR+p4/EeTTyfM6uF5+ZLVPrZrRPzRu/DL4t+CLzR7rTtEvNYv20mFp70XsDLcxqBkkoRkgetbk/wAXPDUfgD/hOm+0roEu0Q3RiOHZm2KMe7cVzN94p+GXiLxD4zh8M2Md54gtfDdx9q1a1hzF5Xln92ZAcbs44x2r56vdN8fR/scaLqN14k0x/C3n2pj01bEicf6XgZl344bn7tehePY8Wz7n034q+Ong3wlqMGk+JGvLXU5rVLtbeKBpD5TZw3A46Gtmx+LngO98Fy+LrfXEk0qCZLed1Ul4ZHYKqug5BJPevEfG1l4vvv2o4k8E6hpdpqsfgeB1OoWvnJIA8ny4yME8c1xiCxl/Zv8AG+pXF47+Kr3xJbSeIrV4hELW4FwBsVOfl5bB70m10Q1c+lPGXxw+HXhPWf7I1XV52u1hSeZLa0knFvGwyGlKghOCD82OKm8T/Gj4e+G7LT77Utczaajb/aba4ggaWN4/XcoIH414J4ksxaeLvFOu+AvH+maVqC6dbtr2ha7bDyJ1W3TBViclSoHAHXNdZrWsW3iX9h7WNYTQbPR86RIqwW6fuhhxlo88hT2pDPWfCXxY8D+KNE1LWtL1jGn6au+6nuImhVFxkEFsZ/Cs3wj8dPhx4o8QwaDpmszJe3PFsLq0kgS4PT92zABvwzXn3xfsbiX9knQJLG1L20dtpc+oxQR/NJbqYy3A68cn6Guhu/HXwY1S+8EaZHa2euX888X9lRWVuJJLOTC4dsEbFB6k+lAHpWjeNPD+sahr1hp995txoEvlakmwjyWwTj34BrKtvip4JuNC0LXItWLWGvXn2LTpPKb97Nz8vt909a8E8I6Z48v/AInfGt/CHibTNItY9Vb7XHc2JuGlPlvjaQ67eAR361yulyxWv7OfwW1G4Jjs7TxYstzMR8kSbpBuY9hkigD69uPF2hw+N4fBkl5t1uazN9Hb7D80IJG7PTqprgoP2jPhNJIFHiRwhk8rzXtZFjDZxyxGBXNjUbDX/wBtDT73RbqLULW08ItFcTQMGSNmllIUkeoIrwDw1beNof2aWujqVgPAt5qs1trCRacJL20hMg3Sq+7kZAHbGe9AH2f46+JXg7wXpdlqWt6soiv8fY0tkM8lwCMgoiZLDHcCqfh34ueBNf8ACmq+JtN1jfY6RG0uoLJEyTW6qMktGfmHQ9RXkD3Xhfwv8e/BGo6pext4SPhNLPw/f3J3QqQoABboGKg8+9aPj/xJ8OvEXgP4wy+DNPVtSg0ORNS1SCDEN1+7O0B84YjnPFAHr2rfELwrpnhvR/EV5qXl6ZrM8UFjNsP7x5ASgx2yAa6sda+J/GGmeOrf4NfC2817xNp19oEms6atpYw2JiliJSQqWk3ndgAjoOtfbA6mgBaKKKACiiigAooooAKTIzilrK8Ra3YaJaPcXkyq2D5cefmkPoBQJySV2ahIrn/Gni7RfC+iy6hqE4fDbEgi+aSR/wC6AK891Xxt4juXZ1uodMTaXjTaAT7MWzXGeGbOXxF4xj1a5842UgMcNxLnbM/VnUHjt29a5KuMpwTs7sKMnUbdvdXy16L+umo7XPEWv67qNxrx8M3jwEfuk8xCyJjA+Xdx610/w68JwDRzfa15F3d3rmWWMgNj0X8K6XRdN/s2S409olYShvLlPUqexrJtYYdMsoI7gSWM05eIX7OdsEhPyhgeMGvDrYiVd7nRTj7P4YpX336erL3/AAi8EkUMTzyGK3JaGNBsYZ7BvSszTtLLS6rFqEVxa6lEC1vbRzlg0RHDejEnORXQ+F7yTUNIW4upA8kTvDK44DshwWX/AGSafqs+NStYYGhiu5flWc/eVPb1zW9GrKlFxfxv8u4nFbrY5uw0q6sbjyxpkkiSp5YKyZ8oH1z0FXtU8M6bNrOnlpLraJDgLKQMqMjofatSGWO0tL6GGd2mjBDSzScyP7Cq001tHp+n3lvcRXBt1VnUSclSME/hmtq0p6Nvy+/YhNPYvwOX8RXWS24W6BAem3PNSX9hZ30LR3UEb46MR8w9OaqwXlvc6jNeRXEH2W2h2eYG++SMn8s1o+ZC9ssizRsspyrKflP0rhr1W1trp6mkIrqYWmX1za350YSu+ULQse4H8I/z0FW9Qdru2XzJkiuUP7t92DnsMentVHVdPupp47iwYi6t5N0bfw/Q+x6Vy1t4asrbXJdS1iTV47gyNIBJKTbqzemOg9MmsoRU/eTs/wATSUuRuLXozttHmmmimmODPbvtkVMEEetaMrs1mZcvCuDuDLwe1ebP4HRrdZNL8RalIm45EU2Bk/w57/zrDSDVtJuBFda7fyhJmcPO+Ucc/Jxxirhhvat+zfyFKqo2UjqtU8SXsUNxo+iyNIHzGtyT8tszdvf149a5XSZLLT7SXTdYigtbjS9rPdjlXL5+cHrk45FbFtbpDo3kB0Z2zIoU9WJJAHfvVC3gstY1G/sLq3E0EYQy5H+sLZIBPtitadO0XKTsxSrc8ZU0vdWv6XLdp4g0kTJbtqlpvmJ8lwwHmcc59D9ag1a+s571beO+gmYjmNZQTUGp+F/DKW5zpsKyk5TDHIPr1rHtNI0uxuDdDT1ikUEmdCTwO5rppQjL3onkYmol7ppLJJCNjbnjU/KwGfwqjrWqaTHa+Vd3Il3n93DCN8m71Cjofris6C7v/EzzNp94bDR0Yx+fGMzXBHUr2Cn1x+NOtNCsbRZobDy7a6jbf9plyXZT1Oa1co3SasyFQUU+d3a6f8H/ACuLbweJNQtfL1W6lsLAdIoj/pMq9g7Dp9AawNS8CafJ4ihsbdprQTZPlhg52jv19cVrjQ/E+pAtZavd3Cq4KiOLcUX++cDp9fSrc+i634X1dLzVma5urTcTHINjND3IPQ9jUVsN7SkpuN10PeyXOcVlVSSw1b2cmrWW1+m9035s2NFtbTw1pL2VqsXlK+ZuMyb8dR3rbn+K2inR38PeMvDs2unzADC1orpJHgYZlbjim+G7fTdTlTVNvmLeDdEE5JBGOaNdj0mzmuEutS0+O+nHlojsokVPQVWFxGEwrcKdO199epwVp47FVJVasnKV3fq/mbXhfx18MdOsbrSPDnhZbGxlDLPBa6csUcueCCoAznNd7pOh+FNX8FWujjwxYxaHw0emT2aCKMq24fu8bRhuR7815JNY6PfQLNpF1HdInyJ9kfLK/q2PQivRvhp4jvLzRryz1GRbi+04Y3LwZFA4P9K9Ghiadde69exnzVIVPZ1I2Z1SaHo8etjW49JsV1QQC1F4IF80Qg5Ee/GduT06VRufBPg+6uL2a68L6PPLfsr3jvZoTcMpDBnyPmIIBye9Y9v45upLK2l/sG6kllbawQHCnPFWLLxhPdXkUZ0uSGKS5MQL8Nt5+cD04rc2H+Jvht4B8S30V/r3hDRdRuolCpJPaIzYHRSSOQPSty50TRrjQW0G40qzk0lovJayaFTCU/u7MYx7Vzsvi3VIrtIZNDYB5HVcnDOoJGQPfFC+MbqS1EqaLcxhh8pcHg+9AHVW9nZwWEenwWsMdnHEIkgRAI1jAwECjjGOMVkaD4J8HaDqEmpaJ4V0XTb1877i1so4nOeuWUA1Xt/F1uYonuLdodyncD/C2PlX8a19A1L+1NPW5NvNbNuKtFIvIx60ANsdA0Wxub+5stJsrefUn338kUKqblsYy+PvHHrVV/B/hZvDX/CMf8I3pf8AYfT+z/syCAc5+5jHX2reooA5zwf4H8JeEI518MeHdN0n7R/rja26oZPQMQOQKtWHhfw7Y6FLoNpoOnW+ky7vMso7ZFhbd97KAYOe9bNFAGDc+DvCt1oMWgXPhvSZtIh/1VjJaI0C/RCMCn2fhPwzZ+H5/D9p4e0u30e4RkmsYrVFgkVhghkAwQfpW3RQBj3nhjw9eaZZaXd6Hp09hYyJJaW0lurRwOgIVkUjC4BOMdK1wMGlooAKKKKACiiigAooooA88+JvjObS54PD2hsj6xd/ecnIto+7t7+grzC60vXtL1STWHvrvXJgcXNvdPgTJjqp5wQPbtWVY2Hi+41G6vLRrS/DYmubuZwpcDvu9OeBXdeDpvF9+23UrG0sdKVP9eyh2kb0UHtXiYqtOTeunVG0aqvyw2Xlv3v/AMP+Jh6V4IjutEvPEfiCPdLId1talywgTsMetdtpvnX2gW9peaasFltAgaI8pjuBWvY6fa2ieX87AKSxY4Bz2x0rmPD/AImS31FrG4t5VFzdGK2DAKkJAJxk8sDjrXnynKs27ltNtXdlbboWNWn1C1vmsrXXY7SO2tTcxC5j3faiucoWyMDj3rUhvV1zT4kt4Ekjni/fs4+WP1HvUOtR2viK+j0tbeC5t7dhJdSsocKf7qt2PuK0ZVi+0W2nWoESRkSyCMbQiDoOPWtKdOOjkiHLsEr24guNMt0lREtzh0XCJ8pIH5CuG8I6VpXiXwxJq2rLKfJmfyQsxBXZ8o/PFdzpiNe2+o/N5ZupZUU+gwQD+tcD4GuWtbAQzKxs7SeWOQqMCSZHJGfbgV1WqSbjTXRP7mO0VR55Pql96f8Aka1v8NPD8tpaSXAvnuLcNIrfaD8xbrkY68Cqcvgbw6vh838MdyJ54lgX9+R8wI46deOa6iXxEi3GU0+V4nXdHIrDDfTmsu9kiuPEEVla3TRb5BNNAOV6ZBHofpVUFUrYiMJaJtfd12MZyUabknsc9o2haJa20kMGlXs0zAxyt9o4UdCenrmt+DwZo2q6eJNQhu4ndg/lG5+YEdO1X9L0iyvtPMs8cgeSZ1yrkZw564ptrplqs95dGa4YQzeTGhlY7SvU+/WorSox5901/n6lU/aNx8zWme7hCW9jZi4AUAs8mAAOMdOtQW2oQzXMlvdoY2VfmhkO7jvz3pkV0xZ1hkHHBKnk1FqmlW89sJ5Gbew+SQEhoz7GvKU4vSS+Z2cko6xZneKrVdKUXdlmFMgSIhwrqe/1rC8QLDPoFxbXGDGvzgnru7Vq6pqTXenT6Xeokl1EP9aON6jo2KwJpUu5beFnAhhRZpyOhbsv5muqzUFfdP8A4P8Amcqs6m9lbUk02K3k0eGSeOPd5Y3MOOR0rkb2W+0XUJtSsCz28xzc2/cj+8vuM/zrdvLpmu2AwlvK3C4+63+cVkeINStbFY7WRXnu5iBDbR8ufc+i/WvQpR5V72qZ5v1lyq/u16+a6/10Jb/WtPtLSO9nuPMSfHkoo3PLnooHrVFrDUdc2trCvZaYTuWwQ/PL6GRvT2xTvEOkRaxZxrZRrpt5Dsw4Ub4QCDtX0z0yO1Z0vh/xA4uJZvER3MAFIYqoAH860lTUXZMiUqcH+7evc3rm0aFRNZL5BjUL5YXC49Kc826xmujbh22FHVh1Ht+FVNA+H/jzXn/cazK8auNkzbo4wvfjjdXf+EfhdqvhuWSbWr1vEod9+zO1YgB0A713QoynFJ7r8uxjTp1FL2kGYvw++Ilr4d0/UDL4Z1K43SDypIos+bxwo+n9a6U+NtU8T3sUEfwxvplRdyXF5gKhPaux0/UL23h8uLwq0CpkoqbQKvtqetLeyKNFZrVYwyuJBuLdxjNdqhypI64xfJyt/geM3/gvxfb391qemWj6Nps37y4tLc5KEfeZPr3p+m+H9JttAvlRI9QnmG55H+aT6k17hpF1d3au93YPZhT8u5gc/lWTqvgnQr25e6jhe0mcYc27FA31UcE+9ediMHGo+ZOz/M6lVrJJcza+75+fzPHNBsItNjup9PiEEEtuolOcISF4wPXNa3wx0T4irZXGpWd1p0ZuLhUjluYzn7PkE4H1zXo2mfD3QbVYftEct20LZTzJDg+mV6H8a65UVQFUAADAA6AV0eziqsqnV/18zKEZtR5+iOZ8MW/i6HUHGuT6fLZCIbfJTD78nn8sV02xP7q/lRgelLVmwhVSQSoJHTijauMbRj6UtFADfLj/ALi/lTgAOgxRRQAUUUUAFFFFABRRRQAUUUUAFFFFABRRRQAUUUUAfP8AN4VvdL01L7wZcy6jpby77vSZ2wTj+6x5H0Na0Nt8RdZRNShmsdJUMPs+l3KF1EY43MwI5710KabdW2pPe6SGNo53TQucBj6qKn1SSazsp9QuJpGghTz5UHy4A5Iz7CvkXUlKyR3U6jjdyir+m/8AX3nH6d4o8Uapf3+htptuuo2zm3luoG3QnIHIHbGfWuk0jwtplqon1HZfXaoQZ5GIVBjkKM4H1riPh1Lrdj4fW7acWLapdS3EfnJlSpOBubr29K1tS8QTXUY0uTWbFJLghGEStiIA5LdPbH41tFS0jHTuRiIQVSUl8l2/pnaaOsC2S/Z4I7aJydqr1Izjcc0yxkRRqt2w2kO2Sf7oAwP1rB0LU9V1M3Fvpupadcw2rBVYghivqePWr15DK+qRafHKXt7lvNuFPBGMZ59DTklGclJ7maXupo1vDo8vS7EPkEgN78+tcJoMccsfiS1fIgTXf4ewIUn+Zr0Tzo4NkhX+IBF9eegrzrRJFm1Px0IRuh+3RsAvY7E3H8K7srlz4iS/usddcuHk33X5mzeaPpqpJPcPLDDErMcSkKi45/DiuQtbp1+zXjWiWEV6R9mczbpXjyAPoeRXQ+Pd76Ja2yTbYby8ht5Y/wCKRGzkD8qw/iVo8mqT7IbW6ntoJEhaK0IV0TacbfocVw4PEVISu5PT+vz/ACOurQpezXNH4n+CPTbcRaToDzSyBIoUMjNnO0DkkmuFl8Q6VrF866ReTwXLr5hjkjKeYPVVPX8K8/0rQdU0qW2trv8A4Si8sbliklq4BVgGJ2sd3cH9a9J8Vaampabp2rGx8h4k3RxHhkwPu5Hbis4xtU1luTUhSVN9X5dCnYeI7PRNSW01i9tY5JyPL2nkHtuHXmtzWPGWgw24U6laAbgijzRy/pXkTrpl/oNyt/4ZuL2G8uWZZYzmRXXOST2AIxUXhiS+ltl0u68H2NxbRZkguro7dvPAOAckVtUw8Zvnt9xnFRp3p89mu52Ot+KtF8s6lFqNu8yMVCKwyx/u4rmbXxDp9rYzT3115Bd/MdHGHDHou3r34pqaDaNHL/aul2TojebGLbqG9ST6VV8OWsOry3Gs3QW4mWQxWTP0jjU4yPUnHX3rtp0oJK55lWcPZyu7run9y+f4WW5c8TapdWtvbraTWcUVwo3XFwpPlk842gg7sEGqmg3/AIf0+fEmqC51O4OHupRln9h/dHtW7AYnVopkR0AyA65I55GO9dh4Z+GDavJDfanax2NqB8qBP3jjggj+7XWqLk2rWRwxqc65acben6s5qxtbu71NobOBp3ZQTt6L7lq9J8MeBdOtSlzr93Bcy9VgV8IufX1NdhaeHNHtdNOnQWSxwMQXA6ufc96YPC2iqFH2XO1twJauunSpx1e5tTwvK7y1NSJ7WArbJJDGQPljXAwPpTZr6zhkSOS7iRpPuAuMtVAeG9J6/Z23f3i3OPSnN4d0l4YontARFnZz0/GtPc7nX73Y0Jbq3jRpJLiNVHUl+BSR3VvIu9J42XsQ2azYfDOjxF9toGD/AHgxzUf/AAieh84swMnPU07U+4Xn2NlbiFiAJUOe26pQO9YsHhnR4WRo7bDJL5gO7+KtpfujtUu3QpX6gBj60tFFIYUUUUAFFFFABRRRQAUUUUAFFFFABRRRQAUUUUAFFFFABRRRQAUUUUAccWfCSrukVuCD2rjfF15Fr3iI+ELfUls9OEAk1ZycM4zkQrn+8MZx2NdAb3GlXU1lqCvbQRtvZ16EDpkVx3hLw3pPizQIdc1a3nDSzNJH5blWJUlMk9xxmvkIU0k5SdrHo058vvJX/RndiHTI7RbciA29sgVVLA7AB059qzdGs9PmW81ya2s/9IUtBwvEag7fz4rlfE3gPw7a2BtraXUxcXb9rlulbM3gnSLLTomtftfm2iB4f3xK57gj0xmuiNOMIRm38TOScuaTXYdo2rR29pHHa6XCLllZ5guIxtySD2qbTJrq68SLdyMsal/JMBwQuR1z61oxaPpF1p0RFv5iyKGZgxB6ZK1majoyxykabcPZ85yTk5rphXwrnJSW6av2Zl7Os17pq69cCxD3UsblYsY28sx9hXkdvNNp897Hqms3Wk6Xe3jOptFG4b+jSN6c469q6nxrG0GkxxS3U99q924htAGKjP8AeIHYDJqpN4duNF0BLfWFXU4ZUIkn25JY9cj0BrLCqnBPkleT000OypVq0oczj7um9n3/AOG+8ojXLSOW31PV/ENjqDWOY9NSFdqux6SHgAt/hXeaR/x6KNsgkIDSlh1Y965DStJsXkspZdPsikZDxIsff1r0XStrSFmGHA4U9K5cVGNP3I/MdPETr/vJdCKVb2TSZktmBP8AD04PrXMapFerIttc3kskCZZAGwefU+g/rXU6zc/YtNmMP7t5HXB7KCcE1W1y1tVxczqRCE3ZHbPappycEvMirFVHpoed+H82t7rGhyAb0kN5bsx5eN/vcexOKz72/TSQN16sIbJFvJglvoOorS8RW32h4b7E2mywOfJvF+8F/usD1B/wqCHQbGKU3Su15dz/ALz7VPhsjuAOgr0KcnDdaM4sUqVZqbk+bstH63M0ahY6hp8zQ3axRSBo5HIwYsjnOax7O31iwGmab4ahg1W3jhMSBnCtIc8Nn070eONMupLRv7LjHm3bJBPCi8Oueo9Mf1r2/wCHvhbQbPT5rG4u7SbU0jSGeOOQbrdRj5OOh45r0cNGE29NDmlRUqceR3TbfpbQ53w14X8XaVfQ6jdeErG/uuGLm6XbGuOgGfvA55r17Q5b6fSraXUrRLO8dMywK4YRt6AjrWUPDSRxxpb6peKVk3fNJn5f7v5Uo8KWiklNQv174MvTmvR5YJWua04citGJviSMuYxIpcfw7uajv45pbV0gk8tz0J4rJk8M2bXk939oullmUKzCTsPSr2j6ZFpkLRRzTy7jnMrbjStHozROT6GUdG1pp3k/txwpIwgHAHpnrSyaLqrNuTWZlxjaMk54710Y6UtUqkhciOYh0TWPLiSbXpyqMWJUfM3sfap7jSdWfyfL1iRSkZDcfef1/nXQUUe1kHIjm7fRdUEiNc65M4DAsqjAPtXRr90UtFQ5N7jUUgooopFBRRRQAUUUUAFFFFABRRRQAUUUUAFFFFABRRRQAUUUUAFFFFABRRRQB4zf2l7ClhZza689les29AmN4KE/0rR+G9xCvge1ae5hWOGWeMfMBhVkYAEdc4FS+IbhBeWYgVDcWmTKoXKqhBA9hyRXKPptno/xFtYbK2YfadIkurqEncgmAJDbT909OleRCisVRpQk7OTl0NYT5FVS6JP7rp/mbepapFca6sywytBGoXCLyoHf8c/pSpexzgzHUNShJ5MYg+UL09fetvQFsI7SJ1VpZ5F3yy4JyT2FTaleXS3CWFltWYrvkZkyFT29TyK5KmJhz8kI6R0Xp1b0ZEaUlHmb1f8AVjO0C+RJRaRPL9jmYmF5Fw6uOoPscVoagFW6I3LjGevNct4y16G11ay8K6VJHNqs21kuc7jaknJdgOMY5xUWvW/jK5U2t7qmkwRKwU3VmpMsh+jDArhqpSlc9KjSko80nYZdXtrcfEOza5by7WwspHLsOrMRwPwzWl4j8U+G7nRpYxq0MbJyFkBzwOB6Vj3Xgq9k8LzSWOoyPeo28C5YN5h/u57Ais6DUtNv/CtzpTeFIDcxAx3RcKDCe5bPJGehHFdmGw0Zyj7OWqa7L89znxFSTp3lslb/AIf7zQ8P614Zn3Stq0MXmOGgjZjke3A9q7iwlt7q0h1DSZ1vLeXKrIDxkcGsHw1ofh+20GwmXR9OM80QXeYx0BPr9a6fTYrKxQWulwRQW4JzGgwAe5ArmxtSNStOXW7/ADFh04Uo2XQo6vHI8UizKH3xEAY46Umm+Tq2jRQSyMOAQfXHal127W3TrnAIA789ay/Cpmj09JWOVLF4xjoD61ik/Zt+ZfMnNR8ip4mRWvZkZhnGCcVy0yNZsPscjKSDmNjlTnv7Gu51m3W8lN3Eqqercda4jUY/Lu3XLNn1ruwk73R5WYU3F8xga5rF7YxWkGixiXWL24SC3t2TcCSfmJH07161rHwe0XW9Ri1S+vr+G5KJ5yQy4VmVcVxvwY0xde+LGo67KivbaHbC1gY/89nPzH8Av619AAEAc17uHpRinNLWX9IulDkhGP8AWv8AwLfO55hH8H7OOeab/hJtad3lWRQ05xGBj5QPTivTY12qqckKAOadg0KMe9dBoLikxS0UAFFFFABRRRQAUUUUAFFFFABRRRQAUUUUAFFFFABRRRQAUUUUAFFFFABRRRQAUUUUAFFFFABRRRQB4VdahK9qdYsbxGi+1ec8QXcCTnCk9+M8e1V9X1lrj4iabqFmEklfTnW7Gfuhs7QfzFFFZ5nSjhqlKVPeOi9LHLl83UjVUusbv70ehaCssWh27KyRsmckjgjNcZqVxceL/ENxZ2l5PaaRppMF1cRDElxJnmNT2AweaKK+Ri3eUup9DhklDmtqtjTvvDeiaRoEi6Vp3k3dyrBDuLyNxzyecYrKm0+TUpAf7JubhwVLtBcZXOMentRRXRFf7PzHDKpJ13d3udvHbw2NoIbeF22rtO9s4/xrkPEXhfS9UhY3EcgvHbCzxOUcnsDjgge4oori53GasdUW4q6Mq7sPGGi2nnSSHXLW3TEflgRywge38f0GK6Dwf4msNR0iTUrWdZ5FAEkYPzQt3BHrRRXY5urS97oypU4qEqi3/P5bGZrN5JqE7xqx3vwf+man19604de0rT7aOC5vIIJSm0RM2CR6iiirqU1ZQ6Hm4ebcnJkdprmktHPGNYtCgQsD5g4FcnPNFcXhlhnSeMnhkORRRWmHpqMnY58wk3TRvfstTxyW3ihV+++pGUn1zmvbx0oor6Kmvcj6G83epP1f5hRRRVEhRRRQAUUUUAFFFFABRRRQAUUUUAFFFFABRRRQAUUUUAFFFFABRRRQAUUUUAFFFFABRRRQAUUUUAFFFFAH/9k=">
            <a:extLst>
              <a:ext uri="{FF2B5EF4-FFF2-40B4-BE49-F238E27FC236}">
                <a16:creationId xmlns:a16="http://schemas.microsoft.com/office/drawing/2014/main" id="{8C62AC4F-9885-4077-92BC-B17FE9CB1004}"/>
              </a:ext>
            </a:extLst>
          </p:cNvPr>
          <p:cNvSpPr>
            <a:spLocks noChangeAspect="1" noChangeArrowheads="1"/>
          </p:cNvSpPr>
          <p:nvPr/>
        </p:nvSpPr>
        <p:spPr bwMode="auto">
          <a:xfrm>
            <a:off x="5943600" y="3276600"/>
            <a:ext cx="304800" cy="304800"/>
          </a:xfrm>
          <a:prstGeom prst="rect">
            <a:avLst/>
          </a:prstGeom>
          <a:noFill/>
          <a:ln>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Content Placeholder 2">
            <a:extLst>
              <a:ext uri="{FF2B5EF4-FFF2-40B4-BE49-F238E27FC236}">
                <a16:creationId xmlns:a16="http://schemas.microsoft.com/office/drawing/2014/main" id="{BBF31E68-2F11-438B-B018-C011652827F5}"/>
              </a:ext>
            </a:extLst>
          </p:cNvPr>
          <p:cNvSpPr txBox="1">
            <a:spLocks/>
          </p:cNvSpPr>
          <p:nvPr/>
        </p:nvSpPr>
        <p:spPr>
          <a:xfrm>
            <a:off x="279128" y="864691"/>
            <a:ext cx="2838145" cy="2100181"/>
          </a:xfrm>
          <a:prstGeom prst="rect">
            <a:avLst/>
          </a:prstGeom>
          <a:solidFill>
            <a:schemeClr val="bg1"/>
          </a:solidFill>
          <a:ln>
            <a:solidFill>
              <a:schemeClr val="accent2">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dirty="0">
                <a:latin typeface="Modern Love Caps" panose="04070805081001020A01" pitchFamily="82" charset="0"/>
              </a:rPr>
              <a:t>Causes:</a:t>
            </a:r>
          </a:p>
          <a:p>
            <a:pPr marL="0" indent="0">
              <a:buNone/>
            </a:pPr>
            <a:r>
              <a:rPr lang="en-GB" sz="1600" dirty="0">
                <a:latin typeface="Agency FB" panose="020B0503020202020204" pitchFamily="34" charset="0"/>
              </a:rPr>
              <a:t>On 25 April 2015 a 7.8 earthquake struck Nepal in Asia. The earthquake occurred on a convergent collision plate boundary between the Indian and Eurasian plates. The focus was only eight kilometres deep and the epicentre was just 60 kilometres north-west from the capital Kathmandu.</a:t>
            </a:r>
            <a:br>
              <a:rPr lang="en-GB" sz="1600" b="1" dirty="0">
                <a:latin typeface="Modern Love Caps" panose="04070805081001020A01" pitchFamily="82" charset="0"/>
              </a:rPr>
            </a:br>
            <a:endParaRPr lang="en-GB" sz="1800" dirty="0">
              <a:latin typeface="Agency FB" panose="020B0503020202020204" pitchFamily="34" charset="0"/>
            </a:endParaRPr>
          </a:p>
        </p:txBody>
      </p:sp>
      <p:pic>
        <p:nvPicPr>
          <p:cNvPr id="10" name="Picture 9">
            <a:extLst>
              <a:ext uri="{FF2B5EF4-FFF2-40B4-BE49-F238E27FC236}">
                <a16:creationId xmlns:a16="http://schemas.microsoft.com/office/drawing/2014/main" id="{DC0D94EA-C795-45F8-87A5-67F82F3CC7F3}"/>
              </a:ext>
            </a:extLst>
          </p:cNvPr>
          <p:cNvPicPr>
            <a:picLocks noChangeAspect="1"/>
          </p:cNvPicPr>
          <p:nvPr/>
        </p:nvPicPr>
        <p:blipFill>
          <a:blip r:embed="rId2"/>
          <a:stretch>
            <a:fillRect/>
          </a:stretch>
        </p:blipFill>
        <p:spPr>
          <a:xfrm>
            <a:off x="3421941" y="1009421"/>
            <a:ext cx="2579958" cy="3237745"/>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19417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37" y="297890"/>
            <a:ext cx="6814399" cy="573993"/>
          </a:xfrm>
          <a:solidFill>
            <a:schemeClr val="bg1"/>
          </a:solidFill>
          <a:ln>
            <a:solidFill>
              <a:schemeClr val="accent2">
                <a:lumMod val="60000"/>
                <a:lumOff val="40000"/>
              </a:schemeClr>
            </a:solidFill>
          </a:ln>
        </p:spPr>
        <p:txBody>
          <a:bodyPr>
            <a:noAutofit/>
          </a:bodyPr>
          <a:lstStyle/>
          <a:p>
            <a:pPr algn="ctr"/>
            <a:r>
              <a:rPr lang="en-GB" sz="3600" dirty="0">
                <a:latin typeface="Modern Love Caps" panose="04070805081001020A01" pitchFamily="82" charset="0"/>
              </a:rPr>
              <a:t>Hurricane Katrina</a:t>
            </a:r>
          </a:p>
        </p:txBody>
      </p:sp>
      <p:sp>
        <p:nvSpPr>
          <p:cNvPr id="4" name="Rectangle 3"/>
          <p:cNvSpPr/>
          <p:nvPr/>
        </p:nvSpPr>
        <p:spPr>
          <a:xfrm>
            <a:off x="7130159" y="342997"/>
            <a:ext cx="4907404" cy="4524315"/>
          </a:xfrm>
          <a:prstGeom prst="rect">
            <a:avLst/>
          </a:prstGeom>
          <a:solidFill>
            <a:schemeClr val="bg1"/>
          </a:solidFill>
          <a:ln>
            <a:solidFill>
              <a:schemeClr val="accent2">
                <a:lumMod val="60000"/>
                <a:lumOff val="40000"/>
              </a:schemeClr>
            </a:solidFill>
          </a:ln>
        </p:spPr>
        <p:txBody>
          <a:bodyPr wrap="square">
            <a:spAutoFit/>
          </a:bodyPr>
          <a:lstStyle/>
          <a:p>
            <a:r>
              <a:rPr lang="en-GB" sz="1600" b="1" u="sng" dirty="0">
                <a:effectLst/>
                <a:latin typeface="Modern Love Caps" panose="04070805081001020A01" pitchFamily="82" charset="0"/>
              </a:rPr>
              <a:t>Social effects</a:t>
            </a:r>
          </a:p>
          <a:p>
            <a:pPr marL="285750" indent="-285750">
              <a:buFont typeface="Arial" panose="020B0604020202020204" pitchFamily="34" charset="0"/>
              <a:buChar char="•"/>
            </a:pPr>
            <a:r>
              <a:rPr lang="en-GB" sz="1600" dirty="0">
                <a:latin typeface="Agency FB" panose="020B0503020202020204" pitchFamily="34" charset="0"/>
              </a:rPr>
              <a:t>More than 1800 people were killed</a:t>
            </a:r>
          </a:p>
          <a:p>
            <a:pPr marL="285750" indent="-285750">
              <a:buFont typeface="Arial" panose="020B0604020202020204" pitchFamily="34" charset="0"/>
              <a:buChar char="•"/>
            </a:pPr>
            <a:r>
              <a:rPr lang="en-GB" sz="1600" dirty="0">
                <a:latin typeface="Agency FB" panose="020B0503020202020204" pitchFamily="34" charset="0"/>
              </a:rPr>
              <a:t>1 million people were made homeless</a:t>
            </a:r>
          </a:p>
          <a:p>
            <a:pPr marL="285750" indent="-285750">
              <a:buFont typeface="Arial" panose="020B0604020202020204" pitchFamily="34" charset="0"/>
              <a:buChar char="•"/>
            </a:pPr>
            <a:r>
              <a:rPr lang="en-GB" sz="1600" dirty="0">
                <a:latin typeface="Agency FB" panose="020B0503020202020204" pitchFamily="34" charset="0"/>
              </a:rPr>
              <a:t>3 million people were left without electricity​</a:t>
            </a:r>
          </a:p>
          <a:p>
            <a:pPr marL="285750" indent="-285750">
              <a:buFont typeface="Arial" panose="020B0604020202020204" pitchFamily="34" charset="0"/>
              <a:buChar char="•"/>
            </a:pPr>
            <a:r>
              <a:rPr lang="en-GB" sz="1600" dirty="0">
                <a:latin typeface="Agency FB" panose="020B0503020202020204" pitchFamily="34" charset="0"/>
              </a:rPr>
              <a:t>On of the main routes out of New Orleans was closed because parts of the I-10  bridge collapsed</a:t>
            </a:r>
          </a:p>
          <a:p>
            <a:pPr marL="285750" indent="-285750">
              <a:buFont typeface="Arial" panose="020B0604020202020204" pitchFamily="34" charset="0"/>
              <a:buChar char="•"/>
            </a:pPr>
            <a:endParaRPr lang="en-GB" sz="1600" dirty="0"/>
          </a:p>
          <a:p>
            <a:r>
              <a:rPr lang="en-GB" sz="1600" dirty="0">
                <a:latin typeface="Modern Love Caps" panose="04070805081001020A01" pitchFamily="82" charset="0"/>
              </a:rPr>
              <a:t>Economic Effects</a:t>
            </a:r>
          </a:p>
          <a:p>
            <a:pPr marL="285750" indent="-285750">
              <a:buFont typeface="Arial" panose="020B0604020202020204" pitchFamily="34" charset="0"/>
              <a:buChar char="•"/>
            </a:pPr>
            <a:r>
              <a:rPr lang="en-GB" sz="1600" dirty="0">
                <a:latin typeface="Agency FB" panose="020B0503020202020204" pitchFamily="34" charset="0"/>
              </a:rPr>
              <a:t>30 offshore oil platforms sunk or went missing (This increased the price of fuel)</a:t>
            </a:r>
          </a:p>
          <a:p>
            <a:pPr marL="285750" indent="-285750">
              <a:buFont typeface="Arial" panose="020B0604020202020204" pitchFamily="34" charset="0"/>
              <a:buChar char="•"/>
            </a:pPr>
            <a:r>
              <a:rPr lang="en-GB" sz="1600" dirty="0">
                <a:latin typeface="Agency FB" panose="020B0503020202020204" pitchFamily="34" charset="0"/>
              </a:rPr>
              <a:t>Shops were looted by residents after the hurricane</a:t>
            </a:r>
          </a:p>
          <a:p>
            <a:pPr marL="285750" indent="-285750">
              <a:buFont typeface="Arial" panose="020B0604020202020204" pitchFamily="34" charset="0"/>
              <a:buChar char="•"/>
            </a:pPr>
            <a:r>
              <a:rPr lang="en-GB" sz="1600" dirty="0">
                <a:latin typeface="Agency FB" panose="020B0503020202020204" pitchFamily="34" charset="0"/>
              </a:rPr>
              <a:t>$300 billion worth of damage</a:t>
            </a:r>
          </a:p>
          <a:p>
            <a:pPr marL="285750" indent="-285750">
              <a:buFont typeface="Arial" panose="020B0604020202020204" pitchFamily="34" charset="0"/>
              <a:buChar char="•"/>
            </a:pPr>
            <a:r>
              <a:rPr lang="en-GB" sz="1600" dirty="0">
                <a:latin typeface="Agency FB" panose="020B0503020202020204" pitchFamily="34" charset="0"/>
              </a:rPr>
              <a:t>230,000 jobs were lost</a:t>
            </a:r>
          </a:p>
          <a:p>
            <a:pPr marL="285750" indent="-285750">
              <a:buFont typeface="Arial" panose="020B0604020202020204" pitchFamily="34" charset="0"/>
              <a:buChar char="•"/>
            </a:pPr>
            <a:endParaRPr lang="en-GB" sz="1600" dirty="0">
              <a:latin typeface="Modern Love Caps" panose="04070805081001020A01" pitchFamily="82" charset="0"/>
            </a:endParaRPr>
          </a:p>
          <a:p>
            <a:r>
              <a:rPr lang="en-GB" sz="1600" dirty="0">
                <a:latin typeface="Modern Love Caps" panose="04070805081001020A01" pitchFamily="82" charset="0"/>
              </a:rPr>
              <a:t>Environmental Effects</a:t>
            </a:r>
          </a:p>
          <a:p>
            <a:pPr marL="285750" indent="-285750">
              <a:buFont typeface="Arial" panose="020B0604020202020204" pitchFamily="34" charset="0"/>
              <a:buChar char="•"/>
            </a:pPr>
            <a:r>
              <a:rPr lang="en-GB" sz="1600" dirty="0">
                <a:latin typeface="Agency FB" panose="020B0503020202020204" pitchFamily="34" charset="0"/>
              </a:rPr>
              <a:t>6m high sea surge broke the levee's protecting the city</a:t>
            </a:r>
          </a:p>
          <a:p>
            <a:pPr marL="285750" indent="-285750">
              <a:buFont typeface="Arial" panose="020B0604020202020204" pitchFamily="34" charset="0"/>
              <a:buChar char="•"/>
            </a:pPr>
            <a:r>
              <a:rPr lang="en-GB" sz="1600" dirty="0">
                <a:latin typeface="Agency FB" panose="020B0503020202020204" pitchFamily="34" charset="0"/>
              </a:rPr>
              <a:t>80% of the city of New Orleans was flooded, and the floodwaters remained for weeks.</a:t>
            </a:r>
          </a:p>
        </p:txBody>
      </p:sp>
      <p:sp>
        <p:nvSpPr>
          <p:cNvPr id="5" name="Rectangle 4"/>
          <p:cNvSpPr/>
          <p:nvPr/>
        </p:nvSpPr>
        <p:spPr>
          <a:xfrm>
            <a:off x="154437" y="3974103"/>
            <a:ext cx="4787344" cy="2800767"/>
          </a:xfrm>
          <a:prstGeom prst="rect">
            <a:avLst/>
          </a:prstGeom>
          <a:solidFill>
            <a:schemeClr val="bg1"/>
          </a:solidFill>
          <a:ln>
            <a:solidFill>
              <a:schemeClr val="accent2">
                <a:lumMod val="60000"/>
                <a:lumOff val="40000"/>
              </a:schemeClr>
            </a:solidFill>
          </a:ln>
        </p:spPr>
        <p:txBody>
          <a:bodyPr wrap="square">
            <a:spAutoFit/>
          </a:bodyPr>
          <a:lstStyle/>
          <a:p>
            <a:r>
              <a:rPr lang="en-GB" sz="1600" b="1" u="sng" dirty="0">
                <a:effectLst/>
                <a:latin typeface="Modern Love Caps" panose="04070805081001020A01" pitchFamily="82" charset="0"/>
              </a:rPr>
              <a:t>Management/Responses</a:t>
            </a:r>
          </a:p>
          <a:p>
            <a:pPr fontAlgn="base"/>
            <a:r>
              <a:rPr lang="en-GB" sz="1600" b="1" u="sng" dirty="0">
                <a:latin typeface="Agency FB" panose="020B0503020202020204" pitchFamily="34" charset="0"/>
              </a:rPr>
              <a:t>Immediate Responses</a:t>
            </a:r>
            <a:r>
              <a:rPr lang="en-US" sz="1600" dirty="0">
                <a:latin typeface="Agency FB" panose="020B0503020202020204" pitchFamily="34" charset="0"/>
              </a:rPr>
              <a:t>​</a:t>
            </a:r>
          </a:p>
          <a:p>
            <a:pPr marL="285750" indent="-285750" fontAlgn="base">
              <a:buFont typeface="Arial" panose="020B0604020202020204" pitchFamily="34" charset="0"/>
              <a:buChar char="•"/>
            </a:pPr>
            <a:r>
              <a:rPr lang="en-GB" sz="1600" dirty="0">
                <a:latin typeface="Agency FB" panose="020B0503020202020204" pitchFamily="34" charset="0"/>
              </a:rPr>
              <a:t>The coastguard, police, fire service and army rescued over 50 000 people​</a:t>
            </a:r>
          </a:p>
          <a:p>
            <a:pPr marL="285750" indent="-285750" fontAlgn="base">
              <a:buFont typeface="Arial" panose="020B0604020202020204" pitchFamily="34" charset="0"/>
              <a:buChar char="•"/>
            </a:pPr>
            <a:r>
              <a:rPr lang="en-GB" sz="1600" dirty="0">
                <a:latin typeface="Agency FB" panose="020B0503020202020204" pitchFamily="34" charset="0"/>
              </a:rPr>
              <a:t>The Superdome stadium was set up as a centre for people who could not escape the storm. Although there was a shortage of food, and the conditions were unhygienic.</a:t>
            </a:r>
          </a:p>
          <a:p>
            <a:pPr marL="285750" indent="-285750" fontAlgn="base">
              <a:buFont typeface="Arial" panose="020B0604020202020204" pitchFamily="34" charset="0"/>
              <a:buChar char="•"/>
            </a:pPr>
            <a:r>
              <a:rPr lang="en-GB" sz="1600" dirty="0">
                <a:latin typeface="Agency FB" panose="020B0503020202020204" pitchFamily="34" charset="0"/>
              </a:rPr>
              <a:t>70-80% of New Orleans residents were evacuated before the hurricane reached land.​</a:t>
            </a:r>
          </a:p>
          <a:p>
            <a:pPr marL="285750" indent="-285750" fontAlgn="base">
              <a:buFont typeface="Arial" panose="020B0604020202020204" pitchFamily="34" charset="0"/>
              <a:buChar char="•"/>
            </a:pPr>
            <a:r>
              <a:rPr lang="en-GB" sz="1600" dirty="0">
                <a:latin typeface="Agency FB" panose="020B0503020202020204" pitchFamily="34" charset="0"/>
              </a:rPr>
              <a:t>Charities collected donations and provided aid, including millions of hot meals.​</a:t>
            </a:r>
          </a:p>
        </p:txBody>
      </p:sp>
      <p:sp>
        <p:nvSpPr>
          <p:cNvPr id="9" name="Rectangle 8">
            <a:extLst>
              <a:ext uri="{FF2B5EF4-FFF2-40B4-BE49-F238E27FC236}">
                <a16:creationId xmlns:a16="http://schemas.microsoft.com/office/drawing/2014/main" id="{0E5742B0-057E-45C1-B5D7-C04C672B25B1}"/>
              </a:ext>
            </a:extLst>
          </p:cNvPr>
          <p:cNvSpPr/>
          <p:nvPr/>
        </p:nvSpPr>
        <p:spPr>
          <a:xfrm>
            <a:off x="5043055" y="4958988"/>
            <a:ext cx="6994508" cy="1815882"/>
          </a:xfrm>
          <a:prstGeom prst="rect">
            <a:avLst/>
          </a:prstGeom>
          <a:solidFill>
            <a:schemeClr val="bg1"/>
          </a:solidFill>
          <a:ln>
            <a:solidFill>
              <a:schemeClr val="accent2">
                <a:lumMod val="60000"/>
                <a:lumOff val="40000"/>
              </a:schemeClr>
            </a:solidFill>
          </a:ln>
        </p:spPr>
        <p:txBody>
          <a:bodyPr wrap="square">
            <a:spAutoFit/>
          </a:bodyPr>
          <a:lstStyle/>
          <a:p>
            <a:pPr fontAlgn="base"/>
            <a:r>
              <a:rPr lang="en-GB" sz="1600" b="1" u="sng" dirty="0">
                <a:latin typeface="Agency FB" panose="020B0503020202020204" pitchFamily="34" charset="0"/>
              </a:rPr>
              <a:t>Long Term Responses</a:t>
            </a:r>
            <a:r>
              <a:rPr lang="en-US" sz="1600" dirty="0">
                <a:latin typeface="Agency FB" panose="020B0503020202020204" pitchFamily="34" charset="0"/>
              </a:rPr>
              <a:t>​</a:t>
            </a:r>
          </a:p>
          <a:p>
            <a:pPr marL="285750" indent="-285750" fontAlgn="base">
              <a:buFont typeface="Arial" panose="020B0604020202020204" pitchFamily="34" charset="0"/>
              <a:buChar char="•"/>
            </a:pPr>
            <a:r>
              <a:rPr lang="en-GB" sz="1600" dirty="0">
                <a:latin typeface="Agency FB" panose="020B0503020202020204" pitchFamily="34" charset="0"/>
              </a:rPr>
              <a:t>Repaired and improved flood defences for New Orleans costing 14.5 billion dollars were completed in 2013</a:t>
            </a:r>
          </a:p>
          <a:p>
            <a:pPr marL="285750" indent="-285750" fontAlgn="base">
              <a:buFont typeface="Arial" panose="020B0604020202020204" pitchFamily="34" charset="0"/>
              <a:buChar char="•"/>
            </a:pPr>
            <a:r>
              <a:rPr lang="en-GB" sz="1600" dirty="0">
                <a:latin typeface="Agency FB" panose="020B0503020202020204" pitchFamily="34" charset="0"/>
              </a:rPr>
              <a:t>The US government provided over 16 billion dollars for the rebuilding of homes, and provided funds to repair other essential infrastructure</a:t>
            </a:r>
          </a:p>
          <a:p>
            <a:pPr marL="285750" indent="-285750" fontAlgn="base">
              <a:buFont typeface="Arial" panose="020B0604020202020204" pitchFamily="34" charset="0"/>
              <a:buChar char="•"/>
            </a:pPr>
            <a:r>
              <a:rPr lang="en-GB" sz="1600" dirty="0">
                <a:latin typeface="Agency FB" panose="020B0503020202020204" pitchFamily="34" charset="0"/>
              </a:rPr>
              <a:t>The US Army recommended that buildings are rebuild on stilts or not rebuilt at all in very low-lying areas</a:t>
            </a:r>
            <a:endParaRPr lang="en-US" sz="1600" dirty="0">
              <a:latin typeface="Agency FB" panose="020B0503020202020204" pitchFamily="34" charset="0"/>
            </a:endParaRPr>
          </a:p>
        </p:txBody>
      </p:sp>
      <p:sp>
        <p:nvSpPr>
          <p:cNvPr id="12" name="AutoShape 7" descr="data:image/jpg;base64,%20/9j/4AAQSkZJRgABAQEAYABgAAD/2wBDAAUDBAQEAwUEBAQFBQUGBwwIBwcHBw8LCwkMEQ8SEhEPERETFhwXExQaFRERGCEYGh0dHx8fExciJCIeJBweHx7/2wBDAQUFBQcGBw4ICA4eFBEUHh4eHh4eHh4eHh4eHh4eHh4eHh4eHh4eHh4eHh4eHh4eHh4eHh4eHh4eHh4eHh4eHh7/wAARCAFYAX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pG7etLSNQBg6RrF5deIL7T7y3jtVgx5ILZaUH+IVvVyXxHhgtdMXW4cpqNpxbvzhif4W9q5TQvifex3UMWt2tusGRHIYSWKMen/ANes5VIxaTJuk7M9ZoqnpmpWepW/2ixuoriMHBMZyAfSrY6VoVcWiiigAooooAKKKKACiiigAooooAKKKKACiiigAooooAKKKKACiiigAooooAKKKiuJ44I2lmlSKNBlmc4UfjQBLRUCXVu0fmLcRMm3fuDDG31+nvStcwqxV5olKruYFgMD1+lAE1FUG1fTE8zdqdkBGcOTOo2n0PPFU9f1qTT1iNtHDcE/NIDMq7E7NyehppNsTdjbqK7jSWB4pBlHBVh7HrXNf8JZKXijTTHaSZN8I81D5gH3iMHtkc9Kmg17UHlWKfSGTc4AkEg2bT0JOav2ciHUjsfO/jm31O08Ra34fm8Pi+srd/8ARHLY3kjIOe3WseSx1zUtEuYZozA8EiSWvnPukiIPb1GDXpvxGu3Hi6V7yFbRpox5CNIMzAE5IGevtXB6pKL6+htba+it51YTTXPmDbAMfKhB4JPp7V5teCp1G2jDC1Ze09knaKu/TzNPTb670+4t49QEZ8xfknjHDtjkMOxPNcu/jTVYPEOp3S6VJJePbKqtGuREqs2FI7nqa2v7dWzn8rV0hlkypiMXzJc5449x3+laWjyW7CeS2i8lzNumj/iRsD9MYrlnCM48z3Lpyngqbb+1ouz/AK/4cyofHUOmWksraDeF5mZt7AknH8T5rSt/E9xPBHMI2AkUMBg8ZGaSDR/FOra7MH1a2htG5RZIAQIz/DyOnSukj0/VYUWFdXsAqAKALKPoP+A1hUlToPlS1/ryN4xdduU5WPfKKKK98YUUUUAFFFFABQaKKAIL22iu7WS3nRXjkUqysMjFeA+K9BsfDd9c2whd7hiSrMeHQ/xD3r6FPSuX8e+F7PXtOd/LEV5D88cyrl+O341jXpe0RM1ozh/gjqF5a3culCxka3kUymRPuxt7/WvXImYr80ZXngZzXh2hanqHg7xMGu2uJbKcAMEQZfntz1HT8K9nuZ7h9ONxZQ7pWUMqPweadJNKz3IpSvEvCimRElRuABxkgU+tTUKKKKACiiigAooooATNG6kdSwODg4wPauZutK8TGU/ZNZjijIPBTJz60AdPu/KjNc7caTrzRRyRa4I7gKqyMYsqcE54981UvrfXNP0+S5vPFEUUSL80hh6GgTaSuzrc0ZrzvRviHpcMEdpN/aeoTsxCyLCMv6YGa2f+E4sI3AutM1W1B7yW27/0EmqjCUtUZKvTfU6vNGea52TxRaT4bSx9t2AtNGvyyLx02tg0228TXM0aMfD+porYGCFyP1pNOO5rGSkro6TPPSjNcw/iS+WyuLxtFuY0hcAI3Lsvc8VpaBqkmqLI7WMtqi42eZ1bNIZrUUDpRQAUUUUAFct8U9Ivde8FXmk6eAZ55IRznAUSKWJAwSMA8ZrqaRuvTpQB88T/AA58eaLfauulzPe6Y+my6bFH5rK5DKWVlBJwA7tx14603xv4S8d+LtXOpWGl3ul20ulxWNzbTTkMyhgxIIxzlR+dfRGPXJNGDQB8yw/D3xhfaSukR6Iba9W+mnkubsO0LKVbYpww3ZOB2xWtZeAtefUbyGXw7dtDcaTJDI95eNJ+824URkYxzng5wMV9CbTjv06Zrn9U1+6stRktxpF1PDGoPmxgHd6gc9aai2Jux5FqHgLxDG0FhpeiNDM9hCltqCXTbbQLG4ljwe7ZXnPOPao9B8B+N1+G+v8AhzUbx5Jpnsk064W5+eONfLLhv9qMgj32+9ewzeI1jkWJ9H1BmdNx2Rg49M81yo8NaLqN/Iy2muWQkZ9wD7RIxYsScGn7OQlNbHiXjPw74qt5rCHxDYi71YQfu7uOfK2mGIEh9QwA49q4/wAM+EbqTSrxriCO7N8Yp4yHZSuHG4Hnk4zz6Z4r0PxHpdjbeKNRguX1C0Ey/ZlMkpfJ/ug9uMVFrYitNOfy4Cs0UA2yj5dvbOfxrgxUainZa/M54zhJWvZydl8v+D9xxFxpfka9b22pzSva/ap1itoDlrUMzbGz6YIrrvEQstauLfTvCs16zYEd45GyOQjozN3+gxWX4f0efxFdLZWt07aRagNPMowbuYjLZJ7Akj8K9Q07TLHSNJymF8oYjjJ+VR7/AJ15eIivbQqKTuui2d+/c701Sg6dr2116efz7dt30OQu9N1Lw/Pb3EfiCecOm2/hZcqQBn5P7uMe9Wo9X0+RFkSS52MAVy3amalKmralLau8lvvg3qirliMjr6darr4ADKGXXZY1I4TZ90enWuxSVOK5rN9TBVlV9+r1206H1RRRRXqlBRRRQAUUUUAFFFFAAelQXE/khT5bvuOMKM4qeigDxX4iwN/wldgbOx1CO3LGSSSSMiKMqcnGfXr+Nbmk+MLbWbLVNPsdRFzdW1tuiRSQ+Qec+uOK6j4j6M+teGZ7eOUxPH+8DfSvBdNvb3Q765uNKkt4pxGyByuSyHqP0rlqSlSk3fRmTai7Ht/w58SXms2Vx/apjW5hcR4UY7dfx612A6AivJvgfqEQe4tZFKvcRrKrE5DEcH8a9YDDOOM+ma2pS5oJs1HUUgx0FJu9GXP1rQB1FAooAKKKKACkb+dDfWsnxLrlhoNgbq+kx2SMfec+goE2krsf4i1qw0OxN1fTBF6Io5Zz6AV4t4q8UXfiyYLLFPb26FlS2U4UHPDP6n2FLreoajr+ozalcKwA4iTqsS+3v60+d49HsH+RftHlZTd0ye9cc8fyS5YJNnDUcq+7tE6j4QafBJJd6ndBfOsyIIyW+78oJJ/P8q72LW9LkdI1u0Jc7QB615L8MNekFnq2l2Vu0moKY5JLeQZ8xXA3Sgdxya6CDUNTTUvs8Hw6nFmFDGbzMZfnJ6fT867KagkkdFODhBJHXS3Hhv8AtRbtpLRLyIZ8wYDgHj5j+PetB9X01J3ha9hWRANwLjjPT+deeaTrhvJpvsvw3vsJmKSRn7jt0rc0F/7S1oRXng2axV4tz3ErZAxwB+grRuPmWoyR2FvcQ3MQkhkWWI/xA5BqUY6DjtwKbDDHDGI4YwiDoFp/0rM0FHSisFZdajnvGk8raMfZ1c/frOK+NPKd/PsN7AkITjZ6A/rQB19Fco+r6pHqmlrdG3tbWVyshL5MpKkgL7ZqzpWrR6zrd3FbyypHp03lEo42XBKg+nYn8xVKDauS5pOx0VFFFSUFFFFABTfx/wDr06igCnq109jplxeJGZWhQsEHfHavPdY+L2m6bvVtF1a4KQRyGWG2Zo9zKGK5A6jP6V6Dealp1rOLe6u4YpGGdrtgkVy/xF1zTbHwvNFazW32i7zDFswccfMfwXJ/CgmcuWLZ4XJqB8bTf2xDBPFDHetLLHKCrHAGMZrPj1bVJLa71CTRHm0pv3KLId0jnuQPStDw29zrGr31xazSjT4gttbqAAspH3n/AF/Su90qzktYUWSMM2NlvEq/eY+v0ryKuJUZXjuzOnFWUXHVde19/mcp4e8TaHb2sdlaaNqivDGCYorUhVJ6qTioNc8Yx3IMlxY3UZGBbw+URG79F3HHbmvSTatb2cdlCYZLgZ+0FAMIx5O41xt7cQ6pqr6Xaw/a4YM/aJtuI0b69zXFTqQc3pbzOtULpX1j1INK0t7C2f7VcCTVLshrqQ9jj7q+wqXhfl+1Nxx0rG1qTxrZveXUNvYyQ5KQmQ8nJGCPwzUUcnjjy1yulZwP4T/jWiem5x1abqSc5Nan1PRRRX0BuFFFFABRRRQAUUUUAFFITRu6fzoAx/F89vb+HL17lnVDGVypwfzr5pt7EWd2sf2h/wB78+ZGPTJwP1r6B+KOow2XheRZoPNEziPbgmvIdJ06ZtTZVjSZpl3bGYZRfYnivOxtVJpPoRbmlyopaFaXey5uJJprF4nLQ+RwSp9T1xXY+EPiDa6KIrfW0mnc5/0lZd7H0yM1kXVqltbwz3Jkld3Mflq2MjsTjjFTf8I3HHdxPHawqNoYOyZJJrjp4qVN6nQ6LsuXc9AuviBp91bmLR1lmunHG6P5V9zXPaguqTXltb2uoXLX93ICzeaVVFzyAv51V1KD7BaGbTZIzIAA6Ljk/XtVn4ezzaz4ktbjgm3RjL5iHGenymnDEVcTVjbREySgrdT1TT4Ps1pHDvd9oALO2STU9In3aWvcICiiigDnPGviA6NbxwWkYn1G5JWCP09WPsK81uNJ1TUNSM+qXpuZlH3i2VXPOFHatTxFqXl+M7ya6VppVcwxIB9xB3H1qfTryO8Tz8LGwOAmeV+teHmOMqxk4Q0SFRo0679969iqYrHStNee/cQxqMYA5kJrj7y5g1PVpJtQnS0XYHiglfGEB612XjOxWa2h89HJ81N7n7qrmr2qeC/DOpKG1ezFwqrsQkkErxxkfSuKlWVOHP1enoaVaHtJckvhRwXiKzudG1LTvEfh69tV1K3j3FBKuJ4j/C3Neh6R8T7OXRI59RsLi21Jkz9lHIc+x9K4vxT8P/Dkcb3Vvp00cQKqWed84GMBRnp0rP8AhJC2qS6hJet5jQTmJEc8RgAYArvw2O9nRbeoqkJSfLHS1v6/BnceHfG+p3Xiy1bUWhs9Ou1aMW5Iwjjndu/CvTkZZAGVgwIyCDxXifjDSLcGWeZNiRR7l7BSSM16hayXzeG9Mk0jypT5Eedx4YbRXpYTEfWaal1OaKnSm4Tdzf8AwFIM81zMl14uz8mn27Zx/wAtBVqxuPERuoVu7OBIjkSMrZxXW6bXU0U/Isa1osWqSRzSTSRSR/cKnpWfceFYZJJZptRvDJIdzEOQBj26YrpB9P1qO4XdE68nKkY/CoLueGa8VvNVuHstRQfYmeGLLZ2oQdzD0ruvhJ4fl03Rxe3bvJJOxaPd/Cv976muN8L6Rpaa9qFvrVsYI7VJJpi3y+au75Q2OnUfWup8M+Ldc1LXlh0/RFXQFAhVy3zRYA5J79enWtlGp7yvp0R5lOUOZTluejBqcKwfCk1xdWcl5Nq0OoLK52G3XEa47DvW4rcc1lJcrsejGXMrjiaTJzWZ4p1R9H8N6jq0du1w9pbvMsS9XKjO0fWvP4fjLpcCLb6xpOoWd+kaPcwiMsIw3TmkUd/rmrnSzGxs5542BLNEucYrOtPFf2tlEGmXuGjZwzJgAr2PvXNWfxk8NXd/JYQ2160qZxhPlIBweelZWsfGDwzqmj3dtps2p28q8O8NsSyjJBIBHTjrQJvQ7GfTPCnjJpbqZVuXQCKfa5G0jsfcV4f8R7nS/D3i37LoulyHSkjYXM8jGRZJDkfL6nnGa7CDxvoE3hS30/wjcGzhuGkjkkmTbNKw68HnPPNZXg/TZvs/2O8kN0FZmaadAc85wB7Vz4uvGjC5K5nZPdlbwn4p8H2emIxuI4VhVmP7sjZjkjp711mheMPDhuk+1alFHcXY/wBDiaNvlXt26n1rPtPDTTPcra2OnG3uziTzYhmM/wB4V0jf2TAGVrKzklhjWOJzAmRjqQcV89XlTu5LW51UE1FJq1jH8T2arb6hcWNzJaTS27qqRDgnB5rB8FTRXHhPThDGqBUKvj+J9xyze9bd/dKrqzY4ztLfxV5ne61e+BYNRup7KWa0e4EltHjG5W6gfQj9a0pJ1Fyt69BTqLlcY97/ANfgzs4oF1O5kurlnMUchSBM8EjqxFX98ftXnGk/EaFdG8v+x9Re43lnZYjt57A4q4vxG0PaN2j65nHOID1/KiNCbV7GdeT57LZH1bRRRX0pIUUUUAFFFFABQelFFADJVLLhWK+9cv4y1640OW2gtmWW4uQRGrj5ciurPSsbxNoFnrsCR3BeKSNgySocMKiak4vl3A8h1TxJrXiK++z33lg2+f3cQ+UH1NVbHT45p4JnRgQzDPm9vcelaPiXRL7wzq1y8En222bBBEqq4HfcM5rOs7/TGcmSBvLYHe6rjb+NeJio1L+9uVQmo1FdnU6LorCzMtxLHKmCsKAcKueoNVLmWaCQ6faxy3F27hYkz8zA/wBPeksby6/4Ru4uYGVILcbIfMy2eetZfw8udauviBbtdxx3EYGA9u+CoPdvYelc9CDrVPeZ0VqnIrLqdHY/D/Xg/nz31oEZSGh2lz+DZHP4V6PpFlDZ6ba28MKqI4lXOOeB1NT20KwR+WhbGSfmPepx0r6GnRhT1ijlEHFG5fWuf8V3GpWbi4t722gtigTEikkOSeenTpWM+r6mqsq65YMzZb7hx9OnauqNJyV0ZyqpM7ncPWlrldNXxJOiXKahavFI6tjaRlcjcBx6ZrqRyB2NRKPL1KjLm6HmOo6RDfeMNXuGZkeJlKt2zzV82MEcrXojViIckBf9Y+OBWFf6hdW/i7xJHvyizR7R6ZDV0OnTZFqHPLJ0H8Rr5PHTcsRJ+Z10aahHl67/AHlU6XdaikD6ldlowRI1uDwp7D8K0bSdZ4SqyrK8bkPngj8KW4H+jSPu8ueFsq2evpn2pl1DJJLFe2qobjGNjjAde4Nc/Nz6Mprk1RR12a0mkt/MnVdh3EMew68V5z4abWtO1vW7rSdNs3sbtxKJriYqIm5GcY6cV3l/o/2+8MuoRLJKxBEa/djUdAPrS6rb2dhpzmWaNEQZcDhWPvV80Ix5Fq3uVCU4PnaVvP8Aroch4d1tvEnii20TVo1jUTN9qtd2QVCk7we68V67puteHZNMkh0nVrIQ2qmMlJRiPA4zXg9jrFvB4ps9Qu4EghuLoQRXeMeWhBBz6A9Pxr0ZPgp4Lad54ftirMzSsFmO1y3OevvX0+DSjQSicMo3m5vr+HkdFbadcWrol14mTbIwCoCASTkjHNdXC0bwhopFdCMBgcg155L8H/DMs8c01xqLzR42uJyMYzjv71asta8PeB1sPCcdzI8UcbFpWbd5WBnDGup3mQ5Rp6tnY6hqdhpsSSX13DbozbVLnGT6VxXxN8X6ho+210+MIkke43RG7AP90dzXBXniG28YavqazagJhGm2CIqdsaklQVPQn1q1Bo8cdjLjUVuryQeXBJKOY0A5A9ua45Y+hSbi73X9fgZ1VXk7Wt+f9MzYtLmbRJbq41eENcY8y0mlxLKm4ZYn1xyPwrXmub/zoLrSbYWejaXFmFpZP3Uz7fvMR1fPGPasGGTT/sIhhc3b2hV7oyx5a4OdoQf7Izz9Kuub22tbzTDILUOBPNgho8Yyqog6Y45wK9P6xCEbyVm9l1a9Dy1F/Z/rcktL7XodESwjkisYtPkWeNlUhnPPOM8g5/Su70/xLqP+haFbTf2prDssl5OqfuokJywB9ulcfrupxmxtfstzD9r2hZ5mUFkHbI963PDCnwzps2qTx2P9pXDAW9mlwqhVIzyegJHNcmCrV8TFzqJb/wBab+Z2OMaMuWMtP0PUmCspVgpU9QeQaje1tXZma3gZm6kxgkj0NcL4Q1nUNc0bUdV1dZo4GvQkMER+6oABGfQnPNTeLvEHibSZtJk0HSX1WwEDzXzH/WbVwAB6nn9K1nBxOynUU1dHYW2nWFuMQ2VugyTxGOpOTzWF4z1/wv4M0g6nrMdvBEzCONI4AZJWPRVHc1y8HxJ1p1+2XHg++tbHyWkd3GGUA8kivMPE/ibUfHtzZafb21xZ2emXvnRXN2mZ58YbIB7c447CsKtWFGDnN2Rerkkjchgk8ReKD4x1a0isgimGw08Y/wBHj/vtj+NuMjtS+I/EFzoFzAbW1F1DLGWf5eAV689uBWJp3iNlvrjQru1B1SECRlt23I4Pdm6A+3WoPFfhnxD4qkjurHUjawWylnSBim9uw5xu7cHvXz9ScZ1rVH/X6GyVS6crJ/1tY1dO+LGqy2lxFZeBrqZd4UvHJwWPQdK6nUNVEEf2m+8uMyQqxjzwpx93PtXl3gmTxH4f8SSxavemSe6jEZ8x33RgdHAA2/r2qNdVtL/WLw65dw3Nvbs0RWRsKGPIwOmeOvWtI4SEpe6rIdaclHdPzNLxjqmoTXdtaB2sbS4HmG6UbnI64X04+tUE8U+Gb27Qz3lxdJDH5atLFuLMOw7E1Q+2fafNbT9esIoThIluAZNuOwyKvaRLJBC0v9uaCrhtoU2/AP8A3z1rqnRpQ96yutv6sebdzdo3SOk0fWtP1K8S1t5tsxTcsZhACj0PvW6YpgcDgf8AXMVmeGLe9jikvdTks5i6hleGLbj9OlbH2pPWuKbd9EaRjHue6UUUV9GdAUUUUAFFFFABTXO0ZJwB1NKTziuV8cy6jcQHTbNxAJEJaT/6/as6tWNOPNLYLN7HURssgDo25fXsafXFeAtb8yOSxv5Nl1ANgTdkEeo+taut+IrfTdXtbaS5h8uTPmLjLD0OaqE1USlEUpcq1LmoJah5JG0lLiQj5m8oEt+OK8N+K9xHD4sjSx0m6thOgE0QXCk84IFe7X2qW9pYteM++IJvyuORXi/iHVtM1LU9S1y+mt2lRQtvFvO+Mdsj1rnxdRRhqHLzGVZ6hfvpJ0vIiiRiZpRkB+OFFd/8FfDK20La/MG86YFIwSRhcnnHvXO/D/R08QX8K3FpdvYxESN5hAXPp717ZDHHEixxqERRhVUYAArnwVD7bQm+d3fQkooor0iiC8tbe7UJcRLIo5AbpVYaRpilmFlDk9flz+VZvizxTa+H3VJ7W5uHdQyLCm4nJIx+lZNp8RbG40q5vv7J1RWtsebEYfmwe49ad2KyFHjC+ttS/s6TwhqoCvIsTxJlCi5w3TuB+tRw+PrxoY55PB2uRpKSF/dkng45GOKZB8UtDckSafqsJRQWZ7bCjPQE561I3xM0IWs1z9k1PyY0Zt5tsAkDOOvXmkM8y1zWBceI9Q1a38+JrtkElnKmJI8Z6jqDXQaddNqsdvprTT2UKp5kjEYfdngDv0rl7a+S+8TajqskbFri+L7SvOzPFejaVH59+uoNGuD8m1hjC9iK+fx1WCm3GOuuoqSlKpLXTTQqahpL2lqbqbW7oCIZRWAKkD+9xzWhpt1qmpQQXEkSWx++e1QeILcX2p2GnmbzlM3mTRI2flH96tazVxbPucSFVIyeMCvPqSk4Lm3f4HXCKUny7CarNLHaM0Txm4x16ZBryjWmuNV1a9tri4cwWxUrbqerHPX16VueNHvruwubC0vDHLIu2Ejsa8t0TQ/GD3eoWsWqQxSRsjrIWOdwzyfUe1b4eklDnbMqtR3cYvZHV6nbx3Fhc2txDvXY3y454Bx9MGu3+DXj/To/CGlaXrl08F0iGNZ5jlXwxABbsQMD8K8sn034hwwbr7WtMFwx3K2MYGDnNZngCDVE8XTaheTJdCOPHmQp+4MnrtPf+te3gqtODfPszip05xhKKezv5dmvnpbvY+hPiX4smt7U6VoUzJdTfLJeINy2wP8AU9q8vj8Hatdw3UB1iW7skAkbzUHmyt6FwM7TWZ4u8Uat4dv7KzuooL+yltiZ32H5ZSfkJPcHn8qp6f4+1WI22mS3cESXupNblTBt8lAGIwdxz0AycV50qmKxD96yV9LdvPzO2M1TXMtvTW/kN1S78QR+IdPhsfDlpaJDauqNFMFWRRng5PUHNX7PxNr0VsbhdOtbiYAxhVlDY6ZIAPNcpq2q3Fxr82naxcW8kr3CRWdwYz5VvGz7TIWB+bvxgc5qhZeOby1ne2h0OytrmaaOG2vYIzslPzb8gnjcAMc9jWsaUU1zaryE37XlbupWt/Wv6HqT6hHq9ogijjs5FhJURr3znLenAPWq9rvu1Zl1mKCOCPMlzKm6R/UBep9qs6ZbWr6bZ3hKB7qPcwH8Qx0qv4R36x4g1KWZ0h0vTmW3iiIx5jgBjn/vqu+nmcKCtCPur9fz1PJWEnVm1N/0tEUr7WvDelXVzJJbazf4JSN3h2RSyLjqAobAzxzVzwZeSePPFEFnGZVZo98s72+FjiAwFAxjdjAyea6h/Cmq+KLa2uYbBLdJ5Q0crtxCo77cck16h4O8PQ6Bpxt1l8+Z3Z5JSoBJJzj6CvRVaTgnNK76f59yYYZSnotPzIrXQotH8NPp2l3LQKMt5kuD9c54rSsZPI0tJLiaNtkZLOp+XAq1cW8NxA8Ey743GGU9xVWfSbJtGl0pI/LtnjKbVPQe1Zp6WZ6PLbY8w8c+MZNeiGm6erwWLczSPw0gB4UexrkZND1a+8VrJp0wI0+z3X6sQJIEfIUoO5wvvW/rPhnxTp7SWem2X2q7AxZz/wDLNVHALe+O1eS6jZ+LvBnirVZLzxcRfR28c88YXcsseSSjDPAHP515ksJVxVVuq+WMU7Jbt/c9Fv626I68toU506lSpNKVuqb8uiO6mmtbNLVtL04y28j4kKxbpbg4PzscZ64rOvPHniS0gFjH4HnikI3mRyVXk46frWVf+K/CN94fMM+oz2a2t00VxJbDMkkig5CDP3MkVi6NNb6p4ptrmPVtSnu/shMcFzGExEvAY4Y+n415uW5fCmlCa0W7118zmxOJai59Wd/Z3dreeG47m8hL6xd53jPFsM4wM9a5rVNFg1DU0ns7S3yX/wBIMmPLlHqB61Zt9Y0W40211S5u5ja3LtHG4TA3KcEY/CifxV4VXTku7Oea7ieOKWFII90jrICQqjPJwDmvUq14uSSjotF5Hm0FWT9otnv5+RUmn0uxuf7Nj8IyzRIQ4mSLIOPTjrU8uqaObpRN4OuY0XDKqQ8k+rcdaszfEDQIb20tUtdRElzGTbkW/AC/f3c/KVwc9elV7D4heGTJLdXl3NBFGylmng270YkCReeVyCM+1cju7to2V1ZRNgeLLN4dh0XUYocbf9USF/TpWcfHNgh2CG4wvH+oP+Fdv4Ohs/GOsG305Xk060uXS9lxgbl42A98nnPtXqI8H+GQMf2HZH6x10UMGpR5paGvvSbsb9FFFekdAUUUUAFGaKSgCG6uILdS9xKkagZJZsV5+L5rzU7u+uboLCHAiVm+XYP8ak+JZgmuma5eS1+yxZicNxNIw4XHfvXMaDpoNxDJIZXLQBnjk6BsnPFeLmNfn/do2px6spQxeJP7VvNTg1CCGG43RlmUY29sDrWP5N9a3/8Ap093d2jyqHmwFZATjgk16MbXTtOhbULiVYYEGSZWHlD356Vn6S+n+L7pbWzuLO/s95MstrKGCBT3xXNhq9T2igiqmFlKk5qL5e9tPvOw1bwta6p4STSbWUwrsDRyP8xJ6/N7HvXmOo/DPxIdUSyR9PulOH+0uhUKPQjHNe528axQxxJwiKFX6AU81706MZu73OZxTSRj+EdDh0HSo7SNt74HmvnhmxzgdhWxigdaWtIxUVZDCiigkUwEZQSDgZHSkx7A5olkjiXdI6oM4yxxzSkjbncMetAEVxDDNC0dxFHNGeSrKCCR04rzz4q6/Mkcmh2cgghWDfdSjqoPRB6E4rtvEmr2uh6HdatdMPKt4ywGcb27KPcnAH1rwvRodQ1LWE1DVN93dXkvneTnEanPyK30GM1yYuu6UPd+IHTTScnZX+b9P8y14Y0e8nuzqV1+4tjtVUP3sds+9eiPPHBcpbspaJ0HOO1c1rEOr2enyCZoTzncpx9a2vDsfmW1veTXReQR4C9ePWvmqs5T96TOqm4qTUVuT2dlDpgluoHZt54DKA3Pv1IqO+ubqQi2gRYcgljjtVtJRcwNJNkojZVsYzVhWildl2rkp1HasXNyd2aJJKyOG1OJZLi2Y7twzlieBg4rhrfVltvEL6rdQSLpU8Txw+VGXZip+8wA456V3niyRrexvblFHk21s5D+rYOP1rJ0q0ax8JaVMyfvUADjHYnJyPxrrpSulG+4lCFOMqklfW3ytrb8DmNRu9Sm0+61S906Sa1nl8uK1WINIkX94j3wKi0TxHonmF/sF+qQ7Yo4VtjwfrjA5r16w0Yx23l70EkwBAPUiksksINbv1SOA2ghXzCEGN/cfWto4v3HG2hzTo88k5fd0OKi8R+G5dIl/wCJJfySnCuklrkIc8Dnr+FdJaeCfCtpZQfbND0p7iSXzZWNsrGRjySeOua6S2aFo3VbZI4W+6+0c+/NcJ4r8U6XpM8lpb6h9vuix229v88gP4dBXOnKfu09PmdChre1zS1TRPCKPPJNpdpLHdELPClsoEqjgK3GSBWN4zi0u5sG02PSbKzhKqIpo4lQxEA7MY9Mn8650nxhrpErMmi24OefmlP59DVfUvDP75TqGuaheFuSC4A/QV006UU0pS+RzVarirtpfj+Wn4jdBvQ+mxWscO24syIpNzADjjI9jWDHr0fh/wAQajHrwni065v0k8xUOGXaoYgnjtW+PDunBy/2OXewBdlkf5vc81S+IWnTNoVtrBUXKaWMC2Zd6NFn5tw65xmupVXCcbJNX17+RyqNKtOUYN+/5W107N9T2+H4reA4rNI7fUwzInECRNkKMe2O9WE+LHgAiRl8QRGOM4ZxE+M5xjpmuJ+E50wT2Om6ho2nMlzH5lvOEBbcf4fcf4V6b/whvhUCT/in7Ebwd2Ihg5OT+de1dPZ3RVKoqivaxvW00dxBHcQuHjlUOjDupGQaexGKjto44oUhiQRxxqFVR/CAOBVPXbL7ZZkbpcodwVH27vYmhbmrLp6Vx3xB+HuleKdGvoYoLWz1G6Qj7WsI3EkY+Y9SOldFoOoR31odskTvEdkgjbcAR71p0/hdhbxt3Pm7S/2ZpLGyk3a7b3dy+jCz2SxkRi5EiMZeBnBCsPXmtd/gzr9vf2Gp6ZJ4b0ya3tGtp0i80oyli24ErknHrXvVV9SjeWwuIozh3jZVPuRSSXYmUE42Z8p6H4D8R3Gg22iSX2mm2srqSVHjDb2Jc9cjFVf+FcXHh26ln0LWIPtKNE9rA4bYjiN0k5AyFO/jHpXp+jW9yIbkM4iaMsj7uPmyetZenQ3ep6kYbCCaSeUFY2K5Uepz6V4q9rOtKMdkzKdTkpRtuziNC8KXVtHpkOp6u9yLZLtJmMjM7+erqFQnk7d/44rqfDXwM1zxBplg3i7VLX7JZQi2tLaKM5eDcxYyZH3jkYHbHvXsPhbwLpelJFPdRLd3wAZnflVb/ZFdevGa9SnRUNW7sKVOW8jjPg94Km8B+En0CbUBfgXk80UxXDeW7ZUN6kDiuz+b2paK2OiwUUUUAFFFI2ccUALVHWbi3s9MmuLqZ4IkU7nU4IqPVdY0/TLV7i7uo1VT93PzMfQD1rzq61jUPFFxJbajaywaeSfLtgdrN6F6wrV40ogc8st5r3iA3F5NLImSbXzW6KDxn8K6WVVt08xisEoAZmLYDr6dPWk1OOAxQQRma2mgUGDy1O3I6g+veuU8bfEDQbCGK31QvNJ0ZVX5kPQn6V87Uqc8rs7cLhatRqNGLnJ9Em39yOJ+Pus6pquk2xgknFgkzLcIv+rLcbSP1rjfg7q/jLQfEp1bwf4bu/EksKHz7C3k8sSoRjlyCBgkHoelfR3wp0rwxrmjR6peXNnq8kxO2OQAxx/7Ow8Z/CvSNH0fRtIjaLSdLsbBG5ZbaBYwfqFFdlHLH7WNbm03PsMLxd9SyWplFSh775ld6W5u63uunyPD/wDhcXxu/wCjddS/8G6//G6P+Fx/G7/o3XU//Buv/wAbr6BpD1r3T4I+f/8Ahcfxu/6N11P/AMG6/wDxuj/hcXxu/wCjddS/8G6//G69h1e48SW88s2n2sV1FuULGzBQF7nPXNRRTeLLgB5LW0tSkhIUSbvMTAwPzzQB4tq3x0+L2lW4u9Q/Z71GCPITedVB5PbiP2rGH7T3xAM4i/4Ude72GQDqhBx/35r6Cln8TSlC+j2jKD9xpAcH1rH8QPq9rol/d3ei6ZGY4j86or7s8c5ppXYpS5U2eAa/8fvHXiq1fSl+Cmpq6NvLQasQVA68+VUV/wCKfita2lxe3vwW8TR2jRIrF9fAVQOh/wBX1Oa7W78XahbwQWurT6ZaWc2Il+ywBHkPUDIHC8/SrK6TrHjKUNr2tXR0i3YNFAWCxgDoDj7x+tck8XTjDmLioya13231/wCGPL/+Ez+MWsW8FpdfCbVr/SraYyx2/wBuGdw+6GfbyF4wMdqtaP8AFr4jx6oRafBm4eeA/NH/AGmMr/45Xtd1PFpOlrDZY2j7vHTtXGa1YeE9FtjrN3pMs09zMNyRZ3yN3wB1+leQ8VGs3KUPzNmnOUaa3XQ5jVfi78TtSkltW+CVyDAw81f7VXIz0B+SrFv8XfiZawPDb/Aa6WRVwWGqhio/74q/ftZa5JcQeEvDMEkBKl726dozK4/hA7gDNXrLW7Lw9YtJb6LJPDcny7i7tl3GJgfmUjr1zQqcXG/J8rv/ADNJQae+vkc3P8bfiZDLFpv/AApK8jljj8zy/wC0snaf4j8lZVp8fvH1nNNa/wDCobxruUFV3X5yp7ceXzivUvANvcXl5qviO6Bja4ceSswwywqOFwenOa6PXGsZI7HXBbLC8VwPMYLyFII/LmojKg5qHJ+e/wB4pXheV7pHz1oXjP4k6zG+oXnwh1bX5IpcktqYWKNx28vZxj610ifEL4tNbSQH4E6g8T8Ef2gOG9vkr03VvDk7axLrvh2/Gm37/M6BAYbr03D39etImv61G/2OXQYf7WBA8hZxsdj/ABA54U+/PFQqkZ/BTX46fidVaLqJOU9PyucFp3xS+MlsZYbj4F6jcPEPvSamFKIexOys/wD4XR8Rb64l02y+Bk7XKfMAmpbth9ThMH869Pj8L6n4s1KebxJfbbJHCvZ2DsqSMOuTwSBXSQeHrDTrZ4NHsYdOtosYEUYG8/7R70VK1KOvIr/P/MwUIpW5rv8AA+ctX8X/AB51Wcf2x8L9Za0PAgtrsQ5Hpuwf5Vc0vxJ8SNHtl+y/s93sEZ5LDUBlvqdlfScccbwRiWMAocknvWffwSXjNIz7VZwsajoR61n9ai/sL8f8xyvJWv8AkeEN8SviksZYfAe9C9CW1DPP/fFM8AePdc8S/E0+EvFHgmXQb37A94DLeb22ggDjaODk171e2ZmdYYkby0wrt7145OtjYftsf6VII4V8IAljwN2+t6FaE1JKFnZvqc1Wkrrm1PTrmK0sctPC8YkHVgMLmuU1PUoXinsrC0aaFjtd34DA9a3fEF0Ne1COKFWFirZZnGPMOOw9KgvLO0EBgEoj9AExiopclO3tNWzCtzS/h2SRwPhWO9svGehWWhaxC32ViiNdA+Xn0P059K9yWz+JAaKQajpbfOxcFTtI7AV4BrMX2Px7YR20nlrfBhcemBzuHoT6+1e//Cuy1hNON/qGoXUtvOv+jQzOWKr/AHsn1r6LDzjOCt/wDFPknotJanU6AurJYhdZlt5LrJyYQQuO1aD/AHTnpQvSlNam5gqZNL1Nlbyo9PkG5QiYKuepY56da3VYMoZTkEZBqC7tLe6i8q4jWSPurDIP4VOqqqhVACgYAHYVUncmKsLSN2paKko861/RdNj1SW8n0O8nWS4CvFC3yMDj5m9q2W1TVobW3ksvDjJEofzY2IDKoxgD3NdZgelFBKjFdDlo/EWreWnmeG7vc+CFDDKg+vvXS2ztJAjvGY2IyVPUe1SUUFBRRRQAUd6KRj+FAASfbFYviTxFaaOI4W2y3cxxFCGwT7n0FZnirWJpLh9Ps5pIRFzLKnXPZQa5meRGtSkqvcXMh2tcynhf9nNcGIxnK3CCuyoK78h+pFdQvP7Yv7dPPjTEaIfkQ+vPBNSWk8zNLH5KhsjE+8MC3pVC/ma00l4ftEau3yqsjE+X/tHiql5ozTeHxcrLILqdfMba2EOO4HavKnVcl7z1ZsopalTxZrF3Cv2Oa6RUibJMQ+cn0rwT4m6fq/8Aa0mtXVncpYz4EU0kZVBgdMn86+kfhV4NjuJW1vVoPPBJECycjI/iNYn7cqiP9m7WvLCoBdWmNvGP3612PK1VpJN2PX4a4hq5LjvrShzKzVr231317f1cx/2VfCOoi3vdR1jTpFsJmU2pldkIYZyVUEcHI59q+iIbO3hbdHGQcY+8TVbw+v8AxI9P4H/HrF/6AK0K9HDUPYUlTvexyZ1mks1x1TGTjyuT2XTSwUEA0UVueWIVoxSmkzQApFcT8YNdg0XwhcRtGJru+P2a1g7yOf8AAZP4V21eK/F9m1X4iWFnE2YNMtHllHX94/Cj64asq1T2cHIpRTTbV0kzjPDnhyXVtRhOuyRTkJsESLhIh398+9bd74KuNM1EWug6zewMIyziV/MiPpkGuk+H1qimaWaLcyjqa2obRmhupZ8JNMf3YPZa+arV3zvsbYZ1HTTbtfp0t2seQeILfXodGnv9U1uaa3iZcxwRhTI+QAoOOFq1p2paXbeJrO81hLkBbUMiYLpCO/H96r3xPeOLS7bS7XJea5j2xgcuwYE/liuu8B2MSs09wisVXBDYPPcCtvbJUfeW4uafNFLzvolpp2MW98UeE4Le3WBp4oWBnUC3Kjb6iuO0nxhocia2LSaf7JeXcX2ePyT8zHaCwPoWzXrHjjTYnsLmbyYtxjYKdvQEYOPTtXN+DY7WTwJc2d1bRQ6lpyrG8W0dMBkcH0IwfrWNKUbKVnubuKcJqO9vw/4f8zcuLRGjmkdHUeWhHbJx0q/AI7jTLjT7sKUeHAwOnoaoW2sCazh+y2N3d8AsVjHUfU1o6VfW76PdXpgbcmUdHHzKemPzNYyp1E726kKVO2j3KXgeX7RYtHMHIs2MS7v4sHAPuKNY0OHVm1mdp2tiYfs8UsXDJt5JB9fmrVtVks9HWONAZo4tyqB1ZuR/Oo9Qtjb+Hp404kIzI56sT1P+fSuiVS9SVSOnM7GST5Un0Rz2k+E759F00v4j1C2aG3YOFwN5cgsTx1yKjTwNqytJs8baj5MoOYmUHAxxziu5iKsq7U+UqCCe9LGMyblBz3JNYzqycmaRtZFeCFo7KG3+0eb5cYR5SOT7/Wp/JRJUkOAEAVFPenujBSMAsx6jtXK+IDrc2uLH4dvovMkC+b5nKxgfeI96yUeZlqVjW1O//s+5SOCKS6lkJ2wocbvr6c14f5Fxq/7aA/tK3i8z/hEt4iQ5Aw/APrXqq2uq6LqbTX2uWEZl6PIhLMvp7V49cX9037Xpu7fUII5V8IcSIvy/f6Y9a9DD0ZKEpQ7NX6mc5K6ue6NawW8ZkuId8jfdVOqjPp6Vka608rLLDYhYVALEnp681hNd+JzNFe3t79nsjIf9ICYDnsCPTNUXOs+PfEU3gnSr4pp6gSa1fR8CNT0hT/aI/nWVLCVJTSJnUhOL6EPw58Nf8J54wvNf8lv7Ft5Bbwztkb9v3tn1OOfavoyCNIoUjjUKqgKqjoB6VQ0HR7LQ9It9K0y3SC1t0CRovp6n3rSXgV9NCChHlicsVrcWiiiqLCiiigAooooAKKKKACiiigAooooAKw/EesLZSJZQ5a5mU4x0RfU1f1e6az0+e5wv7tCRnua8sl1S5kgku7yGRZJSzmfsAOgFcmLquEUluwW5Lb3E1jdXF3NKXLMFCBS6Ee+O9VtTvYb3TzdfapbaW3k2xRKnyyPngUeFdYguLCWCZhCo3SHf1k9hWlDOH0m6V4Yisod41ZRvUeteE52b7nUkuuxX067sDIF1UQy3DqftUi8oM9s/4Vl+KVutNgMlhfGezlXEZZvu+wxxU2mWGnxaQ07C4lt1BkcSDhj9frUWjQm81TTdPmt/9Dlk86SJGzsAPUe3IooQ9pUS8x1JWiz1HwEJh4P0wXEbxyC3XKuMEcV5P+3Z/wAm363/ANfVp/6PSvcYVCxKq8gDANeHft2f8m361/19Wn/o9K+nSsrHGtj2bw//AMgLT/8Ar1i/9AFXqo+H/wDkBaf/ANesX/oAq9TGFFFFAGR4ps9WvrWCPSNQWxlWYNJIVzlQDxj3OK5q6h+J7R/ubrRULMwOVPyL2PTnNd5QehoA85u3+JVlctqV7e6QunQR5kiVCWfkdOOK84tWvLnW9VvGl23N/dNK2TnCZ+RR/wABxXuPjmdbXwdqtw4BCWrnn6V5B8O9Nn/sTTLiXaxmtkdpDy2duTmvPzCooQVwlCU4cq2bO10KKOx0sSSbvPlBGMfePapdTvI4LD98Va4Zcf7tZ99qkBgjiiDFoGDIx65BrhfHGoXGpS22mQu0Ut/cBXIOCEAJPPbtXz8KUpu7OxSimoJkWsiFfFS6pd3kRgghCFGYHymY/fx+NXtE8R6oscsMvhW6bYwZJYJhskQ9GPOPyrQ8PaDo8EctstghgdT5xYly46YyTUnw/tzb3+p+GnmkRrRvPsCeS0DdAc+jBq3qVIOKSWw6dNSTlF7fl1LkniS+1TTW0+TwxqMUsh2u55jXP8WfSsjwvI2qax4guvLYXCRJpqIPukJGPmPuSM16PNdeVaFDKFynC9yR2rz/AOGbC11zVrLbvkXUPNeb+Ft4yB+GcfhWKmuR6djWmvja7W/FHbeHXj/sWHyIxHkbSp/hYf8A16oww/8AEr1WCNP3v2hg4A5J3cVc0ED/AE+Mc7b1vlxyPlX9Kht7O5l1S4e5ytu0yyIwP+swDjp0681vTppTu35/icUm3GyLen3cc0exv3ckOyNy/HOB6029uLLZLHJcRycFdisCx/CqVwk1xp95eW6RTIbkMRJkZjQgORj6HFbFpFakRNbwxLEVyh2ZJ/GpqqKfM++3nowhJv3UVtIaSLRbVroPvZBgEcjPrVvztqnJVUjBZ3PpT35BWVhgdfaq8tuLmyltQ6r5qlSx7Z4rlb5pXehva0SiHvtZU+RI1lp4bG8j95L9KvWtlaWiqLeMoqg55+Y+5P8ASlu5obGLEsiwxImAT0OPQetYUmqX2oQ+XYwyRJnBu5FwdvsK0S5v8IvzF8WJo8gEl9Ebq7KhYYdxywz6V4xpGjx/8NkJBewoi/8ACI+f5Y6L8/A96900/RLOzYz7TMXGfNkOWLe3pXj97Js/baPzDLeDtgORwd/TNddGUnGb8nr/AJEuOqOh+IOrX0y3lraK/wC5iZ7eBB/rnHQH6Hn8K2/hrdQeAfClnaz6Lf3NzeET31xBAzs8z/MSSByACF/CsOG1fx54zh07w3NLHpti7DVtVjHyu2CPJj7Zz1PtXri+Hbu2jhj07U3t0hQRpvXc23vmvby+mlRTelzkqKSm76/1t/XczpPiDbpJsbQNc+8FJFo2Oe/T2rovDWsR65pYvorW5tVLsgS4jKP8pxnB7Gqp0zXNz/8AE8JBOQDEOBTJ9F1K4trZZtakEsMjOXRANwJ4BHtXbyruHM+x0A60tY9hY6rDfebc6uZ4AP8AVCMD9a11/wAipasNai0UUUhhRRRQAUUUUAFFFFABRRRQByPxMhvJNHjNu0nkq+ZljPJFcXrFwI9JNovmcR9EH7wAjPNevtGrKVbkEcg1WOn2QnedbOHzHXazeWMkema5a+G9rJO5PK9bM+fNQ1mSa2jWW0RHVNvmhcEL6+5pkesSWLyW1vM84mAZJCPmAPXNena74F0HUftsGltt1AncN05KxH/dz0rlLT4YeMtPkjaDVNMui5w7GP7g/Efyrklg2lork3k3uc/HrrCxaxguZUWSQosRQ53Hv9M16p4f8C/Y4LK7bUpJbxI/nkbkEHtU3hLwSunXk1/q0lveXEqBAixjYg9sjOa7NI1SMRqMKBgCujDYZQ95rUtOT+JjLOIw2yRM7OVGCx714h+3Z/ybfrX/AF9Wn/o9K90rwv8Abs/5Nv1r/r6tP/R6V2jPZvD/APyAtP8A+vWL/wBAFXqo+H/+QFp//XrF/wCgCr1ABSH071leLNSutJ0C81CzsmvJ4IyyRD+I/hzivP4Pi5NDaQSaj4R1hd6kvNHCREMY6bue9AHdL4q0E391YtqcMc9qQJVkO3r6Z61KviTQXbausWZJ4AEoNeVXHjbw/qlzPNffDPVHlgkLK72wIlI6HPeqHh7WNB8ReIH0mT4cXGlaS/74XbRFHV+5PoMjHHpQB2nxa1yzvfCsej6deRSy61MLVHRsqqjl2/DgfjVPU/smj6FFDYnydkYVeOqgYFcZeX+mWXiYPDaQafpUDlrSSWQBSp+9gE9TgZ/CsvxT4mXxJqMll4XuGmhACzXRBCRD2z1Pp2rxMwg6ldRvojf2tqXLHRrf/P7reYeIPEBt5hBaN519cYWOFOSM/wATe1RWem6lBfw6xrlzHcGMGONY02iMHvjv061Lomg6fD8kbSC7P3rpuXY+uew9q0zc3EJe1ul+1RxY3PtO7Hr6U+WP2Ueb7VRi4x69f62X9PsdFpF7aW8Ik8xFR2+VgeB9RU13obazqCaxoWtS6dfwx+X50XzCVM/dI4qDQdGtbotqEMcbwIckFvlPHp61p6XNHo+sN5/l2llexGRNwxscd686cY875Hr5npUKtSEE3axia1f694Tinl14S6/DLCRaXNvCA0Mn911zyD69sVL8JWtm8KQyxSpLdSXDT3ZTLOjMSQCDg8ZA+lbNzc6jqU2+ztfM04HaHkYqJD6gdSKjfwfZ3kzTyNLpN9wJJNNmMayr23c9aznfkszuhXpSTi1bz7/15Glq8McNxb3UJeO8kcKoRtok9d/0q3rN2tpYTzedCMKVIDjknjP5muB09l0/4g6v4Xhe9mMlpHJA9xcs5R8tyCTxn+lWNWsfs+kzLc+HZCzHy/MFwTuLEcjnrWlufliznq0/ZSbXWx3OnW0kelIkYBmEOMg8M2KTRvLk0y2k5JCkEZ/iycijTfNtNMtreGNmMcKKzOepAANc/qGqPoekatJBLEbpHaSCOQEJjAyc1CvU5ore9yOVKz+R08/75/JXsfnGO1Q3NxDa27XDZEaHGBwSe1eZf8JT46mj+2eTpkUNw6iOQ3SLnPsTkCtvwte6/qGtrB4hitPs9qvmKYLlH3uPu8AnjOKPq6jrKSsPmeyOiS3ub64W6vhh0P7qHtGD3P8AtVoBY47tpGkSMBcFc9qwdT8Vx27XNnDbteXe7O2P7qf7zdP1rn7jS9W1aVbi6vZC8nzNFG5REHpkc1ldzdzSyhHX/gnLftGeOb6wNtoGi3TW63EXm3Esb4bbkjbn04rwS2upre7+0pcTRyMnlu6OQ5jJ+Zc+hxXrHirwrc+MfEo0DwzaSX+oWeftV3v/AHMY6hGduM/Q1L4R/Z/8Y3mtRjxBFFpuno4aSQTJIzr6KFJ5+tVLB4nnXKnbofsfCmd5Dh8k5K8oxaT5lL4n8t35HYav8VdH+GOseA9Nht7PR/CGpaDNqV0PLzIHCAoqn+8xIHuTXefAzxZ4u8Z+H7vxl4lt7TS9HvHL6RaLgyLbj/lpI+epweO1ct8TvhAni74xeA5bnQIb7wboumXFveK8yqEOP3S7chm6DpWRa+Dvir4S8BeO/h/4d0k6xpU6uPDN4b6KNoUmHzx4ZhgIScV9hG/Kr7n4jWcHUk6atG7t6dC18GfjX4i8W/EaTTNbsLe00PWI7mXw7KF2tKIWUMCe5O8H8Kybz49eIrDQ7PVdQbTbeD/hN5tEupXjwsdonmEt/vAJ1qpefALxh4RtfBuueE/EWpeItU8O3UflaZdmCGGGFwfO2twTg46k5qjq3wR8Zat4as9H1HQElt28fy6vdxm8iObBzJ82Q3Uhh8o556UzM9P+FnxM1zx9rGueKreK20/4e6Z5kNrM6hp750zvk6/Io4wOc1y2keN/jh4v8KXnxF8Mjw9aaCjvLZ6Tcwlri5gTqTJ0Ukcjr0rc8LfDfW/BfxI1nRNC00T/AA28RWhM0K3CKNMuNuwhEY7mVgFzjPeuZ8NWPxq8D+BLz4ZaZ4Jt9XVRJbaZrf22NIVhfjdIpYNkAntQB0/hb4y3nij4i/D2w0yCGLRvE+h3GoXCOMyRzR7gUDegKn61DqvxX8TWt/8AGWFI7Qp4NtFm03MfJJg3kP681z03wu8X/Dm9+G2v+EdJTxO3hjTJrDULRJ1iaQzbmaRC5AIDNwPSptL+H3jvWfCPxe17VdETTtc8aWzQ2Wk/aUbYFhCLufO0E+5oAxrP41/EnS9K8L+I9V1PwfrlnrNzBDJpWms32yPzQe2P4cc1237RvxY8TeCfEGm6L4P0+G/uY7OXVdUEi7tlpHndj0PFcwPglrHhbTvAXjHwP4a0xfF+kRxQazYs0apdRlcSNuJ2iRT0YEE5q5d/Bzxd49+JHi/xX4k1rVvB8N+iadZ2tpJBcGez8sBt33guTnIGOtAHvfhfVrfXfD2nazayK8F7bJOhU5HzAEj8K068y/Zs0DxX4T+G0fhbxVaCB9LupYLGQTLJ59rnKOdpODyeK9NoAKKKKACiiigApkrbUZiCQozgdafSHr/WgDi9N8P3t34m/wCEhZ/scUmQYR95wOhPp3rskjCDCjAHTmnDrS0orlViVFITBpaKKZQV4X+3Z/ybfrX/AF9Wn/o9K90rwv8Abs/5Nv1r/r6tP/R6UAezeH/+QFp//XrF/wCgCr1UfD//ACAtP/69Yv8A0AVeoARlyO2O4IqOSCKSLy5IUdD1VgMGpaKAI2jjA/1a4/3RWF461Gz0XwpfXtz5camMxqxT+JuFGO/JremICbmYKBySemK8D+MWs/8ACY6v/ZFheldL0twzSR8rPcenuFGD+dZ1Z8sTSmlfmm7RX9fiZbaNpt9aw/2zeR3s8ALEOhGCe4UGmXcNnol7/aLXCfYrnbHNHHBhYyPusSDwOBWRJo+mXmo3FwlzM8/CTeWxAbHbFXG8JaO1zCt8dRt9PYFJW3kqgPPSuJLmqKm+p5lSbd+bdHT27W8sIaHLo3KyryMVd8tSjcJuA5z3rj9Djm8N6mdM3SC0l/facHyd0Y4I/TP413o0ma/k+0W5JhVcl+m4elebiY+xm43uu500H7SL01M3w5rdnoZu9Pvo2aOeQGLB4BxW9Le6RqPlG7ut0uMRRxpv2inWGhWTQCcW6FS3zuT0I9KtXmlyXllcLYxR2UUsBiVz1HX5yBXPUq0py5rO51UqVWEOVtWLEF/cXapBp8ZlCEKZHTy419cDua0QUx5dxGdhwGYDA+tc5pGm6vHcyWl5eOmmiMIVjjCKx9EweF9c4rRtrfULeSZdOkhayA+RZSWKNjt7d6ylGD2dn8/zNlzLoYng54dT8VeI9XjhiScTJaxCQ/MkaDIfB9SxrdvMS6xYwyMHEW6aUkfKAOB/Oue1fwTYaxfC71CS5uLjGGaFjHg+/rVeP4eaFJeJ9sutVlQrhYnuiQRnpSUop3TO2ahV1d15W7fM3tQ8XaFZXPkf2naM5yNjSjIPvXL2WtDXtVnlaIPpgcwlWGEkX27kdeaq+O9B0uz0XULSDQbGECxmaMiPMowpw2fU4q34YuLO18H6WbaGEbLdclcbR/8AXreEPZxvHVvQwqOnycyvv1L8/hvwulsq/wBlI8IYsqu7H8uegrC0HRbMapeQaSxtIYuLicyZd938C+g5xmqd74xhk1QWMHm3Eith5EXMcf1P9Ky9M8NaZdXMrW+oXguXnNxKYpSofnPHtVfVqrg3JmMcTGLTt6eZ291Z2umERWq7YyuSAcnPqT3rM8a6++geHFW1iMup3MUnlKWwsahTlm9MfzxXIapN/wAIxbGDRZLq8vb+4ENtHdPuxIep+lbOh+B7zUvFllF4i1afVdQnKtPtYiKOJfm24+oArWjhFOcIXMlXSUq0tei9T1v4MaHZ6P8ADvS0tI1ElzELieXHzSSOdxJPfk12W1s+lFtHHDbxwxIEjRQqKBgADoKkr6PRaLYxV38W4wKcc80BOQafRQMbtz1o28fzp1FADQOBS44NLRQAwJjheOaNrY+9T6KAG7cUYNOooAbt59KdRRQAUUUUAFFFFABRRRQAUUUUAFFFFABXhf7dn/Jt+tf9fVp/6PSvdK8L/bs/5Nv1r/r6tP8A0elAHs3h/wD5AWn/APXrF/6AKvVR8P8A/IC0/wD69Yv/AEAVeoAwfFeiXmsJCtnq9zpzxHdmI/e+tcjN8O/ENxFJHP461P5pN4KHBX2+lelnvzXOeP8AxTp/hPQptRvJMybSIIgfmkbsBQB5Z4u1S60y41PwmfEl7qBeFGunx/qRgDYGxwSDk8+tY2m2scFrFDawRGBU+4vGPcetZOkpeJFPdXuZb/U5nunUnOAxJ5PsDWvbW4/su5PnFbiBNyBTyR1IFefX/eNanDiK3NUdNfDH+r+Zn/2frNvrB1jQNPXUImXdc2g4bcvUr7kfyrotY+IGk6vp0ekeH9KuLm+nQCWGUeV9nYdclsZPGK2tCt3gNncwNLHazxh2dR8yt3qTUvBOg6lctqDfbo5lPnbVwoZsYzwPevHqVIuVpdD1sPrT95Xb+Xlr8vQ5Ky1oaTrSa58QtB1CzsYIvKs74Dzre3XHO4Jk5Jzya77SPEWgrYqUvHkglG+MCB+VbpjjpXLat4cj0i20nRZri4u9P1a/KyC5fesTMFx+FdFezwaPcRwX9mkce8CxmRM+b28sjs3f8DUz5Gk3qaSX8isUvFy6jqNjD/YNhdS28THzo5GMIAJ/1igYJIznHt0rZnhuGhhhvbjUJB5Y2iCMrv4HUgce+a15ppEjTdFKi4HBHKk+v51Kz7JivmZG0MR6mslXsrJEum3uzlZrfMbtNbarbw7cHE+7/gXBqGO7i0XUI1h1G7e3YDzklQlCCOHDEdu/PautmEzx/KFy424bpiuZ8QLBo9m8j3rrGRh4IwJOD1OPSt6OJcrxlt+H6mUqStzLf8f0N+e8kOnCS2dGbnDnox7c1xk/iDxcdTghTRYZpEQuzvIql/bAPArLPjjR00s6W2rj7PA243CwkOF/ugZqld+JvDX2nZHeXyXBUMs7IfMf+mPwqY0Erp69tDR1WkmkS61r3jYalLcL4atJi6eWw88HAz9a5h9PvkjWXTVXTJWlK3Nq85eIA45CZ4PWutvNWj07T/t91N9otmUeWyffkY9Fx78Vz+l6Tql35upXMJjurtvNZ5c5QdlUemK7qKinaW3dGEq9SnB1Er+TV7/8D/gGl4d0iWKyOm2IPlM2+Vyo3SHuxxV/UdPezWFrKSOJ7fkYGASexp8Ws2mmaWUuN1sw/wBdK33SPY1gap428NizkEFx/aNzj91b2wLM/wBfT61C9tzbaHJyRmr35pv8DC1Ma5P4ntdTW2LR2WWtvl/1jH7z49sCvSfhnf8AiqE3WtTeHIZWuhsgc3KqSo56E9OBXJfD2HUb65tk1S6Zbm/m2pGOloh/hHvx+te9zeEtHlt4YfLlRYYhFHtfG1f8ivYw0IX55ILNvli7pfmSeFtS1bUIpW1XTBYMpHlrvySMVsJPC0jRpMjOv3lBGRWRa+GrG3uY54prkFFCqDJkYFLc+HNPmuZLjdPHJJy+x8ZNdNodze8uxsqQejD8KdVHSdNt9NiMNvvI6ku2TV6pdug0FFFFAwooooAKKKKACiiigAooooAKKKKACiiigAooooAKKKKACiiigArwv9uz/k2/Wv8Ar6tP/R6V7pXhf7dn/Jt+t/8AX1af+j0oA9l0D/kA6f8A9esX/oAq9n6Vz8utWeh+DLW/u24SzjKxj70h2DgDua81vvibr15Luto4LCFiVU7d7fiegoeiuzCriYUnaW56F408b6L4Vt2a/nBuNpZIVPJ9PpXj1v8A2l41t57/AMRSJEbgtJbK68xx/wAKr79ayGt7jxF4tuFmzdLp8XnTO/zBpG6A9sAYrttDia/0xbWWFtrE+VKByreleTjMZJXUdDaHNZK2rV/+B+Tb9EcXc+CL+10eFrPxFdwHDSKXHQYPBOa6Pw54eur/AElLyZ5FSJVDOfvMOhOO9dpZaO8+lG01RhInllAQOVHrTfC0d5/ZuG2y2yOyI7/LlAcA4/OvOlipuk1fVC+qQc1faxZ0zT47MJbF5XCKGVw2AR9PWm+I9Wt9Fhgubm3muInZvM2EbkUAnJBPPSrd15stsZLVgZAQQF6P/s5qpdWdn4gt7SS5jZTbTmTYefnGQVb1Fcyir3n8ztX8qPPvi5fjUdL0DxBoupQtpkN7E1wQ/KEt8pI9M9fpXRXd1fy391cXSalbRTSEIIE3RnYOGBJGAc1u6t4b0DV9MuNMuLCCK2uVZHWGMIMnuAO/vXJy/C55NtrceNfEE2nwRMkFqLgptOPlyy4JA+taqpBpLY2jGMopN2a9To7G0vrq1t7n+3LgoFDmIrxx2PNbSNNNGlxtCkDlfUV5h8Otan0exj0zUYnuERpLNpxLlXdWIBJY/KeOneuwXWZb+AaYkUkV3I4V1I5SIdWz6VE6Mm9yJSUJOL3RoalPJq2ywsiSisGuXDYCAfwj1NOgjsTbObS2EamVkwerMpIOT6cGrE6xaZpkv2SHaQhZSOdx9T71QtbqCawt7G1JcmLMjjuzD5jn1yTQ5fu2uhEU/aKVjOvre3uHZIVhhijYfvVQfvD3UfpWDNGTqjxygyGWIn5hkj6elbMMjwRNpzQh3tzjaDkHPRvr/hVK+W8srv7XDFG02wgK3ORW1OXJJx6dDCtraX3nN3lukfibRbNvnjxJNgjjeoOOPbArS8U69DY2Jvr24ht406HJLu3ZVHc+1cv8QNVv7eCHWre0WK+tnEaAsCG3nbsx+NT6D4YSZ7fXdau5NQvz80SSjMaE/wB1PUeuM10OjK/PPV/eRUrwq042emt+j0f/AASHTYvEmsLHfXlpBbNNloDenJiU91jGRnHc4IrT0bRjau9np9s93fSNmedVzI5Pc+grqtG8Na5rt80+Gt4gNvnTxkceig8/jXongrwxB4dtJF8w3F1MxaWYjn6D0FdtDByb5qmnkYTqSqrkguWP9ddzG+HfgxdJmbVtRjX7cw2xIOkSnr+J9a7sKKQg+lOr0krKxdOEYK0QpMUtFMsO9FFFABRRRQAUUUUAFFFFABRRRQAUUUUAFFFFABRRRQAUUUUAFFFFABRRRQAV4F+3rewW/wCz3qFo7fvbq8tljH+7KrH9BXtHiXWbPQ9Pkvbtx8q/JGD80jdgBXyV+1trd7rvwq1C/voYonaeBECkkhRICF5/OneK+JmM6tpKEd2dlLqerahpmnLq189xBBHFJEQcBPkGOO9UNN1b7TqLW8FnKbSRirzsOA464H1pmn6pC3hYXvkyLHBbosiFSG3bB0Heui+Hmm6VN4ZtWOs2J1CP/SiHk28sckMT9a8utiHo6iv/AFoZUMHJKUprXS1/x/D5DfhzC8HjjWI724i0+KaFAI5JBukH97B9q9D0RrCxgazjvrGRY5Msd+DWLq2ieB/FwkvNUhtRelfLfM4VgQMDn07iuT17wro9nqdsDp7arHLH50JVywmwcGMdsgc+9eZKEa03e6fa36npRdkrLRafI9K8U372fhe+1CzQXLJCCgVuoyAf0yaxNB112gu7CSC4jaOyW4ti68bGHI/ME/jWzDPo0el2lrY281za+WGigjXlV7Bs4x+NLDqOmW9sbO6iNhFtZfIkXhgeT0yO9DgoqyV/+AJyuzRtIkt7WGFOiL27+9ZjSjR9UdZWzbXr7lf+6/f86zZdY/sw77CS41O0A+UbCGT2BPaoL7W7PVbm0t7yKS1TJyrdQ5B2HPoDio9lOU7taP8ArYHUUYpdTq2lVWCjo33ayvG2qXWi+Er6/smjF0ihUMnQbiB+eDWXomvWcTNpl1e/6ZExLySDqByOaj+Kd9Zy+D1eK4We3a7iMwgO6TyxkkgfUCsalCdGfJL/AID9PI68NKNWcGtrjo9CsLLwLLpdoPO+0wG4lkbiWScjdn2yan8IXlvqWqJewsZPs1msU7YwyP0II9cAVP4f8TeHdXsReWt1CpY7fKmZVYEcY5NchqPiLSNG8d6hqDNMIrhUtpPJwUln5O5vcAqPwp01OfMuthYhcrvLTU6/xJqKw2p8lHZ3kCqFPUnp/Wqmm/Z9Kt0t7u6hW7ncybN2D17ewrCvvH3hR1a3vLhWikOFAVsSEdgMV5p4s1Pwfrl2LqHVNUsJo0e3iAQ4VeckfrWlGjzw5Jade5hOTUvaRV+n9dz1a8vP7Gu5Z4rsS207ZctjKntT7nUHu7QMrxSADIKnkD1rxh/DNtdLp01n4gvJbUfvJA6Nvbtx25xWjovh+K2vrWeHUryIwuZC78I3BGPpzXb9Xpzt715HDz1Ve0XZ+Rt+IL3TYbi1ttSjafzX3wKB/wAtF5XP5CvQ/Cnwr1KCxtdQfxRdw3jZmEYjBSMt2H6V534M0ybxJ8VdOW8uoWgsJN7J0VsfMAvrxX03eySRWMjWcQllUYRQR17V62Gh7goUuSMVLdfr/wACxwcvgXxbNCqt8Q78OjAxlYQAPUV2fhaz1Gw0mO31TUXv7oFt0rDGRnj9MVmx6p4gUKs2l7pAW+4wwcdqW21bXHJabSXQFeFyDhvSuv2UivaI6aiucn1TWo9Ptpk0svK8hEkYx8q1e0a71S6cm8sFtkC8fNk59KTg0rjU1exq0Ui9KWoLCiiigAooooAKKKKACiiigAooooAKKKKACiiigAooooATnNcfqZ8fWs17cab/AGdfI8g+zwTfL5a9CMgjPrzXYAc5o2jNAHHfafH7afIG0/T0u/NQIVkGwJ/FnJqCO4+Jk17FG9ho9vaGT55hIS4X2Ga7jb681heJ9K1PUJLebTdXlsXtwxCAZWRj03e3WgDnQ3xQhvZ9kemXEDTnZ5jAFY89sY7etF7feOrS1upNSvNHsbdUJimzlyfTBOP0rnviVP4w0nQrS3HiRW1d5WZGhj2AJj7xGTnH64ryGbUNWin8rUPFkLXgbczTRMQPYjNROoobmMqvvckNX89PuOh1rUviFr1019fjT2EMeYsnaqpjr1xzXmf7R8uqah8HTeTw26xJLEZDE+RkvtBHNeyaVo9x4sWxs7q9gSyCrJcsgKtc46KvtWJ+13oNjY/AXVxptusbefaRpFGMnAmBPAry1iZPEcslrp8jop4aNNe0b97U9P8ACugWcHh6KS6hSWSazj3EqDtyg/M1zml+C4jps1rHo9lNbF9ymQlJGAPC5BHXpXDr+074Ah0eztotN8TSyxxRxyj+zwoKhcMQdx7j0qHwx+034HtbGW11PTvEw2zMbcpYBsxk8A/MORxzXKsPiE22jR8uljtdB0/QbyW+k1fQxYhJ1gNozsrbhgAAk5PGDx2NdzZafYWl7FpyQmOG3VZrFdxABGd2O+eRwa8bu/2ivhXcTzXTaH4oe7lj8tpG0oZxjGfv9feoLr9pbwE2k2+7T/E/9oQESKzaaAN499/TFdEqVVrlUf6/rcg91Mv/ABM5BG4iggRXm8tAC7EcA/hz+FTyJb3luJljhmXBZGKhhnuOe9eHad+0t8O4YC02m+LGnm/eSsNLB+c9cfP0pIv2lvh1BeyGPTvFiQypnaNLA2v6gb+lc9ajWnFwUSoS5Wme6wrazQ4jjj2H+EDGPaqGoaDo2oQvFPDhuP8AVPllP17V4bo37S3gpZr1dT03xO0MrfutmnAkD/vurCftIfDe1uIZ7PSPFYKnEinTfvLjqTv61lHA1oSfRrsVOcZdNDqdd0HVrGUi4WG9s1kJS42gPEPRsdR9a67wzpulxWa3ptYTJHFuIQFgw9hXmE/7TPw5mspIW03xUwcEf8goYP8A4/WFon7RvgG1smtJrfxNjzG8spp4Py+n36upTxFSC5ou6CHLGTtsz1jVtO8IvAPM0u22SgyeWnDjJ7kciuX1rRZrfTG/smxtru2hJY2shJd0PoxP3/f6VyEn7Qvw4hgljs9M8Sbmzu36aMt7Z38CuUj/AGgLNJCq2upQQAkoG0wyFR6E7xkflVUaFaF3BP5mjnKo7Tkrep6n4bt9GvtIivZrS2mS7QhZHQARnvGcfdYfgasajY6esqQwWVuIo0Cr8gP6968cHxp8Kw6dqYj0/XJJr6Te8AstkW7uy/MdpNY1n8TPB80Re/Hiu0PAEcUIdc+uSRXVTwslqzz8YpTbtqj3hI9ihFTYo7AYxXP6x4p8O27S2F7eBywKOqKW69uOleZQ/ETwj86WFz4rnu5ImjiF1aYj3HoSQ3GKw3LMSzHcxOSeuTXHj68sM4pLVn2vAnBGHz+NWti5tRhZJR0d976p6Huvw603Q9Z1+wk0ebUUWGGWNJISdxfYRjnP8NdD4oHh/wABW1vqfiXxN4osoJWKCFpC7SuemwAZJrhv2Z717HxFNdTyFLaIpsycKWchT+O013/x0vLLR/jx8O/EHicqvhmGO4RZpVzDb3DbNrt2GRjB9q9XLcdTxVJ2jZrR+p4/EeTTyfM6uF5+ZLVPrZrRPzRu/DL4t+CLzR7rTtEvNYv20mFp70XsDLcxqBkkoRkgetbk/wAXPDUfgD/hOm+0roEu0Q3RiOHZm2KMe7cVzN94p+GXiLxD4zh8M2Md54gtfDdx9q1a1hzF5Xln92ZAcbs44x2r56vdN8fR/scaLqN14k0x/C3n2pj01bEicf6XgZl344bn7tehePY8Wz7n034q+Ong3wlqMGk+JGvLXU5rVLtbeKBpD5TZw3A46Gtmx+LngO98Fy+LrfXEk0qCZLed1Ul4ZHYKqug5BJPevEfG1l4vvv2o4k8E6hpdpqsfgeB1OoWvnJIA8ny4yME8c1xiCxl/Zv8AG+pXF47+Kr3xJbSeIrV4hELW4FwBsVOfl5bB70m10Q1c+lPGXxw+HXhPWf7I1XV52u1hSeZLa0knFvGwyGlKghOCD82OKm8T/Gj4e+G7LT77Utczaajb/aba4ggaWN4/XcoIH414J4ksxaeLvFOu+AvH+maVqC6dbtr2ha7bDyJ1W3TBViclSoHAHXNdZrWsW3iX9h7WNYTQbPR86RIqwW6fuhhxlo88hT2pDPWfCXxY8D+KNE1LWtL1jGn6au+6nuImhVFxkEFsZ/Cs3wj8dPhx4o8QwaDpmszJe3PFsLq0kgS4PT92zABvwzXn3xfsbiX9knQJLG1L20dtpc+oxQR/NJbqYy3A68cn6Guhu/HXwY1S+8EaZHa2euX888X9lRWVuJJLOTC4dsEbFB6k+lAHpWjeNPD+sahr1hp995txoEvlakmwjyWwTj34BrKtvip4JuNC0LXItWLWGvXn2LTpPKb97Nz8vt909a8E8I6Z48v/AInfGt/CHibTNItY9Vb7XHc2JuGlPlvjaQ67eAR361yulyxWv7OfwW1G4Jjs7TxYstzMR8kSbpBuY9hkigD69uPF2hw+N4fBkl5t1uazN9Hb7D80IJG7PTqprgoP2jPhNJIFHiRwhk8rzXtZFjDZxyxGBXNjUbDX/wBtDT73RbqLULW08ItFcTQMGSNmllIUkeoIrwDw1beNof2aWujqVgPAt5qs1trCRacJL20hMg3Sq+7kZAHbGe9AH2f46+JXg7wXpdlqWt6soiv8fY0tkM8lwCMgoiZLDHcCqfh34ueBNf8ACmq+JtN1jfY6RG0uoLJEyTW6qMktGfmHQ9RXkD3Xhfwv8e/BGo6pext4SPhNLPw/f3J3QqQoABboGKg8+9aPj/xJ8OvEXgP4wy+DNPVtSg0ORNS1SCDEN1+7O0B84YjnPFAHr2rfELwrpnhvR/EV5qXl6ZrM8UFjNsP7x5ASgx2yAa6sda+J/GGmeOrf4NfC2817xNp19oEms6atpYw2JiliJSQqWk3ndgAjoOtfbA6mgBaKKKACiiigAooooAKTIzilrK8Ra3YaJaPcXkyq2D5cefmkPoBQJySV2ahIrn/Gni7RfC+iy6hqE4fDbEgi+aSR/wC6AK891Xxt4juXZ1uodMTaXjTaAT7MWzXGeGbOXxF4xj1a5842UgMcNxLnbM/VnUHjt29a5KuMpwTs7sKMnUbdvdXy16L+umo7XPEWv67qNxrx8M3jwEfuk8xCyJjA+Xdx610/w68JwDRzfa15F3d3rmWWMgNj0X8K6XRdN/s2S409olYShvLlPUqexrJtYYdMsoI7gSWM05eIX7OdsEhPyhgeMGvDrYiVd7nRTj7P4YpX336erL3/AAi8EkUMTzyGK3JaGNBsYZ7BvSszTtLLS6rFqEVxa6lEC1vbRzlg0RHDejEnORXQ+F7yTUNIW4upA8kTvDK44DshwWX/AGSafqs+NStYYGhiu5flWc/eVPb1zW9GrKlFxfxv8u4nFbrY5uw0q6sbjyxpkkiSp5YKyZ8oH1z0FXtU8M6bNrOnlpLraJDgLKQMqMjofatSGWO0tL6GGd2mjBDSzScyP7Cq001tHp+n3lvcRXBt1VnUSclSME/hmtq0p6Nvy+/YhNPYvwOX8RXWS24W6BAem3PNSX9hZ30LR3UEb46MR8w9OaqwXlvc6jNeRXEH2W2h2eYG++SMn8s1o+ZC9ssizRsspyrKflP0rhr1W1trp6mkIrqYWmX1za350YSu+ULQse4H8I/z0FW9Qdru2XzJkiuUP7t92DnsMentVHVdPupp47iwYi6t5N0bfw/Q+x6Vy1t4asrbXJdS1iTV47gyNIBJKTbqzemOg9MmsoRU/eTs/wATSUuRuLXozttHmmmimmODPbvtkVMEEetaMrs1mZcvCuDuDLwe1ebP4HRrdZNL8RalIm45EU2Bk/w57/zrDSDVtJuBFda7fyhJmcPO+Ucc/Jxxirhhvat+zfyFKqo2UjqtU8SXsUNxo+iyNIHzGtyT8tszdvf149a5XSZLLT7SXTdYigtbjS9rPdjlXL5+cHrk45FbFtbpDo3kB0Z2zIoU9WJJAHfvVC3gstY1G/sLq3E0EYQy5H+sLZIBPtitadO0XKTsxSrc8ZU0vdWv6XLdp4g0kTJbtqlpvmJ8lwwHmcc59D9ag1a+s571beO+gmYjmNZQTUGp+F/DKW5zpsKyk5TDHIPr1rHtNI0uxuDdDT1ikUEmdCTwO5rppQjL3onkYmol7ppLJJCNjbnjU/KwGfwqjrWqaTHa+Vd3Il3n93DCN8m71Cjofris6C7v/EzzNp94bDR0Yx+fGMzXBHUr2Cn1x+NOtNCsbRZobDy7a6jbf9plyXZT1Oa1co3SasyFQUU+d3a6f8H/ACuLbweJNQtfL1W6lsLAdIoj/pMq9g7Dp9AawNS8CafJ4ihsbdprQTZPlhg52jv19cVrjQ/E+pAtZavd3Cq4KiOLcUX++cDp9fSrc+i634X1dLzVma5urTcTHINjND3IPQ9jUVsN7SkpuN10PeyXOcVlVSSw1b2cmrWW1+m9035s2NFtbTw1pL2VqsXlK+ZuMyb8dR3rbn+K2inR38PeMvDs2unzADC1orpJHgYZlbjim+G7fTdTlTVNvmLeDdEE5JBGOaNdj0mzmuEutS0+O+nHlojsokVPQVWFxGEwrcKdO199epwVp47FVJVasnKV3fq/mbXhfx18MdOsbrSPDnhZbGxlDLPBa6csUcueCCoAznNd7pOh+FNX8FWujjwxYxaHw0emT2aCKMq24fu8bRhuR7815JNY6PfQLNpF1HdInyJ9kfLK/q2PQivRvhp4jvLzRryz1GRbi+04Y3LwZFA4P9K9Ghiadde69exnzVIVPZ1I2Z1SaHo8etjW49JsV1QQC1F4IF80Qg5Ee/GduT06VRufBPg+6uL2a68L6PPLfsr3jvZoTcMpDBnyPmIIBye9Y9v45upLK2l/sG6kllbawQHCnPFWLLxhPdXkUZ0uSGKS5MQL8Nt5+cD04rc2H+Jvht4B8S30V/r3hDRdRuolCpJPaIzYHRSSOQPSty50TRrjQW0G40qzk0lovJayaFTCU/u7MYx7Vzsvi3VIrtIZNDYB5HVcnDOoJGQPfFC+MbqS1EqaLcxhh8pcHg+9AHVW9nZwWEenwWsMdnHEIkgRAI1jAwECjjGOMVkaD4J8HaDqEmpaJ4V0XTb1877i1so4nOeuWUA1Xt/F1uYonuLdodyncD/C2PlX8a19A1L+1NPW5NvNbNuKtFIvIx60ANsdA0Wxub+5stJsrefUn338kUKqblsYy+PvHHrVV/B/hZvDX/CMf8I3pf8AYfT+z/syCAc5+5jHX2reooA5zwf4H8JeEI518MeHdN0n7R/rja26oZPQMQOQKtWHhfw7Y6FLoNpoOnW+ky7vMso7ZFhbd97KAYOe9bNFAGDc+DvCt1oMWgXPhvSZtIh/1VjJaI0C/RCMCn2fhPwzZ+H5/D9p4e0u30e4RkmsYrVFgkVhghkAwQfpW3RQBj3nhjw9eaZZaXd6Hp09hYyJJaW0lurRwOgIVkUjC4BOMdK1wMGlooAKKKKACiiigAooooA88+JvjObS54PD2hsj6xd/ecnIto+7t7+grzC60vXtL1STWHvrvXJgcXNvdPgTJjqp5wQPbtWVY2Hi+41G6vLRrS/DYmubuZwpcDvu9OeBXdeDpvF9+23UrG0sdKVP9eyh2kb0UHtXiYqtOTeunVG0aqvyw2Xlv3v/AMP+Jh6V4IjutEvPEfiCPdLId1talywgTsMetdtpvnX2gW9peaasFltAgaI8pjuBWvY6fa2ieX87AKSxY4Bz2x0rmPD/AImS31FrG4t5VFzdGK2DAKkJAJxk8sDjrXnynKs27ltNtXdlbboWNWn1C1vmsrXXY7SO2tTcxC5j3faiucoWyMDj3rUhvV1zT4kt4Ekjni/fs4+WP1HvUOtR2viK+j0tbeC5t7dhJdSsocKf7qt2PuK0ZVi+0W2nWoESRkSyCMbQiDoOPWtKdOOjkiHLsEr24guNMt0lREtzh0XCJ8pIH5CuG8I6VpXiXwxJq2rLKfJmfyQsxBXZ8o/PFdzpiNe2+o/N5ZupZUU+gwQD+tcD4GuWtbAQzKxs7SeWOQqMCSZHJGfbgV1WqSbjTXRP7mO0VR55Pql96f8Aka1v8NPD8tpaSXAvnuLcNIrfaD8xbrkY68Cqcvgbw6vh838MdyJ54lgX9+R8wI46deOa6iXxEi3GU0+V4nXdHIrDDfTmsu9kiuPEEVla3TRb5BNNAOV6ZBHofpVUFUrYiMJaJtfd12MZyUabknsc9o2haJa20kMGlXs0zAxyt9o4UdCenrmt+DwZo2q6eJNQhu4ndg/lG5+YEdO1X9L0iyvtPMs8cgeSZ1yrkZw564ptrplqs95dGa4YQzeTGhlY7SvU+/WorSox5901/n6lU/aNx8zWme7hCW9jZi4AUAs8mAAOMdOtQW2oQzXMlvdoY2VfmhkO7jvz3pkV0xZ1hkHHBKnk1FqmlW89sJ5Gbew+SQEhoz7GvKU4vSS+Z2cko6xZneKrVdKUXdlmFMgSIhwrqe/1rC8QLDPoFxbXGDGvzgnru7Vq6pqTXenT6Xeokl1EP9aON6jo2KwJpUu5beFnAhhRZpyOhbsv5muqzUFfdP8A4P8Amcqs6m9lbUk02K3k0eGSeOPd5Y3MOOR0rkb2W+0XUJtSsCz28xzc2/cj+8vuM/zrdvLpmu2AwlvK3C4+63+cVkeINStbFY7WRXnu5iBDbR8ufc+i/WvQpR5V72qZ5v1lyq/u16+a6/10Jb/WtPtLSO9nuPMSfHkoo3PLnooHrVFrDUdc2trCvZaYTuWwQ/PL6GRvT2xTvEOkRaxZxrZRrpt5Dsw4Ub4QCDtX0z0yO1Z0vh/xA4uJZvER3MAFIYqoAH860lTUXZMiUqcH+7evc3rm0aFRNZL5BjUL5YXC49Kc826xmujbh22FHVh1Ht+FVNA+H/jzXn/cazK8auNkzbo4wvfjjdXf+EfhdqvhuWSbWr1vEod9+zO1YgB0A713QoynFJ7r8uxjTp1FL2kGYvw++Ilr4d0/UDL4Z1K43SDypIos+bxwo+n9a6U+NtU8T3sUEfwxvplRdyXF5gKhPaux0/UL23h8uLwq0CpkoqbQKvtqetLeyKNFZrVYwyuJBuLdxjNdqhypI64xfJyt/geM3/gvxfb391qemWj6Nps37y4tLc5KEfeZPr3p+m+H9JttAvlRI9QnmG55H+aT6k17hpF1d3au93YPZhT8u5gc/lWTqvgnQr25e6jhe0mcYc27FA31UcE+9ediMHGo+ZOz/M6lVrJJcza+75+fzPHNBsItNjup9PiEEEtuolOcISF4wPXNa3wx0T4irZXGpWd1p0ZuLhUjluYzn7PkE4H1zXo2mfD3QbVYftEct20LZTzJDg+mV6H8a65UVQFUAADAA6AV0eziqsqnV/18zKEZtR5+iOZ8MW/i6HUHGuT6fLZCIbfJTD78nn8sV02xP7q/lRgelLVmwhVSQSoJHTijauMbRj6UtFADfLj/ALi/lTgAOgxRRQAUUUUAFFFFABRRRQAUUUUAFFFFABRRRQAUUUUAfP8AN4VvdL01L7wZcy6jpby77vSZ2wTj+6x5H0Na0Nt8RdZRNShmsdJUMPs+l3KF1EY43MwI5710KabdW2pPe6SGNo53TQucBj6qKn1SSazsp9QuJpGghTz5UHy4A5Iz7CvkXUlKyR3U6jjdyir+m/8AX3nH6d4o8Uapf3+htptuuo2zm3luoG3QnIHIHbGfWuk0jwtplqon1HZfXaoQZ5GIVBjkKM4H1riPh1Lrdj4fW7acWLapdS3EfnJlSpOBubr29K1tS8QTXUY0uTWbFJLghGEStiIA5LdPbH41tFS0jHTuRiIQVSUl8l2/pnaaOsC2S/Z4I7aJydqr1Izjcc0yxkRRqt2w2kO2Sf7oAwP1rB0LU9V1M3Fvpupadcw2rBVYghivqePWr15DK+qRafHKXt7lvNuFPBGMZ59DTklGclJ7maXupo1vDo8vS7EPkEgN78+tcJoMccsfiS1fIgTXf4ewIUn+Zr0Tzo4NkhX+IBF9eegrzrRJFm1Px0IRuh+3RsAvY7E3H8K7srlz4iS/usddcuHk33X5mzeaPpqpJPcPLDDErMcSkKi45/DiuQtbp1+zXjWiWEV6R9mczbpXjyAPoeRXQ+Pd76Ja2yTbYby8ht5Y/wCKRGzkD8qw/iVo8mqT7IbW6ntoJEhaK0IV0TacbfocVw4PEVISu5PT+vz/ACOurQpezXNH4n+CPTbcRaToDzSyBIoUMjNnO0DkkmuFl8Q6VrF866ReTwXLr5hjkjKeYPVVPX8K8/0rQdU0qW2trv8A4Si8sbliklq4BVgGJ2sd3cH9a9J8Vaampabp2rGx8h4k3RxHhkwPu5Hbis4xtU1luTUhSVN9X5dCnYeI7PRNSW01i9tY5JyPL2nkHtuHXmtzWPGWgw24U6laAbgijzRy/pXkTrpl/oNyt/4ZuL2G8uWZZYzmRXXOST2AIxUXhiS+ltl0u68H2NxbRZkguro7dvPAOAckVtUw8Zvnt9xnFRp3p89mu52Ot+KtF8s6lFqNu8yMVCKwyx/u4rmbXxDp9rYzT3115Bd/MdHGHDHou3r34pqaDaNHL/aul2TojebGLbqG9ST6VV8OWsOry3Gs3QW4mWQxWTP0jjU4yPUnHX3rtp0oJK55lWcPZyu7run9y+f4WW5c8TapdWtvbraTWcUVwo3XFwpPlk842gg7sEGqmg3/AIf0+fEmqC51O4OHupRln9h/dHtW7AYnVopkR0AyA65I55GO9dh4Z+GDavJDfanax2NqB8qBP3jjggj+7XWqLk2rWRwxqc65acben6s5qxtbu71NobOBp3ZQTt6L7lq9J8MeBdOtSlzr93Bcy9VgV8IufX1NdhaeHNHtdNOnQWSxwMQXA6ufc96YPC2iqFH2XO1twJauunSpx1e5tTwvK7y1NSJ7WArbJJDGQPljXAwPpTZr6zhkSOS7iRpPuAuMtVAeG9J6/Z23f3i3OPSnN4d0l4YontARFnZz0/GtPc7nX73Y0Jbq3jRpJLiNVHUl+BSR3VvIu9J42XsQ2azYfDOjxF9toGD/AHgxzUf/AAieh84swMnPU07U+4Xn2NlbiFiAJUOe26pQO9YsHhnR4WRo7bDJL5gO7+KtpfujtUu3QpX6gBj60tFFIYUUUUAFFFFABRRRQAUUUUAFFFFABRRRQAUUUUAFFFFABRRRQAUUUUAccWfCSrukVuCD2rjfF15Fr3iI+ELfUls9OEAk1ZycM4zkQrn+8MZx2NdAb3GlXU1lqCvbQRtvZ16EDpkVx3hLw3pPizQIdc1a3nDSzNJH5blWJUlMk9xxmvkIU0k5SdrHo058vvJX/RndiHTI7RbciA29sgVVLA7AB059qzdGs9PmW81ya2s/9IUtBwvEag7fz4rlfE3gPw7a2BtraXUxcXb9rlulbM3gnSLLTomtftfm2iB4f3xK57gj0xmuiNOMIRm38TOScuaTXYdo2rR29pHHa6XCLllZ5guIxtySD2qbTJrq68SLdyMsal/JMBwQuR1z61oxaPpF1p0RFv5iyKGZgxB6ZK1majoyxykabcPZ85yTk5rphXwrnJSW6av2Zl7Os17pq69cCxD3UsblYsY28sx9hXkdvNNp897Hqms3Wk6Xe3jOptFG4b+jSN6c469q6nxrG0GkxxS3U99q924htAGKjP8AeIHYDJqpN4duNF0BLfWFXU4ZUIkn25JY9cj0BrLCqnBPkleT000OypVq0oczj7um9n3/AOG+8ojXLSOW31PV/ENjqDWOY9NSFdqux6SHgAt/hXeaR/x6KNsgkIDSlh1Y965DStJsXkspZdPsikZDxIsff1r0XStrSFmGHA4U9K5cVGNP3I/MdPETr/vJdCKVb2TSZktmBP8AD04PrXMapFerIttc3kskCZZAGwefU+g/rXU6zc/YtNmMP7t5HXB7KCcE1W1y1tVxczqRCE3ZHbPappycEvMirFVHpoed+H82t7rGhyAb0kN5bsx5eN/vcexOKz72/TSQN16sIbJFvJglvoOorS8RW32h4b7E2mywOfJvF+8F/usD1B/wqCHQbGKU3Su15dz/ALz7VPhsjuAOgr0KcnDdaM4sUqVZqbk+bstH63M0ahY6hp8zQ3axRSBo5HIwYsjnOax7O31iwGmab4ahg1W3jhMSBnCtIc8Nn070eONMupLRv7LjHm3bJBPCi8Oueo9Mf1r2/wCHvhbQbPT5rG4u7SbU0jSGeOOQbrdRj5OOh45r0cNGE29NDmlRUqceR3TbfpbQ53w14X8XaVfQ6jdeErG/uuGLm6XbGuOgGfvA55r17Q5b6fSraXUrRLO8dMywK4YRt6AjrWUPDSRxxpb6peKVk3fNJn5f7v5Uo8KWiklNQv174MvTmvR5YJWua04citGJviSMuYxIpcfw7uajv45pbV0gk8tz0J4rJk8M2bXk939oullmUKzCTsPSr2j6ZFpkLRRzTy7jnMrbjStHozROT6GUdG1pp3k/txwpIwgHAHpnrSyaLqrNuTWZlxjaMk54710Y6UtUqkhciOYh0TWPLiSbXpyqMWJUfM3sfap7jSdWfyfL1iRSkZDcfef1/nXQUUe1kHIjm7fRdUEiNc65M4DAsqjAPtXRr90UtFQ5N7jUUgooopFBRRRQAUUUUAFFFFABRRRQAUUUUAFFFFABRRRQAUUUUAFFFFABRRRQB4zf2l7ClhZza689les29AmN4KE/0rR+G9xCvge1ae5hWOGWeMfMBhVkYAEdc4FS+IbhBeWYgVDcWmTKoXKqhBA9hyRXKPptno/xFtYbK2YfadIkurqEncgmAJDbT909OleRCisVRpQk7OTl0NYT5FVS6JP7rp/mbepapFca6sywytBGoXCLyoHf8c/pSpexzgzHUNShJ5MYg+UL09fetvQFsI7SJ1VpZ5F3yy4JyT2FTaleXS3CWFltWYrvkZkyFT29TyK5KmJhz8kI6R0Xp1b0ZEaUlHmb1f8AVjO0C+RJRaRPL9jmYmF5Fw6uOoPscVoagFW6I3LjGevNct4y16G11ay8K6VJHNqs21kuc7jaknJdgOMY5xUWvW/jK5U2t7qmkwRKwU3VmpMsh+jDArhqpSlc9KjSko80nYZdXtrcfEOza5by7WwspHLsOrMRwPwzWl4j8U+G7nRpYxq0MbJyFkBzwOB6Vj3Xgq9k8LzSWOoyPeo28C5YN5h/u57Ais6DUtNv/CtzpTeFIDcxAx3RcKDCe5bPJGehHFdmGw0Zyj7OWqa7L89znxFSTp3lslb/AIf7zQ8P614Zn3Stq0MXmOGgjZjke3A9q7iwlt7q0h1DSZ1vLeXKrIDxkcGsHw1ofh+20GwmXR9OM80QXeYx0BPr9a6fTYrKxQWulwRQW4JzGgwAe5ArmxtSNStOXW7/ADFh04Uo2XQo6vHI8UizKH3xEAY46Umm+Tq2jRQSyMOAQfXHal127W3TrnAIA789ay/Cpmj09JWOVLF4xjoD61ik/Zt+ZfMnNR8ip4mRWvZkZhnGCcVy0yNZsPscjKSDmNjlTnv7Gu51m3W8lN3Eqqercda4jUY/Lu3XLNn1ruwk73R5WYU3F8xga5rF7YxWkGixiXWL24SC3t2TcCSfmJH07161rHwe0XW9Ri1S+vr+G5KJ5yQy4VmVcVxvwY0xde+LGo67KivbaHbC1gY/89nPzH8Av619AAEAc17uHpRinNLWX9IulDkhGP8AWv8AwLfO55hH8H7OOeab/hJtad3lWRQ05xGBj5QPTivTY12qqckKAOadg0KMe9dBoLikxS0UAFFFFABRRRQAUUUUAFFFFABRRRQAUUUUAFFFFABRRRQAUUUUAFFFFABRRRQAUUUUAFFFFABRRRQB4VdahK9qdYsbxGi+1ec8QXcCTnCk9+M8e1V9X1lrj4iabqFmEklfTnW7Gfuhs7QfzFFFZ5nSjhqlKVPeOi9LHLl83UjVUusbv70ehaCssWh27KyRsmckjgjNcZqVxceL/ENxZ2l5PaaRppMF1cRDElxJnmNT2AweaKK+Ri3eUup9DhklDmtqtjTvvDeiaRoEi6Vp3k3dyrBDuLyNxzyecYrKm0+TUpAf7JubhwVLtBcZXOMentRRXRFf7PzHDKpJ13d3udvHbw2NoIbeF22rtO9s4/xrkPEXhfS9UhY3EcgvHbCzxOUcnsDjgge4oori53GasdUW4q6Mq7sPGGi2nnSSHXLW3TEflgRywge38f0GK6Dwf4msNR0iTUrWdZ5FAEkYPzQt3BHrRRXY5urS97oypU4qEqi3/P5bGZrN5JqE7xqx3vwf+man19604de0rT7aOC5vIIJSm0RM2CR6iiirqU1ZQ6Hm4ebcnJkdprmktHPGNYtCgQsD5g4FcnPNFcXhlhnSeMnhkORRRWmHpqMnY58wk3TRvfstTxyW3ihV+++pGUn1zmvbx0oor6Kmvcj6G83epP1f5hRRRVEhRRRQAUUUUAFFFFABRRRQAUUUUAFFFFABRRRQAUUUUAFFFFABRRRQAUUUUAFFFFABRRRQAUUUUAFFFFAH/9k=">
            <a:extLst>
              <a:ext uri="{FF2B5EF4-FFF2-40B4-BE49-F238E27FC236}">
                <a16:creationId xmlns:a16="http://schemas.microsoft.com/office/drawing/2014/main" id="{8C62AC4F-9885-4077-92BC-B17FE9CB1004}"/>
              </a:ext>
            </a:extLst>
          </p:cNvPr>
          <p:cNvSpPr>
            <a:spLocks noChangeAspect="1" noChangeArrowheads="1"/>
          </p:cNvSpPr>
          <p:nvPr/>
        </p:nvSpPr>
        <p:spPr bwMode="auto">
          <a:xfrm>
            <a:off x="5943600" y="3276600"/>
            <a:ext cx="304800" cy="304800"/>
          </a:xfrm>
          <a:prstGeom prst="rect">
            <a:avLst/>
          </a:prstGeom>
          <a:noFill/>
          <a:ln>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Content Placeholder 2">
            <a:extLst>
              <a:ext uri="{FF2B5EF4-FFF2-40B4-BE49-F238E27FC236}">
                <a16:creationId xmlns:a16="http://schemas.microsoft.com/office/drawing/2014/main" id="{BBF31E68-2F11-438B-B018-C011652827F5}"/>
              </a:ext>
            </a:extLst>
          </p:cNvPr>
          <p:cNvSpPr txBox="1">
            <a:spLocks/>
          </p:cNvSpPr>
          <p:nvPr/>
        </p:nvSpPr>
        <p:spPr>
          <a:xfrm>
            <a:off x="154437" y="973378"/>
            <a:ext cx="3918798" cy="2800767"/>
          </a:xfrm>
          <a:prstGeom prst="rect">
            <a:avLst/>
          </a:prstGeom>
          <a:solidFill>
            <a:schemeClr val="bg1"/>
          </a:solidFill>
          <a:ln>
            <a:solidFill>
              <a:schemeClr val="accent2">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dirty="0">
                <a:latin typeface="Modern Love Caps" panose="04070805081001020A01" pitchFamily="82" charset="0"/>
              </a:rPr>
              <a:t>Causes:</a:t>
            </a:r>
          </a:p>
          <a:p>
            <a:pPr marL="0" indent="0">
              <a:buNone/>
            </a:pPr>
            <a:r>
              <a:rPr lang="en-GB" sz="1600" dirty="0">
                <a:latin typeface="Agency FB" panose="020B0503020202020204" pitchFamily="34" charset="0"/>
              </a:rPr>
              <a:t>Hurricane Katrina was an extremely destructive and deadly Category 5 hurricane. It made landfall on 25</a:t>
            </a:r>
            <a:r>
              <a:rPr lang="en-GB" sz="1600" baseline="30000" dirty="0">
                <a:latin typeface="Agency FB" panose="020B0503020202020204" pitchFamily="34" charset="0"/>
              </a:rPr>
              <a:t>th</a:t>
            </a:r>
            <a:r>
              <a:rPr lang="en-GB" sz="1600" dirty="0">
                <a:latin typeface="Agency FB" panose="020B0503020202020204" pitchFamily="34" charset="0"/>
              </a:rPr>
              <a:t> August 2005 in Florida and Louisiana, particularly the city of New Orleans and surrounding areas,</a:t>
            </a:r>
          </a:p>
          <a:p>
            <a:pPr marL="0" indent="0">
              <a:buNone/>
            </a:pPr>
            <a:r>
              <a:rPr lang="en-GB" sz="1600" dirty="0">
                <a:latin typeface="Agency FB" panose="020B0503020202020204" pitchFamily="34" charset="0"/>
              </a:rPr>
              <a:t>The city of New Orleans was one of the worst affected areas. This is because it lies below sea level and is protected by levees. The levees protect the city from the Mississippi River and Lake </a:t>
            </a:r>
            <a:r>
              <a:rPr lang="en-GB" sz="1600" dirty="0" err="1">
                <a:latin typeface="Agency FB" panose="020B0503020202020204" pitchFamily="34" charset="0"/>
              </a:rPr>
              <a:t>Ponchartrain</a:t>
            </a:r>
            <a:r>
              <a:rPr lang="en-GB" sz="1600" dirty="0">
                <a:latin typeface="Agency FB" panose="020B0503020202020204" pitchFamily="34" charset="0"/>
              </a:rPr>
              <a:t>. However, these were unable to cope with the storm surge, and water flooded the city.</a:t>
            </a:r>
          </a:p>
        </p:txBody>
      </p:sp>
      <p:pic>
        <p:nvPicPr>
          <p:cNvPr id="3" name="Picture 2">
            <a:extLst>
              <a:ext uri="{FF2B5EF4-FFF2-40B4-BE49-F238E27FC236}">
                <a16:creationId xmlns:a16="http://schemas.microsoft.com/office/drawing/2014/main" id="{CC5347BD-6D03-4641-900A-6DAAE6F90A44}"/>
              </a:ext>
            </a:extLst>
          </p:cNvPr>
          <p:cNvPicPr>
            <a:picLocks noChangeAspect="1"/>
          </p:cNvPicPr>
          <p:nvPr/>
        </p:nvPicPr>
        <p:blipFill>
          <a:blip r:embed="rId2"/>
          <a:stretch>
            <a:fillRect/>
          </a:stretch>
        </p:blipFill>
        <p:spPr>
          <a:xfrm>
            <a:off x="4203292" y="1055201"/>
            <a:ext cx="2765544" cy="1595506"/>
          </a:xfrm>
          <a:prstGeom prst="rect">
            <a:avLst/>
          </a:prstGeom>
          <a:ln>
            <a:solidFill>
              <a:schemeClr val="accent2">
                <a:lumMod val="60000"/>
                <a:lumOff val="40000"/>
              </a:schemeClr>
            </a:solidFill>
          </a:ln>
        </p:spPr>
      </p:pic>
      <p:pic>
        <p:nvPicPr>
          <p:cNvPr id="7" name="Picture 6">
            <a:extLst>
              <a:ext uri="{FF2B5EF4-FFF2-40B4-BE49-F238E27FC236}">
                <a16:creationId xmlns:a16="http://schemas.microsoft.com/office/drawing/2014/main" id="{FB0CC685-3686-4B9D-9565-A9DAD110A12B}"/>
              </a:ext>
            </a:extLst>
          </p:cNvPr>
          <p:cNvPicPr>
            <a:picLocks noChangeAspect="1"/>
          </p:cNvPicPr>
          <p:nvPr/>
        </p:nvPicPr>
        <p:blipFill>
          <a:blip r:embed="rId3"/>
          <a:stretch>
            <a:fillRect/>
          </a:stretch>
        </p:blipFill>
        <p:spPr>
          <a:xfrm>
            <a:off x="4203292" y="2807047"/>
            <a:ext cx="2765544" cy="1548705"/>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2300967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94" y="297890"/>
            <a:ext cx="5688106" cy="774933"/>
          </a:xfrm>
          <a:solidFill>
            <a:schemeClr val="bg1"/>
          </a:solidFill>
          <a:ln>
            <a:solidFill>
              <a:schemeClr val="accent2">
                <a:lumMod val="60000"/>
                <a:lumOff val="40000"/>
              </a:schemeClr>
            </a:solidFill>
          </a:ln>
        </p:spPr>
        <p:txBody>
          <a:bodyPr/>
          <a:lstStyle/>
          <a:p>
            <a:pPr algn="ctr"/>
            <a:r>
              <a:rPr lang="en-GB" dirty="0">
                <a:latin typeface="Modern Love Caps" panose="04070805081001020A01" pitchFamily="82" charset="0"/>
              </a:rPr>
              <a:t>Beast from the East</a:t>
            </a:r>
          </a:p>
        </p:txBody>
      </p:sp>
      <p:sp>
        <p:nvSpPr>
          <p:cNvPr id="3" name="Content Placeholder 2"/>
          <p:cNvSpPr>
            <a:spLocks noGrp="1"/>
          </p:cNvSpPr>
          <p:nvPr>
            <p:ph idx="1"/>
          </p:nvPr>
        </p:nvSpPr>
        <p:spPr>
          <a:xfrm>
            <a:off x="407894" y="1286802"/>
            <a:ext cx="2792506" cy="2367434"/>
          </a:xfrm>
          <a:solidFill>
            <a:schemeClr val="bg1"/>
          </a:solidFill>
          <a:ln>
            <a:solidFill>
              <a:schemeClr val="accent2">
                <a:lumMod val="60000"/>
                <a:lumOff val="40000"/>
              </a:schemeClr>
            </a:solidFill>
          </a:ln>
        </p:spPr>
        <p:txBody>
          <a:bodyPr>
            <a:noAutofit/>
          </a:bodyPr>
          <a:lstStyle/>
          <a:p>
            <a:pPr marL="0" indent="0">
              <a:buNone/>
            </a:pPr>
            <a:r>
              <a:rPr lang="en-GB" sz="1600" b="1" dirty="0">
                <a:latin typeface="Modern Love Caps" panose="04070805081001020A01" pitchFamily="82" charset="0"/>
              </a:rPr>
              <a:t>Causes:</a:t>
            </a:r>
          </a:p>
          <a:p>
            <a:pPr marL="0" indent="0">
              <a:buNone/>
            </a:pPr>
            <a:r>
              <a:rPr lang="en-GB" sz="1800" dirty="0">
                <a:latin typeface="Agency FB" panose="020B0503020202020204" pitchFamily="34" charset="0"/>
              </a:rPr>
              <a:t>The Beast from the East (25 February) was caused by a change to the northern polar jet stream, which twisted its direction unexpectedly, drawing in cold air to the UK from the east. This met moisture from the Atlantic causing SNOW.</a:t>
            </a:r>
          </a:p>
        </p:txBody>
      </p:sp>
      <p:sp>
        <p:nvSpPr>
          <p:cNvPr id="4" name="Rectangle 3"/>
          <p:cNvSpPr/>
          <p:nvPr/>
        </p:nvSpPr>
        <p:spPr>
          <a:xfrm>
            <a:off x="6224765" y="297891"/>
            <a:ext cx="5688106" cy="6463308"/>
          </a:xfrm>
          <a:prstGeom prst="rect">
            <a:avLst/>
          </a:prstGeom>
          <a:solidFill>
            <a:schemeClr val="bg1"/>
          </a:solidFill>
          <a:ln>
            <a:solidFill>
              <a:schemeClr val="accent2">
                <a:lumMod val="60000"/>
                <a:lumOff val="40000"/>
              </a:schemeClr>
            </a:solidFill>
          </a:ln>
        </p:spPr>
        <p:txBody>
          <a:bodyPr wrap="square">
            <a:spAutoFit/>
          </a:bodyPr>
          <a:lstStyle/>
          <a:p>
            <a:r>
              <a:rPr lang="en-GB" b="1" u="sng" dirty="0">
                <a:effectLst/>
                <a:latin typeface="Modern Love Caps" panose="04070805081001020A01" pitchFamily="82" charset="0"/>
              </a:rPr>
              <a:t>Primary effects</a:t>
            </a:r>
          </a:p>
          <a:p>
            <a:pPr marL="285750" indent="-285750">
              <a:buFont typeface="Arial" panose="020B0604020202020204" pitchFamily="34" charset="0"/>
              <a:buChar char="•"/>
            </a:pPr>
            <a:r>
              <a:rPr lang="en-GB" dirty="0">
                <a:latin typeface="Agency FB" panose="020B0503020202020204" pitchFamily="34" charset="0"/>
              </a:rPr>
              <a:t> A man died in London after being pulled from a frozen lake, whilst there were </a:t>
            </a:r>
            <a:r>
              <a:rPr lang="en-GB" dirty="0">
                <a:latin typeface="Agency FB" panose="020B0503020202020204" pitchFamily="34" charset="0"/>
                <a:hlinkClick r:id="rId2">
                  <a:extLst>
                    <a:ext uri="{A12FA001-AC4F-418D-AE19-62706E023703}">
                      <ahyp:hlinkClr xmlns:ahyp="http://schemas.microsoft.com/office/drawing/2018/hyperlinkcolor" val="tx"/>
                    </a:ext>
                  </a:extLst>
                </a:hlinkClick>
              </a:rPr>
              <a:t>3 other reported deaths</a:t>
            </a:r>
            <a:endParaRPr lang="en-GB" dirty="0">
              <a:latin typeface="Agency FB" panose="020B0503020202020204" pitchFamily="34" charset="0"/>
            </a:endParaRPr>
          </a:p>
          <a:p>
            <a:pPr marL="285750" indent="-285750">
              <a:buFont typeface="Arial" panose="020B0604020202020204" pitchFamily="34" charset="0"/>
              <a:buChar char="•"/>
            </a:pPr>
            <a:r>
              <a:rPr lang="en-GB" dirty="0">
                <a:latin typeface="Agency FB" panose="020B0503020202020204" pitchFamily="34" charset="0"/>
              </a:rPr>
              <a:t>Up to 50cm (19 inches) of snow in parts of Dartmoor, Exmoor and uplands parts of south-east Wales accompanied by gales or - severe gales (60-70mph) in exposed areas. Snow drifts were as high as 7m in places</a:t>
            </a:r>
          </a:p>
          <a:p>
            <a:pPr marL="285750" indent="-285750">
              <a:buFont typeface="Arial" panose="020B0604020202020204" pitchFamily="34" charset="0"/>
              <a:buChar char="•"/>
            </a:pPr>
            <a:r>
              <a:rPr lang="en-GB" dirty="0">
                <a:latin typeface="Agency FB" panose="020B0503020202020204" pitchFamily="34" charset="0"/>
              </a:rPr>
              <a:t>Rural areas experienced temperature lows of -12°C</a:t>
            </a:r>
          </a:p>
          <a:p>
            <a:pPr marL="285750" indent="-285750">
              <a:buFont typeface="Arial" panose="020B0604020202020204" pitchFamily="34" charset="0"/>
              <a:buChar char="•"/>
            </a:pPr>
            <a:r>
              <a:rPr lang="en-GB" dirty="0">
                <a:latin typeface="Agency FB" panose="020B0503020202020204" pitchFamily="34" charset="0"/>
              </a:rPr>
              <a:t>Many coastlines were also issued with flood warnings</a:t>
            </a:r>
          </a:p>
          <a:p>
            <a:endParaRPr lang="en-GB" b="1" u="sng" dirty="0">
              <a:effectLst/>
              <a:latin typeface="Modern Love Caps" panose="04070805081001020A01" pitchFamily="82" charset="0"/>
            </a:endParaRPr>
          </a:p>
          <a:p>
            <a:r>
              <a:rPr lang="en-GB" b="1" u="sng" dirty="0">
                <a:effectLst/>
                <a:latin typeface="Modern Love Caps" panose="04070805081001020A01" pitchFamily="82" charset="0"/>
              </a:rPr>
              <a:t>Secondary effects</a:t>
            </a:r>
          </a:p>
          <a:p>
            <a:pPr marL="285750" indent="-285750">
              <a:buFont typeface="Arial" panose="020B0604020202020204" pitchFamily="34" charset="0"/>
              <a:buChar char="•"/>
            </a:pPr>
            <a:r>
              <a:rPr lang="en-GB" dirty="0">
                <a:latin typeface="Agency FB" panose="020B0503020202020204" pitchFamily="34" charset="0"/>
              </a:rPr>
              <a:t>British Airways cancelled hundreds of short-haul flights from Heathrow</a:t>
            </a:r>
          </a:p>
          <a:p>
            <a:pPr marL="285750" indent="-285750">
              <a:buFont typeface="Arial" panose="020B0604020202020204" pitchFamily="34" charset="0"/>
              <a:buChar char="•"/>
            </a:pPr>
            <a:r>
              <a:rPr lang="en-GB" dirty="0">
                <a:latin typeface="Agency FB" panose="020B0503020202020204" pitchFamily="34" charset="0"/>
              </a:rPr>
              <a:t>Hospitals cancelled all outpatient appointments while Harrogate hospital asked staff who can walk to work to go in to cover shifts</a:t>
            </a:r>
          </a:p>
          <a:p>
            <a:pPr marL="285750" indent="-285750">
              <a:buFont typeface="Arial" panose="020B0604020202020204" pitchFamily="34" charset="0"/>
              <a:buChar char="•"/>
            </a:pPr>
            <a:r>
              <a:rPr lang="en-GB" dirty="0">
                <a:latin typeface="Agency FB" panose="020B0503020202020204" pitchFamily="34" charset="0"/>
              </a:rPr>
              <a:t>Thousands of schools were closed</a:t>
            </a:r>
          </a:p>
          <a:p>
            <a:pPr marL="285750" indent="-285750">
              <a:buFont typeface="Arial" panose="020B0604020202020204" pitchFamily="34" charset="0"/>
              <a:buChar char="•"/>
            </a:pPr>
            <a:r>
              <a:rPr lang="en-GB" dirty="0">
                <a:latin typeface="Agency FB" panose="020B0503020202020204" pitchFamily="34" charset="0"/>
              </a:rPr>
              <a:t>Hundreds of people were trapped in their vehicles for hours</a:t>
            </a:r>
          </a:p>
          <a:p>
            <a:pPr marL="285750" indent="-285750">
              <a:buFont typeface="Arial" panose="020B0604020202020204" pitchFamily="34" charset="0"/>
              <a:buChar char="•"/>
            </a:pPr>
            <a:r>
              <a:rPr lang="en-GB" dirty="0">
                <a:latin typeface="Agency FB" panose="020B0503020202020204" pitchFamily="34" charset="0"/>
              </a:rPr>
              <a:t>The weather cost the UK millions. The AA estimated that there were 8,260 collisions on Britain’s roads from the snow chaos in just three days, with the insurance cost above £10m. </a:t>
            </a:r>
          </a:p>
          <a:p>
            <a:pPr marL="285750" indent="-285750">
              <a:buFont typeface="Arial" panose="020B0604020202020204" pitchFamily="34" charset="0"/>
              <a:buChar char="•"/>
            </a:pPr>
            <a:r>
              <a:rPr lang="en-GB" dirty="0">
                <a:latin typeface="Agency FB" panose="020B0503020202020204" pitchFamily="34" charset="0"/>
              </a:rPr>
              <a:t>Some supermarkets saw a rush of customers. There were reports of shelves being stripped of bread, milk and soup.</a:t>
            </a:r>
          </a:p>
          <a:p>
            <a:pPr marL="285750" indent="-285750">
              <a:buFont typeface="Arial" panose="020B0604020202020204" pitchFamily="34" charset="0"/>
              <a:buChar char="•"/>
            </a:pPr>
            <a:r>
              <a:rPr lang="en-GB" dirty="0">
                <a:latin typeface="Agency FB" panose="020B0503020202020204" pitchFamily="34" charset="0"/>
              </a:rPr>
              <a:t>There were worries the UK could run out of Gas</a:t>
            </a:r>
          </a:p>
          <a:p>
            <a:pPr marL="285750" indent="-285750">
              <a:buFontTx/>
              <a:buChar char="-"/>
            </a:pPr>
            <a:endParaRPr lang="en-GB" dirty="0">
              <a:latin typeface="Agency FB" panose="020B0503020202020204" pitchFamily="34" charset="0"/>
            </a:endParaRPr>
          </a:p>
        </p:txBody>
      </p:sp>
      <p:sp>
        <p:nvSpPr>
          <p:cNvPr id="5" name="Rectangle 4"/>
          <p:cNvSpPr/>
          <p:nvPr/>
        </p:nvSpPr>
        <p:spPr>
          <a:xfrm>
            <a:off x="407894" y="3929655"/>
            <a:ext cx="5688106" cy="2831544"/>
          </a:xfrm>
          <a:prstGeom prst="rect">
            <a:avLst/>
          </a:prstGeom>
          <a:solidFill>
            <a:schemeClr val="bg1"/>
          </a:solidFill>
          <a:ln>
            <a:solidFill>
              <a:schemeClr val="accent2">
                <a:lumMod val="60000"/>
                <a:lumOff val="40000"/>
              </a:schemeClr>
            </a:solidFill>
          </a:ln>
        </p:spPr>
        <p:txBody>
          <a:bodyPr wrap="square">
            <a:spAutoFit/>
          </a:bodyPr>
          <a:lstStyle/>
          <a:p>
            <a:r>
              <a:rPr lang="en-GB" sz="1600" b="1" u="sng" dirty="0">
                <a:effectLst/>
                <a:latin typeface="Modern Love Caps" panose="04070805081001020A01" pitchFamily="82" charset="0"/>
              </a:rPr>
              <a:t>Management/Responses</a:t>
            </a:r>
          </a:p>
          <a:p>
            <a:pPr marL="285750" indent="-285750">
              <a:buFont typeface="Arial" panose="020B0604020202020204" pitchFamily="34" charset="0"/>
              <a:buChar char="•"/>
            </a:pPr>
            <a:r>
              <a:rPr lang="en-GB" dirty="0">
                <a:latin typeface="Agency FB" panose="020B0503020202020204" pitchFamily="34" charset="0"/>
              </a:rPr>
              <a:t>The Army were called in to help people when Storm Emma hit</a:t>
            </a:r>
          </a:p>
          <a:p>
            <a:pPr marL="285750" indent="-285750">
              <a:buFont typeface="Arial" panose="020B0604020202020204" pitchFamily="34" charset="0"/>
              <a:buChar char="•"/>
            </a:pPr>
            <a:r>
              <a:rPr lang="en-GB" dirty="0">
                <a:latin typeface="Agency FB" panose="020B0503020202020204" pitchFamily="34" charset="0"/>
              </a:rPr>
              <a:t>Councils had to send out gritters and snow ploughs to clear the roads</a:t>
            </a:r>
          </a:p>
          <a:p>
            <a:pPr marL="285750" indent="-285750">
              <a:buFont typeface="Arial" panose="020B0604020202020204" pitchFamily="34" charset="0"/>
              <a:buChar char="•"/>
            </a:pPr>
            <a:r>
              <a:rPr lang="en-GB" dirty="0">
                <a:latin typeface="Agency FB" panose="020B0503020202020204" pitchFamily="34" charset="0"/>
              </a:rPr>
              <a:t>The Met Office issued "red Warnings" for several areas, - Public Health England (PHE) urged people to plan ahead to ensure they have enough food and medicine.</a:t>
            </a:r>
          </a:p>
          <a:p>
            <a:pPr marL="285750" indent="-285750">
              <a:buFont typeface="Arial" panose="020B0604020202020204" pitchFamily="34" charset="0"/>
              <a:buChar char="•"/>
            </a:pPr>
            <a:r>
              <a:rPr lang="en-GB" dirty="0">
                <a:latin typeface="Agency FB" panose="020B0503020202020204" pitchFamily="34" charset="0"/>
              </a:rPr>
              <a:t>Rail passengers were warned to avoid travelling to or from Scotland on Thursday while in Kent 50 stations closed.</a:t>
            </a:r>
          </a:p>
          <a:p>
            <a:pPr marL="285750" indent="-285750">
              <a:buFont typeface="Arial" panose="020B0604020202020204" pitchFamily="34" charset="0"/>
              <a:buChar char="•"/>
            </a:pPr>
            <a:r>
              <a:rPr lang="en-GB" dirty="0">
                <a:latin typeface="Agency FB" panose="020B0503020202020204" pitchFamily="34" charset="0"/>
              </a:rPr>
              <a:t>Army and Royal Air Force personnel were called in to ferry health workers through blocked</a:t>
            </a:r>
          </a:p>
        </p:txBody>
      </p:sp>
      <p:pic>
        <p:nvPicPr>
          <p:cNvPr id="7" name="Picture 6">
            <a:extLst>
              <a:ext uri="{FF2B5EF4-FFF2-40B4-BE49-F238E27FC236}">
                <a16:creationId xmlns:a16="http://schemas.microsoft.com/office/drawing/2014/main" id="{AEF067CE-9144-43AF-B797-90B95FA21FEC}"/>
              </a:ext>
            </a:extLst>
          </p:cNvPr>
          <p:cNvPicPr>
            <a:picLocks noChangeAspect="1"/>
          </p:cNvPicPr>
          <p:nvPr/>
        </p:nvPicPr>
        <p:blipFill>
          <a:blip r:embed="rId3"/>
          <a:stretch>
            <a:fillRect/>
          </a:stretch>
        </p:blipFill>
        <p:spPr>
          <a:xfrm>
            <a:off x="3774370" y="1286802"/>
            <a:ext cx="1876425" cy="2428875"/>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2106197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42552-D43C-46FB-A6F2-0ECEDF2B467F}"/>
              </a:ext>
            </a:extLst>
          </p:cNvPr>
          <p:cNvSpPr>
            <a:spLocks noGrp="1"/>
          </p:cNvSpPr>
          <p:nvPr>
            <p:ph type="ctrTitle"/>
          </p:nvPr>
        </p:nvSpPr>
        <p:spPr>
          <a:xfrm>
            <a:off x="1524000" y="2648527"/>
            <a:ext cx="9144000" cy="1383146"/>
          </a:xfrm>
          <a:solidFill>
            <a:srgbClr val="92D050"/>
          </a:solidFill>
        </p:spPr>
        <p:txBody>
          <a:bodyPr>
            <a:normAutofit/>
          </a:bodyPr>
          <a:lstStyle/>
          <a:p>
            <a:pPr lvl="0" eaLnBrk="0" fontAlgn="base" hangingPunct="0">
              <a:lnSpc>
                <a:spcPct val="100000"/>
              </a:lnSpc>
              <a:spcAft>
                <a:spcPct val="0"/>
              </a:spcAft>
              <a:tabLst>
                <a:tab pos="900113" algn="l"/>
              </a:tabLst>
            </a:pPr>
            <a:r>
              <a:rPr lang="en-US" altLang="en-US" b="1" u="sng" dirty="0">
                <a:latin typeface="Modern Love Caps" panose="04070805081001020A01" pitchFamily="82" charset="0"/>
                <a:ea typeface="Calibri" panose="020F0502020204030204" pitchFamily="34" charset="0"/>
                <a:cs typeface="Times New Roman" panose="02020603050405020304" pitchFamily="18" charset="0"/>
              </a:rPr>
              <a:t>The living World</a:t>
            </a:r>
          </a:p>
        </p:txBody>
      </p:sp>
    </p:spTree>
    <p:extLst>
      <p:ext uri="{BB962C8B-B14F-4D97-AF65-F5344CB8AC3E}">
        <p14:creationId xmlns:p14="http://schemas.microsoft.com/office/powerpoint/2010/main" val="19237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5742B0-057E-45C1-B5D7-C04C672B25B1}"/>
              </a:ext>
            </a:extLst>
          </p:cNvPr>
          <p:cNvSpPr/>
          <p:nvPr/>
        </p:nvSpPr>
        <p:spPr>
          <a:xfrm>
            <a:off x="3366655" y="973379"/>
            <a:ext cx="6012872" cy="3970318"/>
          </a:xfrm>
          <a:prstGeom prst="rect">
            <a:avLst/>
          </a:prstGeom>
          <a:solidFill>
            <a:schemeClr val="bg1"/>
          </a:solidFill>
          <a:ln>
            <a:solidFill>
              <a:srgbClr val="92D050"/>
            </a:solidFill>
          </a:ln>
        </p:spPr>
        <p:txBody>
          <a:bodyPr wrap="square">
            <a:spAutoFit/>
          </a:bodyPr>
          <a:lstStyle/>
          <a:p>
            <a:pPr fontAlgn="base"/>
            <a:r>
              <a:rPr lang="en-GB" b="1" dirty="0">
                <a:latin typeface="Modern Love Caps" panose="04070805081001020A01" pitchFamily="82" charset="0"/>
              </a:rPr>
              <a:t>Examples of species in Epping Forest</a:t>
            </a:r>
            <a:endParaRPr lang="en-US" dirty="0">
              <a:latin typeface="Modern Love Caps" panose="04070805081001020A01" pitchFamily="82" charset="0"/>
            </a:endParaRPr>
          </a:p>
          <a:p>
            <a:pPr fontAlgn="base"/>
            <a:r>
              <a:rPr lang="en-GB" dirty="0">
                <a:latin typeface="Agency FB" panose="020B0503020202020204" pitchFamily="34" charset="0"/>
              </a:rPr>
              <a:t>Epping Forest has a complex food web composed of thousands of species. The forest has:</a:t>
            </a:r>
          </a:p>
          <a:p>
            <a:pPr marL="285750" indent="-285750" fontAlgn="base">
              <a:buFont typeface="Arial" panose="020B0604020202020204" pitchFamily="34" charset="0"/>
              <a:buChar char="•"/>
            </a:pPr>
            <a:r>
              <a:rPr lang="en-GB" dirty="0">
                <a:latin typeface="Agency FB" panose="020B0503020202020204" pitchFamily="34" charset="0"/>
              </a:rPr>
              <a:t> a wide variety of native tree species that include beech, elm, oak and ash;</a:t>
            </a:r>
          </a:p>
          <a:p>
            <a:pPr marL="285750" indent="-285750" fontAlgn="base">
              <a:buFont typeface="Arial" panose="020B0604020202020204" pitchFamily="34" charset="0"/>
              <a:buChar char="•"/>
            </a:pPr>
            <a:r>
              <a:rPr lang="en-GB" dirty="0">
                <a:latin typeface="Agency FB" panose="020B0503020202020204" pitchFamily="34" charset="0"/>
              </a:rPr>
              <a:t>a shrub layer consisting of hazel and holly, along with grasses, brambles, fern, bracken and flowering plants;</a:t>
            </a:r>
          </a:p>
          <a:p>
            <a:pPr marL="285750" indent="-285750" fontAlgn="base">
              <a:buFont typeface="Arial" panose="020B0604020202020204" pitchFamily="34" charset="0"/>
              <a:buChar char="•"/>
            </a:pPr>
            <a:r>
              <a:rPr lang="en-GB" dirty="0">
                <a:latin typeface="Agency FB" panose="020B0503020202020204" pitchFamily="34" charset="0"/>
              </a:rPr>
              <a:t>177 species of lichen and moss</a:t>
            </a:r>
          </a:p>
          <a:p>
            <a:pPr marL="285750" indent="-285750" fontAlgn="base">
              <a:buFont typeface="Arial" panose="020B0604020202020204" pitchFamily="34" charset="0"/>
              <a:buChar char="•"/>
            </a:pPr>
            <a:r>
              <a:rPr lang="en-GB" dirty="0">
                <a:latin typeface="Agency FB" panose="020B0503020202020204" pitchFamily="34" charset="0"/>
              </a:rPr>
              <a:t>many primary consumers, including insects and small mammals, and deer, along with 38 species of birds</a:t>
            </a:r>
          </a:p>
          <a:p>
            <a:pPr marL="285750" indent="-285750" fontAlgn="base">
              <a:buFont typeface="Arial" panose="020B0604020202020204" pitchFamily="34" charset="0"/>
              <a:buChar char="•"/>
            </a:pPr>
            <a:r>
              <a:rPr lang="en-GB" dirty="0">
                <a:latin typeface="Agency FB" panose="020B0503020202020204" pitchFamily="34" charset="0"/>
              </a:rPr>
              <a:t>secondary consumers such as owls, adders and foxes;</a:t>
            </a:r>
          </a:p>
          <a:p>
            <a:pPr marL="285750" indent="-285750" fontAlgn="base">
              <a:buFont typeface="Arial" panose="020B0604020202020204" pitchFamily="34" charset="0"/>
              <a:buChar char="•"/>
            </a:pPr>
            <a:r>
              <a:rPr lang="en-GB" dirty="0">
                <a:latin typeface="Agency FB" panose="020B0503020202020204" pitchFamily="34" charset="0"/>
              </a:rPr>
              <a:t>700 species of fungi, important decomposers, which are common due to a large amount of deadwood;</a:t>
            </a:r>
          </a:p>
          <a:p>
            <a:pPr marL="285750" indent="-285750" fontAlgn="base">
              <a:buFont typeface="Arial" panose="020B0604020202020204" pitchFamily="34" charset="0"/>
              <a:buChar char="•"/>
            </a:pPr>
            <a:r>
              <a:rPr lang="en-GB" dirty="0">
                <a:latin typeface="Agency FB" panose="020B0503020202020204" pitchFamily="34" charset="0"/>
              </a:rPr>
              <a:t>over 100 lakes and ponds provide essential habitats for numerous fauna species (animals) and flora (plants).</a:t>
            </a:r>
          </a:p>
        </p:txBody>
      </p:sp>
      <p:sp>
        <p:nvSpPr>
          <p:cNvPr id="2" name="Title 1"/>
          <p:cNvSpPr>
            <a:spLocks noGrp="1"/>
          </p:cNvSpPr>
          <p:nvPr>
            <p:ph type="title"/>
          </p:nvPr>
        </p:nvSpPr>
        <p:spPr>
          <a:xfrm>
            <a:off x="154437" y="297890"/>
            <a:ext cx="9225090" cy="573993"/>
          </a:xfrm>
          <a:solidFill>
            <a:schemeClr val="bg1"/>
          </a:solidFill>
          <a:ln>
            <a:solidFill>
              <a:srgbClr val="92D050"/>
            </a:solidFill>
          </a:ln>
        </p:spPr>
        <p:txBody>
          <a:bodyPr>
            <a:noAutofit/>
          </a:bodyPr>
          <a:lstStyle/>
          <a:p>
            <a:pPr algn="ctr"/>
            <a:r>
              <a:rPr lang="en-GB" sz="3200" dirty="0">
                <a:latin typeface="Modern Love Caps" panose="04070805081001020A01" pitchFamily="82" charset="0"/>
              </a:rPr>
              <a:t>Epping Forest – Small scale Ecosystem</a:t>
            </a:r>
          </a:p>
        </p:txBody>
      </p:sp>
      <p:sp>
        <p:nvSpPr>
          <p:cNvPr id="4" name="Rectangle 3"/>
          <p:cNvSpPr/>
          <p:nvPr/>
        </p:nvSpPr>
        <p:spPr>
          <a:xfrm>
            <a:off x="154437" y="5099791"/>
            <a:ext cx="11883126" cy="1477328"/>
          </a:xfrm>
          <a:prstGeom prst="rect">
            <a:avLst/>
          </a:prstGeom>
          <a:solidFill>
            <a:schemeClr val="bg1"/>
          </a:solidFill>
          <a:ln>
            <a:solidFill>
              <a:srgbClr val="92D050"/>
            </a:solidFill>
          </a:ln>
        </p:spPr>
        <p:txBody>
          <a:bodyPr wrap="square">
            <a:spAutoFit/>
          </a:bodyPr>
          <a:lstStyle/>
          <a:p>
            <a:r>
              <a:rPr lang="en-GB" dirty="0">
                <a:latin typeface="Modern Love Caps" panose="04070805081001020A01" pitchFamily="82" charset="0"/>
              </a:rPr>
              <a:t>Sustainable Management of Epping Forest</a:t>
            </a:r>
          </a:p>
          <a:p>
            <a:pPr marL="285750" indent="-285750">
              <a:buFont typeface="Arial" panose="020B0604020202020204" pitchFamily="34" charset="0"/>
              <a:buChar char="•"/>
            </a:pPr>
            <a:r>
              <a:rPr lang="en-GB" dirty="0">
                <a:latin typeface="Agency FB" panose="020B0503020202020204" pitchFamily="34" charset="0"/>
              </a:rPr>
              <a:t>Recreation is controlled within the forest, including having designated car parking areas, a visitor centre and leaflets on how to use the forest to protect the environment. Paths for walking and riding are open to public use. There are currently 13 Keepers employed to protect the forest environment. </a:t>
            </a:r>
          </a:p>
          <a:p>
            <a:pPr marL="285750" indent="-285750">
              <a:buFont typeface="Arial" panose="020B0604020202020204" pitchFamily="34" charset="0"/>
              <a:buChar char="•"/>
            </a:pPr>
            <a:r>
              <a:rPr lang="en-GB" dirty="0">
                <a:latin typeface="Agency FB" panose="020B0503020202020204" pitchFamily="34" charset="0"/>
              </a:rPr>
              <a:t>Vegetation is cut back to protect the native deer population from road traffic accidents. </a:t>
            </a:r>
          </a:p>
          <a:p>
            <a:pPr marL="285750" indent="-285750">
              <a:buFont typeface="Arial" panose="020B0604020202020204" pitchFamily="34" charset="0"/>
              <a:buChar char="•"/>
            </a:pPr>
            <a:r>
              <a:rPr lang="en-GB" dirty="0">
                <a:latin typeface="Agency FB" panose="020B0503020202020204" pitchFamily="34" charset="0"/>
              </a:rPr>
              <a:t>Cattle have been reintroduced in some areas as grazing supports the growth of some flora.</a:t>
            </a:r>
          </a:p>
        </p:txBody>
      </p:sp>
      <p:sp>
        <p:nvSpPr>
          <p:cNvPr id="17" name="Content Placeholder 2">
            <a:extLst>
              <a:ext uri="{FF2B5EF4-FFF2-40B4-BE49-F238E27FC236}">
                <a16:creationId xmlns:a16="http://schemas.microsoft.com/office/drawing/2014/main" id="{BBF31E68-2F11-438B-B018-C011652827F5}"/>
              </a:ext>
            </a:extLst>
          </p:cNvPr>
          <p:cNvSpPr txBox="1">
            <a:spLocks/>
          </p:cNvSpPr>
          <p:nvPr/>
        </p:nvSpPr>
        <p:spPr>
          <a:xfrm>
            <a:off x="154437" y="973378"/>
            <a:ext cx="3032108" cy="3970318"/>
          </a:xfrm>
          <a:prstGeom prst="rect">
            <a:avLst/>
          </a:prstGeom>
          <a:solidFill>
            <a:schemeClr val="bg1"/>
          </a:solidFill>
          <a:ln>
            <a:solidFill>
              <a:srgbClr val="92D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latin typeface="Modern Love Caps" panose="04070805081001020A01" pitchFamily="82" charset="0"/>
              </a:rPr>
              <a:t>Location &amp; Background:</a:t>
            </a:r>
          </a:p>
          <a:p>
            <a:pPr marL="0" indent="0">
              <a:buNone/>
            </a:pPr>
            <a:r>
              <a:rPr lang="en-GB" sz="1800" dirty="0">
                <a:latin typeface="Agency FB" panose="020B0503020202020204" pitchFamily="34" charset="0"/>
              </a:rPr>
              <a:t>Epping forest is an ancient, deciduous woodland to the northeast of London. The forest is approximately 19 kilometres long from north to south but no more than 4 kilometres from east to west at its widest point.</a:t>
            </a:r>
          </a:p>
          <a:p>
            <a:pPr marL="0" indent="0">
              <a:buNone/>
            </a:pPr>
            <a:r>
              <a:rPr lang="en-GB" sz="1800" dirty="0">
                <a:latin typeface="Agency FB" panose="020B0503020202020204" pitchFamily="34" charset="0"/>
              </a:rPr>
              <a:t>The forest has been used for hunting and timber resources. Recreation is the leading role of the forest now. </a:t>
            </a:r>
          </a:p>
          <a:p>
            <a:pPr marL="0" indent="0">
              <a:buNone/>
            </a:pPr>
            <a:r>
              <a:rPr lang="en-GB" sz="1800" dirty="0">
                <a:latin typeface="Agency FB" panose="020B0503020202020204" pitchFamily="34" charset="0"/>
              </a:rPr>
              <a:t>The forest is designated as a Site of Special Scientific Interest (SSSI), meaning it is a protected environment.</a:t>
            </a:r>
          </a:p>
          <a:p>
            <a:pPr marL="0" indent="0">
              <a:buNone/>
            </a:pPr>
            <a:endParaRPr lang="en-GB" sz="1800" dirty="0">
              <a:latin typeface="Agency FB" panose="020B0503020202020204" pitchFamily="34" charset="0"/>
            </a:endParaRPr>
          </a:p>
        </p:txBody>
      </p:sp>
      <p:pic>
        <p:nvPicPr>
          <p:cNvPr id="11" name="Picture 10">
            <a:extLst>
              <a:ext uri="{FF2B5EF4-FFF2-40B4-BE49-F238E27FC236}">
                <a16:creationId xmlns:a16="http://schemas.microsoft.com/office/drawing/2014/main" id="{2FB34DA5-2A90-4D73-A769-DE82533D8CA0}"/>
              </a:ext>
            </a:extLst>
          </p:cNvPr>
          <p:cNvPicPr>
            <a:picLocks noChangeAspect="1"/>
          </p:cNvPicPr>
          <p:nvPr/>
        </p:nvPicPr>
        <p:blipFill>
          <a:blip r:embed="rId2"/>
          <a:stretch>
            <a:fillRect/>
          </a:stretch>
        </p:blipFill>
        <p:spPr>
          <a:xfrm>
            <a:off x="9559637" y="297890"/>
            <a:ext cx="2422508" cy="4655193"/>
          </a:xfrm>
          <a:prstGeom prst="rect">
            <a:avLst/>
          </a:prstGeom>
        </p:spPr>
      </p:pic>
    </p:spTree>
    <p:extLst>
      <p:ext uri="{BB962C8B-B14F-4D97-AF65-F5344CB8AC3E}">
        <p14:creationId xmlns:p14="http://schemas.microsoft.com/office/powerpoint/2010/main" val="3720781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8473</TotalTime>
  <Words>4749</Words>
  <Application>Microsoft Office PowerPoint</Application>
  <PresentationFormat>Widescreen</PresentationFormat>
  <Paragraphs>240</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Agency FB</vt:lpstr>
      <vt:lpstr>Arial</vt:lpstr>
      <vt:lpstr>Calibri</vt:lpstr>
      <vt:lpstr>Calibri Light</vt:lpstr>
      <vt:lpstr>Comic Sans MS</vt:lpstr>
      <vt:lpstr>Helvetica Neue</vt:lpstr>
      <vt:lpstr>Modern Love Caps</vt:lpstr>
      <vt:lpstr>Times New Roman</vt:lpstr>
      <vt:lpstr>Office Theme</vt:lpstr>
      <vt:lpstr>Paper 1  Case Study Booklet</vt:lpstr>
      <vt:lpstr>PowerPoint Presentation</vt:lpstr>
      <vt:lpstr>The challenge of Natural Hazards</vt:lpstr>
      <vt:lpstr>Kaikoura Earthquake (HIC)</vt:lpstr>
      <vt:lpstr>Nepal Earthquake (LIC)</vt:lpstr>
      <vt:lpstr>Hurricane Katrina</vt:lpstr>
      <vt:lpstr>Beast from the East</vt:lpstr>
      <vt:lpstr>The living World</vt:lpstr>
      <vt:lpstr>Epping Forest – Small scale Ecosystem</vt:lpstr>
      <vt:lpstr>The Amazon Rainforest</vt:lpstr>
      <vt:lpstr>The Sahara Desert</vt:lpstr>
      <vt:lpstr>Desertification – Sahel </vt:lpstr>
      <vt:lpstr>Physical Landscapes in the uk</vt:lpstr>
      <vt:lpstr>Holderness Coast - Landforms</vt:lpstr>
      <vt:lpstr>Holderness Coast - Management</vt:lpstr>
      <vt:lpstr>River Tees – Source to Mouth</vt:lpstr>
      <vt:lpstr>Boscastle – Flood Management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dc:title>
  <dc:creator>E Bradbury SOU</dc:creator>
  <cp:lastModifiedBy>E Bradbury SOU</cp:lastModifiedBy>
  <cp:revision>49</cp:revision>
  <dcterms:created xsi:type="dcterms:W3CDTF">2022-06-22T14:16:26Z</dcterms:created>
  <dcterms:modified xsi:type="dcterms:W3CDTF">2022-07-13T13:26:22Z</dcterms:modified>
</cp:coreProperties>
</file>