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9" r:id="rId2"/>
    <p:sldId id="292" r:id="rId3"/>
    <p:sldId id="302" r:id="rId4"/>
    <p:sldId id="301" r:id="rId5"/>
    <p:sldId id="297" r:id="rId6"/>
    <p:sldId id="282" r:id="rId7"/>
    <p:sldId id="288"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CCFF"/>
    <a:srgbClr val="CCECFF"/>
    <a:srgbClr val="CCCCFF"/>
    <a:srgbClr val="FF9933"/>
    <a:srgbClr val="990099"/>
    <a:srgbClr val="CC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1023" autoAdjust="0"/>
  </p:normalViewPr>
  <p:slideViewPr>
    <p:cSldViewPr snapToGrid="0">
      <p:cViewPr varScale="1">
        <p:scale>
          <a:sx n="80" d="100"/>
          <a:sy n="80" d="100"/>
        </p:scale>
        <p:origin x="38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109980-8FA5-409B-8722-69A37DBAE62E}" type="datetimeFigureOut">
              <a:rPr lang="en-GB" smtClean="0"/>
              <a:t>27/02/2024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E8C1B47-5E22-4B5E-AA34-31038F851A7B}" type="slidenum">
              <a:rPr lang="en-GB" smtClean="0"/>
              <a:t>‹#›</a:t>
            </a:fld>
            <a:endParaRPr lang="en-GB"/>
          </a:p>
        </p:txBody>
      </p:sp>
    </p:spTree>
    <p:extLst>
      <p:ext uri="{BB962C8B-B14F-4D97-AF65-F5344CB8AC3E}">
        <p14:creationId xmlns:p14="http://schemas.microsoft.com/office/powerpoint/2010/main" val="88751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7030A7-CC34-489A-8E67-00E71378EDC8}" type="datetimeFigureOut">
              <a:rPr lang="en-GB" smtClean="0"/>
              <a:t>27/02/2024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6DE01A-FE34-461F-A54E-A50137A51786}" type="slidenum">
              <a:rPr lang="en-GB" smtClean="0"/>
              <a:t>‹#›</a:t>
            </a:fld>
            <a:endParaRPr lang="en-GB"/>
          </a:p>
        </p:txBody>
      </p:sp>
    </p:spTree>
    <p:extLst>
      <p:ext uri="{BB962C8B-B14F-4D97-AF65-F5344CB8AC3E}">
        <p14:creationId xmlns:p14="http://schemas.microsoft.com/office/powerpoint/2010/main" val="336140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07D282-F6F4-4DF2-A57C-4165F60C129D}" type="slidenum">
              <a:rPr lang="en-GB" altLang="en-US" smtClean="0">
                <a:latin typeface="Arial" panose="020B0604020202020204" pitchFamily="34" charset="0"/>
                <a:cs typeface="Arial" panose="020B0604020202020204" pitchFamily="34" charset="0"/>
              </a:rPr>
              <a:pPr>
                <a:spcBef>
                  <a:spcPct val="0"/>
                </a:spcBef>
              </a:pPr>
              <a:t>1</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04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DD29A-5A66-499B-A5E7-1910ECA7DCC4}" type="slidenum">
              <a:rPr lang="en-GB" smtClean="0"/>
              <a:t>2</a:t>
            </a:fld>
            <a:endParaRPr lang="en-GB"/>
          </a:p>
        </p:txBody>
      </p:sp>
    </p:spTree>
    <p:extLst>
      <p:ext uri="{BB962C8B-B14F-4D97-AF65-F5344CB8AC3E}">
        <p14:creationId xmlns:p14="http://schemas.microsoft.com/office/powerpoint/2010/main" val="113739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DD29A-5A66-499B-A5E7-1910ECA7DCC4}" type="slidenum">
              <a:rPr lang="en-GB" smtClean="0"/>
              <a:t>5</a:t>
            </a:fld>
            <a:endParaRPr lang="en-GB"/>
          </a:p>
        </p:txBody>
      </p:sp>
    </p:spTree>
    <p:extLst>
      <p:ext uri="{BB962C8B-B14F-4D97-AF65-F5344CB8AC3E}">
        <p14:creationId xmlns:p14="http://schemas.microsoft.com/office/powerpoint/2010/main" val="234596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DD29A-5A66-499B-A5E7-1910ECA7DCC4}" type="slidenum">
              <a:rPr lang="en-GB" smtClean="0"/>
              <a:t>7</a:t>
            </a:fld>
            <a:endParaRPr lang="en-GB"/>
          </a:p>
        </p:txBody>
      </p:sp>
    </p:spTree>
    <p:extLst>
      <p:ext uri="{BB962C8B-B14F-4D97-AF65-F5344CB8AC3E}">
        <p14:creationId xmlns:p14="http://schemas.microsoft.com/office/powerpoint/2010/main" val="6816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66180930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995417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0691189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56418709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5304168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946EE0-6DAF-4B40-8CEE-09A87C0C4734}"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9130056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946EE0-6DAF-4B40-8CEE-09A87C0C4734}" type="datetimeFigureOut">
              <a:rPr lang="en-GB" smtClean="0"/>
              <a:t>27/02/2024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62665816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946EE0-6DAF-4B40-8CEE-09A87C0C4734}" type="datetimeFigureOut">
              <a:rPr lang="en-GB" smtClean="0"/>
              <a:t>27/02/2024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0400398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46EE0-6DAF-4B40-8CEE-09A87C0C4734}" type="datetimeFigureOut">
              <a:rPr lang="en-GB" smtClean="0"/>
              <a:t>27/02/2024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8693610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46EE0-6DAF-4B40-8CEE-09A87C0C4734}"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37889496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46EE0-6DAF-4B40-8CEE-09A87C0C4734}"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5870183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46EE0-6DAF-4B40-8CEE-09A87C0C4734}" type="datetimeFigureOut">
              <a:rPr lang="en-GB" smtClean="0"/>
              <a:t>27/02/2024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CEEF9-82E6-4461-B3A3-FBA1B28FA1E6}" type="slidenum">
              <a:rPr lang="en-GB" smtClean="0"/>
              <a:t>‹#›</a:t>
            </a:fld>
            <a:endParaRPr lang="en-GB"/>
          </a:p>
        </p:txBody>
      </p:sp>
    </p:spTree>
    <p:extLst>
      <p:ext uri="{BB962C8B-B14F-4D97-AF65-F5344CB8AC3E}">
        <p14:creationId xmlns:p14="http://schemas.microsoft.com/office/powerpoint/2010/main" val="195279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233913" y="1452563"/>
            <a:ext cx="1493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000">
                <a:latin typeface="Comic Sans MS" panose="030F0702030302020204" pitchFamily="66" charset="0"/>
                <a:cs typeface="Arial" panose="020B0604020202020204" pitchFamily="34" charset="0"/>
              </a:rPr>
              <a:t>We are Learning to...</a:t>
            </a:r>
          </a:p>
        </p:txBody>
      </p:sp>
      <p:sp>
        <p:nvSpPr>
          <p:cNvPr id="2" name="Rectangle 1"/>
          <p:cNvSpPr/>
          <p:nvPr/>
        </p:nvSpPr>
        <p:spPr>
          <a:xfrm>
            <a:off x="1817689" y="4791455"/>
            <a:ext cx="2409825" cy="193001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Comic Sans MS" panose="030F0702030302020204" pitchFamily="66" charset="0"/>
              </a:rPr>
              <a:t>You will be able to understand the three parts of the Trinity.</a:t>
            </a:r>
            <a:endParaRPr lang="en-GB" dirty="0">
              <a:latin typeface="Comic Sans MS" panose="030F0702030302020204" pitchFamily="66" charset="0"/>
            </a:endParaRPr>
          </a:p>
        </p:txBody>
      </p:sp>
      <p:sp>
        <p:nvSpPr>
          <p:cNvPr id="4" name="Rectangle 3"/>
          <p:cNvSpPr/>
          <p:nvPr/>
        </p:nvSpPr>
        <p:spPr>
          <a:xfrm>
            <a:off x="4899025" y="4791455"/>
            <a:ext cx="2408238" cy="193001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solidFill>
                  <a:schemeClr val="tx1"/>
                </a:solidFill>
                <a:latin typeface="Comic Sans MS" panose="030F0702030302020204" pitchFamily="66" charset="0"/>
              </a:rPr>
              <a:t>You will be able to explain the different roles of each part of the Trinity.</a:t>
            </a:r>
            <a:endParaRPr lang="en-GB" dirty="0">
              <a:solidFill>
                <a:schemeClr val="tx1"/>
              </a:solidFill>
              <a:latin typeface="Comic Sans MS" panose="030F0702030302020204" pitchFamily="66" charset="0"/>
            </a:endParaRPr>
          </a:p>
        </p:txBody>
      </p:sp>
      <p:sp>
        <p:nvSpPr>
          <p:cNvPr id="5" name="Rectangle 4"/>
          <p:cNvSpPr/>
          <p:nvPr/>
        </p:nvSpPr>
        <p:spPr>
          <a:xfrm>
            <a:off x="7978776" y="4791455"/>
            <a:ext cx="2530475" cy="193001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solidFill>
                  <a:schemeClr val="tx1"/>
                </a:solidFill>
                <a:latin typeface="Comic Sans MS" panose="030F0702030302020204" pitchFamily="66" charset="0"/>
              </a:rPr>
              <a:t>You will be able to understand where the beliefs about God can be found.</a:t>
            </a:r>
            <a:endParaRPr lang="en-GB" dirty="0">
              <a:solidFill>
                <a:schemeClr val="tx1"/>
              </a:solidFill>
              <a:latin typeface="Comic Sans MS" panose="030F0702030302020204" pitchFamily="66" charset="0"/>
            </a:endParaRPr>
          </a:p>
        </p:txBody>
      </p:sp>
      <p:sp>
        <p:nvSpPr>
          <p:cNvPr id="21" name="Rectangle 20"/>
          <p:cNvSpPr/>
          <p:nvPr/>
        </p:nvSpPr>
        <p:spPr>
          <a:xfrm>
            <a:off x="1829350" y="198439"/>
            <a:ext cx="10073616" cy="1621217"/>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GB" sz="2800" dirty="0">
                <a:solidFill>
                  <a:srgbClr val="002060"/>
                </a:solidFill>
                <a:latin typeface="Comic Sans MS" panose="030F0702030302020204" pitchFamily="66" charset="0"/>
              </a:rPr>
              <a:t>	</a:t>
            </a:r>
            <a:r>
              <a:rPr lang="en-GB" sz="2800" u="sng" dirty="0">
                <a:solidFill>
                  <a:schemeClr val="tx1"/>
                </a:solidFill>
                <a:latin typeface="Comic Sans MS" panose="030F0702030302020204" pitchFamily="66" charset="0"/>
              </a:rPr>
              <a:t>Classwork</a:t>
            </a:r>
            <a:r>
              <a:rPr lang="en-GB" sz="2800" dirty="0">
                <a:solidFill>
                  <a:schemeClr val="tx1"/>
                </a:solidFill>
                <a:latin typeface="Comic Sans MS" panose="030F0702030302020204" pitchFamily="66" charset="0"/>
              </a:rPr>
              <a:t>                       </a:t>
            </a:r>
            <a:fld id="{B059CCF0-FA43-44F9-8ACF-78A45C90DC6D}" type="datetime2">
              <a:rPr lang="en-GB" sz="2800" u="sng" smtClean="0">
                <a:solidFill>
                  <a:schemeClr val="tx1"/>
                </a:solidFill>
                <a:latin typeface="Comic Sans MS" panose="030F0702030302020204" pitchFamily="66" charset="0"/>
              </a:rPr>
              <a:t>Tuesday, 27 February 2024</a:t>
            </a:fld>
            <a:r>
              <a:rPr lang="en-GB" sz="2800" b="1" dirty="0">
                <a:solidFill>
                  <a:schemeClr val="tx1"/>
                </a:solidFill>
                <a:latin typeface="Comic Sans MS" panose="030F0702030302020204" pitchFamily="66" charset="0"/>
              </a:rPr>
              <a:t>	</a:t>
            </a:r>
            <a:r>
              <a:rPr lang="en-GB" sz="2800" b="1" u="sng" dirty="0">
                <a:solidFill>
                  <a:schemeClr val="tx1"/>
                </a:solidFill>
                <a:latin typeface="Comic Sans MS" panose="030F0702030302020204" pitchFamily="66" charset="0"/>
              </a:rPr>
              <a:t>Christian Beliefs - The Trinity</a:t>
            </a:r>
            <a:endParaRPr lang="en-GB" sz="2400" b="1" u="sng" dirty="0">
              <a:solidFill>
                <a:schemeClr val="tx1"/>
              </a:solidFill>
              <a:latin typeface="Comic Sans MS" panose="030F0702030302020204" pitchFamily="66" charset="0"/>
            </a:endParaRPr>
          </a:p>
        </p:txBody>
      </p:sp>
      <p:pic>
        <p:nvPicPr>
          <p:cNvPr id="5127"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63" y="693739"/>
            <a:ext cx="738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26"/>
          <p:cNvSpPr txBox="1">
            <a:spLocks noChangeArrowheads="1"/>
          </p:cNvSpPr>
          <p:nvPr/>
        </p:nvSpPr>
        <p:spPr bwMode="auto">
          <a:xfrm>
            <a:off x="125963" y="0"/>
            <a:ext cx="1493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000" dirty="0">
                <a:latin typeface="Comic Sans MS" panose="030F0702030302020204" pitchFamily="66" charset="0"/>
                <a:cs typeface="Arial" panose="020B0604020202020204" pitchFamily="34" charset="0"/>
              </a:rPr>
              <a:t>The BIG Idea</a:t>
            </a:r>
          </a:p>
        </p:txBody>
      </p:sp>
      <p:sp>
        <p:nvSpPr>
          <p:cNvPr id="28" name="Rectangle 27"/>
          <p:cNvSpPr/>
          <p:nvPr/>
        </p:nvSpPr>
        <p:spPr>
          <a:xfrm>
            <a:off x="1829350" y="1857386"/>
            <a:ext cx="10073616" cy="75724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137160">
              <a:defRPr/>
            </a:pPr>
            <a:r>
              <a:rPr lang="en-GB" sz="2400" b="1" dirty="0">
                <a:solidFill>
                  <a:schemeClr val="accent1"/>
                </a:solidFill>
                <a:latin typeface="Comic Sans MS" panose="030F0702030302020204" pitchFamily="66" charset="0"/>
              </a:rPr>
              <a:t>Understand what the ‘trinity’ is and why it is an important belief of Christianity.</a:t>
            </a:r>
          </a:p>
        </p:txBody>
      </p:sp>
      <p:sp>
        <p:nvSpPr>
          <p:cNvPr id="29" name="Right Arrow 28"/>
          <p:cNvSpPr/>
          <p:nvPr/>
        </p:nvSpPr>
        <p:spPr>
          <a:xfrm>
            <a:off x="4248151" y="5310188"/>
            <a:ext cx="650875" cy="590550"/>
          </a:xfrm>
          <a:prstGeom prst="rightArrow">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sz="1350"/>
          </a:p>
        </p:txBody>
      </p:sp>
      <p:sp>
        <p:nvSpPr>
          <p:cNvPr id="30" name="Right Arrow 29"/>
          <p:cNvSpPr/>
          <p:nvPr/>
        </p:nvSpPr>
        <p:spPr>
          <a:xfrm>
            <a:off x="7323138" y="5345113"/>
            <a:ext cx="635000" cy="588962"/>
          </a:xfrm>
          <a:prstGeom prst="rightArrow">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sz="1350"/>
          </a:p>
        </p:txBody>
      </p:sp>
      <p:sp>
        <p:nvSpPr>
          <p:cNvPr id="5132" name="TextBox 6"/>
          <p:cNvSpPr txBox="1">
            <a:spLocks noChangeArrowheads="1"/>
          </p:cNvSpPr>
          <p:nvPr/>
        </p:nvSpPr>
        <p:spPr bwMode="auto">
          <a:xfrm>
            <a:off x="1829350" y="4305718"/>
            <a:ext cx="3767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latin typeface="Comic Sans MS" panose="030F0702030302020204" pitchFamily="66" charset="0"/>
                <a:cs typeface="Arial" panose="020B0604020202020204" pitchFamily="34" charset="0"/>
              </a:rPr>
              <a:t>In today’s lesson...</a:t>
            </a:r>
          </a:p>
        </p:txBody>
      </p:sp>
      <p:cxnSp>
        <p:nvCxnSpPr>
          <p:cNvPr id="7" name="Straight Connector 6"/>
          <p:cNvCxnSpPr>
            <a:cxnSpLocks/>
          </p:cNvCxnSpPr>
          <p:nvPr/>
        </p:nvCxnSpPr>
        <p:spPr>
          <a:xfrm>
            <a:off x="2743365" y="198439"/>
            <a:ext cx="18123" cy="16212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79476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607" y="111125"/>
            <a:ext cx="11524593" cy="1143000"/>
          </a:xfrm>
          <a:prstGeom prst="rect">
            <a:avLst/>
          </a:prstGeom>
          <a:solidFill>
            <a:schemeClr val="bg1"/>
          </a:solidFill>
          <a:ln w="508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dirty="0">
                <a:solidFill>
                  <a:srgbClr val="7030A0"/>
                </a:solidFill>
                <a:latin typeface="Comic Sans MS" panose="030F0702030302020204" pitchFamily="66" charset="0"/>
              </a:rPr>
              <a:t>	</a:t>
            </a:r>
            <a:r>
              <a:rPr lang="en-GB" b="1" u="sng" dirty="0">
                <a:latin typeface="Comic Sans MS" panose="030F0702030302020204" pitchFamily="66" charset="0"/>
              </a:rPr>
              <a:t>The Oneness of God</a:t>
            </a:r>
            <a:br>
              <a:rPr lang="en-GB" sz="3100" b="1" u="sng" dirty="0">
                <a:latin typeface="Comic Sans MS" panose="030F0702030302020204" pitchFamily="66" charset="0"/>
              </a:rPr>
            </a:br>
            <a:endParaRPr lang="en-GB" sz="3100" b="1" u="sng" dirty="0">
              <a:latin typeface="Comic Sans MS" panose="030F0702030302020204" pitchFamily="66" charset="0"/>
            </a:endParaRPr>
          </a:p>
        </p:txBody>
      </p:sp>
      <p:cxnSp>
        <p:nvCxnSpPr>
          <p:cNvPr id="8" name="Straight Connector 7"/>
          <p:cNvCxnSpPr/>
          <p:nvPr/>
        </p:nvCxnSpPr>
        <p:spPr>
          <a:xfrm>
            <a:off x="1242685" y="1365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7655" y="1017815"/>
            <a:ext cx="8434551" cy="5016758"/>
          </a:xfrm>
          <a:prstGeom prst="rect">
            <a:avLst/>
          </a:prstGeom>
          <a:solidFill>
            <a:srgbClr val="CCECFF"/>
          </a:solidFill>
          <a:ln w="38100">
            <a:solidFill>
              <a:srgbClr val="0070C0"/>
            </a:solidFill>
          </a:ln>
        </p:spPr>
        <p:txBody>
          <a:bodyPr wrap="square" rtlCol="0">
            <a:spAutoFit/>
          </a:bodyPr>
          <a:lstStyle/>
          <a:p>
            <a:r>
              <a:rPr lang="en-GB" sz="2000" b="1">
                <a:latin typeface="Comic Sans MS" panose="030F0702030302020204" pitchFamily="66" charset="0"/>
              </a:rPr>
              <a:t>Believing in one God is called monotheism, and believing in the oneness of God is the basis of Christianity:</a:t>
            </a:r>
          </a:p>
          <a:p>
            <a:pPr marL="285750" indent="-285750">
              <a:buFont typeface="Arial" panose="020B0604020202020204" pitchFamily="34" charset="0"/>
              <a:buChar char="•"/>
            </a:pPr>
            <a:r>
              <a:rPr lang="en-GB" sz="2000">
                <a:latin typeface="Comic Sans MS" panose="030F0702030302020204" pitchFamily="66" charset="0"/>
              </a:rPr>
              <a:t>The teachings in the Bible in both the Old and New testaments show clearly that there is only one God.</a:t>
            </a:r>
          </a:p>
          <a:p>
            <a:pPr marL="285750" indent="-285750">
              <a:buFont typeface="Arial" panose="020B0604020202020204" pitchFamily="34" charset="0"/>
              <a:buChar char="•"/>
            </a:pPr>
            <a:r>
              <a:rPr lang="en-GB" sz="2000">
                <a:latin typeface="Comic Sans MS" panose="030F0702030302020204" pitchFamily="66" charset="0"/>
              </a:rPr>
              <a:t>The belief in the oneness of God is the first of the 10 commandments, which all Christians accept as God’s rules about belief and behaviour.</a:t>
            </a:r>
          </a:p>
          <a:p>
            <a:pPr marL="285750" indent="-285750">
              <a:buFont typeface="Arial" panose="020B0604020202020204" pitchFamily="34" charset="0"/>
              <a:buChar char="•"/>
            </a:pPr>
            <a:r>
              <a:rPr lang="en-GB" sz="2000">
                <a:latin typeface="Comic Sans MS" panose="030F0702030302020204" pitchFamily="66" charset="0"/>
              </a:rPr>
              <a:t>When asked what was the greatest commandment, Jesus replied. </a:t>
            </a:r>
            <a:r>
              <a:rPr lang="en-GB" sz="2000" b="1">
                <a:solidFill>
                  <a:srgbClr val="0070C0"/>
                </a:solidFill>
                <a:latin typeface="Comic Sans MS" panose="030F0702030302020204" pitchFamily="66" charset="0"/>
              </a:rPr>
              <a:t>The most important one is this, ‘Hear O Israel, the Lord our God, the Lord is one’. (Mark 12.29)</a:t>
            </a:r>
          </a:p>
          <a:p>
            <a:pPr marL="285750" indent="-285750">
              <a:buFont typeface="Arial" panose="020B0604020202020204" pitchFamily="34" charset="0"/>
              <a:buChar char="•"/>
            </a:pPr>
            <a:r>
              <a:rPr lang="en-GB" sz="2000">
                <a:latin typeface="Comic Sans MS" panose="030F0702030302020204" pitchFamily="66" charset="0"/>
              </a:rPr>
              <a:t>The oneness of God is the teaching of the Church as seen in the Creeds, the decisions of the Church Councils and the writings of the Church leaders.</a:t>
            </a:r>
          </a:p>
          <a:p>
            <a:pPr marL="285750" indent="-285750">
              <a:buFont typeface="Arial" panose="020B0604020202020204" pitchFamily="34" charset="0"/>
              <a:buChar char="•"/>
            </a:pPr>
            <a:r>
              <a:rPr lang="en-GB" sz="2000">
                <a:latin typeface="Comic Sans MS" panose="030F0702030302020204" pitchFamily="66" charset="0"/>
              </a:rPr>
              <a:t>Christians believe that the oneness of God is shown in the universe that God created. They believe that the fact it is a universe working to one set of laws means it was created by one God.</a:t>
            </a:r>
            <a:endParaRPr lang="en-GB" sz="2000" dirty="0">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2206" y="298231"/>
            <a:ext cx="3725167" cy="3725167"/>
          </a:xfrm>
          <a:prstGeom prst="rect">
            <a:avLst/>
          </a:prstGeom>
        </p:spPr>
      </p:pic>
    </p:spTree>
    <p:extLst>
      <p:ext uri="{BB962C8B-B14F-4D97-AF65-F5344CB8AC3E}">
        <p14:creationId xmlns:p14="http://schemas.microsoft.com/office/powerpoint/2010/main" val="18810029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2111"/>
          <a:stretch/>
        </p:blipFill>
        <p:spPr>
          <a:xfrm>
            <a:off x="0" y="0"/>
            <a:ext cx="6096851" cy="3014133"/>
          </a:xfrm>
          <a:prstGeom prst="rect">
            <a:avLst/>
          </a:prstGeom>
        </p:spPr>
      </p:pic>
      <p:pic>
        <p:nvPicPr>
          <p:cNvPr id="5" name="Picture 4"/>
          <p:cNvPicPr>
            <a:picLocks noChangeAspect="1"/>
          </p:cNvPicPr>
          <p:nvPr/>
        </p:nvPicPr>
        <p:blipFill rotWithShape="1">
          <a:blip r:embed="rId2"/>
          <a:srcRect b="12111"/>
          <a:stretch/>
        </p:blipFill>
        <p:spPr>
          <a:xfrm>
            <a:off x="85092" y="3200400"/>
            <a:ext cx="6096851" cy="3014133"/>
          </a:xfrm>
          <a:prstGeom prst="rect">
            <a:avLst/>
          </a:prstGeom>
        </p:spPr>
      </p:pic>
      <p:pic>
        <p:nvPicPr>
          <p:cNvPr id="2" name="Picture 1"/>
          <p:cNvPicPr>
            <a:picLocks noChangeAspect="1"/>
          </p:cNvPicPr>
          <p:nvPr/>
        </p:nvPicPr>
        <p:blipFill>
          <a:blip r:embed="rId3"/>
          <a:stretch>
            <a:fillRect/>
          </a:stretch>
        </p:blipFill>
        <p:spPr>
          <a:xfrm rot="16200000">
            <a:off x="5114281" y="1660426"/>
            <a:ext cx="6096528" cy="3011685"/>
          </a:xfrm>
          <a:prstGeom prst="rect">
            <a:avLst/>
          </a:prstGeom>
        </p:spPr>
      </p:pic>
    </p:spTree>
    <p:extLst>
      <p:ext uri="{BB962C8B-B14F-4D97-AF65-F5344CB8AC3E}">
        <p14:creationId xmlns:p14="http://schemas.microsoft.com/office/powerpoint/2010/main" val="121686563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31467" y="1594916"/>
            <a:ext cx="5465600" cy="4919040"/>
          </a:xfrm>
          <a:prstGeom prst="rect">
            <a:avLst/>
          </a:prstGeom>
        </p:spPr>
      </p:pic>
      <p:sp>
        <p:nvSpPr>
          <p:cNvPr id="7" name="TextBox 6"/>
          <p:cNvSpPr txBox="1"/>
          <p:nvPr/>
        </p:nvSpPr>
        <p:spPr>
          <a:xfrm>
            <a:off x="362607" y="1594916"/>
            <a:ext cx="5445526" cy="4278094"/>
          </a:xfrm>
          <a:prstGeom prst="rect">
            <a:avLst/>
          </a:prstGeom>
          <a:noFill/>
        </p:spPr>
        <p:txBody>
          <a:bodyPr wrap="square" rtlCol="0">
            <a:spAutoFit/>
          </a:bodyPr>
          <a:lstStyle/>
          <a:p>
            <a:r>
              <a:rPr lang="en-GB" sz="1600" dirty="0">
                <a:latin typeface="Comic Sans MS" panose="030F0702030302020204" pitchFamily="66" charset="0"/>
              </a:rPr>
              <a:t>The belief that there is only one God, but he exists in three persons.</a:t>
            </a:r>
          </a:p>
          <a:p>
            <a:endParaRPr lang="en-GB" sz="1600" dirty="0">
              <a:latin typeface="Comic Sans MS" panose="030F0702030302020204" pitchFamily="66" charset="0"/>
            </a:endParaRPr>
          </a:p>
          <a:p>
            <a:r>
              <a:rPr lang="en-GB" sz="1600" dirty="0">
                <a:latin typeface="Comic Sans MS" panose="030F0702030302020204" pitchFamily="66" charset="0"/>
              </a:rPr>
              <a:t>Although each of the persons are different, they are all fully God, they all show the oneness of God.</a:t>
            </a:r>
          </a:p>
          <a:p>
            <a:endParaRPr lang="en-GB" sz="1600" dirty="0">
              <a:latin typeface="Comic Sans MS" panose="030F0702030302020204" pitchFamily="66" charset="0"/>
            </a:endParaRPr>
          </a:p>
          <a:p>
            <a:r>
              <a:rPr lang="en-GB" sz="1600" b="1" dirty="0">
                <a:latin typeface="Comic Sans MS" panose="030F0702030302020204" pitchFamily="66" charset="0"/>
              </a:rPr>
              <a:t>God the Father – Creator of the universe and is the almighty (omnipotent, he has all the power)</a:t>
            </a:r>
          </a:p>
          <a:p>
            <a:endParaRPr lang="en-GB" sz="1600" b="1" dirty="0">
              <a:latin typeface="Comic Sans MS" panose="030F0702030302020204" pitchFamily="66" charset="0"/>
            </a:endParaRPr>
          </a:p>
          <a:p>
            <a:r>
              <a:rPr lang="en-GB" sz="1600" b="1" dirty="0">
                <a:latin typeface="Comic Sans MS" panose="030F0702030302020204" pitchFamily="66" charset="0"/>
              </a:rPr>
              <a:t>God the Son – Jesus Christ who is ‘Lord’ and the son of the Father</a:t>
            </a:r>
          </a:p>
          <a:p>
            <a:endParaRPr lang="en-GB" sz="1600" b="1" dirty="0">
              <a:latin typeface="Comic Sans MS" panose="030F0702030302020204" pitchFamily="66" charset="0"/>
            </a:endParaRPr>
          </a:p>
          <a:p>
            <a:r>
              <a:rPr lang="en-GB" sz="1600" b="1" dirty="0">
                <a:latin typeface="Comic Sans MS" panose="030F0702030302020204" pitchFamily="66" charset="0"/>
              </a:rPr>
              <a:t>God the Holy Spirit – Comes from the Father and the Son. Christians believe the Holy Spirit is the giver of life, </a:t>
            </a:r>
            <a:r>
              <a:rPr lang="en-GB" sz="1600" dirty="0">
                <a:latin typeface="Comic Sans MS" panose="030F0702030302020204" pitchFamily="66" charset="0"/>
              </a:rPr>
              <a:t>meaning he is spiritually active in the world. He helps people to know God and worship him, and he equips and empowers believers.</a:t>
            </a:r>
          </a:p>
        </p:txBody>
      </p:sp>
      <p:grpSp>
        <p:nvGrpSpPr>
          <p:cNvPr id="9" name="Group 8"/>
          <p:cNvGrpSpPr/>
          <p:nvPr/>
        </p:nvGrpSpPr>
        <p:grpSpPr>
          <a:xfrm>
            <a:off x="307427" y="111344"/>
            <a:ext cx="11524593" cy="1143000"/>
            <a:chOff x="362607" y="111125"/>
            <a:chExt cx="11524593" cy="1143000"/>
          </a:xfrm>
        </p:grpSpPr>
        <p:sp>
          <p:nvSpPr>
            <p:cNvPr id="10" name="Title 1"/>
            <p:cNvSpPr txBox="1">
              <a:spLocks/>
            </p:cNvSpPr>
            <p:nvPr/>
          </p:nvSpPr>
          <p:spPr>
            <a:xfrm>
              <a:off x="362607" y="111125"/>
              <a:ext cx="11524593" cy="1143000"/>
            </a:xfrm>
            <a:prstGeom prst="rect">
              <a:avLst/>
            </a:prstGeom>
            <a:solidFill>
              <a:schemeClr val="bg1"/>
            </a:solidFill>
            <a:ln w="508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dirty="0">
                  <a:solidFill>
                    <a:srgbClr val="7030A0"/>
                  </a:solidFill>
                  <a:latin typeface="Comic Sans MS" panose="030F0702030302020204" pitchFamily="66" charset="0"/>
                </a:rPr>
                <a:t>	</a:t>
              </a:r>
              <a:r>
                <a:rPr lang="en-GB" b="1" u="sng" dirty="0">
                  <a:latin typeface="Comic Sans MS" panose="030F0702030302020204" pitchFamily="66" charset="0"/>
                </a:rPr>
                <a:t>The Nature of the Trinity</a:t>
              </a:r>
              <a:br>
                <a:rPr lang="en-GB" sz="3100" b="1" u="sng" dirty="0">
                  <a:latin typeface="Comic Sans MS" panose="030F0702030302020204" pitchFamily="66" charset="0"/>
                </a:rPr>
              </a:br>
              <a:endParaRPr lang="en-GB" sz="3100" b="1" u="sng" dirty="0">
                <a:latin typeface="Comic Sans MS" panose="030F0702030302020204" pitchFamily="66" charset="0"/>
              </a:endParaRPr>
            </a:p>
          </p:txBody>
        </p:sp>
        <p:cxnSp>
          <p:nvCxnSpPr>
            <p:cNvPr id="11" name="Straight Connector 10"/>
            <p:cNvCxnSpPr/>
            <p:nvPr/>
          </p:nvCxnSpPr>
          <p:spPr>
            <a:xfrm>
              <a:off x="1242685" y="1365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044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607" y="111125"/>
            <a:ext cx="11524593" cy="1143000"/>
          </a:xfrm>
          <a:prstGeom prst="rect">
            <a:avLst/>
          </a:prstGeom>
          <a:solidFill>
            <a:schemeClr val="bg1"/>
          </a:solidFill>
          <a:ln w="50800">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3200" b="1" dirty="0">
                <a:solidFill>
                  <a:srgbClr val="7030A0"/>
                </a:solidFill>
                <a:latin typeface="Comic Sans MS" panose="030F0702030302020204" pitchFamily="66" charset="0"/>
              </a:rPr>
              <a:t>	</a:t>
            </a:r>
            <a:r>
              <a:rPr lang="en-GB" sz="3200" b="1" u="sng" dirty="0">
                <a:latin typeface="Comic Sans MS" panose="030F0702030302020204" pitchFamily="66" charset="0"/>
              </a:rPr>
              <a:t>How do Christians show they believe in the Trinity?</a:t>
            </a:r>
            <a:br>
              <a:rPr lang="en-GB" sz="1600" b="1" u="sng" dirty="0">
                <a:latin typeface="Comic Sans MS" panose="030F0702030302020204" pitchFamily="66" charset="0"/>
              </a:rPr>
            </a:br>
            <a:endParaRPr lang="en-GB" sz="1600" b="1" u="sng" dirty="0">
              <a:latin typeface="Comic Sans MS" panose="030F0702030302020204" pitchFamily="66" charset="0"/>
            </a:endParaRPr>
          </a:p>
        </p:txBody>
      </p:sp>
      <p:cxnSp>
        <p:nvCxnSpPr>
          <p:cNvPr id="8" name="Straight Connector 7"/>
          <p:cNvCxnSpPr/>
          <p:nvPr/>
        </p:nvCxnSpPr>
        <p:spPr>
          <a:xfrm>
            <a:off x="1242685" y="1365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10127075" y="1835466"/>
            <a:ext cx="1760125" cy="2518136"/>
          </a:xfrm>
          <a:prstGeom prst="rect">
            <a:avLst/>
          </a:prstGeom>
        </p:spPr>
      </p:pic>
      <p:pic>
        <p:nvPicPr>
          <p:cNvPr id="12" name="Picture 11"/>
          <p:cNvPicPr>
            <a:picLocks noChangeAspect="1"/>
          </p:cNvPicPr>
          <p:nvPr/>
        </p:nvPicPr>
        <p:blipFill>
          <a:blip r:embed="rId4"/>
          <a:stretch>
            <a:fillRect/>
          </a:stretch>
        </p:blipFill>
        <p:spPr>
          <a:xfrm>
            <a:off x="5078387" y="2588004"/>
            <a:ext cx="2783782" cy="1851034"/>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9647" r="9039"/>
          <a:stretch/>
        </p:blipFill>
        <p:spPr>
          <a:xfrm>
            <a:off x="7600968" y="1420136"/>
            <a:ext cx="2504210" cy="1323729"/>
          </a:xfrm>
          <a:prstGeom prst="rect">
            <a:avLst/>
          </a:prstGeom>
        </p:spPr>
      </p:pic>
      <p:pic>
        <p:nvPicPr>
          <p:cNvPr id="14" name="Picture 13"/>
          <p:cNvPicPr>
            <a:picLocks noChangeAspect="1"/>
          </p:cNvPicPr>
          <p:nvPr/>
        </p:nvPicPr>
        <p:blipFill>
          <a:blip r:embed="rId6"/>
          <a:stretch>
            <a:fillRect/>
          </a:stretch>
        </p:blipFill>
        <p:spPr>
          <a:xfrm>
            <a:off x="5455776" y="4782810"/>
            <a:ext cx="2875423" cy="223268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1871" y="5288226"/>
            <a:ext cx="2093032" cy="1569774"/>
          </a:xfrm>
          <a:prstGeom prst="rect">
            <a:avLst/>
          </a:prstGeom>
        </p:spPr>
      </p:pic>
      <p:pic>
        <p:nvPicPr>
          <p:cNvPr id="16" name="Picture 2" descr="Image result for lords pray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607" y="1555164"/>
            <a:ext cx="4650506" cy="36114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016" y="5288226"/>
            <a:ext cx="3630168" cy="830997"/>
          </a:xfrm>
          <a:prstGeom prst="rect">
            <a:avLst/>
          </a:prstGeom>
          <a:noFill/>
        </p:spPr>
        <p:txBody>
          <a:bodyPr wrap="square" rtlCol="0">
            <a:spAutoFit/>
          </a:bodyPr>
          <a:lstStyle/>
          <a:p>
            <a:r>
              <a:rPr lang="en-GB" sz="2400" b="1" dirty="0">
                <a:latin typeface="Comic Sans MS" panose="030F0702030302020204" pitchFamily="66" charset="0"/>
              </a:rPr>
              <a:t>Christians show belief in the trinity by…</a:t>
            </a:r>
          </a:p>
        </p:txBody>
      </p:sp>
    </p:spTree>
    <p:extLst>
      <p:ext uri="{BB962C8B-B14F-4D97-AF65-F5344CB8AC3E}">
        <p14:creationId xmlns:p14="http://schemas.microsoft.com/office/powerpoint/2010/main" val="4759685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950" y="1390677"/>
            <a:ext cx="6834717" cy="1200329"/>
          </a:xfrm>
          <a:prstGeom prst="rect">
            <a:avLst/>
          </a:prstGeom>
          <a:noFill/>
          <a:ln w="38100">
            <a:solidFill>
              <a:schemeClr val="tx1"/>
            </a:solidFill>
          </a:ln>
        </p:spPr>
        <p:txBody>
          <a:bodyPr wrap="square" rtlCol="0">
            <a:spAutoFit/>
          </a:bodyPr>
          <a:lstStyle/>
          <a:p>
            <a:r>
              <a:rPr lang="en-GB" b="1" dirty="0">
                <a:solidFill>
                  <a:sysClr val="windowText" lastClr="000000"/>
                </a:solidFill>
                <a:latin typeface="Comic Sans MS" panose="030F0702030302020204" pitchFamily="66" charset="0"/>
              </a:rPr>
              <a:t>Using the information on the board. </a:t>
            </a:r>
          </a:p>
          <a:p>
            <a:r>
              <a:rPr lang="en-US" b="1" dirty="0">
                <a:solidFill>
                  <a:sysClr val="windowText" lastClr="000000"/>
                </a:solidFill>
                <a:latin typeface="Comic Sans MS" panose="030F0702030302020204" pitchFamily="66" charset="0"/>
              </a:rPr>
              <a:t>Explain in your own words what the role of The Father is. </a:t>
            </a:r>
          </a:p>
          <a:p>
            <a:r>
              <a:rPr lang="en-US" b="1" dirty="0">
                <a:solidFill>
                  <a:sysClr val="windowText" lastClr="000000"/>
                </a:solidFill>
                <a:latin typeface="Comic Sans MS" panose="030F0702030302020204" pitchFamily="66" charset="0"/>
              </a:rPr>
              <a:t>Explain what the role of the Holy Spirit is. </a:t>
            </a:r>
          </a:p>
          <a:p>
            <a:r>
              <a:rPr lang="en-US" b="1" dirty="0">
                <a:solidFill>
                  <a:sysClr val="windowText" lastClr="000000"/>
                </a:solidFill>
                <a:latin typeface="Comic Sans MS" panose="030F0702030302020204" pitchFamily="66" charset="0"/>
              </a:rPr>
              <a:t>Explain what the role of the Son is.</a:t>
            </a:r>
            <a:endParaRPr lang="en-GB" sz="1400" dirty="0">
              <a:solidFill>
                <a:sysClr val="windowText" lastClr="000000"/>
              </a:solidFill>
              <a:latin typeface="Comic Sans MS" panose="030F0702030302020204" pitchFamily="66" charset="0"/>
            </a:endParaRPr>
          </a:p>
        </p:txBody>
      </p:sp>
      <p:sp>
        <p:nvSpPr>
          <p:cNvPr id="5" name="TextBox 4"/>
          <p:cNvSpPr txBox="1"/>
          <p:nvPr/>
        </p:nvSpPr>
        <p:spPr>
          <a:xfrm>
            <a:off x="168230" y="3009391"/>
            <a:ext cx="6080957" cy="2031325"/>
          </a:xfrm>
          <a:prstGeom prst="rect">
            <a:avLst/>
          </a:prstGeom>
          <a:solidFill>
            <a:srgbClr val="CCCCFF"/>
          </a:solidFill>
          <a:ln w="38100">
            <a:solidFill>
              <a:srgbClr val="7030A0"/>
            </a:solidFill>
          </a:ln>
        </p:spPr>
        <p:txBody>
          <a:bodyPr wrap="square" rtlCol="0">
            <a:spAutoFit/>
          </a:bodyPr>
          <a:lstStyle/>
          <a:p>
            <a:r>
              <a:rPr lang="en-GB" dirty="0">
                <a:latin typeface="Comic Sans MS" panose="030F0702030302020204" pitchFamily="66" charset="0"/>
              </a:rPr>
              <a:t>This person of God helps Christians to understand the presence of God in the world. </a:t>
            </a:r>
            <a:r>
              <a:rPr lang="en-GB">
                <a:latin typeface="Comic Sans MS" panose="030F0702030302020204" pitchFamily="66" charset="0"/>
              </a:rPr>
              <a:t>Christians </a:t>
            </a:r>
            <a:r>
              <a:rPr lang="en-GB" dirty="0">
                <a:latin typeface="Comic Sans MS" panose="030F0702030302020204" pitchFamily="66" charset="0"/>
              </a:rPr>
              <a:t>believe that the Holy Spirit is the means by which God communicates with humans, revealing God’s presence in the world. Christians believe that through the presence of the Holy Spirit in their lives, they can strengthen and empower Christians today.</a:t>
            </a:r>
          </a:p>
        </p:txBody>
      </p:sp>
      <p:sp>
        <p:nvSpPr>
          <p:cNvPr id="20" name="TextBox 19"/>
          <p:cNvSpPr txBox="1"/>
          <p:nvPr/>
        </p:nvSpPr>
        <p:spPr>
          <a:xfrm>
            <a:off x="176923" y="5160220"/>
            <a:ext cx="6080957" cy="1200329"/>
          </a:xfrm>
          <a:prstGeom prst="rect">
            <a:avLst/>
          </a:prstGeom>
          <a:solidFill>
            <a:srgbClr val="CCCCFF"/>
          </a:solidFill>
          <a:ln w="38100">
            <a:solidFill>
              <a:srgbClr val="7030A0"/>
            </a:solidFill>
          </a:ln>
        </p:spPr>
        <p:txBody>
          <a:bodyPr wrap="square" rtlCol="0">
            <a:spAutoFit/>
          </a:bodyPr>
          <a:lstStyle/>
          <a:p>
            <a:r>
              <a:rPr lang="en-GB" dirty="0">
                <a:latin typeface="Comic Sans MS" panose="030F0702030302020204" pitchFamily="66" charset="0"/>
              </a:rPr>
              <a:t>This person of God helps Christians to understand the love of God. In his life and his teachings, Jesus showed God’s love by healing people and feeding people. In his death he showed how much God loves the world.</a:t>
            </a:r>
          </a:p>
        </p:txBody>
      </p:sp>
      <p:sp>
        <p:nvSpPr>
          <p:cNvPr id="23" name="TextBox 22"/>
          <p:cNvSpPr txBox="1"/>
          <p:nvPr/>
        </p:nvSpPr>
        <p:spPr>
          <a:xfrm>
            <a:off x="6547073" y="3090563"/>
            <a:ext cx="5470756" cy="3139321"/>
          </a:xfrm>
          <a:prstGeom prst="rect">
            <a:avLst/>
          </a:prstGeom>
          <a:solidFill>
            <a:srgbClr val="CCCCFF"/>
          </a:solidFill>
          <a:ln w="38100">
            <a:solidFill>
              <a:srgbClr val="7030A0"/>
            </a:solidFill>
          </a:ln>
        </p:spPr>
        <p:txBody>
          <a:bodyPr wrap="square" rtlCol="0">
            <a:spAutoFit/>
          </a:bodyPr>
          <a:lstStyle/>
          <a:p>
            <a:r>
              <a:rPr lang="en-GB" dirty="0">
                <a:latin typeface="Comic Sans MS" panose="030F0702030302020204" pitchFamily="66" charset="0"/>
              </a:rPr>
              <a:t>This person of God helps Christians to understand the power and creativity of God and his care for the world and it’s people. It also shows that God creates human life like a father does. God is not a creator that leaves his creations to get on with their own things, he has a relationship of love and care with his creation. In the Lord’s prayer, Christians learn that God will provide food and protect them from evil. Christians would turn to God as they would a human father when they are in need.</a:t>
            </a:r>
          </a:p>
        </p:txBody>
      </p:sp>
      <p:sp>
        <p:nvSpPr>
          <p:cNvPr id="2" name="TextBox 1"/>
          <p:cNvSpPr txBox="1"/>
          <p:nvPr/>
        </p:nvSpPr>
        <p:spPr>
          <a:xfrm>
            <a:off x="7304314" y="1271125"/>
            <a:ext cx="4419600" cy="1569660"/>
          </a:xfrm>
          <a:prstGeom prst="rect">
            <a:avLst/>
          </a:prstGeom>
          <a:noFill/>
        </p:spPr>
        <p:txBody>
          <a:bodyPr wrap="square" rtlCol="0">
            <a:spAutoFit/>
          </a:bodyPr>
          <a:lstStyle/>
          <a:p>
            <a:r>
              <a:rPr lang="en-US" sz="2400" u="sng" dirty="0">
                <a:latin typeface="Comic Sans MS" panose="030F0702030302020204" pitchFamily="66" charset="0"/>
              </a:rPr>
              <a:t>Further task:</a:t>
            </a:r>
            <a:br>
              <a:rPr lang="en-US" sz="2400" u="sng" dirty="0">
                <a:latin typeface="Comic Sans MS" panose="030F0702030302020204" pitchFamily="66" charset="0"/>
              </a:rPr>
            </a:br>
            <a:r>
              <a:rPr lang="en-US" sz="2400" dirty="0">
                <a:latin typeface="Comic Sans MS" panose="030F0702030302020204" pitchFamily="66" charset="0"/>
              </a:rPr>
              <a:t>Why might some people not like the concept of the Trinity?</a:t>
            </a:r>
            <a:endParaRPr lang="en-GB" sz="2400" u="sng" dirty="0">
              <a:latin typeface="Comic Sans MS" panose="030F0702030302020204" pitchFamily="66" charset="0"/>
            </a:endParaRPr>
          </a:p>
        </p:txBody>
      </p:sp>
      <p:sp>
        <p:nvSpPr>
          <p:cNvPr id="7" name="TextBox 6">
            <a:extLst>
              <a:ext uri="{FF2B5EF4-FFF2-40B4-BE49-F238E27FC236}">
                <a16:creationId xmlns:a16="http://schemas.microsoft.com/office/drawing/2014/main" id="{BFB707A3-F0D1-159C-503E-3D14F7F0ADD8}"/>
              </a:ext>
            </a:extLst>
          </p:cNvPr>
          <p:cNvSpPr txBox="1"/>
          <p:nvPr/>
        </p:nvSpPr>
        <p:spPr>
          <a:xfrm>
            <a:off x="256988" y="497451"/>
            <a:ext cx="5928659" cy="523220"/>
          </a:xfrm>
          <a:prstGeom prst="rect">
            <a:avLst/>
          </a:prstGeom>
          <a:noFill/>
        </p:spPr>
        <p:txBody>
          <a:bodyPr wrap="square" rtlCol="0">
            <a:spAutoFit/>
          </a:bodyPr>
          <a:lstStyle/>
          <a:p>
            <a:r>
              <a:rPr lang="en-GB" sz="2800" u="sng" dirty="0"/>
              <a:t>Independent Tasks</a:t>
            </a:r>
          </a:p>
        </p:txBody>
      </p:sp>
    </p:spTree>
    <p:custDataLst>
      <p:tags r:id="rId1"/>
    </p:custDataLst>
    <p:extLst>
      <p:ext uri="{BB962C8B-B14F-4D97-AF65-F5344CB8AC3E}">
        <p14:creationId xmlns:p14="http://schemas.microsoft.com/office/powerpoint/2010/main" val="2165082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607" y="111125"/>
            <a:ext cx="11524593" cy="1143000"/>
          </a:xfrm>
          <a:prstGeom prst="rect">
            <a:avLst/>
          </a:prstGeom>
          <a:solidFill>
            <a:schemeClr val="bg1"/>
          </a:solidFill>
          <a:ln w="508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dirty="0">
                <a:solidFill>
                  <a:srgbClr val="7030A0"/>
                </a:solidFill>
                <a:latin typeface="Comic Sans MS" panose="030F0702030302020204" pitchFamily="66" charset="0"/>
              </a:rPr>
              <a:t>	</a:t>
            </a:r>
            <a:r>
              <a:rPr lang="en-GB" b="1" u="sng" dirty="0">
                <a:latin typeface="Comic Sans MS" panose="030F0702030302020204" pitchFamily="66" charset="0"/>
              </a:rPr>
              <a:t>Reflection</a:t>
            </a:r>
            <a:br>
              <a:rPr lang="en-GB" sz="3100" b="1" u="sng" dirty="0">
                <a:latin typeface="Comic Sans MS" panose="030F0702030302020204" pitchFamily="66" charset="0"/>
              </a:rPr>
            </a:br>
            <a:endParaRPr lang="en-GB" sz="3100" b="1" u="sng" dirty="0">
              <a:latin typeface="Comic Sans MS" panose="030F0702030302020204" pitchFamily="66" charset="0"/>
            </a:endParaRPr>
          </a:p>
        </p:txBody>
      </p:sp>
      <p:cxnSp>
        <p:nvCxnSpPr>
          <p:cNvPr id="8" name="Straight Connector 7"/>
          <p:cNvCxnSpPr/>
          <p:nvPr/>
        </p:nvCxnSpPr>
        <p:spPr>
          <a:xfrm>
            <a:off x="1242685" y="1365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200025" y="1482547"/>
            <a:ext cx="2984499" cy="4893647"/>
          </a:xfrm>
          <a:prstGeom prst="rect">
            <a:avLst/>
          </a:prstGeom>
          <a:solidFill>
            <a:srgbClr val="00B0F0"/>
          </a:solidFill>
          <a:ln w="38100">
            <a:solidFill>
              <a:schemeClr val="bg1"/>
            </a:solidFill>
          </a:ln>
        </p:spPr>
        <p:txBody>
          <a:bodyPr wrap="square">
            <a:spAutoFit/>
          </a:bodyPr>
          <a:lstStyle/>
          <a:p>
            <a:pPr marL="457200" indent="-457200">
              <a:buFont typeface="+mj-lt"/>
              <a:buAutoNum type="arabicPeriod"/>
            </a:pPr>
            <a:r>
              <a:rPr lang="en-GB" sz="2400" dirty="0">
                <a:solidFill>
                  <a:schemeClr val="bg1"/>
                </a:solidFill>
                <a:latin typeface="Comic Sans MS" panose="030F0702030302020204" pitchFamily="66" charset="0"/>
              </a:rPr>
              <a:t>What does this biblical story tell us about the Trinity?</a:t>
            </a:r>
          </a:p>
          <a:p>
            <a:pPr marL="457200" indent="-457200">
              <a:buFont typeface="+mj-lt"/>
              <a:buAutoNum type="arabicPeriod"/>
            </a:pPr>
            <a:r>
              <a:rPr lang="en-GB" sz="2400" dirty="0">
                <a:solidFill>
                  <a:schemeClr val="bg1"/>
                </a:solidFill>
                <a:latin typeface="Comic Sans MS" panose="030F0702030302020204" pitchFamily="66" charset="0"/>
              </a:rPr>
              <a:t>Why is baptism so important in this story?</a:t>
            </a:r>
          </a:p>
          <a:p>
            <a:pPr marL="457200" indent="-457200">
              <a:buFont typeface="+mj-lt"/>
              <a:buAutoNum type="arabicPeriod"/>
            </a:pPr>
            <a:r>
              <a:rPr lang="en-GB" sz="2400" dirty="0">
                <a:solidFill>
                  <a:schemeClr val="bg1"/>
                </a:solidFill>
                <a:latin typeface="Comic Sans MS" panose="030F0702030302020204" pitchFamily="66" charset="0"/>
              </a:rPr>
              <a:t>Why is this story so important to Christians?</a:t>
            </a:r>
          </a:p>
          <a:p>
            <a:pPr marL="457200" indent="-457200">
              <a:buFont typeface="+mj-lt"/>
              <a:buAutoNum type="arabicPeriod"/>
            </a:pPr>
            <a:r>
              <a:rPr lang="en-GB" sz="2400" dirty="0">
                <a:solidFill>
                  <a:schemeClr val="bg1"/>
                </a:solidFill>
                <a:latin typeface="Comic Sans MS" panose="030F0702030302020204" pitchFamily="66" charset="0"/>
              </a:rPr>
              <a:t>Who is Matthew?</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770" y="2189718"/>
            <a:ext cx="3095296" cy="2063531"/>
          </a:xfrm>
          <a:prstGeom prst="rect">
            <a:avLst/>
          </a:prstGeom>
        </p:spPr>
      </p:pic>
      <p:sp>
        <p:nvSpPr>
          <p:cNvPr id="4" name="TextBox 3"/>
          <p:cNvSpPr txBox="1"/>
          <p:nvPr/>
        </p:nvSpPr>
        <p:spPr>
          <a:xfrm>
            <a:off x="362607" y="1482547"/>
            <a:ext cx="6558455" cy="4893647"/>
          </a:xfrm>
          <a:prstGeom prst="rect">
            <a:avLst/>
          </a:prstGeom>
          <a:solidFill>
            <a:srgbClr val="FFFF00"/>
          </a:solidFill>
          <a:ln w="28575">
            <a:solidFill>
              <a:schemeClr val="tx1"/>
            </a:solidFill>
          </a:ln>
        </p:spPr>
        <p:txBody>
          <a:bodyPr wrap="square" rtlCol="0">
            <a:spAutoFit/>
          </a:bodyPr>
          <a:lstStyle/>
          <a:p>
            <a:r>
              <a:rPr lang="en-GB" sz="2400" dirty="0">
                <a:latin typeface="Comic Sans MS" panose="030F0702030302020204" pitchFamily="66" charset="0"/>
              </a:rPr>
              <a:t>Then Jesus came from Galilee to the Jordan to be baptised by John. But John tried to deter him, saying, ‘I need to be baptised by you, and do you come to me?’ Jesus replied, ‘Let it be for now; it is proper for us to do this to fulfil all righteousness.’ Then John consented. As soon as Jesus was baptised, he went up out of the water. At that moment heaven was opened, and he saw the spirit of God descending like a dove and alighting on him. And a voice from heaven said. ‘This </a:t>
            </a:r>
            <a:r>
              <a:rPr lang="en-GB" sz="2400">
                <a:latin typeface="Comic Sans MS" panose="030F0702030302020204" pitchFamily="66" charset="0"/>
              </a:rPr>
              <a:t>is my </a:t>
            </a:r>
            <a:r>
              <a:rPr lang="en-GB" sz="2400" dirty="0">
                <a:latin typeface="Comic Sans MS" panose="030F0702030302020204" pitchFamily="66" charset="0"/>
              </a:rPr>
              <a:t>son, whom I love; with him I am well pleased</a:t>
            </a:r>
            <a:r>
              <a:rPr lang="en-GB" sz="2400" i="1" dirty="0">
                <a:latin typeface="Comic Sans MS" panose="030F0702030302020204" pitchFamily="66" charset="0"/>
              </a:rPr>
              <a:t>.’ (Matthew 3.14)</a:t>
            </a:r>
            <a:endParaRPr lang="en-GB" sz="2400" dirty="0">
              <a:latin typeface="Comic Sans MS" panose="030F0702030302020204" pitchFamily="66" charset="0"/>
            </a:endParaRPr>
          </a:p>
        </p:txBody>
      </p:sp>
    </p:spTree>
    <p:extLst>
      <p:ext uri="{BB962C8B-B14F-4D97-AF65-F5344CB8AC3E}">
        <p14:creationId xmlns:p14="http://schemas.microsoft.com/office/powerpoint/2010/main" val="166915033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7657</TotalTime>
  <Words>850</Words>
  <Application>Microsoft Office PowerPoint</Application>
  <PresentationFormat>Widescreen</PresentationFormat>
  <Paragraphs>46</Paragraphs>
  <Slides>7</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Bruntcliffe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Ashe</dc:creator>
  <cp:lastModifiedBy>Megan Weaver</cp:lastModifiedBy>
  <cp:revision>170</cp:revision>
  <cp:lastPrinted>2020-11-26T07:32:22Z</cp:lastPrinted>
  <dcterms:created xsi:type="dcterms:W3CDTF">2017-06-05T15:07:18Z</dcterms:created>
  <dcterms:modified xsi:type="dcterms:W3CDTF">2024-02-27T20:40:10Z</dcterms:modified>
</cp:coreProperties>
</file>