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5D9211-7EC6-44E8-951A-DD52F72CBCBA}">
  <a:tblStyle styleId="{C95D9211-7EC6-44E8-951A-DD52F72CBC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d85cde7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d85cde7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c1ebe1a5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c1ebe1a5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c1ebe1a5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c1ebe1a5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c1ebe1a5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c1ebe1a5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c1ebe1a54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c1ebe1a54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c1ebe1a5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c1ebe1a5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c1ebe1a5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c1ebe1a5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c1ebe1a5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c1ebe1a5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c1ebe1a5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c1ebe1a5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c1ebe1a54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c1ebe1a5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c1ebe1a54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c1ebe1a54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c1ebe1a5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c1ebe1a5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Verdana"/>
                <a:ea typeface="Verdana"/>
                <a:cs typeface="Verdana"/>
                <a:sym typeface="Verdana"/>
              </a:rPr>
              <a:t>Answers:</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Spotting an opportunity; developing an idea; satisfying customer needs.</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Reduce the risk of failure</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Sole trader - one owner, unlimited liability; Partnership - 2 to 20 partners, unlimited liability; Private Limited Company - Shareholders can restrict who can buy shares, limited liability; Public Limited Company - Company is listed on the stock market, limited liability.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Growth and Profit</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Internal - owners &amp; employees; External - customers, suppliers, government &amp; local community</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Organic growth is concerned with the growth of the business through internal methods e.g. by increasing sales and external growth is growth of a business by takeover or merger. </a:t>
            </a:r>
            <a:endParaRPr>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c1ebe1a5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c1ebe1a5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c1ebe1a5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c1ebe1a5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c1ebe1a54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c1ebe1a5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d976346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d976346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d976346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d976346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d9763461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d976346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d9763461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d9763461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d9763461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d976346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d9763461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d9763461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d9763461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d9763461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d19d124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d19d124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d9763461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d9763461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c1ebe1a5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c1ebe1a5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Amelia hoped to make a profit and enjoyed being her own boss. She risked her own money and health in running the business. In the end, the business was unsuccessful - Amelia was exhausted and stressed and her relationships with friends and family suffered.  She did make a profit from buying and selling the business and would have had enough to pay off her debts and add something to her savings. Maybe Amelia didn’t have enough determination to succeed to come up with solutions to the problems she faced. She should think about her own skills and qualities and will learn a lot and benefit from this experience. Financially, Amelia is better off as a result of buying and running the business in the short period. In view of this, she may feel it is worth doing, provided she can recover her health quickly.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d2208e35e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d2208e35e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c1ebe1a5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c1ebe1a5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c1ebe1a54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c1ebe1a5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c1ebe1a5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c1ebe1a5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Verdana"/>
                <a:ea typeface="Verdana"/>
                <a:cs typeface="Verdana"/>
                <a:sym typeface="Verdana"/>
              </a:rPr>
              <a:t>Answers:</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Identifying and meeting human resource needs of a business.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Tall - may layers of staff from top to bottom. Flat - only a few layers, maybe as little as two or three.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Full-time working, working from home, self-employed, part-time working, working while mobile, flexible working.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It provides a record of the communication.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To start up a business, when a business grows, to replace employees who leave, to fill a skills gap.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Fringe-benefit - financial method.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Demonstrations, role play or simulation, team building activities, lectures.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A legal agreement between an employer and an employee. </a:t>
            </a:r>
            <a:endParaRPr>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c1ebe1a5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c1ebe1a5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Verdana"/>
                <a:ea typeface="Verdana"/>
                <a:cs typeface="Verdana"/>
                <a:sym typeface="Verdana"/>
              </a:rPr>
              <a:t>Answers:</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Job, batch &amp; flow</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Waste is reduced &amp; the business gains a good reputation</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Face-to-face - involves direct contact between buyer and seller; telesales - sales completed over the telephone, e-commerce - the bringing together of buying and selling electronically.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Goods and services must be “of satisfactory quality, fit for purpose and as described”.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Costs, proximity to the market, proximity to labour, proximity to materials and government. </a:t>
            </a:r>
            <a:endParaRPr>
              <a:latin typeface="Verdana"/>
              <a:ea typeface="Verdana"/>
              <a:cs typeface="Verdana"/>
              <a:sym typeface="Verdana"/>
            </a:endParaRPr>
          </a:p>
          <a:p>
            <a:pPr marL="457200" lvl="0" indent="-298450" algn="l" rtl="0">
              <a:spcBef>
                <a:spcPts val="0"/>
              </a:spcBef>
              <a:spcAft>
                <a:spcPts val="0"/>
              </a:spcAft>
              <a:buSzPts val="1100"/>
              <a:buFont typeface="Verdana"/>
              <a:buAutoNum type="arabicPeriod"/>
            </a:pPr>
            <a:r>
              <a:rPr lang="en-GB">
                <a:latin typeface="Verdana"/>
                <a:ea typeface="Verdana"/>
                <a:cs typeface="Verdana"/>
                <a:sym typeface="Verdana"/>
              </a:rPr>
              <a:t>Procurement is the management of purchasing within a business; logistics is the process of organising the transport of goods from the seller to the buyer. </a:t>
            </a:r>
            <a:endParaRPr>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a:latin typeface="Verdana"/>
                <a:ea typeface="Verdana"/>
                <a:cs typeface="Verdana"/>
                <a:sym typeface="Verdana"/>
              </a:rPr>
              <a:t>GCSE OCR 9-1 Business revision</a:t>
            </a:r>
            <a:endParaRPr u="sng">
              <a:latin typeface="Verdana"/>
              <a:ea typeface="Verdana"/>
              <a:cs typeface="Verdana"/>
              <a:sym typeface="Verdana"/>
            </a:endParaRPr>
          </a:p>
        </p:txBody>
      </p:sp>
      <p:graphicFrame>
        <p:nvGraphicFramePr>
          <p:cNvPr id="55" name="Google Shape;55;p13"/>
          <p:cNvGraphicFramePr/>
          <p:nvPr/>
        </p:nvGraphicFramePr>
        <p:xfrm>
          <a:off x="629525" y="1173600"/>
          <a:ext cx="7884950" cy="3444350"/>
        </p:xfrm>
        <a:graphic>
          <a:graphicData uri="http://schemas.openxmlformats.org/drawingml/2006/table">
            <a:tbl>
              <a:tblPr>
                <a:noFill/>
                <a:tableStyleId>{C95D9211-7EC6-44E8-951A-DD52F72CBCBA}</a:tableStyleId>
              </a:tblPr>
              <a:tblGrid>
                <a:gridCol w="3942475">
                  <a:extLst>
                    <a:ext uri="{9D8B030D-6E8A-4147-A177-3AD203B41FA5}">
                      <a16:colId xmlns:a16="http://schemas.microsoft.com/office/drawing/2014/main" val="20000"/>
                    </a:ext>
                  </a:extLst>
                </a:gridCol>
                <a:gridCol w="3942475">
                  <a:extLst>
                    <a:ext uri="{9D8B030D-6E8A-4147-A177-3AD203B41FA5}">
                      <a16:colId xmlns:a16="http://schemas.microsoft.com/office/drawing/2014/main" val="20001"/>
                    </a:ext>
                  </a:extLst>
                </a:gridCol>
              </a:tblGrid>
              <a:tr h="622400">
                <a:tc>
                  <a:txBody>
                    <a:bodyPr/>
                    <a:lstStyle/>
                    <a:p>
                      <a:pPr marL="0" lvl="0" indent="0" algn="l" rtl="0">
                        <a:spcBef>
                          <a:spcPts val="0"/>
                        </a:spcBef>
                        <a:spcAft>
                          <a:spcPts val="0"/>
                        </a:spcAft>
                        <a:buNone/>
                      </a:pPr>
                      <a:r>
                        <a:rPr lang="en-GB" sz="1800" u="sng">
                          <a:latin typeface="Verdana"/>
                          <a:ea typeface="Verdana"/>
                          <a:cs typeface="Verdana"/>
                          <a:sym typeface="Verdana"/>
                        </a:rPr>
                        <a:t>Paper 1</a:t>
                      </a:r>
                      <a:endParaRPr sz="1800" u="sng">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r>
                        <a:rPr lang="en-GB" sz="1800" u="sng"/>
                        <a:t>Paper 2</a:t>
                      </a:r>
                      <a:endParaRPr sz="1800" u="sng"/>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622400">
                <a:tc>
                  <a:txBody>
                    <a:bodyPr/>
                    <a:lstStyle/>
                    <a:p>
                      <a:pPr marL="0" lvl="0" indent="0" algn="l" rtl="0">
                        <a:spcBef>
                          <a:spcPts val="0"/>
                        </a:spcBef>
                        <a:spcAft>
                          <a:spcPts val="0"/>
                        </a:spcAft>
                        <a:buNone/>
                      </a:pPr>
                      <a:r>
                        <a:rPr lang="en-GB">
                          <a:latin typeface="Verdana"/>
                          <a:ea typeface="Verdana"/>
                          <a:cs typeface="Verdana"/>
                          <a:sym typeface="Verdana"/>
                        </a:rPr>
                        <a:t>Unit 1 - Business Activity ✅</a:t>
                      </a:r>
                      <a:endParaRPr>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Unit 4 - Operations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2400">
                <a:tc>
                  <a:txBody>
                    <a:bodyPr/>
                    <a:lstStyle/>
                    <a:p>
                      <a:pPr marL="0" lvl="0" indent="0" algn="l" rtl="0">
                        <a:spcBef>
                          <a:spcPts val="0"/>
                        </a:spcBef>
                        <a:spcAft>
                          <a:spcPts val="0"/>
                        </a:spcAft>
                        <a:buNone/>
                      </a:pPr>
                      <a:r>
                        <a:rPr lang="en-GB">
                          <a:latin typeface="Verdana"/>
                          <a:ea typeface="Verdana"/>
                          <a:cs typeface="Verdana"/>
                          <a:sym typeface="Verdana"/>
                        </a:rPr>
                        <a:t>Unit 2 - Marketing ✅</a:t>
                      </a:r>
                      <a:endParaRPr>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Unit 5  - Finance</a:t>
                      </a:r>
                      <a:r>
                        <a:rPr lang="en-GB">
                          <a:solidFill>
                            <a:schemeClr val="dk1"/>
                          </a:solidFill>
                          <a:latin typeface="Verdana"/>
                          <a:ea typeface="Verdana"/>
                          <a:cs typeface="Verdana"/>
                          <a:sym typeface="Verdana"/>
                        </a:rPr>
                        <a:t> </a:t>
                      </a:r>
                      <a:endParaRPr>
                        <a:solidFill>
                          <a:schemeClr val="dk1"/>
                        </a:solidFill>
                        <a:latin typeface="Verdana"/>
                        <a:ea typeface="Verdana"/>
                        <a:cs typeface="Verdana"/>
                        <a:sym typeface="Verdana"/>
                      </a:endParaRPr>
                    </a:p>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2400">
                <a:tc>
                  <a:txBody>
                    <a:bodyPr/>
                    <a:lstStyle/>
                    <a:p>
                      <a:pPr marL="0" lvl="0" indent="0" algn="l" rtl="0">
                        <a:spcBef>
                          <a:spcPts val="0"/>
                        </a:spcBef>
                        <a:spcAft>
                          <a:spcPts val="0"/>
                        </a:spcAft>
                        <a:buNone/>
                      </a:pPr>
                      <a:r>
                        <a:rPr lang="en-GB">
                          <a:latin typeface="Verdana"/>
                          <a:ea typeface="Verdana"/>
                          <a:cs typeface="Verdana"/>
                          <a:sym typeface="Verdana"/>
                        </a:rPr>
                        <a:t>Unit 3 - People ✅</a:t>
                      </a:r>
                      <a:endParaRPr>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Unit 6  - Influences on Business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54750">
                <a:tc>
                  <a:txBody>
                    <a:bodyPr/>
                    <a:lstStyle/>
                    <a:p>
                      <a:pPr marL="0" lvl="0" indent="0" algn="l" rtl="0">
                        <a:spcBef>
                          <a:spcPts val="0"/>
                        </a:spcBef>
                        <a:spcAft>
                          <a:spcPts val="0"/>
                        </a:spcAft>
                        <a:buNone/>
                      </a:pPr>
                      <a:endParaRPr>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Unit 7  - The interdependent nature of business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311700" y="180475"/>
            <a:ext cx="85206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600" u="sng">
                <a:latin typeface="Verdana"/>
                <a:ea typeface="Verdana"/>
                <a:cs typeface="Verdana"/>
                <a:sym typeface="Verdana"/>
              </a:rPr>
              <a:t>Multiple choice practice</a:t>
            </a:r>
            <a:endParaRPr sz="2600" u="sng">
              <a:latin typeface="Verdana"/>
              <a:ea typeface="Verdana"/>
              <a:cs typeface="Verdana"/>
              <a:sym typeface="Verdana"/>
            </a:endParaRPr>
          </a:p>
        </p:txBody>
      </p:sp>
      <p:pic>
        <p:nvPicPr>
          <p:cNvPr id="111" name="Google Shape;111;p22"/>
          <p:cNvPicPr preferRelativeResize="0"/>
          <p:nvPr/>
        </p:nvPicPr>
        <p:blipFill rotWithShape="1">
          <a:blip r:embed="rId3">
            <a:alphaModFix/>
          </a:blip>
          <a:srcRect l="23834" t="40427" r="20840" b="35819"/>
          <a:stretch/>
        </p:blipFill>
        <p:spPr>
          <a:xfrm>
            <a:off x="451350" y="1225550"/>
            <a:ext cx="8060401" cy="269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3"/>
          <p:cNvPicPr preferRelativeResize="0"/>
          <p:nvPr/>
        </p:nvPicPr>
        <p:blipFill rotWithShape="1">
          <a:blip r:embed="rId3">
            <a:alphaModFix/>
          </a:blip>
          <a:srcRect l="23915" t="61868" r="21445" b="13171"/>
          <a:stretch/>
        </p:blipFill>
        <p:spPr>
          <a:xfrm>
            <a:off x="115825" y="625975"/>
            <a:ext cx="8723027" cy="331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3">
            <a:alphaModFix/>
          </a:blip>
          <a:srcRect l="23571" t="31589" r="22940" b="42836"/>
          <a:stretch/>
        </p:blipFill>
        <p:spPr>
          <a:xfrm>
            <a:off x="493425" y="952050"/>
            <a:ext cx="8141223" cy="3376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3">
            <a:alphaModFix/>
          </a:blip>
          <a:srcRect l="23798" t="54383" r="22138" b="16854"/>
          <a:stretch/>
        </p:blipFill>
        <p:spPr>
          <a:xfrm>
            <a:off x="723225" y="541875"/>
            <a:ext cx="8019625" cy="3839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6"/>
          <p:cNvPicPr preferRelativeResize="0"/>
          <p:nvPr/>
        </p:nvPicPr>
        <p:blipFill rotWithShape="1">
          <a:blip r:embed="rId3">
            <a:alphaModFix/>
          </a:blip>
          <a:srcRect l="20972" t="21663" r="22663" b="11433"/>
          <a:stretch/>
        </p:blipFill>
        <p:spPr>
          <a:xfrm>
            <a:off x="703775" y="297075"/>
            <a:ext cx="7920375" cy="454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7"/>
          <p:cNvPicPr preferRelativeResize="0"/>
          <p:nvPr/>
        </p:nvPicPr>
        <p:blipFill rotWithShape="1">
          <a:blip r:embed="rId3">
            <a:alphaModFix/>
          </a:blip>
          <a:srcRect l="21502" t="21767" r="21672" b="54089"/>
          <a:stretch/>
        </p:blipFill>
        <p:spPr>
          <a:xfrm>
            <a:off x="640700" y="615425"/>
            <a:ext cx="8005351" cy="3755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8"/>
          <p:cNvPicPr preferRelativeResize="0"/>
          <p:nvPr/>
        </p:nvPicPr>
        <p:blipFill rotWithShape="1">
          <a:blip r:embed="rId3">
            <a:alphaModFix/>
          </a:blip>
          <a:srcRect l="23568" t="43045" r="22140" b="22173"/>
          <a:stretch/>
        </p:blipFill>
        <p:spPr>
          <a:xfrm>
            <a:off x="851050" y="341975"/>
            <a:ext cx="7485274" cy="4186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9"/>
          <p:cNvPicPr preferRelativeResize="0"/>
          <p:nvPr/>
        </p:nvPicPr>
        <p:blipFill rotWithShape="1">
          <a:blip r:embed="rId3">
            <a:alphaModFix/>
          </a:blip>
          <a:srcRect l="22307" t="29952" r="21560" b="45614"/>
          <a:stretch/>
        </p:blipFill>
        <p:spPr>
          <a:xfrm>
            <a:off x="598600" y="699650"/>
            <a:ext cx="7783625" cy="3523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0"/>
          <p:cNvPicPr preferRelativeResize="0"/>
          <p:nvPr/>
        </p:nvPicPr>
        <p:blipFill rotWithShape="1">
          <a:blip r:embed="rId3">
            <a:alphaModFix/>
          </a:blip>
          <a:srcRect l="21843" t="51231" r="20869" b="22988"/>
          <a:stretch/>
        </p:blipFill>
        <p:spPr>
          <a:xfrm>
            <a:off x="882625" y="615450"/>
            <a:ext cx="7531175" cy="3639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1"/>
          <p:cNvPicPr preferRelativeResize="0"/>
          <p:nvPr/>
        </p:nvPicPr>
        <p:blipFill rotWithShape="1">
          <a:blip r:embed="rId3">
            <a:alphaModFix/>
          </a:blip>
          <a:srcRect l="21683" t="22178" r="21117" b="48910"/>
          <a:stretch/>
        </p:blipFill>
        <p:spPr>
          <a:xfrm>
            <a:off x="490875" y="510300"/>
            <a:ext cx="8162250" cy="389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3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a:latin typeface="Verdana"/>
                <a:ea typeface="Verdana"/>
                <a:cs typeface="Verdana"/>
                <a:sym typeface="Verdana"/>
              </a:rPr>
              <a:t>Unit 1 - </a:t>
            </a:r>
            <a:r>
              <a:rPr lang="en-GB" u="sng">
                <a:solidFill>
                  <a:srgbClr val="FF9900"/>
                </a:solidFill>
                <a:latin typeface="Verdana"/>
                <a:ea typeface="Verdana"/>
                <a:cs typeface="Verdana"/>
                <a:sym typeface="Verdana"/>
              </a:rPr>
              <a:t>Business Activity </a:t>
            </a:r>
            <a:endParaRPr u="sng">
              <a:solidFill>
                <a:srgbClr val="FF9900"/>
              </a:solidFill>
              <a:latin typeface="Verdana"/>
              <a:ea typeface="Verdana"/>
              <a:cs typeface="Verdana"/>
              <a:sym typeface="Verdana"/>
            </a:endParaRPr>
          </a:p>
          <a:p>
            <a:pPr marL="0" lvl="0" indent="0" algn="ctr" rtl="0">
              <a:spcBef>
                <a:spcPts val="0"/>
              </a:spcBef>
              <a:spcAft>
                <a:spcPts val="0"/>
              </a:spcAft>
              <a:buNone/>
            </a:pPr>
            <a:r>
              <a:rPr lang="en-GB" u="sng">
                <a:latin typeface="Verdana"/>
                <a:ea typeface="Verdana"/>
                <a:cs typeface="Verdana"/>
                <a:sym typeface="Verdana"/>
              </a:rPr>
              <a:t>Memory Recall</a:t>
            </a:r>
            <a:endParaRPr u="sng">
              <a:latin typeface="Verdana"/>
              <a:ea typeface="Verdana"/>
              <a:cs typeface="Verdana"/>
              <a:sym typeface="Verdana"/>
            </a:endParaRPr>
          </a:p>
        </p:txBody>
      </p:sp>
      <p:sp>
        <p:nvSpPr>
          <p:cNvPr id="61" name="Google Shape;61;p14"/>
          <p:cNvSpPr txBox="1">
            <a:spLocks noGrp="1"/>
          </p:cNvSpPr>
          <p:nvPr>
            <p:ph type="body" idx="1"/>
          </p:nvPr>
        </p:nvSpPr>
        <p:spPr>
          <a:xfrm>
            <a:off x="311700" y="1047750"/>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Verdana"/>
              <a:ea typeface="Verdana"/>
              <a:cs typeface="Verdana"/>
              <a:sym typeface="Verdana"/>
            </a:endParaRPr>
          </a:p>
          <a:p>
            <a:pPr marL="457200" lvl="0" indent="-342900" algn="l" rtl="0">
              <a:spcBef>
                <a:spcPts val="160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State three purposes of business enterprise.</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the purpose of a business plan?</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Name 4 types of business ownership and a feature of each.</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Name two objectives an established business would have.</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Identify 2 internal stakeholders and 4 external stakeholders.</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the difference between organic growth and external growth.</a:t>
            </a:r>
            <a:endParaRPr>
              <a:solidFill>
                <a:srgbClr val="000000"/>
              </a:solidFill>
              <a:latin typeface="Verdana"/>
              <a:ea typeface="Verdana"/>
              <a:cs typeface="Verdana"/>
              <a:sym typeface="Verdana"/>
            </a:endParaRPr>
          </a:p>
        </p:txBody>
      </p:sp>
      <p:pic>
        <p:nvPicPr>
          <p:cNvPr id="62" name="Google Shape;62;p14"/>
          <p:cNvPicPr preferRelativeResize="0"/>
          <p:nvPr/>
        </p:nvPicPr>
        <p:blipFill rotWithShape="1">
          <a:blip r:embed="rId3">
            <a:alphaModFix/>
          </a:blip>
          <a:srcRect l="46643"/>
          <a:stretch/>
        </p:blipFill>
        <p:spPr>
          <a:xfrm>
            <a:off x="7678849" y="0"/>
            <a:ext cx="1412550" cy="129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ctrTitle"/>
          </p:nvPr>
        </p:nvSpPr>
        <p:spPr>
          <a:xfrm>
            <a:off x="395850" y="1859525"/>
            <a:ext cx="8520600" cy="100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u="sng">
                <a:latin typeface="Verdana"/>
                <a:ea typeface="Verdana"/>
                <a:cs typeface="Verdana"/>
                <a:sym typeface="Verdana"/>
              </a:rPr>
              <a:t>Check your answers</a:t>
            </a:r>
            <a:endParaRPr u="sng">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ctrTitle"/>
          </p:nvPr>
        </p:nvSpPr>
        <p:spPr>
          <a:xfrm>
            <a:off x="311700" y="180475"/>
            <a:ext cx="85206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600" u="sng">
                <a:latin typeface="Verdana"/>
                <a:ea typeface="Verdana"/>
                <a:cs typeface="Verdana"/>
                <a:sym typeface="Verdana"/>
              </a:rPr>
              <a:t>Multiple choice practice</a:t>
            </a:r>
            <a:endParaRPr sz="2600" u="sng">
              <a:latin typeface="Verdana"/>
              <a:ea typeface="Verdana"/>
              <a:cs typeface="Verdana"/>
              <a:sym typeface="Verdana"/>
            </a:endParaRPr>
          </a:p>
        </p:txBody>
      </p:sp>
      <p:pic>
        <p:nvPicPr>
          <p:cNvPr id="167" name="Google Shape;167;p33"/>
          <p:cNvPicPr preferRelativeResize="0"/>
          <p:nvPr/>
        </p:nvPicPr>
        <p:blipFill rotWithShape="1">
          <a:blip r:embed="rId3">
            <a:alphaModFix/>
          </a:blip>
          <a:srcRect l="23834" t="40427" r="20840" b="35819"/>
          <a:stretch/>
        </p:blipFill>
        <p:spPr>
          <a:xfrm>
            <a:off x="451350" y="1225550"/>
            <a:ext cx="8060401" cy="2692700"/>
          </a:xfrm>
          <a:prstGeom prst="rect">
            <a:avLst/>
          </a:prstGeom>
          <a:noFill/>
          <a:ln>
            <a:noFill/>
          </a:ln>
        </p:spPr>
      </p:pic>
      <p:sp>
        <p:nvSpPr>
          <p:cNvPr id="168" name="Google Shape;168;p33"/>
          <p:cNvSpPr/>
          <p:nvPr/>
        </p:nvSpPr>
        <p:spPr>
          <a:xfrm>
            <a:off x="2176350" y="274017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4"/>
          <p:cNvPicPr preferRelativeResize="0"/>
          <p:nvPr/>
        </p:nvPicPr>
        <p:blipFill rotWithShape="1">
          <a:blip r:embed="rId3">
            <a:alphaModFix/>
          </a:blip>
          <a:srcRect l="23915" t="61868" r="21445" b="13171"/>
          <a:stretch/>
        </p:blipFill>
        <p:spPr>
          <a:xfrm>
            <a:off x="115825" y="625975"/>
            <a:ext cx="8723027" cy="3313300"/>
          </a:xfrm>
          <a:prstGeom prst="rect">
            <a:avLst/>
          </a:prstGeom>
          <a:noFill/>
          <a:ln>
            <a:noFill/>
          </a:ln>
        </p:spPr>
      </p:pic>
      <p:sp>
        <p:nvSpPr>
          <p:cNvPr id="174" name="Google Shape;174;p34"/>
          <p:cNvSpPr/>
          <p:nvPr/>
        </p:nvSpPr>
        <p:spPr>
          <a:xfrm>
            <a:off x="1892350" y="1625200"/>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5"/>
          <p:cNvPicPr preferRelativeResize="0"/>
          <p:nvPr/>
        </p:nvPicPr>
        <p:blipFill rotWithShape="1">
          <a:blip r:embed="rId3">
            <a:alphaModFix/>
          </a:blip>
          <a:srcRect l="23571" t="31589" r="22940" b="42836"/>
          <a:stretch/>
        </p:blipFill>
        <p:spPr>
          <a:xfrm>
            <a:off x="493425" y="952050"/>
            <a:ext cx="8141223" cy="3376426"/>
          </a:xfrm>
          <a:prstGeom prst="rect">
            <a:avLst/>
          </a:prstGeom>
          <a:noFill/>
          <a:ln>
            <a:noFill/>
          </a:ln>
        </p:spPr>
      </p:pic>
      <p:sp>
        <p:nvSpPr>
          <p:cNvPr id="180" name="Google Shape;180;p35"/>
          <p:cNvSpPr/>
          <p:nvPr/>
        </p:nvSpPr>
        <p:spPr>
          <a:xfrm>
            <a:off x="2681250" y="2855850"/>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6"/>
          <p:cNvPicPr preferRelativeResize="0"/>
          <p:nvPr/>
        </p:nvPicPr>
        <p:blipFill rotWithShape="1">
          <a:blip r:embed="rId3">
            <a:alphaModFix/>
          </a:blip>
          <a:srcRect l="23798" t="54383" r="22138" b="16854"/>
          <a:stretch/>
        </p:blipFill>
        <p:spPr>
          <a:xfrm>
            <a:off x="723225" y="541875"/>
            <a:ext cx="8019625" cy="3839199"/>
          </a:xfrm>
          <a:prstGeom prst="rect">
            <a:avLst/>
          </a:prstGeom>
          <a:noFill/>
          <a:ln>
            <a:noFill/>
          </a:ln>
        </p:spPr>
      </p:pic>
      <p:sp>
        <p:nvSpPr>
          <p:cNvPr id="186" name="Google Shape;186;p36"/>
          <p:cNvSpPr/>
          <p:nvPr/>
        </p:nvSpPr>
        <p:spPr>
          <a:xfrm>
            <a:off x="2828525" y="207747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7"/>
          <p:cNvPicPr preferRelativeResize="0"/>
          <p:nvPr/>
        </p:nvPicPr>
        <p:blipFill rotWithShape="1">
          <a:blip r:embed="rId3">
            <a:alphaModFix/>
          </a:blip>
          <a:srcRect l="20972" t="21663" r="22663" b="11433"/>
          <a:stretch/>
        </p:blipFill>
        <p:spPr>
          <a:xfrm>
            <a:off x="703775" y="297075"/>
            <a:ext cx="7920375" cy="4549350"/>
          </a:xfrm>
          <a:prstGeom prst="rect">
            <a:avLst/>
          </a:prstGeom>
          <a:noFill/>
          <a:ln>
            <a:noFill/>
          </a:ln>
        </p:spPr>
      </p:pic>
      <p:sp>
        <p:nvSpPr>
          <p:cNvPr id="192" name="Google Shape;192;p37"/>
          <p:cNvSpPr/>
          <p:nvPr/>
        </p:nvSpPr>
        <p:spPr>
          <a:xfrm>
            <a:off x="2386750" y="3718350"/>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8"/>
          <p:cNvPicPr preferRelativeResize="0"/>
          <p:nvPr/>
        </p:nvPicPr>
        <p:blipFill rotWithShape="1">
          <a:blip r:embed="rId3">
            <a:alphaModFix/>
          </a:blip>
          <a:srcRect l="21502" t="21767" r="21672" b="54089"/>
          <a:stretch/>
        </p:blipFill>
        <p:spPr>
          <a:xfrm>
            <a:off x="640700" y="615425"/>
            <a:ext cx="8005351" cy="3755124"/>
          </a:xfrm>
          <a:prstGeom prst="rect">
            <a:avLst/>
          </a:prstGeom>
          <a:noFill/>
          <a:ln>
            <a:noFill/>
          </a:ln>
        </p:spPr>
      </p:pic>
      <p:sp>
        <p:nvSpPr>
          <p:cNvPr id="198" name="Google Shape;198;p38"/>
          <p:cNvSpPr/>
          <p:nvPr/>
        </p:nvSpPr>
        <p:spPr>
          <a:xfrm>
            <a:off x="3480675" y="215112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9"/>
          <p:cNvPicPr preferRelativeResize="0"/>
          <p:nvPr/>
        </p:nvPicPr>
        <p:blipFill rotWithShape="1">
          <a:blip r:embed="rId3">
            <a:alphaModFix/>
          </a:blip>
          <a:srcRect l="23568" t="43045" r="22140" b="22173"/>
          <a:stretch/>
        </p:blipFill>
        <p:spPr>
          <a:xfrm>
            <a:off x="851050" y="341975"/>
            <a:ext cx="7485274" cy="4186351"/>
          </a:xfrm>
          <a:prstGeom prst="rect">
            <a:avLst/>
          </a:prstGeom>
          <a:noFill/>
          <a:ln>
            <a:noFill/>
          </a:ln>
        </p:spPr>
      </p:pic>
      <p:sp>
        <p:nvSpPr>
          <p:cNvPr id="204" name="Google Shape;204;p39"/>
          <p:cNvSpPr/>
          <p:nvPr/>
        </p:nvSpPr>
        <p:spPr>
          <a:xfrm>
            <a:off x="2250025" y="266652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0"/>
          <p:cNvPicPr preferRelativeResize="0"/>
          <p:nvPr/>
        </p:nvPicPr>
        <p:blipFill rotWithShape="1">
          <a:blip r:embed="rId3">
            <a:alphaModFix/>
          </a:blip>
          <a:srcRect l="22307" t="29952" r="21560" b="45614"/>
          <a:stretch/>
        </p:blipFill>
        <p:spPr>
          <a:xfrm>
            <a:off x="598600" y="699650"/>
            <a:ext cx="7783625" cy="3523624"/>
          </a:xfrm>
          <a:prstGeom prst="rect">
            <a:avLst/>
          </a:prstGeom>
          <a:noFill/>
          <a:ln>
            <a:noFill/>
          </a:ln>
        </p:spPr>
      </p:pic>
      <p:sp>
        <p:nvSpPr>
          <p:cNvPr id="210" name="Google Shape;210;p40"/>
          <p:cNvSpPr/>
          <p:nvPr/>
        </p:nvSpPr>
        <p:spPr>
          <a:xfrm>
            <a:off x="3133575" y="2456100"/>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1"/>
          <p:cNvPicPr preferRelativeResize="0"/>
          <p:nvPr/>
        </p:nvPicPr>
        <p:blipFill rotWithShape="1">
          <a:blip r:embed="rId3">
            <a:alphaModFix/>
          </a:blip>
          <a:srcRect l="21843" t="51231" r="20869" b="22988"/>
          <a:stretch/>
        </p:blipFill>
        <p:spPr>
          <a:xfrm>
            <a:off x="882625" y="615450"/>
            <a:ext cx="7531175" cy="3639375"/>
          </a:xfrm>
          <a:prstGeom prst="rect">
            <a:avLst/>
          </a:prstGeom>
          <a:noFill/>
          <a:ln>
            <a:noFill/>
          </a:ln>
        </p:spPr>
      </p:pic>
      <p:sp>
        <p:nvSpPr>
          <p:cNvPr id="216" name="Google Shape;216;p41"/>
          <p:cNvSpPr/>
          <p:nvPr/>
        </p:nvSpPr>
        <p:spPr>
          <a:xfrm>
            <a:off x="2839050" y="209847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227550" y="407325"/>
            <a:ext cx="8520600" cy="9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u="sng">
                <a:latin typeface="Verdana"/>
                <a:ea typeface="Verdana"/>
                <a:cs typeface="Verdana"/>
                <a:sym typeface="Verdana"/>
              </a:rPr>
              <a:t>Exam practice</a:t>
            </a:r>
            <a:endParaRPr sz="3000" u="sng">
              <a:latin typeface="Verdana"/>
              <a:ea typeface="Verdana"/>
              <a:cs typeface="Verdana"/>
              <a:sym typeface="Verdana"/>
            </a:endParaRPr>
          </a:p>
          <a:p>
            <a:pPr marL="0" lvl="0" indent="0" algn="ctr" rtl="0">
              <a:spcBef>
                <a:spcPts val="0"/>
              </a:spcBef>
              <a:spcAft>
                <a:spcPts val="0"/>
              </a:spcAft>
              <a:buNone/>
            </a:pPr>
            <a:r>
              <a:rPr lang="en-GB" sz="3000" i="1" u="sng">
                <a:latin typeface="Verdana"/>
                <a:ea typeface="Verdana"/>
                <a:cs typeface="Verdana"/>
                <a:sym typeface="Verdana"/>
              </a:rPr>
              <a:t>Unit 1 - Business activity; Topic - risks and rewards</a:t>
            </a:r>
            <a:endParaRPr sz="3000" i="1" u="sng">
              <a:latin typeface="Verdana"/>
              <a:ea typeface="Verdana"/>
              <a:cs typeface="Verdana"/>
              <a:sym typeface="Verdana"/>
            </a:endParaRPr>
          </a:p>
        </p:txBody>
      </p:sp>
      <p:sp>
        <p:nvSpPr>
          <p:cNvPr id="68" name="Google Shape;68;p15"/>
          <p:cNvSpPr txBox="1">
            <a:spLocks noGrp="1"/>
          </p:cNvSpPr>
          <p:nvPr>
            <p:ph type="subTitle" idx="1"/>
          </p:nvPr>
        </p:nvSpPr>
        <p:spPr>
          <a:xfrm>
            <a:off x="353775" y="1529850"/>
            <a:ext cx="8647500" cy="3534900"/>
          </a:xfrm>
          <a:prstGeom prst="rect">
            <a:avLst/>
          </a:prstGeom>
          <a:solidFill>
            <a:srgbClr val="CFE2F3"/>
          </a:solidFill>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000000"/>
                </a:solidFill>
                <a:latin typeface="Verdana"/>
                <a:ea typeface="Verdana"/>
                <a:cs typeface="Verdana"/>
                <a:sym typeface="Verdana"/>
              </a:rPr>
              <a:t>Amelia Prendergast bought a small newsagent shop using her own savings and a loan from a bank. She had been fed up in her office work as an accounts clerk and wanted to run her own business. SHe really struggled having to get up at 5am. each day, sorting the papers in to “rounds” for the paper boys and girls to deliver and then working in the shop all day until she closed at 6pm. After three months, exhausted and stressed. Amelia put the shop up for sale. However, in the time that she ran the business, she had increased the number of customers and the revenue the shop earned. Amelia sold the business for more than she had paid for it. </a:t>
            </a:r>
            <a:endParaRPr sz="1800">
              <a:solidFill>
                <a:srgbClr val="000000"/>
              </a:solidFill>
              <a:latin typeface="Verdana"/>
              <a:ea typeface="Verdana"/>
              <a:cs typeface="Verdana"/>
              <a:sym typeface="Verdana"/>
            </a:endParaRPr>
          </a:p>
          <a:p>
            <a:pPr marL="0" lvl="0" indent="0" algn="l" rtl="0">
              <a:spcBef>
                <a:spcPts val="0"/>
              </a:spcBef>
              <a:spcAft>
                <a:spcPts val="0"/>
              </a:spcAft>
              <a:buNone/>
            </a:pPr>
            <a:endParaRPr sz="1800">
              <a:solidFill>
                <a:srgbClr val="000000"/>
              </a:solidFill>
              <a:latin typeface="Verdana"/>
              <a:ea typeface="Verdana"/>
              <a:cs typeface="Verdana"/>
              <a:sym typeface="Verdana"/>
            </a:endParaRPr>
          </a:p>
          <a:p>
            <a:pPr marL="0" lvl="0" indent="0" algn="l" rtl="0">
              <a:spcBef>
                <a:spcPts val="0"/>
              </a:spcBef>
              <a:spcAft>
                <a:spcPts val="0"/>
              </a:spcAft>
              <a:buNone/>
            </a:pPr>
            <a:r>
              <a:rPr lang="en-GB" sz="1700" b="1">
                <a:solidFill>
                  <a:schemeClr val="dk1"/>
                </a:solidFill>
                <a:latin typeface="Verdana"/>
                <a:ea typeface="Verdana"/>
                <a:cs typeface="Verdana"/>
                <a:sym typeface="Verdana"/>
              </a:rPr>
              <a:t>Evaluate the risks and rewards to Amelia of being an entrepreneur.</a:t>
            </a:r>
            <a:endParaRPr sz="1700" b="1">
              <a:solidFill>
                <a:schemeClr val="dk1"/>
              </a:solidFill>
              <a:latin typeface="Verdana"/>
              <a:ea typeface="Verdana"/>
              <a:cs typeface="Verdana"/>
              <a:sym typeface="Verdana"/>
            </a:endParaRPr>
          </a:p>
          <a:p>
            <a:pPr marL="0" lvl="0" indent="0" algn="l" rtl="0">
              <a:spcBef>
                <a:spcPts val="0"/>
              </a:spcBef>
              <a:spcAft>
                <a:spcPts val="0"/>
              </a:spcAft>
              <a:buNone/>
            </a:pPr>
            <a:endParaRPr sz="1800" b="1">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2"/>
          <p:cNvPicPr preferRelativeResize="0"/>
          <p:nvPr/>
        </p:nvPicPr>
        <p:blipFill rotWithShape="1">
          <a:blip r:embed="rId3">
            <a:alphaModFix/>
          </a:blip>
          <a:srcRect l="21683" t="22178" r="21117" b="48910"/>
          <a:stretch/>
        </p:blipFill>
        <p:spPr>
          <a:xfrm>
            <a:off x="490875" y="510300"/>
            <a:ext cx="8162250" cy="3891800"/>
          </a:xfrm>
          <a:prstGeom prst="rect">
            <a:avLst/>
          </a:prstGeom>
          <a:noFill/>
          <a:ln>
            <a:noFill/>
          </a:ln>
        </p:spPr>
      </p:pic>
      <p:sp>
        <p:nvSpPr>
          <p:cNvPr id="222" name="Google Shape;222;p42"/>
          <p:cNvSpPr/>
          <p:nvPr/>
        </p:nvSpPr>
        <p:spPr>
          <a:xfrm>
            <a:off x="3301875" y="2108975"/>
            <a:ext cx="873000" cy="231300"/>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217025" y="60200"/>
            <a:ext cx="8520600" cy="89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600" u="sng">
                <a:latin typeface="Verdana"/>
                <a:ea typeface="Verdana"/>
                <a:cs typeface="Verdana"/>
                <a:sym typeface="Verdana"/>
              </a:rPr>
              <a:t>Exam practice</a:t>
            </a:r>
            <a:endParaRPr sz="2600" u="sng">
              <a:latin typeface="Verdana"/>
              <a:ea typeface="Verdana"/>
              <a:cs typeface="Verdana"/>
              <a:sym typeface="Verdana"/>
            </a:endParaRPr>
          </a:p>
          <a:p>
            <a:pPr marL="0" lvl="0" indent="0" algn="ctr" rtl="0">
              <a:spcBef>
                <a:spcPts val="0"/>
              </a:spcBef>
              <a:spcAft>
                <a:spcPts val="0"/>
              </a:spcAft>
              <a:buNone/>
            </a:pPr>
            <a:r>
              <a:rPr lang="en-GB" sz="2600" i="1" u="sng">
                <a:latin typeface="Verdana"/>
                <a:ea typeface="Verdana"/>
                <a:cs typeface="Verdana"/>
                <a:sym typeface="Verdana"/>
              </a:rPr>
              <a:t>Unit - Business activity; Topic - risks and rewards</a:t>
            </a:r>
            <a:endParaRPr sz="2600" i="1" u="sng">
              <a:latin typeface="Verdana"/>
              <a:ea typeface="Verdana"/>
              <a:cs typeface="Verdana"/>
              <a:sym typeface="Verdana"/>
            </a:endParaRPr>
          </a:p>
        </p:txBody>
      </p:sp>
      <p:sp>
        <p:nvSpPr>
          <p:cNvPr id="74" name="Google Shape;74;p16"/>
          <p:cNvSpPr txBox="1">
            <a:spLocks noGrp="1"/>
          </p:cNvSpPr>
          <p:nvPr>
            <p:ph type="subTitle" idx="1"/>
          </p:nvPr>
        </p:nvSpPr>
        <p:spPr>
          <a:xfrm>
            <a:off x="311700" y="952100"/>
            <a:ext cx="8520600" cy="319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000000"/>
                </a:solidFill>
                <a:latin typeface="Verdana"/>
                <a:ea typeface="Verdana"/>
                <a:cs typeface="Verdana"/>
                <a:sym typeface="Verdana"/>
              </a:rPr>
              <a:t>Evaluate the risks and rewards to Amelia of being an entrepreneur.</a:t>
            </a:r>
            <a:endParaRPr sz="1800">
              <a:solidFill>
                <a:srgbClr val="000000"/>
              </a:solidFill>
              <a:latin typeface="Verdana"/>
              <a:ea typeface="Verdana"/>
              <a:cs typeface="Verdana"/>
              <a:sym typeface="Verdana"/>
            </a:endParaRPr>
          </a:p>
          <a:p>
            <a:pPr marL="0" lvl="0" indent="0" algn="l" rtl="0">
              <a:spcBef>
                <a:spcPts val="0"/>
              </a:spcBef>
              <a:spcAft>
                <a:spcPts val="0"/>
              </a:spcAft>
              <a:buNone/>
            </a:pPr>
            <a:endParaRPr sz="1800">
              <a:solidFill>
                <a:srgbClr val="000000"/>
              </a:solidFill>
              <a:latin typeface="Verdana"/>
              <a:ea typeface="Verdana"/>
              <a:cs typeface="Verdana"/>
              <a:sym typeface="Verdana"/>
            </a:endParaRPr>
          </a:p>
          <a:p>
            <a:pPr marL="0" lvl="0" indent="0" algn="l" rtl="0">
              <a:spcBef>
                <a:spcPts val="0"/>
              </a:spcBef>
              <a:spcAft>
                <a:spcPts val="0"/>
              </a:spcAft>
              <a:buNone/>
            </a:pPr>
            <a:r>
              <a:rPr lang="en-GB" sz="1800" i="1">
                <a:solidFill>
                  <a:srgbClr val="000000"/>
                </a:solidFill>
                <a:latin typeface="Verdana"/>
                <a:ea typeface="Verdana"/>
                <a:cs typeface="Verdana"/>
                <a:sym typeface="Verdana"/>
              </a:rPr>
              <a:t>How to structure your answer:</a:t>
            </a:r>
            <a:endParaRPr sz="1800" i="1">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Start with a sentence to say that there are both risks and rewards to Amelia of being an entrepreneur.</a:t>
            </a:r>
            <a:endParaRPr sz="180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Discuss the risks of being an entrepreneur using examples from the text.</a:t>
            </a:r>
            <a:endParaRPr sz="180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Discuss the rewards of being an entrepreneur using examples from the text.</a:t>
            </a:r>
            <a:endParaRPr sz="180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Explain whether you think the risks outweigh the rewards of vice versa. </a:t>
            </a:r>
            <a:endParaRPr sz="180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When you discuss each risk and reward remember to use PEEAL - state your point, explain your point and then describe what it would lead to. </a:t>
            </a:r>
            <a:endParaRPr sz="180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xEl>
                                              <p:pRg st="6" end="6"/>
                                            </p:txEl>
                                          </p:spTgt>
                                        </p:tgtEl>
                                        <p:attrNameLst>
                                          <p:attrName>style.visibility</p:attrName>
                                        </p:attrNameLst>
                                      </p:cBhvr>
                                      <p:to>
                                        <p:strVal val="visible"/>
                                      </p:to>
                                    </p:set>
                                    <p:animEffect transition="in" filter="fade">
                                      <p:cBhvr>
                                        <p:cTn id="37" dur="1000"/>
                                        <p:tgtEl>
                                          <p:spTgt spid="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4">
                                            <p:txEl>
                                              <p:pRg st="7" end="7"/>
                                            </p:txEl>
                                          </p:spTgt>
                                        </p:tgtEl>
                                        <p:attrNameLst>
                                          <p:attrName>style.visibility</p:attrName>
                                        </p:attrNameLst>
                                      </p:cBhvr>
                                      <p:to>
                                        <p:strVal val="visible"/>
                                      </p:to>
                                    </p:set>
                                    <p:animEffect transition="in" filter="fade">
                                      <p:cBhvr>
                                        <p:cTn id="42" dur="1000"/>
                                        <p:tgtEl>
                                          <p:spTgt spid="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466025" y="52250"/>
            <a:ext cx="8520600" cy="5091300"/>
          </a:xfrm>
          <a:prstGeom prst="rect">
            <a:avLst/>
          </a:prstGeom>
          <a:solidFill>
            <a:srgbClr val="CFE2F3"/>
          </a:solidFill>
        </p:spPr>
        <p:txBody>
          <a:bodyPr spcFirstLastPara="1" wrap="square" lIns="91425" tIns="91425" rIns="91425" bIns="91425" anchor="b" anchorCtr="0">
            <a:noAutofit/>
          </a:bodyPr>
          <a:lstStyle/>
          <a:p>
            <a:pPr marL="0" lvl="0" indent="0" algn="l" rtl="0">
              <a:spcBef>
                <a:spcPts val="0"/>
              </a:spcBef>
              <a:spcAft>
                <a:spcPts val="0"/>
              </a:spcAft>
              <a:buNone/>
            </a:pPr>
            <a:r>
              <a:rPr lang="en-GB" sz="1800"/>
              <a:t>I am going to evaluate the risks and rewards to Amelia of being an entrepreneur. Amelia hoped to make a profit and enjoyed being her own boss. She risked her own money and health in running the business. In the end, the business was unsuccessful - Amelia was exhausted and stressed and her relationships with friends and family suffered.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She did make a profit from buying and selling the business and would have had enough to pay off her debts and add something to her savings. Maybe Amelia didn’t have enough determination to succeed to come up with solutions to the problems she faced. She should think about her own skills and qualities and will learn a lot and benefit from this experience. </a:t>
            </a:r>
            <a:endParaRPr sz="18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GB" sz="1800"/>
              <a:t>Financially, Amelia is better off as a result of buying and running the business in the short period. In view of this, she may feel it is worth doing, provided she can recover her health quickly. </a:t>
            </a:r>
            <a:endParaRPr sz="1800"/>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195975" y="123975"/>
            <a:ext cx="8520600" cy="9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u="sng">
                <a:latin typeface="Verdana"/>
                <a:ea typeface="Verdana"/>
                <a:cs typeface="Verdana"/>
                <a:sym typeface="Verdana"/>
              </a:rPr>
              <a:t>Exam practice</a:t>
            </a:r>
            <a:endParaRPr sz="3000" u="sng">
              <a:latin typeface="Verdana"/>
              <a:ea typeface="Verdana"/>
              <a:cs typeface="Verdana"/>
              <a:sym typeface="Verdana"/>
            </a:endParaRPr>
          </a:p>
          <a:p>
            <a:pPr marL="0" lvl="0" indent="0" algn="ctr" rtl="0">
              <a:spcBef>
                <a:spcPts val="0"/>
              </a:spcBef>
              <a:spcAft>
                <a:spcPts val="0"/>
              </a:spcAft>
              <a:buNone/>
            </a:pPr>
            <a:r>
              <a:rPr lang="en-GB" sz="3000" i="1" u="sng">
                <a:latin typeface="Verdana"/>
                <a:ea typeface="Verdana"/>
                <a:cs typeface="Verdana"/>
                <a:sym typeface="Verdana"/>
              </a:rPr>
              <a:t>Unit 2 - Marketing; Topic - Pricing strategies</a:t>
            </a:r>
            <a:endParaRPr sz="3000" i="1" u="sng">
              <a:latin typeface="Verdana"/>
              <a:ea typeface="Verdana"/>
              <a:cs typeface="Verdana"/>
              <a:sym typeface="Verdana"/>
            </a:endParaRPr>
          </a:p>
        </p:txBody>
      </p:sp>
      <p:sp>
        <p:nvSpPr>
          <p:cNvPr id="85" name="Google Shape;85;p18"/>
          <p:cNvSpPr txBox="1">
            <a:spLocks noGrp="1"/>
          </p:cNvSpPr>
          <p:nvPr>
            <p:ph type="subTitle" idx="1"/>
          </p:nvPr>
        </p:nvSpPr>
        <p:spPr>
          <a:xfrm>
            <a:off x="311700" y="1214300"/>
            <a:ext cx="8520600" cy="25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rgbClr val="000000"/>
                </a:solidFill>
                <a:latin typeface="Verdana"/>
                <a:ea typeface="Verdana"/>
                <a:cs typeface="Verdana"/>
                <a:sym typeface="Verdana"/>
              </a:rPr>
              <a:t>Q1. Explain </a:t>
            </a:r>
            <a:r>
              <a:rPr lang="en-GB" sz="2200" b="1">
                <a:solidFill>
                  <a:srgbClr val="000000"/>
                </a:solidFill>
                <a:latin typeface="Verdana"/>
                <a:ea typeface="Verdana"/>
                <a:cs typeface="Verdana"/>
                <a:sym typeface="Verdana"/>
              </a:rPr>
              <a:t>one</a:t>
            </a:r>
            <a:r>
              <a:rPr lang="en-GB" sz="2200">
                <a:solidFill>
                  <a:srgbClr val="000000"/>
                </a:solidFill>
                <a:latin typeface="Verdana"/>
                <a:ea typeface="Verdana"/>
                <a:cs typeface="Verdana"/>
                <a:sym typeface="Verdana"/>
              </a:rPr>
              <a:t> pricing strategy that might be successful for a new pizza delivery business (3 marks)</a:t>
            </a:r>
            <a:endParaRPr sz="2200">
              <a:solidFill>
                <a:srgbClr val="000000"/>
              </a:solidFill>
              <a:latin typeface="Verdana"/>
              <a:ea typeface="Verdana"/>
              <a:cs typeface="Verdana"/>
              <a:sym typeface="Verdana"/>
            </a:endParaRPr>
          </a:p>
          <a:p>
            <a:pPr marL="0" lvl="0" indent="0" algn="l" rtl="0">
              <a:spcBef>
                <a:spcPts val="0"/>
              </a:spcBef>
              <a:spcAft>
                <a:spcPts val="0"/>
              </a:spcAft>
              <a:buNone/>
            </a:pPr>
            <a:endParaRPr sz="2200">
              <a:solidFill>
                <a:srgbClr val="000000"/>
              </a:solidFill>
              <a:latin typeface="Verdana"/>
              <a:ea typeface="Verdana"/>
              <a:cs typeface="Verdana"/>
              <a:sym typeface="Verdana"/>
            </a:endParaRPr>
          </a:p>
          <a:p>
            <a:pPr marL="0" lvl="0" indent="0" algn="l" rtl="0">
              <a:spcBef>
                <a:spcPts val="0"/>
              </a:spcBef>
              <a:spcAft>
                <a:spcPts val="0"/>
              </a:spcAft>
              <a:buNone/>
            </a:pPr>
            <a:r>
              <a:rPr lang="en-GB" sz="2200">
                <a:solidFill>
                  <a:srgbClr val="000000"/>
                </a:solidFill>
                <a:latin typeface="Verdana"/>
                <a:ea typeface="Verdana"/>
                <a:cs typeface="Verdana"/>
                <a:sym typeface="Verdana"/>
              </a:rPr>
              <a:t>Q2. Fender is a producer of expensive guitars used by stars such as Bruno Mars. Analyse </a:t>
            </a:r>
            <a:r>
              <a:rPr lang="en-GB" sz="2200" b="1">
                <a:solidFill>
                  <a:srgbClr val="000000"/>
                </a:solidFill>
                <a:latin typeface="Verdana"/>
                <a:ea typeface="Verdana"/>
                <a:cs typeface="Verdana"/>
                <a:sym typeface="Verdana"/>
              </a:rPr>
              <a:t>two </a:t>
            </a:r>
            <a:r>
              <a:rPr lang="en-GB" sz="2200">
                <a:solidFill>
                  <a:srgbClr val="000000"/>
                </a:solidFill>
                <a:latin typeface="Verdana"/>
                <a:ea typeface="Verdana"/>
                <a:cs typeface="Verdana"/>
                <a:sym typeface="Verdana"/>
              </a:rPr>
              <a:t>benefits to Fender of charging high prices for its musical instruments (6 marks)</a:t>
            </a:r>
            <a:endParaRPr sz="220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248575" y="208125"/>
            <a:ext cx="8520600" cy="79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400" u="sng">
                <a:latin typeface="Verdana"/>
                <a:ea typeface="Verdana"/>
                <a:cs typeface="Verdana"/>
                <a:sym typeface="Verdana"/>
              </a:rPr>
              <a:t>Exam practice</a:t>
            </a:r>
            <a:endParaRPr sz="2400" u="sng">
              <a:latin typeface="Verdana"/>
              <a:ea typeface="Verdana"/>
              <a:cs typeface="Verdana"/>
              <a:sym typeface="Verdana"/>
            </a:endParaRPr>
          </a:p>
          <a:p>
            <a:pPr marL="0" lvl="0" indent="0" algn="ctr" rtl="0">
              <a:spcBef>
                <a:spcPts val="0"/>
              </a:spcBef>
              <a:spcAft>
                <a:spcPts val="0"/>
              </a:spcAft>
              <a:buNone/>
            </a:pPr>
            <a:r>
              <a:rPr lang="en-GB" sz="2400" i="1" u="sng">
                <a:latin typeface="Verdana"/>
                <a:ea typeface="Verdana"/>
                <a:cs typeface="Verdana"/>
                <a:sym typeface="Verdana"/>
              </a:rPr>
              <a:t>Unit 2- Marketing; Topic - Product</a:t>
            </a:r>
            <a:endParaRPr sz="2400" i="1" u="sng">
              <a:latin typeface="Verdana"/>
              <a:ea typeface="Verdana"/>
              <a:cs typeface="Verdana"/>
              <a:sym typeface="Verdana"/>
            </a:endParaRPr>
          </a:p>
        </p:txBody>
      </p:sp>
      <p:sp>
        <p:nvSpPr>
          <p:cNvPr id="91" name="Google Shape;91;p19"/>
          <p:cNvSpPr txBox="1">
            <a:spLocks noGrp="1"/>
          </p:cNvSpPr>
          <p:nvPr>
            <p:ph type="subTitle" idx="1"/>
          </p:nvPr>
        </p:nvSpPr>
        <p:spPr>
          <a:xfrm>
            <a:off x="311700" y="1214300"/>
            <a:ext cx="8520600" cy="25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rgbClr val="000000"/>
                </a:solidFill>
                <a:latin typeface="Verdana"/>
                <a:ea typeface="Verdana"/>
                <a:cs typeface="Verdana"/>
                <a:sym typeface="Verdana"/>
              </a:rPr>
              <a:t>Q1. Which one of the following is an innovation:</a:t>
            </a:r>
            <a:endParaRPr sz="2200">
              <a:solidFill>
                <a:srgbClr val="000000"/>
              </a:solidFill>
              <a:latin typeface="Verdana"/>
              <a:ea typeface="Verdana"/>
              <a:cs typeface="Verdana"/>
              <a:sym typeface="Verdana"/>
            </a:endParaRPr>
          </a:p>
          <a:p>
            <a:pPr marL="0" lvl="0" indent="0" algn="l" rtl="0">
              <a:spcBef>
                <a:spcPts val="0"/>
              </a:spcBef>
              <a:spcAft>
                <a:spcPts val="0"/>
              </a:spcAft>
              <a:buNone/>
            </a:pPr>
            <a:endParaRPr sz="2200">
              <a:solidFill>
                <a:srgbClr val="000000"/>
              </a:solidFill>
              <a:latin typeface="Verdana"/>
              <a:ea typeface="Verdana"/>
              <a:cs typeface="Verdana"/>
              <a:sym typeface="Verdana"/>
            </a:endParaRPr>
          </a:p>
          <a:p>
            <a:pPr marL="457200" lvl="0" indent="-368300" algn="l" rtl="0">
              <a:spcBef>
                <a:spcPts val="0"/>
              </a:spcBef>
              <a:spcAft>
                <a:spcPts val="0"/>
              </a:spcAft>
              <a:buClr>
                <a:srgbClr val="000000"/>
              </a:buClr>
              <a:buSzPts val="2200"/>
              <a:buFont typeface="Verdana"/>
              <a:buAutoNum type="alphaUcPeriod"/>
            </a:pPr>
            <a:r>
              <a:rPr lang="en-GB" sz="2200">
                <a:solidFill>
                  <a:srgbClr val="000000"/>
                </a:solidFill>
                <a:latin typeface="Verdana"/>
                <a:ea typeface="Verdana"/>
                <a:cs typeface="Verdana"/>
                <a:sym typeface="Verdana"/>
              </a:rPr>
              <a:t>Designing the world’s first robotic strawberry-picker</a:t>
            </a:r>
            <a:endParaRPr sz="2200">
              <a:solidFill>
                <a:srgbClr val="000000"/>
              </a:solidFill>
              <a:latin typeface="Verdana"/>
              <a:ea typeface="Verdana"/>
              <a:cs typeface="Verdana"/>
              <a:sym typeface="Verdana"/>
            </a:endParaRPr>
          </a:p>
          <a:p>
            <a:pPr marL="457200" lvl="0" indent="-368300" algn="l" rtl="0">
              <a:spcBef>
                <a:spcPts val="0"/>
              </a:spcBef>
              <a:spcAft>
                <a:spcPts val="0"/>
              </a:spcAft>
              <a:buClr>
                <a:srgbClr val="000000"/>
              </a:buClr>
              <a:buSzPts val="2200"/>
              <a:buFont typeface="Verdana"/>
              <a:buAutoNum type="alphaUcPeriod"/>
            </a:pPr>
            <a:r>
              <a:rPr lang="en-GB" sz="2200">
                <a:solidFill>
                  <a:srgbClr val="000000"/>
                </a:solidFill>
                <a:latin typeface="Verdana"/>
                <a:ea typeface="Verdana"/>
                <a:cs typeface="Verdana"/>
                <a:sym typeface="Verdana"/>
              </a:rPr>
              <a:t>Persuading Tesco to stock the UK’s first alcoholic ice cream.</a:t>
            </a:r>
            <a:endParaRPr sz="2200">
              <a:solidFill>
                <a:srgbClr val="000000"/>
              </a:solidFill>
              <a:latin typeface="Verdana"/>
              <a:ea typeface="Verdana"/>
              <a:cs typeface="Verdana"/>
              <a:sym typeface="Verdana"/>
            </a:endParaRPr>
          </a:p>
          <a:p>
            <a:pPr marL="457200" lvl="0" indent="-368300" algn="l" rtl="0">
              <a:spcBef>
                <a:spcPts val="0"/>
              </a:spcBef>
              <a:spcAft>
                <a:spcPts val="0"/>
              </a:spcAft>
              <a:buClr>
                <a:srgbClr val="000000"/>
              </a:buClr>
              <a:buSzPts val="2200"/>
              <a:buFont typeface="Verdana"/>
              <a:buAutoNum type="alphaUcPeriod"/>
            </a:pPr>
            <a:r>
              <a:rPr lang="en-GB" sz="2200">
                <a:solidFill>
                  <a:srgbClr val="000000"/>
                </a:solidFill>
                <a:latin typeface="Verdana"/>
                <a:ea typeface="Verdana"/>
                <a:cs typeface="Verdana"/>
                <a:sym typeface="Verdana"/>
              </a:rPr>
              <a:t>Thinking up a new way to iron shirts</a:t>
            </a:r>
            <a:endParaRPr sz="2200">
              <a:solidFill>
                <a:srgbClr val="000000"/>
              </a:solidFill>
              <a:latin typeface="Verdana"/>
              <a:ea typeface="Verdana"/>
              <a:cs typeface="Verdana"/>
              <a:sym typeface="Verdana"/>
            </a:endParaRPr>
          </a:p>
          <a:p>
            <a:pPr marL="457200" lvl="0" indent="-368300" algn="l" rtl="0">
              <a:spcBef>
                <a:spcPts val="0"/>
              </a:spcBef>
              <a:spcAft>
                <a:spcPts val="0"/>
              </a:spcAft>
              <a:buClr>
                <a:srgbClr val="000000"/>
              </a:buClr>
              <a:buSzPts val="2200"/>
              <a:buFont typeface="Verdana"/>
              <a:buAutoNum type="alphaUcPeriod"/>
            </a:pPr>
            <a:r>
              <a:rPr lang="en-GB" sz="2200">
                <a:solidFill>
                  <a:srgbClr val="000000"/>
                </a:solidFill>
                <a:latin typeface="Verdana"/>
                <a:ea typeface="Verdana"/>
                <a:cs typeface="Verdana"/>
                <a:sym typeface="Verdana"/>
              </a:rPr>
              <a:t>Writing a brilliant TV commercial.</a:t>
            </a:r>
            <a:endParaRPr sz="2200">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213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a:latin typeface="Verdana"/>
                <a:ea typeface="Verdana"/>
                <a:cs typeface="Verdana"/>
                <a:sym typeface="Verdana"/>
              </a:rPr>
              <a:t>Unit 3 - </a:t>
            </a:r>
            <a:r>
              <a:rPr lang="en-GB" u="sng">
                <a:solidFill>
                  <a:srgbClr val="0000FF"/>
                </a:solidFill>
                <a:latin typeface="Verdana"/>
                <a:ea typeface="Verdana"/>
                <a:cs typeface="Verdana"/>
                <a:sym typeface="Verdana"/>
              </a:rPr>
              <a:t>People</a:t>
            </a:r>
            <a:endParaRPr u="sng">
              <a:solidFill>
                <a:srgbClr val="0000FF"/>
              </a:solidFill>
              <a:latin typeface="Verdana"/>
              <a:ea typeface="Verdana"/>
              <a:cs typeface="Verdana"/>
              <a:sym typeface="Verdana"/>
            </a:endParaRPr>
          </a:p>
          <a:p>
            <a:pPr marL="0" lvl="0" indent="0" algn="ctr" rtl="0">
              <a:spcBef>
                <a:spcPts val="0"/>
              </a:spcBef>
              <a:spcAft>
                <a:spcPts val="0"/>
              </a:spcAft>
              <a:buNone/>
            </a:pPr>
            <a:r>
              <a:rPr lang="en-GB" u="sng">
                <a:latin typeface="Verdana"/>
                <a:ea typeface="Verdana"/>
                <a:cs typeface="Verdana"/>
                <a:sym typeface="Verdana"/>
              </a:rPr>
              <a:t>Memory Recall</a:t>
            </a:r>
            <a:endParaRPr u="sng">
              <a:latin typeface="Verdana"/>
              <a:ea typeface="Verdana"/>
              <a:cs typeface="Verdana"/>
              <a:sym typeface="Verdana"/>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Verdana"/>
              <a:ea typeface="Verdana"/>
              <a:cs typeface="Verdana"/>
              <a:sym typeface="Verdana"/>
            </a:endParaRPr>
          </a:p>
          <a:p>
            <a:pPr marL="457200" lvl="0" indent="-342900" algn="l" rtl="0">
              <a:spcBef>
                <a:spcPts val="160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the purpose of human resources in a business?</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Name two organisational structures and a feature of each. </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Name two ways of working.</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the advantage of letter as a form of communication?</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Identify 3 reasons why businesses recruit.</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Free health insurance is an example of what kind of motivation method?</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Give a type of training which is off-the-job.</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a contract of employment?</a:t>
            </a:r>
            <a:endParaRPr>
              <a:solidFill>
                <a:srgbClr val="000000"/>
              </a:solidFill>
              <a:latin typeface="Verdana"/>
              <a:ea typeface="Verdana"/>
              <a:cs typeface="Verdana"/>
              <a:sym typeface="Verdana"/>
            </a:endParaRPr>
          </a:p>
        </p:txBody>
      </p:sp>
      <p:pic>
        <p:nvPicPr>
          <p:cNvPr id="98" name="Google Shape;98;p20"/>
          <p:cNvPicPr preferRelativeResize="0"/>
          <p:nvPr/>
        </p:nvPicPr>
        <p:blipFill rotWithShape="1">
          <a:blip r:embed="rId3">
            <a:alphaModFix/>
          </a:blip>
          <a:srcRect l="46643"/>
          <a:stretch/>
        </p:blipFill>
        <p:spPr>
          <a:xfrm>
            <a:off x="7678849" y="0"/>
            <a:ext cx="1412550" cy="129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213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a:latin typeface="Verdana"/>
                <a:ea typeface="Verdana"/>
                <a:cs typeface="Verdana"/>
                <a:sym typeface="Verdana"/>
              </a:rPr>
              <a:t>Unit 4 - </a:t>
            </a:r>
            <a:r>
              <a:rPr lang="en-GB" u="sng">
                <a:solidFill>
                  <a:srgbClr val="741B47"/>
                </a:solidFill>
                <a:latin typeface="Verdana"/>
                <a:ea typeface="Verdana"/>
                <a:cs typeface="Verdana"/>
                <a:sym typeface="Verdana"/>
              </a:rPr>
              <a:t>Operations</a:t>
            </a:r>
            <a:endParaRPr u="sng">
              <a:solidFill>
                <a:srgbClr val="741B47"/>
              </a:solidFill>
              <a:latin typeface="Verdana"/>
              <a:ea typeface="Verdana"/>
              <a:cs typeface="Verdana"/>
              <a:sym typeface="Verdana"/>
            </a:endParaRPr>
          </a:p>
          <a:p>
            <a:pPr marL="0" lvl="0" indent="0" algn="ctr" rtl="0">
              <a:spcBef>
                <a:spcPts val="0"/>
              </a:spcBef>
              <a:spcAft>
                <a:spcPts val="0"/>
              </a:spcAft>
              <a:buNone/>
            </a:pPr>
            <a:r>
              <a:rPr lang="en-GB" u="sng">
                <a:latin typeface="Verdana"/>
                <a:ea typeface="Verdana"/>
                <a:cs typeface="Verdana"/>
                <a:sym typeface="Verdana"/>
              </a:rPr>
              <a:t>Memory Recall</a:t>
            </a:r>
            <a:endParaRPr u="sng">
              <a:latin typeface="Verdana"/>
              <a:ea typeface="Verdana"/>
              <a:cs typeface="Verdana"/>
              <a:sym typeface="Verdana"/>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Verdana"/>
              <a:ea typeface="Verdana"/>
              <a:cs typeface="Verdana"/>
              <a:sym typeface="Verdana"/>
            </a:endParaRPr>
          </a:p>
          <a:p>
            <a:pPr marL="457200" lvl="0" indent="-342900" algn="l" rtl="0">
              <a:spcBef>
                <a:spcPts val="160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are the 3 production processes?</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Give two benefits of providing quality goods and services.</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Describe each method of selling. </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does the Consumer Rights Act of 2015 state?</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List the main factors influencing the location of a business. </a:t>
            </a:r>
            <a:endParaRPr>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AutoNum type="arabicPeriod"/>
            </a:pPr>
            <a:r>
              <a:rPr lang="en-GB">
                <a:solidFill>
                  <a:srgbClr val="000000"/>
                </a:solidFill>
                <a:latin typeface="Verdana"/>
                <a:ea typeface="Verdana"/>
                <a:cs typeface="Verdana"/>
                <a:sym typeface="Verdana"/>
              </a:rPr>
              <a:t>What is the role procurement &amp; logistics?</a:t>
            </a:r>
            <a:endParaRPr>
              <a:solidFill>
                <a:srgbClr val="000000"/>
              </a:solidFill>
              <a:latin typeface="Verdana"/>
              <a:ea typeface="Verdana"/>
              <a:cs typeface="Verdana"/>
              <a:sym typeface="Verdana"/>
            </a:endParaRPr>
          </a:p>
        </p:txBody>
      </p:sp>
      <p:pic>
        <p:nvPicPr>
          <p:cNvPr id="105" name="Google Shape;105;p21"/>
          <p:cNvPicPr preferRelativeResize="0"/>
          <p:nvPr/>
        </p:nvPicPr>
        <p:blipFill rotWithShape="1">
          <a:blip r:embed="rId3">
            <a:alphaModFix/>
          </a:blip>
          <a:srcRect l="46643"/>
          <a:stretch/>
        </p:blipFill>
        <p:spPr>
          <a:xfrm>
            <a:off x="7678849" y="0"/>
            <a:ext cx="1412550" cy="1294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On-screen Show (16:9)</PresentationFormat>
  <Paragraphs>99</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Verdana</vt:lpstr>
      <vt:lpstr>Simple Light</vt:lpstr>
      <vt:lpstr>GCSE OCR 9-1 Business revision</vt:lpstr>
      <vt:lpstr>Unit 1 - Business Activity  Memory Recall</vt:lpstr>
      <vt:lpstr>Exam practice Unit 1 - Business activity; Topic - risks and rewards</vt:lpstr>
      <vt:lpstr>Exam practice Unit - Business activity; Topic - risks and rewards</vt:lpstr>
      <vt:lpstr>I am going to evaluate the risks and rewards to Amelia of being an entrepreneur. Amelia hoped to make a profit and enjoyed being her own boss. She risked her own money and health in running the business. In the end, the business was unsuccessful - Amelia was exhausted and stressed and her relationships with friends and family suffered.    She did make a profit from buying and selling the business and would have had enough to pay off her debts and add something to her savings. Maybe Amelia didn’t have enough determination to succeed to come up with solutions to the problems she faced. She should think about her own skills and qualities and will learn a lot and benefit from this experience.   Financially, Amelia is better off as a result of buying and running the business in the short period. In view of this, she may feel it is worth doing, provided she can recover her health quickly.  </vt:lpstr>
      <vt:lpstr>Exam practice Unit 2 - Marketing; Topic - Pricing strategies</vt:lpstr>
      <vt:lpstr>Exam practice Unit 2- Marketing; Topic - Product</vt:lpstr>
      <vt:lpstr>Unit 3 - People Memory Recall</vt:lpstr>
      <vt:lpstr>Unit 4 - Operations Memory Recall</vt:lpstr>
      <vt:lpstr>Multiple choice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answers</vt:lpstr>
      <vt:lpstr>Multiple choice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OCR 9-1 Business revision</dc:title>
  <dc:creator>Mrs M Marway</dc:creator>
  <cp:lastModifiedBy>Manjit Marway</cp:lastModifiedBy>
  <cp:revision>1</cp:revision>
  <dcterms:modified xsi:type="dcterms:W3CDTF">2024-01-22T11:16:34Z</dcterms:modified>
</cp:coreProperties>
</file>