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12192000"/>
  <p:notesSz cx="6858000" cy="9144000"/>
  <p:embeddedFontLst>
    <p:embeddedFont>
      <p:font typeface="Helvetica Neue"/>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font" Target="fonts/HelveticaNeue-bold.fntdata"/><Relationship Id="rId10" Type="http://schemas.openxmlformats.org/officeDocument/2006/relationships/slide" Target="slides/slide6.xml"/><Relationship Id="rId21" Type="http://schemas.openxmlformats.org/officeDocument/2006/relationships/font" Target="fonts/HelveticaNeue-regular.fntdata"/><Relationship Id="rId13" Type="http://schemas.openxmlformats.org/officeDocument/2006/relationships/slide" Target="slides/slide9.xml"/><Relationship Id="rId24" Type="http://schemas.openxmlformats.org/officeDocument/2006/relationships/font" Target="fonts/HelveticaNeue-boldItalic.fntdata"/><Relationship Id="rId12" Type="http://schemas.openxmlformats.org/officeDocument/2006/relationships/slide" Target="slides/slide8.xml"/><Relationship Id="rId23" Type="http://schemas.openxmlformats.org/officeDocument/2006/relationships/font" Target="fonts/HelveticaNeue-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2"/>
          <p:cNvSpPr txBox="1"/>
          <p:nvPr>
            <p:ph type="ctrTitle"/>
          </p:nvPr>
        </p:nvSpPr>
        <p:spPr>
          <a:xfrm>
            <a:off x="1524000" y="1463557"/>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 type="subTitle"/>
          </p:nvPr>
        </p:nvSpPr>
        <p:spPr>
          <a:xfrm>
            <a:off x="1524000" y="3943232"/>
            <a:ext cx="9144000" cy="1655762"/>
          </a:xfrm>
          <a:prstGeom prst="rect">
            <a:avLst/>
          </a:prstGeom>
          <a:noFill/>
          <a:ln>
            <a:noFill/>
          </a:ln>
        </p:spPr>
        <p:txBody>
          <a:bodyPr anchorCtr="0" anchor="t" bIns="45700" lIns="91425" spcFirstLastPara="1" rIns="91425" wrap="square" tIns="45700">
            <a:normAutofit/>
          </a:bodyPr>
          <a:lstStyle>
            <a:lvl1pPr lvl="0" algn="ctr">
              <a:lnSpc>
                <a:spcPct val="133333"/>
              </a:lnSpc>
              <a:spcBef>
                <a:spcPts val="1000"/>
              </a:spcBef>
              <a:spcAft>
                <a:spcPts val="0"/>
              </a:spcAft>
              <a:buSzPts val="2400"/>
              <a:buNone/>
              <a:defRPr sz="2400"/>
            </a:lvl1pPr>
            <a:lvl2pPr lvl="1" algn="ctr">
              <a:lnSpc>
                <a:spcPct val="100000"/>
              </a:lnSpc>
              <a:spcBef>
                <a:spcPts val="500"/>
              </a:spcBef>
              <a:spcAft>
                <a:spcPts val="0"/>
              </a:spcAft>
              <a:buSzPts val="2000"/>
              <a:buNone/>
              <a:defRPr sz="2000"/>
            </a:lvl2pPr>
            <a:lvl3pPr lvl="2" algn="ctr">
              <a:lnSpc>
                <a:spcPct val="100000"/>
              </a:lnSpc>
              <a:spcBef>
                <a:spcPts val="500"/>
              </a:spcBef>
              <a:spcAft>
                <a:spcPts val="0"/>
              </a:spcAft>
              <a:buSzPts val="1800"/>
              <a:buNone/>
              <a:defRPr sz="1800"/>
            </a:lvl3pPr>
            <a:lvl4pPr lvl="3" algn="ctr">
              <a:lnSpc>
                <a:spcPct val="100000"/>
              </a:lnSpc>
              <a:spcBef>
                <a:spcPts val="500"/>
              </a:spcBef>
              <a:spcAft>
                <a:spcPts val="0"/>
              </a:spcAft>
              <a:buSzPts val="1600"/>
              <a:buNone/>
              <a:defRPr sz="1600"/>
            </a:lvl4pPr>
            <a:lvl5pPr lvl="4" algn="ctr">
              <a:lnSpc>
                <a:spcPct val="10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6" name="Google Shape;16;p2"/>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0" i="0" sz="1200" u="none" cap="none" strike="noStrike">
                <a:solidFill>
                  <a:schemeClr val="dk2"/>
                </a:solidFill>
                <a:latin typeface="Arial"/>
                <a:ea typeface="Arial"/>
                <a:cs typeface="Arial"/>
                <a:sym typeface="Arial"/>
              </a:defRPr>
            </a:lvl1pPr>
            <a:lvl2pPr indent="0" lvl="1" marL="0" algn="ctr">
              <a:spcBef>
                <a:spcPts val="0"/>
              </a:spcBef>
              <a:buNone/>
              <a:defRPr b="0" i="0" sz="1200" u="none" cap="none" strike="noStrike">
                <a:solidFill>
                  <a:schemeClr val="dk2"/>
                </a:solidFill>
                <a:latin typeface="Arial"/>
                <a:ea typeface="Arial"/>
                <a:cs typeface="Arial"/>
                <a:sym typeface="Arial"/>
              </a:defRPr>
            </a:lvl2pPr>
            <a:lvl3pPr indent="0" lvl="2" marL="0" algn="ctr">
              <a:spcBef>
                <a:spcPts val="0"/>
              </a:spcBef>
              <a:buNone/>
              <a:defRPr b="0" i="0" sz="1200" u="none" cap="none" strike="noStrike">
                <a:solidFill>
                  <a:schemeClr val="dk2"/>
                </a:solidFill>
                <a:latin typeface="Arial"/>
                <a:ea typeface="Arial"/>
                <a:cs typeface="Arial"/>
                <a:sym typeface="Arial"/>
              </a:defRPr>
            </a:lvl3pPr>
            <a:lvl4pPr indent="0" lvl="3" marL="0" algn="ctr">
              <a:spcBef>
                <a:spcPts val="0"/>
              </a:spcBef>
              <a:buNone/>
              <a:defRPr b="0" i="0" sz="1200" u="none" cap="none" strike="noStrike">
                <a:solidFill>
                  <a:schemeClr val="dk2"/>
                </a:solidFill>
                <a:latin typeface="Arial"/>
                <a:ea typeface="Arial"/>
                <a:cs typeface="Arial"/>
                <a:sym typeface="Arial"/>
              </a:defRPr>
            </a:lvl4pPr>
            <a:lvl5pPr indent="0" lvl="4" marL="0" algn="ctr">
              <a:spcBef>
                <a:spcPts val="0"/>
              </a:spcBef>
              <a:buNone/>
              <a:defRPr b="0" i="0" sz="1200" u="none" cap="none" strike="noStrike">
                <a:solidFill>
                  <a:schemeClr val="dk2"/>
                </a:solidFill>
                <a:latin typeface="Arial"/>
                <a:ea typeface="Arial"/>
                <a:cs typeface="Arial"/>
                <a:sym typeface="Arial"/>
              </a:defRPr>
            </a:lvl5pPr>
            <a:lvl6pPr indent="0" lvl="5" marL="0" algn="ctr">
              <a:spcBef>
                <a:spcPts val="0"/>
              </a:spcBef>
              <a:buNone/>
              <a:defRPr b="0" i="0" sz="1200" u="none" cap="none" strike="noStrike">
                <a:solidFill>
                  <a:schemeClr val="dk2"/>
                </a:solidFill>
                <a:latin typeface="Arial"/>
                <a:ea typeface="Arial"/>
                <a:cs typeface="Arial"/>
                <a:sym typeface="Arial"/>
              </a:defRPr>
            </a:lvl6pPr>
            <a:lvl7pPr indent="0" lvl="6" marL="0" algn="ctr">
              <a:spcBef>
                <a:spcPts val="0"/>
              </a:spcBef>
              <a:buNone/>
              <a:defRPr b="0" i="0" sz="1200" u="none" cap="none" strike="noStrike">
                <a:solidFill>
                  <a:schemeClr val="dk2"/>
                </a:solidFill>
                <a:latin typeface="Arial"/>
                <a:ea typeface="Arial"/>
                <a:cs typeface="Arial"/>
                <a:sym typeface="Arial"/>
              </a:defRPr>
            </a:lvl7pPr>
            <a:lvl8pPr indent="0" lvl="7" marL="0" algn="ctr">
              <a:spcBef>
                <a:spcPts val="0"/>
              </a:spcBef>
              <a:buNone/>
              <a:defRPr b="0" i="0" sz="1200" u="none" cap="none" strike="noStrike">
                <a:solidFill>
                  <a:schemeClr val="dk2"/>
                </a:solidFill>
                <a:latin typeface="Arial"/>
                <a:ea typeface="Arial"/>
                <a:cs typeface="Arial"/>
                <a:sym typeface="Arial"/>
              </a:defRPr>
            </a:lvl8pPr>
            <a:lvl9pPr indent="0" lvl="8" marL="0" algn="ctr">
              <a:spcBef>
                <a:spcPts val="0"/>
              </a:spcBef>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11"/>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1"/>
          <p:cNvSpPr txBox="1"/>
          <p:nvPr>
            <p:ph idx="1" type="body"/>
          </p:nvPr>
        </p:nvSpPr>
        <p:spPr>
          <a:xfrm rot="5400000">
            <a:off x="3516471" y="-1270222"/>
            <a:ext cx="4351338" cy="10543032"/>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1"/>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1"/>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6" name="Shape 76"/>
        <p:cNvGrpSpPr/>
        <p:nvPr/>
      </p:nvGrpSpPr>
      <p:grpSpPr>
        <a:xfrm>
          <a:off x="0" y="0"/>
          <a:ext cx="0" cy="0"/>
          <a:chOff x="0" y="0"/>
          <a:chExt cx="0" cy="0"/>
        </a:xfrm>
      </p:grpSpPr>
      <p:sp>
        <p:nvSpPr>
          <p:cNvPr id="77" name="Google Shape;77;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500"/>
              </a:spcBef>
              <a:spcAft>
                <a:spcPts val="0"/>
              </a:spcAft>
              <a:buSzPts val="1800"/>
              <a:buChar char="⬩"/>
              <a:defRPr/>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2"/>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2"/>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9" name="Shape 19"/>
        <p:cNvGrpSpPr/>
        <p:nvPr/>
      </p:nvGrpSpPr>
      <p:grpSpPr>
        <a:xfrm>
          <a:off x="0" y="0"/>
          <a:ext cx="0" cy="0"/>
          <a:chOff x="0" y="0"/>
          <a:chExt cx="0" cy="0"/>
        </a:xfrm>
      </p:grpSpPr>
      <p:sp>
        <p:nvSpPr>
          <p:cNvPr id="20" name="Google Shape;20;p3"/>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20624" y="1825625"/>
            <a:ext cx="5599176" cy="4206382"/>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Font typeface="Noto Sans Symbols"/>
              <a:buChar char="⬩"/>
              <a:defRPr/>
            </a:lvl1pPr>
            <a:lvl2pPr indent="-355600" lvl="1" marL="914400" algn="l">
              <a:lnSpc>
                <a:spcPct val="100000"/>
              </a:lnSpc>
              <a:spcBef>
                <a:spcPts val="500"/>
              </a:spcBef>
              <a:spcAft>
                <a:spcPts val="0"/>
              </a:spcAft>
              <a:buSzPts val="2000"/>
              <a:buFont typeface="Noto Sans Symbols"/>
              <a:buChar char="⬩"/>
              <a:defRPr/>
            </a:lvl2pPr>
            <a:lvl3pPr indent="-342900" lvl="2" marL="1371600" algn="l">
              <a:lnSpc>
                <a:spcPct val="100000"/>
              </a:lnSpc>
              <a:spcBef>
                <a:spcPts val="500"/>
              </a:spcBef>
              <a:spcAft>
                <a:spcPts val="0"/>
              </a:spcAft>
              <a:buSzPts val="1800"/>
              <a:buFont typeface="Noto Sans Symbols"/>
              <a:buChar char="⬩"/>
              <a:defRPr/>
            </a:lvl3pPr>
            <a:lvl4pPr indent="-330200" lvl="3" marL="1828800" algn="l">
              <a:lnSpc>
                <a:spcPct val="100000"/>
              </a:lnSpc>
              <a:spcBef>
                <a:spcPts val="500"/>
              </a:spcBef>
              <a:spcAft>
                <a:spcPts val="0"/>
              </a:spcAft>
              <a:buSzPts val="1600"/>
              <a:buFont typeface="Noto Sans Symbols"/>
              <a:buChar char="⬩"/>
              <a:defRPr/>
            </a:lvl4pPr>
            <a:lvl5pPr indent="-317500" lvl="4" marL="2286000" algn="l">
              <a:lnSpc>
                <a:spcPct val="100000"/>
              </a:lnSpc>
              <a:spcBef>
                <a:spcPts val="500"/>
              </a:spcBef>
              <a:spcAft>
                <a:spcPts val="0"/>
              </a:spcAft>
              <a:buSzPts val="1400"/>
              <a:buFont typeface="Noto Sans Symbols"/>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 name="Google Shape;22;p3"/>
          <p:cNvSpPr txBox="1"/>
          <p:nvPr>
            <p:ph idx="2" type="body"/>
          </p:nvPr>
        </p:nvSpPr>
        <p:spPr>
          <a:xfrm>
            <a:off x="6172200" y="1825625"/>
            <a:ext cx="4791456" cy="4206382"/>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Font typeface="Noto Sans Symbols"/>
              <a:buChar char="⬩"/>
              <a:defRPr/>
            </a:lvl1pPr>
            <a:lvl2pPr indent="-355600" lvl="1" marL="914400" algn="l">
              <a:lnSpc>
                <a:spcPct val="100000"/>
              </a:lnSpc>
              <a:spcBef>
                <a:spcPts val="500"/>
              </a:spcBef>
              <a:spcAft>
                <a:spcPts val="0"/>
              </a:spcAft>
              <a:buSzPts val="2000"/>
              <a:buFont typeface="Noto Sans Symbols"/>
              <a:buChar char="⬩"/>
              <a:defRPr/>
            </a:lvl2pPr>
            <a:lvl3pPr indent="-342900" lvl="2" marL="1371600" algn="l">
              <a:lnSpc>
                <a:spcPct val="100000"/>
              </a:lnSpc>
              <a:spcBef>
                <a:spcPts val="500"/>
              </a:spcBef>
              <a:spcAft>
                <a:spcPts val="0"/>
              </a:spcAft>
              <a:buSzPts val="1800"/>
              <a:buFont typeface="Noto Sans Symbols"/>
              <a:buChar char="⬩"/>
              <a:defRPr/>
            </a:lvl3pPr>
            <a:lvl4pPr indent="-330200" lvl="3" marL="1828800" algn="l">
              <a:lnSpc>
                <a:spcPct val="100000"/>
              </a:lnSpc>
              <a:spcBef>
                <a:spcPts val="500"/>
              </a:spcBef>
              <a:spcAft>
                <a:spcPts val="0"/>
              </a:spcAft>
              <a:buSzPts val="1600"/>
              <a:buFont typeface="Noto Sans Symbols"/>
              <a:buChar char="⬩"/>
              <a:defRPr/>
            </a:lvl4pPr>
            <a:lvl5pPr indent="-317500" lvl="4" marL="2286000" algn="l">
              <a:lnSpc>
                <a:spcPct val="100000"/>
              </a:lnSpc>
              <a:spcBef>
                <a:spcPts val="500"/>
              </a:spcBef>
              <a:spcAft>
                <a:spcPts val="0"/>
              </a:spcAft>
              <a:buSzPts val="1400"/>
              <a:buFont typeface="Noto Sans Symbols"/>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4"/>
          <p:cNvSpPr txBox="1"/>
          <p:nvPr>
            <p:ph idx="1" type="body"/>
          </p:nvPr>
        </p:nvSpPr>
        <p:spPr>
          <a:xfrm>
            <a:off x="420625" y="1825625"/>
            <a:ext cx="10543031" cy="4206383"/>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sz="2400"/>
            </a:lvl1pPr>
            <a:lvl2pPr indent="-368300" lvl="1" marL="914400" algn="l">
              <a:lnSpc>
                <a:spcPct val="100000"/>
              </a:lnSpc>
              <a:spcBef>
                <a:spcPts val="500"/>
              </a:spcBef>
              <a:spcAft>
                <a:spcPts val="0"/>
              </a:spcAft>
              <a:buSzPts val="2200"/>
              <a:buChar char="⬩"/>
              <a:defRPr sz="2200"/>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4"/>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200">
                <a:solidFill>
                  <a:schemeClr val="dk2"/>
                </a:solidFill>
                <a:latin typeface="Arial"/>
                <a:ea typeface="Arial"/>
                <a:cs typeface="Arial"/>
                <a:sym typeface="Arial"/>
              </a:defRPr>
            </a:lvl1pPr>
            <a:lvl2pPr indent="0" lvl="1" marL="0" algn="ctr">
              <a:spcBef>
                <a:spcPts val="0"/>
              </a:spcBef>
              <a:buNone/>
              <a:defRPr sz="1200">
                <a:solidFill>
                  <a:schemeClr val="dk2"/>
                </a:solidFill>
                <a:latin typeface="Arial"/>
                <a:ea typeface="Arial"/>
                <a:cs typeface="Arial"/>
                <a:sym typeface="Arial"/>
              </a:defRPr>
            </a:lvl2pPr>
            <a:lvl3pPr indent="0" lvl="2" marL="0" algn="ctr">
              <a:spcBef>
                <a:spcPts val="0"/>
              </a:spcBef>
              <a:buNone/>
              <a:defRPr sz="1200">
                <a:solidFill>
                  <a:schemeClr val="dk2"/>
                </a:solidFill>
                <a:latin typeface="Arial"/>
                <a:ea typeface="Arial"/>
                <a:cs typeface="Arial"/>
                <a:sym typeface="Arial"/>
              </a:defRPr>
            </a:lvl3pPr>
            <a:lvl4pPr indent="0" lvl="3" marL="0" algn="ctr">
              <a:spcBef>
                <a:spcPts val="0"/>
              </a:spcBef>
              <a:buNone/>
              <a:defRPr sz="1200">
                <a:solidFill>
                  <a:schemeClr val="dk2"/>
                </a:solidFill>
                <a:latin typeface="Arial"/>
                <a:ea typeface="Arial"/>
                <a:cs typeface="Arial"/>
                <a:sym typeface="Arial"/>
              </a:defRPr>
            </a:lvl4pPr>
            <a:lvl5pPr indent="0" lvl="4" marL="0" algn="ctr">
              <a:spcBef>
                <a:spcPts val="0"/>
              </a:spcBef>
              <a:buNone/>
              <a:defRPr sz="1200">
                <a:solidFill>
                  <a:schemeClr val="dk2"/>
                </a:solidFill>
                <a:latin typeface="Arial"/>
                <a:ea typeface="Arial"/>
                <a:cs typeface="Arial"/>
                <a:sym typeface="Arial"/>
              </a:defRPr>
            </a:lvl5pPr>
            <a:lvl6pPr indent="0" lvl="5" marL="0" algn="ctr">
              <a:spcBef>
                <a:spcPts val="0"/>
              </a:spcBef>
              <a:buNone/>
              <a:defRPr sz="1200">
                <a:solidFill>
                  <a:schemeClr val="dk2"/>
                </a:solidFill>
                <a:latin typeface="Arial"/>
                <a:ea typeface="Arial"/>
                <a:cs typeface="Arial"/>
                <a:sym typeface="Arial"/>
              </a:defRPr>
            </a:lvl6pPr>
            <a:lvl7pPr indent="0" lvl="6" marL="0" algn="ctr">
              <a:spcBef>
                <a:spcPts val="0"/>
              </a:spcBef>
              <a:buNone/>
              <a:defRPr sz="1200">
                <a:solidFill>
                  <a:schemeClr val="dk2"/>
                </a:solidFill>
                <a:latin typeface="Arial"/>
                <a:ea typeface="Arial"/>
                <a:cs typeface="Arial"/>
                <a:sym typeface="Arial"/>
              </a:defRPr>
            </a:lvl7pPr>
            <a:lvl8pPr indent="0" lvl="7" marL="0" algn="ctr">
              <a:spcBef>
                <a:spcPts val="0"/>
              </a:spcBef>
              <a:buNone/>
              <a:defRPr sz="1200">
                <a:solidFill>
                  <a:schemeClr val="dk2"/>
                </a:solidFill>
                <a:latin typeface="Arial"/>
                <a:ea typeface="Arial"/>
                <a:cs typeface="Arial"/>
                <a:sym typeface="Arial"/>
              </a:defRPr>
            </a:lvl8pPr>
            <a:lvl9pPr indent="0" lvl="8" marL="0" algn="ctr">
              <a:spcBef>
                <a:spcPts val="0"/>
              </a:spcBef>
              <a:buNone/>
              <a:defRPr sz="1200">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420624" y="1081941"/>
            <a:ext cx="10543032"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2"/>
              </a:buClr>
              <a:buSzPts val="4400"/>
              <a:buFont typeface="Arial"/>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 type="body"/>
          </p:nvPr>
        </p:nvSpPr>
        <p:spPr>
          <a:xfrm>
            <a:off x="420624" y="3961666"/>
            <a:ext cx="10543032" cy="1500187"/>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000"/>
              </a:spcBef>
              <a:spcAft>
                <a:spcPts val="0"/>
              </a:spcAft>
              <a:buSzPts val="2200"/>
              <a:buNone/>
              <a:defRPr sz="2200">
                <a:solidFill>
                  <a:srgbClr val="888888"/>
                </a:solidFill>
              </a:defRPr>
            </a:lvl1pPr>
            <a:lvl2pPr indent="-228600" lvl="1" marL="914400" algn="l">
              <a:lnSpc>
                <a:spcPct val="100000"/>
              </a:lnSpc>
              <a:spcBef>
                <a:spcPts val="500"/>
              </a:spcBef>
              <a:spcAft>
                <a:spcPts val="0"/>
              </a:spcAft>
              <a:buSzPts val="2000"/>
              <a:buNone/>
              <a:defRPr sz="2000">
                <a:solidFill>
                  <a:srgbClr val="888888"/>
                </a:solidFill>
              </a:defRPr>
            </a:lvl2pPr>
            <a:lvl3pPr indent="-228600" lvl="2" marL="1371600" algn="l">
              <a:lnSpc>
                <a:spcPct val="100000"/>
              </a:lnSpc>
              <a:spcBef>
                <a:spcPts val="500"/>
              </a:spcBef>
              <a:spcAft>
                <a:spcPts val="0"/>
              </a:spcAft>
              <a:buSzPts val="1800"/>
              <a:buNone/>
              <a:defRPr sz="1800">
                <a:solidFill>
                  <a:srgbClr val="888888"/>
                </a:solidFill>
              </a:defRPr>
            </a:lvl3pPr>
            <a:lvl4pPr indent="-228600" lvl="3" marL="1828800" algn="l">
              <a:lnSpc>
                <a:spcPct val="100000"/>
              </a:lnSpc>
              <a:spcBef>
                <a:spcPts val="500"/>
              </a:spcBef>
              <a:spcAft>
                <a:spcPts val="0"/>
              </a:spcAft>
              <a:buSzPts val="1600"/>
              <a:buNone/>
              <a:defRPr sz="1600">
                <a:solidFill>
                  <a:srgbClr val="888888"/>
                </a:solidFill>
              </a:defRPr>
            </a:lvl4pPr>
            <a:lvl5pPr indent="-228600" lvl="4" marL="2286000" algn="l">
              <a:lnSpc>
                <a:spcPct val="100000"/>
              </a:lnSpc>
              <a:spcBef>
                <a:spcPts val="500"/>
              </a:spcBef>
              <a:spcAft>
                <a:spcPts val="0"/>
              </a:spcAft>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5"/>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8" name="Shape 38"/>
        <p:cNvGrpSpPr/>
        <p:nvPr/>
      </p:nvGrpSpPr>
      <p:grpSpPr>
        <a:xfrm>
          <a:off x="0" y="0"/>
          <a:ext cx="0" cy="0"/>
          <a:chOff x="0" y="0"/>
          <a:chExt cx="0" cy="0"/>
        </a:xfrm>
      </p:grpSpPr>
      <p:sp>
        <p:nvSpPr>
          <p:cNvPr id="39" name="Google Shape;39;p6"/>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 type="body"/>
          </p:nvPr>
        </p:nvSpPr>
        <p:spPr>
          <a:xfrm>
            <a:off x="420624" y="1681163"/>
            <a:ext cx="554969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3200"/>
              <a:buNone/>
              <a:defRPr b="0" sz="3200"/>
            </a:lvl1pPr>
            <a:lvl2pPr indent="-228600" lvl="1" marL="914400" algn="l">
              <a:lnSpc>
                <a:spcPct val="100000"/>
              </a:lnSpc>
              <a:spcBef>
                <a:spcPts val="500"/>
              </a:spcBef>
              <a:spcAft>
                <a:spcPts val="0"/>
              </a:spcAft>
              <a:buSzPts val="2000"/>
              <a:buNone/>
              <a:defRPr b="1" sz="2000"/>
            </a:lvl2pPr>
            <a:lvl3pPr indent="-228600" lvl="2" marL="1371600" algn="l">
              <a:lnSpc>
                <a:spcPct val="100000"/>
              </a:lnSpc>
              <a:spcBef>
                <a:spcPts val="500"/>
              </a:spcBef>
              <a:spcAft>
                <a:spcPts val="0"/>
              </a:spcAft>
              <a:buSzPts val="1800"/>
              <a:buNone/>
              <a:defRPr b="1" sz="1800"/>
            </a:lvl3pPr>
            <a:lvl4pPr indent="-228600" lvl="3" marL="1828800" algn="l">
              <a:lnSpc>
                <a:spcPct val="100000"/>
              </a:lnSpc>
              <a:spcBef>
                <a:spcPts val="500"/>
              </a:spcBef>
              <a:spcAft>
                <a:spcPts val="0"/>
              </a:spcAft>
              <a:buSzPts val="1600"/>
              <a:buNone/>
              <a:defRPr b="1" sz="1600"/>
            </a:lvl4pPr>
            <a:lvl5pPr indent="-228600" lvl="4" marL="2286000" algn="l">
              <a:lnSpc>
                <a:spcPct val="10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2" type="body"/>
          </p:nvPr>
        </p:nvSpPr>
        <p:spPr>
          <a:xfrm>
            <a:off x="420624" y="2505075"/>
            <a:ext cx="5549697" cy="3526932"/>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sz="2400"/>
            </a:lvl1pPr>
            <a:lvl2pPr indent="-368300" lvl="1" marL="914400" algn="l">
              <a:lnSpc>
                <a:spcPct val="100000"/>
              </a:lnSpc>
              <a:spcBef>
                <a:spcPts val="500"/>
              </a:spcBef>
              <a:spcAft>
                <a:spcPts val="0"/>
              </a:spcAft>
              <a:buSzPts val="2200"/>
              <a:buChar char="⬩"/>
              <a:defRPr sz="2200"/>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3" type="body"/>
          </p:nvPr>
        </p:nvSpPr>
        <p:spPr>
          <a:xfrm>
            <a:off x="5970321" y="1681163"/>
            <a:ext cx="4993335"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3200"/>
              <a:buNone/>
              <a:defRPr b="0" sz="3200"/>
            </a:lvl1pPr>
            <a:lvl2pPr indent="-228600" lvl="1" marL="914400" algn="l">
              <a:lnSpc>
                <a:spcPct val="100000"/>
              </a:lnSpc>
              <a:spcBef>
                <a:spcPts val="500"/>
              </a:spcBef>
              <a:spcAft>
                <a:spcPts val="0"/>
              </a:spcAft>
              <a:buSzPts val="2000"/>
              <a:buNone/>
              <a:defRPr b="1" sz="2000"/>
            </a:lvl2pPr>
            <a:lvl3pPr indent="-228600" lvl="2" marL="1371600" algn="l">
              <a:lnSpc>
                <a:spcPct val="100000"/>
              </a:lnSpc>
              <a:spcBef>
                <a:spcPts val="500"/>
              </a:spcBef>
              <a:spcAft>
                <a:spcPts val="0"/>
              </a:spcAft>
              <a:buSzPts val="1800"/>
              <a:buNone/>
              <a:defRPr b="1" sz="1800"/>
            </a:lvl3pPr>
            <a:lvl4pPr indent="-228600" lvl="3" marL="1828800" algn="l">
              <a:lnSpc>
                <a:spcPct val="100000"/>
              </a:lnSpc>
              <a:spcBef>
                <a:spcPts val="500"/>
              </a:spcBef>
              <a:spcAft>
                <a:spcPts val="0"/>
              </a:spcAft>
              <a:buSzPts val="1600"/>
              <a:buNone/>
              <a:defRPr b="1" sz="1600"/>
            </a:lvl4pPr>
            <a:lvl5pPr indent="-228600" lvl="4" marL="2286000" algn="l">
              <a:lnSpc>
                <a:spcPct val="100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4" type="body"/>
          </p:nvPr>
        </p:nvSpPr>
        <p:spPr>
          <a:xfrm>
            <a:off x="5970321" y="2505075"/>
            <a:ext cx="4993335" cy="3526932"/>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sz="2400"/>
            </a:lvl1pPr>
            <a:lvl2pPr indent="-368300" lvl="1" marL="914400" algn="l">
              <a:lnSpc>
                <a:spcPct val="100000"/>
              </a:lnSpc>
              <a:spcBef>
                <a:spcPts val="500"/>
              </a:spcBef>
              <a:spcAft>
                <a:spcPts val="0"/>
              </a:spcAft>
              <a:buSzPts val="2200"/>
              <a:buChar char="⬩"/>
              <a:defRPr sz="2200"/>
            </a:lvl2pPr>
            <a:lvl3pPr indent="-342900" lvl="2" marL="1371600" algn="l">
              <a:lnSpc>
                <a:spcPct val="100000"/>
              </a:lnSpc>
              <a:spcBef>
                <a:spcPts val="500"/>
              </a:spcBef>
              <a:spcAft>
                <a:spcPts val="0"/>
              </a:spcAft>
              <a:buSzPts val="1800"/>
              <a:buChar char="⬩"/>
              <a:defRPr/>
            </a:lvl3pPr>
            <a:lvl4pPr indent="-342900" lvl="3" marL="1828800" algn="l">
              <a:lnSpc>
                <a:spcPct val="100000"/>
              </a:lnSpc>
              <a:spcBef>
                <a:spcPts val="500"/>
              </a:spcBef>
              <a:spcAft>
                <a:spcPts val="0"/>
              </a:spcAft>
              <a:buSzPts val="1800"/>
              <a:buChar char="⬩"/>
              <a:defRPr/>
            </a:lvl4pPr>
            <a:lvl5pPr indent="-342900" lvl="4" marL="2286000" algn="l">
              <a:lnSpc>
                <a:spcPct val="100000"/>
              </a:lnSpc>
              <a:spcBef>
                <a:spcPts val="500"/>
              </a:spcBef>
              <a:spcAft>
                <a:spcPts val="0"/>
              </a:spcAft>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7" name="Shape 47"/>
        <p:cNvGrpSpPr/>
        <p:nvPr/>
      </p:nvGrpSpPr>
      <p:grpSpPr>
        <a:xfrm>
          <a:off x="0" y="0"/>
          <a:ext cx="0" cy="0"/>
          <a:chOff x="0" y="0"/>
          <a:chExt cx="0" cy="0"/>
        </a:xfrm>
      </p:grpSpPr>
      <p:sp>
        <p:nvSpPr>
          <p:cNvPr id="48" name="Google Shape;48;p7"/>
          <p:cNvSpPr txBox="1"/>
          <p:nvPr>
            <p:ph type="title"/>
          </p:nvPr>
        </p:nvSpPr>
        <p:spPr>
          <a:xfrm>
            <a:off x="420624" y="938306"/>
            <a:ext cx="10543032"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7"/>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8"/>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6" name="Shape 56"/>
        <p:cNvGrpSpPr/>
        <p:nvPr/>
      </p:nvGrpSpPr>
      <p:grpSpPr>
        <a:xfrm>
          <a:off x="0" y="0"/>
          <a:ext cx="0" cy="0"/>
          <a:chOff x="0" y="0"/>
          <a:chExt cx="0" cy="0"/>
        </a:xfrm>
      </p:grpSpPr>
      <p:sp>
        <p:nvSpPr>
          <p:cNvPr id="57" name="Google Shape;57;p9"/>
          <p:cNvSpPr txBox="1"/>
          <p:nvPr>
            <p:ph type="title"/>
          </p:nvPr>
        </p:nvSpPr>
        <p:spPr>
          <a:xfrm>
            <a:off x="420624" y="457200"/>
            <a:ext cx="10543032"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2"/>
              </a:buClr>
              <a:buSzPts val="5200"/>
              <a:buFont typeface="Arial"/>
              <a:buNone/>
              <a:defRPr sz="52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9"/>
          <p:cNvSpPr txBox="1"/>
          <p:nvPr>
            <p:ph idx="1" type="body"/>
          </p:nvPr>
        </p:nvSpPr>
        <p:spPr>
          <a:xfrm>
            <a:off x="5183188" y="2199340"/>
            <a:ext cx="5780468" cy="366171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1000"/>
              </a:spcBef>
              <a:spcAft>
                <a:spcPts val="0"/>
              </a:spcAft>
              <a:buSzPts val="2400"/>
              <a:buChar char="⬩"/>
              <a:defRPr sz="2400"/>
            </a:lvl1pPr>
            <a:lvl2pPr indent="-368300" lvl="1" marL="914400" algn="l">
              <a:lnSpc>
                <a:spcPct val="100000"/>
              </a:lnSpc>
              <a:spcBef>
                <a:spcPts val="500"/>
              </a:spcBef>
              <a:spcAft>
                <a:spcPts val="0"/>
              </a:spcAft>
              <a:buSzPts val="2200"/>
              <a:buChar char="⬩"/>
              <a:defRPr sz="2200"/>
            </a:lvl2pPr>
            <a:lvl3pPr indent="-355600" lvl="2" marL="1371600" algn="l">
              <a:lnSpc>
                <a:spcPct val="100000"/>
              </a:lnSpc>
              <a:spcBef>
                <a:spcPts val="500"/>
              </a:spcBef>
              <a:spcAft>
                <a:spcPts val="0"/>
              </a:spcAft>
              <a:buSzPts val="2000"/>
              <a:buChar char="⬩"/>
              <a:defRPr sz="2000"/>
            </a:lvl3pPr>
            <a:lvl4pPr indent="-342900" lvl="3" marL="1828800" algn="l">
              <a:lnSpc>
                <a:spcPct val="100000"/>
              </a:lnSpc>
              <a:spcBef>
                <a:spcPts val="500"/>
              </a:spcBef>
              <a:spcAft>
                <a:spcPts val="0"/>
              </a:spcAft>
              <a:buSzPts val="1800"/>
              <a:buChar char="⬩"/>
              <a:defRPr sz="1800"/>
            </a:lvl4pPr>
            <a:lvl5pPr indent="-330200" lvl="4" marL="2286000" algn="l">
              <a:lnSpc>
                <a:spcPct val="100000"/>
              </a:lnSpc>
              <a:spcBef>
                <a:spcPts val="500"/>
              </a:spcBef>
              <a:spcAft>
                <a:spcPts val="0"/>
              </a:spcAft>
              <a:buSzPts val="1600"/>
              <a:buChar char="⬩"/>
              <a:defRPr sz="16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9"/>
          <p:cNvSpPr txBox="1"/>
          <p:nvPr>
            <p:ph idx="2" type="body"/>
          </p:nvPr>
        </p:nvSpPr>
        <p:spPr>
          <a:xfrm>
            <a:off x="420624" y="2199340"/>
            <a:ext cx="4489180" cy="366964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2200"/>
              <a:buNone/>
              <a:defRPr sz="2200"/>
            </a:lvl1pPr>
            <a:lvl2pPr indent="-228600" lvl="1" marL="914400" algn="l">
              <a:lnSpc>
                <a:spcPct val="100000"/>
              </a:lnSpc>
              <a:spcBef>
                <a:spcPts val="500"/>
              </a:spcBef>
              <a:spcAft>
                <a:spcPts val="0"/>
              </a:spcAft>
              <a:buSzPts val="1400"/>
              <a:buNone/>
              <a:defRPr sz="1400"/>
            </a:lvl2pPr>
            <a:lvl3pPr indent="-228600" lvl="2" marL="1371600" algn="l">
              <a:lnSpc>
                <a:spcPct val="100000"/>
              </a:lnSpc>
              <a:spcBef>
                <a:spcPts val="500"/>
              </a:spcBef>
              <a:spcAft>
                <a:spcPts val="0"/>
              </a:spcAft>
              <a:buSzPts val="1200"/>
              <a:buNone/>
              <a:defRPr sz="1200"/>
            </a:lvl3pPr>
            <a:lvl4pPr indent="-228600" lvl="3" marL="1828800" algn="l">
              <a:lnSpc>
                <a:spcPct val="100000"/>
              </a:lnSpc>
              <a:spcBef>
                <a:spcPts val="500"/>
              </a:spcBef>
              <a:spcAft>
                <a:spcPts val="0"/>
              </a:spcAft>
              <a:buSzPts val="1000"/>
              <a:buNone/>
              <a:defRPr sz="1000"/>
            </a:lvl4pPr>
            <a:lvl5pPr indent="-228600" lvl="4" marL="2286000" algn="l">
              <a:lnSpc>
                <a:spcPct val="10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9"/>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420624" y="457200"/>
            <a:ext cx="448918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2"/>
              </a:buClr>
              <a:buSzPts val="4400"/>
              <a:buFont typeface="Arial"/>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1000"/>
              </a:spcBef>
              <a:spcAft>
                <a:spcPts val="0"/>
              </a:spcAft>
              <a:buClr>
                <a:schemeClr val="accent2"/>
              </a:buClr>
              <a:buSzPts val="2400"/>
              <a:buFont typeface="Noto Sans Symbols"/>
              <a:buNone/>
              <a:defRPr b="0" i="0" sz="2400" u="none" cap="none" strike="noStrike">
                <a:solidFill>
                  <a:schemeClr val="dk2"/>
                </a:solidFill>
                <a:latin typeface="Arial"/>
                <a:ea typeface="Arial"/>
                <a:cs typeface="Arial"/>
                <a:sym typeface="Arial"/>
              </a:defRPr>
            </a:lvl1pPr>
            <a:lvl2pPr lvl="1" marR="0" rtl="0" algn="l">
              <a:lnSpc>
                <a:spcPct val="100000"/>
              </a:lnSpc>
              <a:spcBef>
                <a:spcPts val="500"/>
              </a:spcBef>
              <a:spcAft>
                <a:spcPts val="0"/>
              </a:spcAft>
              <a:buClr>
                <a:schemeClr val="accent2"/>
              </a:buClr>
              <a:buSzPts val="2800"/>
              <a:buFont typeface="Noto Sans Symbols"/>
              <a:buNone/>
              <a:defRPr b="0" i="0" sz="2800" u="none" cap="none" strike="noStrike">
                <a:solidFill>
                  <a:schemeClr val="dk2"/>
                </a:solidFill>
                <a:latin typeface="Arial"/>
                <a:ea typeface="Arial"/>
                <a:cs typeface="Arial"/>
                <a:sym typeface="Arial"/>
              </a:defRPr>
            </a:lvl2pPr>
            <a:lvl3pPr lvl="2" marR="0" rtl="0" algn="l">
              <a:lnSpc>
                <a:spcPct val="100000"/>
              </a:lnSpc>
              <a:spcBef>
                <a:spcPts val="500"/>
              </a:spcBef>
              <a:spcAft>
                <a:spcPts val="0"/>
              </a:spcAft>
              <a:buClr>
                <a:schemeClr val="accent2"/>
              </a:buClr>
              <a:buSzPts val="2400"/>
              <a:buFont typeface="Noto Sans Symbols"/>
              <a:buNone/>
              <a:defRPr b="0" i="0" sz="2400" u="none" cap="none" strike="noStrike">
                <a:solidFill>
                  <a:schemeClr val="dk2"/>
                </a:solidFill>
                <a:latin typeface="Arial"/>
                <a:ea typeface="Arial"/>
                <a:cs typeface="Arial"/>
                <a:sym typeface="Arial"/>
              </a:defRPr>
            </a:lvl3pPr>
            <a:lvl4pPr lvl="3" marR="0" rtl="0" algn="l">
              <a:lnSpc>
                <a:spcPct val="100000"/>
              </a:lnSpc>
              <a:spcBef>
                <a:spcPts val="500"/>
              </a:spcBef>
              <a:spcAft>
                <a:spcPts val="0"/>
              </a:spcAft>
              <a:buClr>
                <a:schemeClr val="accent2"/>
              </a:buClr>
              <a:buSzPts val="2000"/>
              <a:buFont typeface="Noto Sans Symbols"/>
              <a:buNone/>
              <a:defRPr b="0" i="0" sz="2000" u="none" cap="none" strike="noStrike">
                <a:solidFill>
                  <a:schemeClr val="dk2"/>
                </a:solidFill>
                <a:latin typeface="Arial"/>
                <a:ea typeface="Arial"/>
                <a:cs typeface="Arial"/>
                <a:sym typeface="Arial"/>
              </a:defRPr>
            </a:lvl4pPr>
            <a:lvl5pPr lvl="4" marR="0" rtl="0" algn="l">
              <a:lnSpc>
                <a:spcPct val="100000"/>
              </a:lnSpc>
              <a:spcBef>
                <a:spcPts val="500"/>
              </a:spcBef>
              <a:spcAft>
                <a:spcPts val="0"/>
              </a:spcAft>
              <a:buClr>
                <a:schemeClr val="accent2"/>
              </a:buClr>
              <a:buSzPts val="2000"/>
              <a:buFont typeface="Noto Sans Symbols"/>
              <a:buNone/>
              <a:defRPr b="0" i="0" sz="2000" u="none" cap="none" strike="noStrike">
                <a:solidFill>
                  <a:schemeClr val="dk2"/>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6" name="Google Shape;66;p10"/>
          <p:cNvSpPr txBox="1"/>
          <p:nvPr>
            <p:ph idx="1" type="body"/>
          </p:nvPr>
        </p:nvSpPr>
        <p:spPr>
          <a:xfrm>
            <a:off x="420624" y="2199340"/>
            <a:ext cx="4489180" cy="366964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2200"/>
              <a:buNone/>
              <a:defRPr sz="2200"/>
            </a:lvl1pPr>
            <a:lvl2pPr indent="-228600" lvl="1" marL="914400" algn="l">
              <a:lnSpc>
                <a:spcPct val="100000"/>
              </a:lnSpc>
              <a:spcBef>
                <a:spcPts val="500"/>
              </a:spcBef>
              <a:spcAft>
                <a:spcPts val="0"/>
              </a:spcAft>
              <a:buSzPts val="1400"/>
              <a:buNone/>
              <a:defRPr sz="1400"/>
            </a:lvl2pPr>
            <a:lvl3pPr indent="-228600" lvl="2" marL="1371600" algn="l">
              <a:lnSpc>
                <a:spcPct val="100000"/>
              </a:lnSpc>
              <a:spcBef>
                <a:spcPts val="500"/>
              </a:spcBef>
              <a:spcAft>
                <a:spcPts val="0"/>
              </a:spcAft>
              <a:buSzPts val="1200"/>
              <a:buNone/>
              <a:defRPr sz="1200"/>
            </a:lvl3pPr>
            <a:lvl4pPr indent="-228600" lvl="3" marL="1828800" algn="l">
              <a:lnSpc>
                <a:spcPct val="100000"/>
              </a:lnSpc>
              <a:spcBef>
                <a:spcPts val="500"/>
              </a:spcBef>
              <a:spcAft>
                <a:spcPts val="0"/>
              </a:spcAft>
              <a:buSzPts val="1000"/>
              <a:buNone/>
              <a:defRPr sz="1000"/>
            </a:lvl4pPr>
            <a:lvl5pPr indent="-228600" lvl="4" marL="2286000" algn="l">
              <a:lnSpc>
                <a:spcPct val="100000"/>
              </a:lnSpc>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0"/>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0" y="0"/>
            <a:ext cx="12188952" cy="6858000"/>
          </a:xfrm>
          <a:prstGeom prst="rect">
            <a:avLst/>
          </a:prstGeom>
          <a:solidFill>
            <a:schemeClr val="lt2">
              <a:alpha val="3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 name="Google Shape;7;p1"/>
          <p:cNvSpPr/>
          <p:nvPr/>
        </p:nvSpPr>
        <p:spPr>
          <a:xfrm>
            <a:off x="1478322" y="709375"/>
            <a:ext cx="10713675" cy="5419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 name="Google Shape;8;p1"/>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 type="body"/>
          </p:nvPr>
        </p:nvSpPr>
        <p:spPr>
          <a:xfrm>
            <a:off x="420624" y="1825625"/>
            <a:ext cx="10543032" cy="4351338"/>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100000"/>
              </a:lnSpc>
              <a:spcBef>
                <a:spcPts val="1000"/>
              </a:spcBef>
              <a:spcAft>
                <a:spcPts val="0"/>
              </a:spcAft>
              <a:buClr>
                <a:schemeClr val="accent2"/>
              </a:buClr>
              <a:buSzPts val="2400"/>
              <a:buFont typeface="Noto Sans Symbols"/>
              <a:buChar char="⬩"/>
              <a:defRPr b="0" i="0" sz="2400" u="none" cap="none" strike="noStrike">
                <a:solidFill>
                  <a:schemeClr val="dk2"/>
                </a:solidFill>
                <a:latin typeface="Arial"/>
                <a:ea typeface="Arial"/>
                <a:cs typeface="Arial"/>
                <a:sym typeface="Arial"/>
              </a:defRPr>
            </a:lvl1pPr>
            <a:lvl2pPr indent="-355600" lvl="1" marL="914400" marR="0" rtl="0" algn="l">
              <a:lnSpc>
                <a:spcPct val="100000"/>
              </a:lnSpc>
              <a:spcBef>
                <a:spcPts val="500"/>
              </a:spcBef>
              <a:spcAft>
                <a:spcPts val="0"/>
              </a:spcAft>
              <a:buClr>
                <a:schemeClr val="accent2"/>
              </a:buClr>
              <a:buSzPts val="2000"/>
              <a:buFont typeface="Noto Sans Symbols"/>
              <a:buChar char="⬩"/>
              <a:defRPr b="0" i="0" sz="2000" u="none" cap="none" strike="noStrike">
                <a:solidFill>
                  <a:schemeClr val="dk2"/>
                </a:solidFill>
                <a:latin typeface="Arial"/>
                <a:ea typeface="Arial"/>
                <a:cs typeface="Arial"/>
                <a:sym typeface="Arial"/>
              </a:defRPr>
            </a:lvl2pPr>
            <a:lvl3pPr indent="-342900" lvl="2" marL="1371600" marR="0" rtl="0" algn="l">
              <a:lnSpc>
                <a:spcPct val="100000"/>
              </a:lnSpc>
              <a:spcBef>
                <a:spcPts val="500"/>
              </a:spcBef>
              <a:spcAft>
                <a:spcPts val="0"/>
              </a:spcAft>
              <a:buClr>
                <a:schemeClr val="accent2"/>
              </a:buClr>
              <a:buSzPts val="1800"/>
              <a:buFont typeface="Noto Sans Symbols"/>
              <a:buChar char="⬩"/>
              <a:defRPr b="0" i="0" sz="1800" u="none" cap="none" strike="noStrike">
                <a:solidFill>
                  <a:schemeClr val="dk2"/>
                </a:solidFill>
                <a:latin typeface="Arial"/>
                <a:ea typeface="Arial"/>
                <a:cs typeface="Arial"/>
                <a:sym typeface="Arial"/>
              </a:defRPr>
            </a:lvl3pPr>
            <a:lvl4pPr indent="-330200" lvl="3" marL="1828800" marR="0" rtl="0" algn="l">
              <a:lnSpc>
                <a:spcPct val="100000"/>
              </a:lnSpc>
              <a:spcBef>
                <a:spcPts val="500"/>
              </a:spcBef>
              <a:spcAft>
                <a:spcPts val="0"/>
              </a:spcAft>
              <a:buClr>
                <a:schemeClr val="accent2"/>
              </a:buClr>
              <a:buSzPts val="1600"/>
              <a:buFont typeface="Noto Sans Symbols"/>
              <a:buChar char="⬩"/>
              <a:defRPr b="0" i="0" sz="1600" u="none" cap="none" strike="noStrike">
                <a:solidFill>
                  <a:schemeClr val="dk2"/>
                </a:solidFill>
                <a:latin typeface="Arial"/>
                <a:ea typeface="Arial"/>
                <a:cs typeface="Arial"/>
                <a:sym typeface="Arial"/>
              </a:defRPr>
            </a:lvl4pPr>
            <a:lvl5pPr indent="-317500" lvl="4" marL="2286000" marR="0" rtl="0" algn="l">
              <a:lnSpc>
                <a:spcPct val="100000"/>
              </a:lnSpc>
              <a:spcBef>
                <a:spcPts val="500"/>
              </a:spcBef>
              <a:spcAft>
                <a:spcPts val="0"/>
              </a:spcAft>
              <a:buClr>
                <a:schemeClr val="accent2"/>
              </a:buClr>
              <a:buSzPts val="1400"/>
              <a:buFont typeface="Noto Sans Symbols"/>
              <a:buChar char="⬩"/>
              <a:defRPr b="0" i="0" sz="1400" u="none" cap="none" strike="noStrike">
                <a:solidFill>
                  <a:schemeClr val="dk2"/>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0" type="dt"/>
          </p:nvPr>
        </p:nvSpPr>
        <p:spPr>
          <a:xfrm>
            <a:off x="420624" y="6217920"/>
            <a:ext cx="2743200" cy="64008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1"/>
          <p:cNvSpPr txBox="1"/>
          <p:nvPr>
            <p:ph idx="11" type="ftr"/>
          </p:nvPr>
        </p:nvSpPr>
        <p:spPr>
          <a:xfrm>
            <a:off x="3767328" y="6217920"/>
            <a:ext cx="7196328" cy="64008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2" type="sldNum"/>
          </p:nvPr>
        </p:nvSpPr>
        <p:spPr>
          <a:xfrm>
            <a:off x="11503152" y="0"/>
            <a:ext cx="685800" cy="685800"/>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200" u="none" cap="none" strike="noStrike">
                <a:solidFill>
                  <a:schemeClr val="dk2"/>
                </a:solidFill>
                <a:latin typeface="Arial"/>
                <a:ea typeface="Arial"/>
                <a:cs typeface="Arial"/>
                <a:sym typeface="Arial"/>
              </a:defRPr>
            </a:lvl1pPr>
            <a:lvl2pPr indent="0" lvl="1" marL="0" marR="0" rtl="0" algn="ctr">
              <a:spcBef>
                <a:spcPts val="0"/>
              </a:spcBef>
              <a:buNone/>
              <a:defRPr b="0" i="0" sz="1200" u="none" cap="none" strike="noStrike">
                <a:solidFill>
                  <a:schemeClr val="dk2"/>
                </a:solidFill>
                <a:latin typeface="Arial"/>
                <a:ea typeface="Arial"/>
                <a:cs typeface="Arial"/>
                <a:sym typeface="Arial"/>
              </a:defRPr>
            </a:lvl2pPr>
            <a:lvl3pPr indent="0" lvl="2" marL="0" marR="0" rtl="0" algn="ctr">
              <a:spcBef>
                <a:spcPts val="0"/>
              </a:spcBef>
              <a:buNone/>
              <a:defRPr b="0" i="0" sz="1200" u="none" cap="none" strike="noStrike">
                <a:solidFill>
                  <a:schemeClr val="dk2"/>
                </a:solidFill>
                <a:latin typeface="Arial"/>
                <a:ea typeface="Arial"/>
                <a:cs typeface="Arial"/>
                <a:sym typeface="Arial"/>
              </a:defRPr>
            </a:lvl3pPr>
            <a:lvl4pPr indent="0" lvl="3" marL="0" marR="0" rtl="0" algn="ctr">
              <a:spcBef>
                <a:spcPts val="0"/>
              </a:spcBef>
              <a:buNone/>
              <a:defRPr b="0" i="0" sz="1200" u="none" cap="none" strike="noStrike">
                <a:solidFill>
                  <a:schemeClr val="dk2"/>
                </a:solidFill>
                <a:latin typeface="Arial"/>
                <a:ea typeface="Arial"/>
                <a:cs typeface="Arial"/>
                <a:sym typeface="Arial"/>
              </a:defRPr>
            </a:lvl4pPr>
            <a:lvl5pPr indent="0" lvl="4" marL="0" marR="0" rtl="0" algn="ctr">
              <a:spcBef>
                <a:spcPts val="0"/>
              </a:spcBef>
              <a:buNone/>
              <a:defRPr b="0" i="0" sz="1200" u="none" cap="none" strike="noStrike">
                <a:solidFill>
                  <a:schemeClr val="dk2"/>
                </a:solidFill>
                <a:latin typeface="Arial"/>
                <a:ea typeface="Arial"/>
                <a:cs typeface="Arial"/>
                <a:sym typeface="Arial"/>
              </a:defRPr>
            </a:lvl5pPr>
            <a:lvl6pPr indent="0" lvl="5" marL="0" marR="0" rtl="0" algn="ctr">
              <a:spcBef>
                <a:spcPts val="0"/>
              </a:spcBef>
              <a:buNone/>
              <a:defRPr b="0" i="0" sz="1200" u="none" cap="none" strike="noStrike">
                <a:solidFill>
                  <a:schemeClr val="dk2"/>
                </a:solidFill>
                <a:latin typeface="Arial"/>
                <a:ea typeface="Arial"/>
                <a:cs typeface="Arial"/>
                <a:sym typeface="Arial"/>
              </a:defRPr>
            </a:lvl6pPr>
            <a:lvl7pPr indent="0" lvl="6" marL="0" marR="0" rtl="0" algn="ctr">
              <a:spcBef>
                <a:spcPts val="0"/>
              </a:spcBef>
              <a:buNone/>
              <a:defRPr b="0" i="0" sz="1200" u="none" cap="none" strike="noStrike">
                <a:solidFill>
                  <a:schemeClr val="dk2"/>
                </a:solidFill>
                <a:latin typeface="Arial"/>
                <a:ea typeface="Arial"/>
                <a:cs typeface="Arial"/>
                <a:sym typeface="Arial"/>
              </a:defRPr>
            </a:lvl7pPr>
            <a:lvl8pPr indent="0" lvl="7" marL="0" marR="0" rtl="0" algn="ctr">
              <a:spcBef>
                <a:spcPts val="0"/>
              </a:spcBef>
              <a:buNone/>
              <a:defRPr b="0" i="0" sz="1200" u="none" cap="none" strike="noStrike">
                <a:solidFill>
                  <a:schemeClr val="dk2"/>
                </a:solidFill>
                <a:latin typeface="Arial"/>
                <a:ea typeface="Arial"/>
                <a:cs typeface="Arial"/>
                <a:sym typeface="Arial"/>
              </a:defRPr>
            </a:lvl8pPr>
            <a:lvl9pPr indent="0" lvl="8" marL="0" marR="0" rtl="0" algn="ctr">
              <a:spcBef>
                <a:spcPts val="0"/>
              </a:spcBef>
              <a:buNone/>
              <a:defRPr b="0" i="0" sz="1200" u="none" cap="none" strike="noStrike">
                <a:solidFill>
                  <a:schemeClr val="dk2"/>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3"/>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7" name="Google Shape;87;p13"/>
          <p:cNvSpPr/>
          <p:nvPr/>
        </p:nvSpPr>
        <p:spPr>
          <a:xfrm>
            <a:off x="1524" y="0"/>
            <a:ext cx="12188952" cy="6858000"/>
          </a:xfrm>
          <a:prstGeom prst="rect">
            <a:avLst/>
          </a:prstGeom>
          <a:solidFill>
            <a:schemeClr val="lt2">
              <a:alpha val="3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8" name="Google Shape;88;p13"/>
          <p:cNvSpPr/>
          <p:nvPr/>
        </p:nvSpPr>
        <p:spPr>
          <a:xfrm>
            <a:off x="1446276" y="685800"/>
            <a:ext cx="10744200" cy="5486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9" name="Google Shape;89;p13"/>
          <p:cNvSpPr txBox="1"/>
          <p:nvPr>
            <p:ph type="ctrTitle"/>
          </p:nvPr>
        </p:nvSpPr>
        <p:spPr>
          <a:xfrm>
            <a:off x="422899" y="3854831"/>
            <a:ext cx="5278995" cy="215658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4800"/>
              <a:buFont typeface="Arial"/>
              <a:buNone/>
            </a:pPr>
            <a:r>
              <a:rPr lang="en-US" sz="4800"/>
              <a:t>Geography Case Studies </a:t>
            </a:r>
            <a:endParaRPr sz="4800"/>
          </a:p>
        </p:txBody>
      </p:sp>
      <p:sp>
        <p:nvSpPr>
          <p:cNvPr id="90" name="Google Shape;90;p13"/>
          <p:cNvSpPr txBox="1"/>
          <p:nvPr>
            <p:ph idx="1" type="subTitle"/>
          </p:nvPr>
        </p:nvSpPr>
        <p:spPr>
          <a:xfrm>
            <a:off x="6156182" y="3854830"/>
            <a:ext cx="4700133" cy="2156579"/>
          </a:xfrm>
          <a:prstGeom prst="rect">
            <a:avLst/>
          </a:prstGeom>
          <a:noFill/>
          <a:ln>
            <a:noFill/>
          </a:ln>
        </p:spPr>
        <p:txBody>
          <a:bodyPr anchorCtr="0" anchor="t" bIns="45700" lIns="91425" spcFirstLastPara="1" rIns="91425" wrap="square" tIns="45700">
            <a:normAutofit/>
          </a:bodyPr>
          <a:lstStyle/>
          <a:p>
            <a:pPr indent="0" lvl="0" marL="0" rtl="0" algn="l">
              <a:lnSpc>
                <a:spcPct val="145454"/>
              </a:lnSpc>
              <a:spcBef>
                <a:spcPts val="0"/>
              </a:spcBef>
              <a:spcAft>
                <a:spcPts val="0"/>
              </a:spcAft>
              <a:buSzPts val="2200"/>
              <a:buNone/>
            </a:pPr>
            <a:r>
              <a:rPr lang="en-US" sz="2200"/>
              <a:t>Key Details needed for each case study in Geography</a:t>
            </a:r>
            <a:endParaRPr sz="2200"/>
          </a:p>
        </p:txBody>
      </p:sp>
      <p:sp>
        <p:nvSpPr>
          <p:cNvPr id="91" name="Google Shape;91;p13"/>
          <p:cNvSpPr/>
          <p:nvPr/>
        </p:nvSpPr>
        <p:spPr>
          <a:xfrm rot="10800000">
            <a:off x="0" y="0"/>
            <a:ext cx="422144" cy="3599020"/>
          </a:xfrm>
          <a:prstGeom prst="rect">
            <a:avLst/>
          </a:prstGeom>
          <a:solidFill>
            <a:srgbClr val="F4BB60">
              <a:alpha val="24705"/>
            </a:srgbClr>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chemeClr val="dk1"/>
              </a:buClr>
              <a:buSzPts val="3000"/>
              <a:buFont typeface="Arial"/>
              <a:buNone/>
            </a:pPr>
            <a:r>
              <a:t/>
            </a:r>
            <a:endParaRPr b="0" i="0" sz="3000" u="none" cap="none" strike="noStrike">
              <a:solidFill>
                <a:srgbClr val="000000"/>
              </a:solidFill>
              <a:latin typeface="Helvetica Neue"/>
              <a:ea typeface="Helvetica Neue"/>
              <a:cs typeface="Helvetica Neue"/>
              <a:sym typeface="Helvetica Neue"/>
            </a:endParaRPr>
          </a:p>
        </p:txBody>
      </p:sp>
      <p:pic>
        <p:nvPicPr>
          <p:cNvPr id="92" name="Google Shape;92;p13"/>
          <p:cNvPicPr preferRelativeResize="0"/>
          <p:nvPr/>
        </p:nvPicPr>
        <p:blipFill rotWithShape="1">
          <a:blip r:embed="rId3">
            <a:alphaModFix/>
          </a:blip>
          <a:srcRect b="23840" l="0" r="-1" t="27507"/>
          <a:stretch/>
        </p:blipFill>
        <p:spPr>
          <a:xfrm>
            <a:off x="422145" y="10"/>
            <a:ext cx="11082529" cy="3599011"/>
          </a:xfrm>
          <a:prstGeom prst="rect">
            <a:avLst/>
          </a:prstGeom>
          <a:noFill/>
          <a:ln>
            <a:noFill/>
          </a:ln>
        </p:spPr>
      </p:pic>
      <p:cxnSp>
        <p:nvCxnSpPr>
          <p:cNvPr id="93" name="Google Shape;93;p13"/>
          <p:cNvCxnSpPr/>
          <p:nvPr/>
        </p:nvCxnSpPr>
        <p:spPr>
          <a:xfrm rot="10800000">
            <a:off x="11496184" y="5610"/>
            <a:ext cx="0" cy="6858000"/>
          </a:xfrm>
          <a:prstGeom prst="straightConnector1">
            <a:avLst/>
          </a:prstGeom>
          <a:noFill/>
          <a:ln cap="rnd" cmpd="sng" w="9525">
            <a:solidFill>
              <a:srgbClr val="F4BB60"/>
            </a:solidFill>
            <a:prstDash val="dash"/>
            <a:miter lim="800000"/>
            <a:headEnd len="sm" w="sm" type="none"/>
            <a:tailEnd len="sm" w="sm" type="none"/>
          </a:ln>
        </p:spPr>
      </p:cxnSp>
      <p:cxnSp>
        <p:nvCxnSpPr>
          <p:cNvPr id="94" name="Google Shape;94;p13"/>
          <p:cNvCxnSpPr/>
          <p:nvPr/>
        </p:nvCxnSpPr>
        <p:spPr>
          <a:xfrm>
            <a:off x="1524" y="6172200"/>
            <a:ext cx="12192000" cy="0"/>
          </a:xfrm>
          <a:prstGeom prst="straightConnector1">
            <a:avLst/>
          </a:prstGeom>
          <a:noFill/>
          <a:ln cap="rnd" cmpd="sng" w="9525">
            <a:solidFill>
              <a:srgbClr val="F4BB60"/>
            </a:solidFill>
            <a:prstDash val="dash"/>
            <a:miter lim="800000"/>
            <a:headEnd len="sm" w="sm" type="none"/>
            <a:tailEnd len="sm" w="sm"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22"/>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Dorset Coast Line- Geology</a:t>
            </a:r>
            <a:endParaRPr/>
          </a:p>
        </p:txBody>
      </p:sp>
      <p:sp>
        <p:nvSpPr>
          <p:cNvPr id="283" name="Google Shape;283;p22"/>
          <p:cNvSpPr txBox="1"/>
          <p:nvPr>
            <p:ph idx="1" type="body"/>
          </p:nvPr>
        </p:nvSpPr>
        <p:spPr>
          <a:xfrm>
            <a:off x="420624" y="1825625"/>
            <a:ext cx="5145675" cy="2604332"/>
          </a:xfrm>
          <a:prstGeom prst="rect">
            <a:avLst/>
          </a:prstGeom>
          <a:gradFill>
            <a:gsLst>
              <a:gs pos="0">
                <a:srgbClr val="B8C1CF"/>
              </a:gs>
              <a:gs pos="50000">
                <a:srgbClr val="ACB7C6"/>
              </a:gs>
              <a:gs pos="100000">
                <a:srgbClr val="9FADC0"/>
              </a:gs>
            </a:gsLst>
            <a:lin ang="5400000" scaled="0"/>
          </a:gradFill>
          <a:ln cap="flat" cmpd="sng" w="9525">
            <a:solidFill>
              <a:schemeClr val="accent3"/>
            </a:solidFill>
            <a:prstDash val="solid"/>
            <a:miter lim="800000"/>
            <a:headEnd len="sm" w="sm" type="none"/>
            <a:tailEnd len="sm" w="sm" type="none"/>
          </a:ln>
        </p:spPr>
        <p:txBody>
          <a:bodyPr anchorCtr="0" anchor="t" bIns="45700" lIns="91425" spcFirstLastPara="1" rIns="91425" wrap="square" tIns="45700">
            <a:normAutofit fontScale="62500" lnSpcReduction="20000"/>
          </a:bodyPr>
          <a:lstStyle/>
          <a:p>
            <a:pPr indent="0" lvl="0" marL="0" rtl="0" algn="l">
              <a:lnSpc>
                <a:spcPct val="100000"/>
              </a:lnSpc>
              <a:spcBef>
                <a:spcPts val="0"/>
              </a:spcBef>
              <a:spcAft>
                <a:spcPts val="0"/>
              </a:spcAft>
              <a:buSzPct val="100000"/>
              <a:buNone/>
            </a:pPr>
            <a:r>
              <a:rPr lang="en-US">
                <a:solidFill>
                  <a:schemeClr val="dk1"/>
                </a:solidFill>
                <a:latin typeface="Arial"/>
                <a:ea typeface="Arial"/>
                <a:cs typeface="Arial"/>
                <a:sym typeface="Arial"/>
              </a:rPr>
              <a:t>Concordant and Discordant Coastlines</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Along the East Coast of the Isle of Purbeck the alternating layers of hard and soft rock run at right angles to the shore giving headland and Bay formation.this is a discordant coastline.</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The southern coast is fairly smooth in shape weather rock is uniform this is typical of a concordant coastline with alternating layers of hard and soft rock running parallel to the coast. At Lulworth a Cove has formed where waves have broken through a weakness in the hard Portland limestone.  </a:t>
            </a:r>
            <a:endParaRPr/>
          </a:p>
        </p:txBody>
      </p:sp>
      <p:sp>
        <p:nvSpPr>
          <p:cNvPr id="284" name="Google Shape;284;p22"/>
          <p:cNvSpPr txBox="1"/>
          <p:nvPr>
            <p:ph idx="2" type="body"/>
          </p:nvPr>
        </p:nvSpPr>
        <p:spPr>
          <a:xfrm>
            <a:off x="6172200" y="1825625"/>
            <a:ext cx="4791456" cy="2346880"/>
          </a:xfrm>
          <a:prstGeom prst="rect">
            <a:avLst/>
          </a:prstGeom>
          <a:gradFill>
            <a:gsLst>
              <a:gs pos="0">
                <a:srgbClr val="B9D3ED"/>
              </a:gs>
              <a:gs pos="50000">
                <a:srgbClr val="ABC9E8"/>
              </a:gs>
              <a:gs pos="100000">
                <a:srgbClr val="9DC2E8"/>
              </a:gs>
            </a:gsLst>
            <a:lin ang="5400000" scaled="0"/>
          </a:gradFill>
          <a:ln cap="flat" cmpd="sng" w="9525">
            <a:solidFill>
              <a:schemeClr val="accent6"/>
            </a:solidFill>
            <a:prstDash val="solid"/>
            <a:miter lim="800000"/>
            <a:headEnd len="sm" w="sm" type="none"/>
            <a:tailEnd len="sm" w="sm" type="none"/>
          </a:ln>
        </p:spPr>
        <p:txBody>
          <a:bodyPr anchorCtr="0" anchor="t" bIns="45700" lIns="91425" spcFirstLastPara="1" rIns="91425" wrap="square" tIns="45700">
            <a:normAutofit fontScale="62500" lnSpcReduction="20000"/>
          </a:bodyPr>
          <a:lstStyle/>
          <a:p>
            <a:pPr indent="0" lvl="0" marL="0" rtl="0" algn="l">
              <a:lnSpc>
                <a:spcPct val="100000"/>
              </a:lnSpc>
              <a:spcBef>
                <a:spcPts val="0"/>
              </a:spcBef>
              <a:spcAft>
                <a:spcPts val="0"/>
              </a:spcAft>
              <a:buSzPct val="100000"/>
              <a:buNone/>
            </a:pPr>
            <a:r>
              <a:rPr lang="en-US">
                <a:solidFill>
                  <a:schemeClr val="dk1"/>
                </a:solidFill>
                <a:latin typeface="Arial"/>
                <a:ea typeface="Arial"/>
                <a:cs typeface="Arial"/>
                <a:sym typeface="Arial"/>
              </a:rPr>
              <a:t>Rock angle of dip</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Sedimentary rocks are formed on the seabed and are raised by mountain building processes which folded the rocks over millions of years . </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In places along the Dorset coast and up folded area is called an antique line and can be seen in a headland.</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this can be seen on the eastern edge of stair hole near Lulworth Cove </a:t>
            </a:r>
            <a:endParaRPr/>
          </a:p>
        </p:txBody>
      </p:sp>
      <p:pic>
        <p:nvPicPr>
          <p:cNvPr id="285" name="Google Shape;285;p22"/>
          <p:cNvPicPr preferRelativeResize="0"/>
          <p:nvPr/>
        </p:nvPicPr>
        <p:blipFill rotWithShape="1">
          <a:blip r:embed="rId3">
            <a:alphaModFix/>
          </a:blip>
          <a:srcRect b="0" l="0" r="0" t="0"/>
          <a:stretch/>
        </p:blipFill>
        <p:spPr>
          <a:xfrm>
            <a:off x="1283910" y="4564894"/>
            <a:ext cx="3056893" cy="2055273"/>
          </a:xfrm>
          <a:prstGeom prst="rect">
            <a:avLst/>
          </a:prstGeom>
          <a:noFill/>
          <a:ln>
            <a:noFill/>
          </a:ln>
        </p:spPr>
      </p:pic>
      <p:pic>
        <p:nvPicPr>
          <p:cNvPr id="286" name="Google Shape;286;p22"/>
          <p:cNvPicPr preferRelativeResize="0"/>
          <p:nvPr/>
        </p:nvPicPr>
        <p:blipFill rotWithShape="1">
          <a:blip r:embed="rId4">
            <a:alphaModFix/>
          </a:blip>
          <a:srcRect b="0" l="0" r="0" t="0"/>
          <a:stretch/>
        </p:blipFill>
        <p:spPr>
          <a:xfrm>
            <a:off x="7424928" y="4564894"/>
            <a:ext cx="2286000" cy="15335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23"/>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Coastal Realignment in Medmerry</a:t>
            </a:r>
            <a:endParaRPr/>
          </a:p>
        </p:txBody>
      </p:sp>
      <p:grpSp>
        <p:nvGrpSpPr>
          <p:cNvPr id="292" name="Google Shape;292;p23"/>
          <p:cNvGrpSpPr/>
          <p:nvPr/>
        </p:nvGrpSpPr>
        <p:grpSpPr>
          <a:xfrm>
            <a:off x="128762" y="1479532"/>
            <a:ext cx="11896004" cy="4918726"/>
            <a:chOff x="4475" y="94615"/>
            <a:chExt cx="11896004" cy="4918726"/>
          </a:xfrm>
        </p:grpSpPr>
        <p:sp>
          <p:nvSpPr>
            <p:cNvPr id="293" name="Google Shape;293;p23"/>
            <p:cNvSpPr/>
            <p:nvPr/>
          </p:nvSpPr>
          <p:spPr>
            <a:xfrm>
              <a:off x="4475" y="94615"/>
              <a:ext cx="2691403" cy="403200"/>
            </a:xfrm>
            <a:prstGeom prst="rect">
              <a:avLst/>
            </a:prstGeom>
            <a:solidFill>
              <a:srgbClr val="A6768D"/>
            </a:solidFill>
            <a:ln cap="flat" cmpd="sng" w="12700">
              <a:solidFill>
                <a:srgbClr val="A6768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23"/>
            <p:cNvSpPr txBox="1"/>
            <p:nvPr/>
          </p:nvSpPr>
          <p:spPr>
            <a:xfrm>
              <a:off x="4475" y="94615"/>
              <a:ext cx="2691403"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Why was it needed?</a:t>
              </a:r>
              <a:endParaRPr b="0" i="0" sz="1400" u="none" cap="none" strike="noStrike">
                <a:solidFill>
                  <a:schemeClr val="lt1"/>
                </a:solidFill>
                <a:latin typeface="Arial"/>
                <a:ea typeface="Arial"/>
                <a:cs typeface="Arial"/>
                <a:sym typeface="Arial"/>
              </a:endParaRPr>
            </a:p>
          </p:txBody>
        </p:sp>
        <p:sp>
          <p:nvSpPr>
            <p:cNvPr id="295" name="Google Shape;295;p23"/>
            <p:cNvSpPr/>
            <p:nvPr/>
          </p:nvSpPr>
          <p:spPr>
            <a:xfrm>
              <a:off x="4475" y="497816"/>
              <a:ext cx="2691403" cy="4515525"/>
            </a:xfrm>
            <a:prstGeom prst="rect">
              <a:avLst/>
            </a:prstGeom>
            <a:solidFill>
              <a:srgbClr val="DFD5DA">
                <a:alpha val="89803"/>
              </a:srgbClr>
            </a:solidFill>
            <a:ln cap="flat" cmpd="sng" w="12700">
              <a:solidFill>
                <a:srgbClr val="DFD5DA">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23"/>
            <p:cNvSpPr txBox="1"/>
            <p:nvPr/>
          </p:nvSpPr>
          <p:spPr>
            <a:xfrm>
              <a:off x="4475" y="497816"/>
              <a:ext cx="2691403" cy="4515525"/>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environmental agency considered the area to be the most at risk of flooding due to climate change.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A shingle ridge was the only protection from the sea and annual cost of upkeep was £200,000.</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If breached then 348 properties are water treatment plant and main road would be flooded causing £5million pounds of damage </a:t>
              </a:r>
              <a:endParaRPr/>
            </a:p>
            <a:p>
              <a:pPr indent="-25400" lvl="1" marL="114300" marR="0" rtl="0" algn="l">
                <a:lnSpc>
                  <a:spcPct val="90000"/>
                </a:lnSpc>
                <a:spcBef>
                  <a:spcPts val="210"/>
                </a:spcBef>
                <a:spcAft>
                  <a:spcPts val="0"/>
                </a:spcAft>
                <a:buClr>
                  <a:schemeClr val="dk1"/>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97" name="Google Shape;297;p23"/>
            <p:cNvSpPr/>
            <p:nvPr/>
          </p:nvSpPr>
          <p:spPr>
            <a:xfrm>
              <a:off x="3072676" y="94615"/>
              <a:ext cx="2691403" cy="403200"/>
            </a:xfrm>
            <a:prstGeom prst="rect">
              <a:avLst/>
            </a:prstGeom>
            <a:solidFill>
              <a:srgbClr val="9F74A5"/>
            </a:solidFill>
            <a:ln cap="flat" cmpd="sng" w="12700">
              <a:solidFill>
                <a:srgbClr val="9F74A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23"/>
            <p:cNvSpPr txBox="1"/>
            <p:nvPr/>
          </p:nvSpPr>
          <p:spPr>
            <a:xfrm>
              <a:off x="3072676" y="94615"/>
              <a:ext cx="2691403"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What strategy was used?</a:t>
              </a:r>
              <a:endParaRPr b="0" i="0" sz="1400" u="none" cap="none" strike="noStrike">
                <a:solidFill>
                  <a:schemeClr val="lt1"/>
                </a:solidFill>
                <a:latin typeface="Arial"/>
                <a:ea typeface="Arial"/>
                <a:cs typeface="Arial"/>
                <a:sym typeface="Arial"/>
              </a:endParaRPr>
            </a:p>
          </p:txBody>
        </p:sp>
        <p:sp>
          <p:nvSpPr>
            <p:cNvPr id="299" name="Google Shape;299;p23"/>
            <p:cNvSpPr/>
            <p:nvPr/>
          </p:nvSpPr>
          <p:spPr>
            <a:xfrm>
              <a:off x="3072676" y="497816"/>
              <a:ext cx="2691403" cy="4515525"/>
            </a:xfrm>
            <a:prstGeom prst="rect">
              <a:avLst/>
            </a:prstGeom>
            <a:solidFill>
              <a:srgbClr val="DDD3DE">
                <a:alpha val="89803"/>
              </a:srgbClr>
            </a:solidFill>
            <a:ln cap="flat" cmpd="sng" w="12700">
              <a:solidFill>
                <a:srgbClr val="DDD3DE">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23"/>
            <p:cNvSpPr txBox="1"/>
            <p:nvPr/>
          </p:nvSpPr>
          <p:spPr>
            <a:xfrm>
              <a:off x="3072676" y="497816"/>
              <a:ext cx="2691403" cy="4515525"/>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Building a new embankment up to two kilometres in land from shore using clay from within the area.</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Behind the embankment, a channel was built along its whole length to collect draining water.</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Rock Armour was then placed on the seaward edges of the embankment.</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A 110 metre breach was made in the shingle bank to allow the seed to flood the land to create a new intertidal area </a:t>
              </a:r>
              <a:endParaRPr/>
            </a:p>
            <a:p>
              <a:pPr indent="-25400" lvl="1" marL="114300" marR="0" rtl="0" algn="l">
                <a:lnSpc>
                  <a:spcPct val="90000"/>
                </a:lnSpc>
                <a:spcBef>
                  <a:spcPts val="210"/>
                </a:spcBef>
                <a:spcAft>
                  <a:spcPts val="0"/>
                </a:spcAft>
                <a:buClr>
                  <a:schemeClr val="dk1"/>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301" name="Google Shape;301;p23"/>
            <p:cNvSpPr/>
            <p:nvPr/>
          </p:nvSpPr>
          <p:spPr>
            <a:xfrm>
              <a:off x="6140876" y="94615"/>
              <a:ext cx="2691403" cy="403200"/>
            </a:xfrm>
            <a:prstGeom prst="rect">
              <a:avLst/>
            </a:prstGeom>
            <a:solidFill>
              <a:srgbClr val="7F74A5"/>
            </a:solidFill>
            <a:ln cap="flat" cmpd="sng" w="12700">
              <a:solidFill>
                <a:srgbClr val="7F74A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23"/>
            <p:cNvSpPr txBox="1"/>
            <p:nvPr/>
          </p:nvSpPr>
          <p:spPr>
            <a:xfrm>
              <a:off x="6140876" y="94615"/>
              <a:ext cx="2691403"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Positive Effects</a:t>
              </a:r>
              <a:endParaRPr b="0" i="0" sz="1400" u="none" cap="none" strike="noStrike">
                <a:solidFill>
                  <a:schemeClr val="lt1"/>
                </a:solidFill>
                <a:latin typeface="Arial"/>
                <a:ea typeface="Arial"/>
                <a:cs typeface="Arial"/>
                <a:sym typeface="Arial"/>
              </a:endParaRPr>
            </a:p>
          </p:txBody>
        </p:sp>
        <p:sp>
          <p:nvSpPr>
            <p:cNvPr id="303" name="Google Shape;303;p23"/>
            <p:cNvSpPr/>
            <p:nvPr/>
          </p:nvSpPr>
          <p:spPr>
            <a:xfrm>
              <a:off x="6140876" y="497816"/>
              <a:ext cx="2691403" cy="4515525"/>
            </a:xfrm>
            <a:prstGeom prst="rect">
              <a:avLst/>
            </a:prstGeom>
            <a:solidFill>
              <a:srgbClr val="D5D3DE">
                <a:alpha val="89803"/>
              </a:srgbClr>
            </a:solidFill>
            <a:ln cap="flat" cmpd="sng" w="12700">
              <a:solidFill>
                <a:srgbClr val="D5D3DE">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23"/>
            <p:cNvSpPr txBox="1"/>
            <p:nvPr/>
          </p:nvSpPr>
          <p:spPr>
            <a:xfrm>
              <a:off x="6140876" y="497816"/>
              <a:ext cx="2691403" cy="4515525"/>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Social: </a:t>
              </a:r>
              <a:r>
                <a:rPr b="0" i="0" lang="en-US" sz="1400" u="none" cap="none" strike="noStrike">
                  <a:solidFill>
                    <a:schemeClr val="dk1"/>
                  </a:solidFill>
                  <a:latin typeface="Arial"/>
                  <a:ea typeface="Arial"/>
                  <a:cs typeface="Arial"/>
                  <a:sym typeface="Arial"/>
                </a:rPr>
                <a:t>It now has the best level of protection in the UK.</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provides a cycle route and footpath 10 kilometres of footpath and seven kilometres of new bike paths.</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Economic</a:t>
              </a:r>
              <a:r>
                <a:rPr b="0" i="0" lang="en-US" sz="1400" u="none" cap="none" strike="noStrike">
                  <a:solidFill>
                    <a:schemeClr val="dk1"/>
                  </a:solidFill>
                  <a:latin typeface="Arial"/>
                  <a:ea typeface="Arial"/>
                  <a:cs typeface="Arial"/>
                  <a:sym typeface="Arial"/>
                </a:rPr>
                <a:t>: tourism is a main contributor to the local economy and is expected to increase.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Important area for fishing and salt marsh vegetation will be used for cattle farming </a:t>
              </a:r>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Environmental: </a:t>
              </a:r>
              <a:r>
                <a:rPr b="0" i="0" lang="en-US" sz="1400" u="none" cap="none" strike="noStrike">
                  <a:solidFill>
                    <a:schemeClr val="dk1"/>
                  </a:solidFill>
                  <a:latin typeface="Arial"/>
                  <a:ea typeface="Arial"/>
                  <a:cs typeface="Arial"/>
                  <a:sym typeface="Arial"/>
                </a:rPr>
                <a:t>Measures to protect existing species such as water voles, crested newts and badgers have taken place.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300 hectares of new habitats have been formed mud flats salt marshes and transitional grass's have attracted large number of ducks and lapwings </a:t>
              </a:r>
              <a:endParaRPr/>
            </a:p>
          </p:txBody>
        </p:sp>
        <p:sp>
          <p:nvSpPr>
            <p:cNvPr id="305" name="Google Shape;305;p23"/>
            <p:cNvSpPr/>
            <p:nvPr/>
          </p:nvSpPr>
          <p:spPr>
            <a:xfrm>
              <a:off x="9209076" y="94615"/>
              <a:ext cx="2691403" cy="403200"/>
            </a:xfrm>
            <a:prstGeom prst="rect">
              <a:avLst/>
            </a:prstGeom>
            <a:solidFill>
              <a:srgbClr val="7489A5"/>
            </a:solidFill>
            <a:ln cap="flat" cmpd="sng" w="12700">
              <a:solidFill>
                <a:srgbClr val="7489A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23"/>
            <p:cNvSpPr txBox="1"/>
            <p:nvPr/>
          </p:nvSpPr>
          <p:spPr>
            <a:xfrm>
              <a:off x="9209076" y="94615"/>
              <a:ext cx="2691403"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Negative Effects</a:t>
              </a:r>
              <a:endParaRPr b="0" i="0" sz="1400" u="none" cap="none" strike="noStrike">
                <a:solidFill>
                  <a:schemeClr val="lt1"/>
                </a:solidFill>
                <a:latin typeface="Arial"/>
                <a:ea typeface="Arial"/>
                <a:cs typeface="Arial"/>
                <a:sym typeface="Arial"/>
              </a:endParaRPr>
            </a:p>
          </p:txBody>
        </p:sp>
        <p:sp>
          <p:nvSpPr>
            <p:cNvPr id="307" name="Google Shape;307;p23"/>
            <p:cNvSpPr/>
            <p:nvPr/>
          </p:nvSpPr>
          <p:spPr>
            <a:xfrm>
              <a:off x="9209076" y="497816"/>
              <a:ext cx="2691403" cy="4515525"/>
            </a:xfrm>
            <a:prstGeom prst="rect">
              <a:avLst/>
            </a:prstGeom>
            <a:solidFill>
              <a:srgbClr val="D3D7DE">
                <a:alpha val="89803"/>
              </a:srgbClr>
            </a:solidFill>
            <a:ln cap="flat" cmpd="sng" w="12700">
              <a:solidFill>
                <a:srgbClr val="D3D7DE">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23"/>
            <p:cNvSpPr txBox="1"/>
            <p:nvPr/>
          </p:nvSpPr>
          <p:spPr>
            <a:xfrm>
              <a:off x="9209076" y="497816"/>
              <a:ext cx="2691403" cy="4515525"/>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Social: </a:t>
              </a:r>
              <a:r>
                <a:rPr b="0" i="0" lang="en-US" sz="1400" u="none" cap="none" strike="noStrike">
                  <a:solidFill>
                    <a:schemeClr val="dk1"/>
                  </a:solidFill>
                  <a:latin typeface="Arial"/>
                  <a:ea typeface="Arial"/>
                  <a:cs typeface="Arial"/>
                  <a:sym typeface="Arial"/>
                </a:rPr>
                <a:t>Some like residents feel that they shouldn't have given up the land so easily.</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some people feel that they shouldn't have spent so much money on a sparsely populated area.</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Economic: </a:t>
              </a:r>
              <a:r>
                <a:rPr b="0" i="0" lang="en-US" sz="1400" u="none" cap="none" strike="noStrike">
                  <a:solidFill>
                    <a:schemeClr val="dk1"/>
                  </a:solidFill>
                  <a:latin typeface="Arial"/>
                  <a:ea typeface="Arial"/>
                  <a:cs typeface="Arial"/>
                  <a:sym typeface="Arial"/>
                </a:rPr>
                <a:t>at £28 million pounds the scheme was very expensive </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Three farms growing oilseed rape and winter wheat had to be abandoned.</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Environmental</a:t>
              </a:r>
              <a:r>
                <a:rPr b="0" i="0" lang="en-US" sz="1400" u="none" cap="none" strike="noStrike">
                  <a:solidFill>
                    <a:schemeClr val="dk1"/>
                  </a:solidFill>
                  <a:latin typeface="Arial"/>
                  <a:ea typeface="Arial"/>
                  <a:cs typeface="Arial"/>
                  <a:sym typeface="Arial"/>
                </a:rPr>
                <a:t>:despite planning, habitats of existing species such as badgers would have been disturbed. </a:t>
              </a:r>
              <a:endParaRPr b="0" i="0" sz="1400" u="none" cap="none" strike="noStrike">
                <a:solidFill>
                  <a:schemeClr val="dk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24"/>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Epping Forest- food web </a:t>
            </a:r>
            <a:endParaRPr/>
          </a:p>
        </p:txBody>
      </p:sp>
      <p:sp>
        <p:nvSpPr>
          <p:cNvPr id="314" name="Google Shape;314;p24"/>
          <p:cNvSpPr txBox="1"/>
          <p:nvPr>
            <p:ph idx="1" type="body"/>
          </p:nvPr>
        </p:nvSpPr>
        <p:spPr>
          <a:xfrm>
            <a:off x="420624" y="1825625"/>
            <a:ext cx="5599176" cy="4206382"/>
          </a:xfrm>
          <a:prstGeom prst="rect">
            <a:avLst/>
          </a:prstGeom>
          <a:gradFill>
            <a:gsLst>
              <a:gs pos="0">
                <a:srgbClr val="F4CBC9"/>
              </a:gs>
              <a:gs pos="50000">
                <a:srgbClr val="F1BDBB"/>
              </a:gs>
              <a:gs pos="100000">
                <a:srgbClr val="F1B3B0"/>
              </a:gs>
            </a:gsLst>
            <a:lin ang="5400000" scaled="0"/>
          </a:gradFill>
          <a:ln cap="flat" cmpd="sng" w="9525">
            <a:solidFill>
              <a:schemeClr val="accent4"/>
            </a:solidFill>
            <a:prstDash val="solid"/>
            <a:miter lim="800000"/>
            <a:headEnd len="sm" w="sm" type="none"/>
            <a:tailEnd len="sm" w="sm" type="none"/>
          </a:ln>
        </p:spPr>
        <p:txBody>
          <a:bodyPr anchorCtr="0" anchor="t" bIns="45700" lIns="91425" spcFirstLastPara="1" rIns="91425" wrap="square" tIns="45700">
            <a:normAutofit fontScale="85000" lnSpcReduction="20000"/>
          </a:bodyPr>
          <a:lstStyle/>
          <a:p>
            <a:pPr indent="0" lvl="0" marL="0" rtl="0" algn="l">
              <a:lnSpc>
                <a:spcPct val="100000"/>
              </a:lnSpc>
              <a:spcBef>
                <a:spcPts val="0"/>
              </a:spcBef>
              <a:spcAft>
                <a:spcPts val="0"/>
              </a:spcAft>
              <a:buSzPct val="100000"/>
              <a:buNone/>
            </a:pPr>
            <a:r>
              <a:rPr lang="en-US">
                <a:solidFill>
                  <a:schemeClr val="dk1"/>
                </a:solidFill>
                <a:latin typeface="Arial"/>
                <a:ea typeface="Arial"/>
                <a:cs typeface="Arial"/>
                <a:sym typeface="Arial"/>
              </a:rPr>
              <a:t>Characteristics </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Large number of native trees including Oak, Elm,  ash and Beech.</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177 species of Moss and lichen grow here. There is a great diversity of producer species.</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Many insect mammal and bird consumer species are supported.</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Nine amphibian and reptile species and 38 bird species.</a:t>
            </a:r>
            <a:endParaRPr/>
          </a:p>
          <a:p>
            <a:pPr indent="-457200" lvl="0" marL="4572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700 species of fungi, which are important decomposers.</a:t>
            </a:r>
            <a:endParaRPr/>
          </a:p>
        </p:txBody>
      </p:sp>
      <p:sp>
        <p:nvSpPr>
          <p:cNvPr id="315" name="Google Shape;315;p24"/>
          <p:cNvSpPr txBox="1"/>
          <p:nvPr>
            <p:ph idx="2" type="body"/>
          </p:nvPr>
        </p:nvSpPr>
        <p:spPr>
          <a:xfrm>
            <a:off x="6172200" y="1825625"/>
            <a:ext cx="4791456" cy="4206382"/>
          </a:xfrm>
          <a:prstGeom prst="rect">
            <a:avLst/>
          </a:prstGeom>
          <a:gradFill>
            <a:gsLst>
              <a:gs pos="0">
                <a:srgbClr val="E0BDC7"/>
              </a:gs>
              <a:gs pos="50000">
                <a:srgbClr val="D9AFBC"/>
              </a:gs>
              <a:gs pos="100000">
                <a:srgbClr val="D6A2B2"/>
              </a:gs>
            </a:gsLst>
            <a:lin ang="5400000" scaled="0"/>
          </a:gradFill>
          <a:ln cap="flat" cmpd="sng" w="9525">
            <a:solidFill>
              <a:schemeClr val="accent5"/>
            </a:solidFill>
            <a:prstDash val="solid"/>
            <a:miter lim="800000"/>
            <a:headEnd len="sm" w="sm" type="none"/>
            <a:tailEnd len="sm" w="sm" type="none"/>
          </a:ln>
        </p:spPr>
        <p:txBody>
          <a:bodyPr anchorCtr="0" anchor="t" bIns="45700" lIns="91425" spcFirstLastPara="1" rIns="91425" wrap="square" tIns="45700">
            <a:normAutofit fontScale="85000" lnSpcReduction="20000"/>
          </a:bodyPr>
          <a:lstStyle/>
          <a:p>
            <a:pPr indent="0" lvl="0" marL="0" rtl="0" algn="l">
              <a:lnSpc>
                <a:spcPct val="100000"/>
              </a:lnSpc>
              <a:spcBef>
                <a:spcPts val="0"/>
              </a:spcBef>
              <a:spcAft>
                <a:spcPts val="0"/>
              </a:spcAft>
              <a:buSzPct val="100000"/>
              <a:buNone/>
            </a:pPr>
            <a:r>
              <a:rPr lang="en-US">
                <a:solidFill>
                  <a:schemeClr val="dk1"/>
                </a:solidFill>
                <a:latin typeface="Arial"/>
                <a:ea typeface="Arial"/>
                <a:cs typeface="Arial"/>
                <a:sym typeface="Arial"/>
              </a:rPr>
              <a:t>Interdependent</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The forests producers' consumers and decomposers are all interdependent </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Most of the trees are deciduous, meaning that they lose their leaves in winter. This is an adaptation to the UK's seasonal climate.</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Trees grow broad leaves in spring, this allows them to maximise photosynthesis in summer. </a:t>
            </a:r>
            <a:endParaRPr/>
          </a:p>
          <a:p>
            <a:pPr indent="-228600" lvl="0" marL="228600" rtl="0" algn="l">
              <a:lnSpc>
                <a:spcPct val="100000"/>
              </a:lnSpc>
              <a:spcBef>
                <a:spcPts val="1000"/>
              </a:spcBef>
              <a:spcAft>
                <a:spcPts val="0"/>
              </a:spcAft>
              <a:buSzPct val="100000"/>
              <a:buFont typeface="Noto Sans Symbols"/>
              <a:buChar char="⬩"/>
            </a:pPr>
            <a:r>
              <a:rPr lang="en-US">
                <a:solidFill>
                  <a:schemeClr val="dk1"/>
                </a:solidFill>
                <a:latin typeface="Arial"/>
                <a:ea typeface="Arial"/>
                <a:cs typeface="Arial"/>
                <a:sym typeface="Arial"/>
              </a:rPr>
              <a:t>By mid autumn, the forest floor is covered with a thick layer of leaves this disappears by the processes of decomposers. Nutrients are then stored in the soil and taken up by trees. </a:t>
            </a:r>
            <a:endParaRPr/>
          </a:p>
          <a:p>
            <a:pPr indent="-99060" lvl="0" marL="228600" rtl="0" algn="l">
              <a:lnSpc>
                <a:spcPct val="100000"/>
              </a:lnSpc>
              <a:spcBef>
                <a:spcPts val="1000"/>
              </a:spcBef>
              <a:spcAft>
                <a:spcPts val="0"/>
              </a:spcAft>
              <a:buSzPct val="100000"/>
              <a:buFont typeface="Noto Sans Symbols"/>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25"/>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Amazon Rainforest- Deforestation </a:t>
            </a:r>
            <a:endParaRPr/>
          </a:p>
        </p:txBody>
      </p:sp>
      <p:grpSp>
        <p:nvGrpSpPr>
          <p:cNvPr id="321" name="Google Shape;321;p25"/>
          <p:cNvGrpSpPr/>
          <p:nvPr/>
        </p:nvGrpSpPr>
        <p:grpSpPr>
          <a:xfrm>
            <a:off x="597380" y="1355638"/>
            <a:ext cx="11392789" cy="5288076"/>
            <a:chOff x="3562" y="67802"/>
            <a:chExt cx="11392789" cy="5288076"/>
          </a:xfrm>
        </p:grpSpPr>
        <p:sp>
          <p:nvSpPr>
            <p:cNvPr id="322" name="Google Shape;322;p25"/>
            <p:cNvSpPr/>
            <p:nvPr/>
          </p:nvSpPr>
          <p:spPr>
            <a:xfrm>
              <a:off x="3562" y="67802"/>
              <a:ext cx="3473411" cy="432000"/>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25"/>
            <p:cNvSpPr txBox="1"/>
            <p:nvPr/>
          </p:nvSpPr>
          <p:spPr>
            <a:xfrm>
              <a:off x="3562" y="67802"/>
              <a:ext cx="3473411" cy="432000"/>
            </a:xfrm>
            <a:prstGeom prst="rect">
              <a:avLst/>
            </a:prstGeom>
            <a:noFill/>
            <a:ln>
              <a:noFill/>
            </a:ln>
          </p:spPr>
          <p:txBody>
            <a:bodyPr anchorCtr="0" anchor="ctr" bIns="60950" lIns="106675" spcFirstLastPara="1" rIns="106675" wrap="square" tIns="60950">
              <a:noAutofit/>
            </a:bodyPr>
            <a:lstStyle/>
            <a:p>
              <a:pPr indent="0" lvl="0" marL="0" marR="0" rtl="0" algn="ctr">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Causes 	</a:t>
              </a:r>
              <a:endParaRPr b="0" i="0" sz="1500" u="none" cap="none" strike="noStrike">
                <a:solidFill>
                  <a:schemeClr val="lt1"/>
                </a:solidFill>
                <a:latin typeface="Arial"/>
                <a:ea typeface="Arial"/>
                <a:cs typeface="Arial"/>
                <a:sym typeface="Arial"/>
              </a:endParaRPr>
            </a:p>
          </p:txBody>
        </p:sp>
        <p:sp>
          <p:nvSpPr>
            <p:cNvPr id="324" name="Google Shape;324;p25"/>
            <p:cNvSpPr/>
            <p:nvPr/>
          </p:nvSpPr>
          <p:spPr>
            <a:xfrm>
              <a:off x="3562" y="499802"/>
              <a:ext cx="3473411" cy="4856076"/>
            </a:xfrm>
            <a:prstGeom prst="rect">
              <a:avLst/>
            </a:prstGeom>
            <a:solidFill>
              <a:srgbClr val="D5DADF">
                <a:alpha val="89803"/>
              </a:srgbClr>
            </a:solidFill>
            <a:ln cap="flat" cmpd="sng" w="12700">
              <a:solidFill>
                <a:srgbClr val="D5DADF">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25"/>
            <p:cNvSpPr txBox="1"/>
            <p:nvPr/>
          </p:nvSpPr>
          <p:spPr>
            <a:xfrm>
              <a:off x="3562" y="499802"/>
              <a:ext cx="3473411" cy="4856076"/>
            </a:xfrm>
            <a:prstGeom prst="rect">
              <a:avLst/>
            </a:prstGeom>
            <a:noFill/>
            <a:ln>
              <a:noFill/>
            </a:ln>
          </p:spPr>
          <p:txBody>
            <a:bodyPr anchorCtr="0" anchor="t" bIns="120000" lIns="80000" spcFirstLastPara="1" rIns="106675" wrap="square" tIns="80000">
              <a:noAutofit/>
            </a:bodyPr>
            <a:lstStyle/>
            <a:p>
              <a:pPr indent="-114300" lvl="1" marL="114300" marR="0" rtl="0" algn="l">
                <a:lnSpc>
                  <a:spcPct val="90000"/>
                </a:lnSpc>
                <a:spcBef>
                  <a:spcPts val="0"/>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Logging-</a:t>
              </a:r>
              <a:r>
                <a:rPr b="0" i="0" lang="en-US" sz="1500" u="none" cap="none" strike="noStrike">
                  <a:solidFill>
                    <a:schemeClr val="dk1"/>
                  </a:solidFill>
                  <a:latin typeface="Arial"/>
                  <a:ea typeface="Arial"/>
                  <a:cs typeface="Arial"/>
                  <a:sym typeface="Arial"/>
                </a:rPr>
                <a:t> is the first step in the conversion of the forest. Selective logging (mahogany and Teak)</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Mineral Extraction- </a:t>
              </a:r>
              <a:r>
                <a:rPr b="0" i="0" lang="en-US" sz="1500" u="none" cap="none" strike="noStrike">
                  <a:solidFill>
                    <a:schemeClr val="dk1"/>
                  </a:solidFill>
                  <a:latin typeface="Arial"/>
                  <a:ea typeface="Arial"/>
                  <a:cs typeface="Arial"/>
                  <a:sym typeface="Arial"/>
                </a:rPr>
                <a:t>Mainly gold, in 1999 there were 10,000 hectares used for gold mining now there is 50,000.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Energy- </a:t>
              </a:r>
              <a:r>
                <a:rPr b="0" i="0" lang="en-US" sz="1500" u="none" cap="none" strike="noStrike">
                  <a:solidFill>
                    <a:schemeClr val="dk1"/>
                  </a:solidFill>
                  <a:latin typeface="Arial"/>
                  <a:ea typeface="Arial"/>
                  <a:cs typeface="Arial"/>
                  <a:sym typeface="Arial"/>
                </a:rPr>
                <a:t>HEP (hydro-electric power) folding vast areas of the rainforest.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Commercial Farming- </a:t>
              </a:r>
              <a:r>
                <a:rPr b="0" i="0" lang="en-US" sz="1500" u="none" cap="none" strike="noStrike">
                  <a:solidFill>
                    <a:schemeClr val="dk1"/>
                  </a:solidFill>
                  <a:latin typeface="Arial"/>
                  <a:ea typeface="Arial"/>
                  <a:cs typeface="Arial"/>
                  <a:sym typeface="Arial"/>
                </a:rPr>
                <a:t>Cattle ranching- causes 80% of destruction of TRF</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Commercial Farming- </a:t>
              </a:r>
              <a:r>
                <a:rPr b="0" i="0" lang="en-US" sz="1500" u="none" cap="none" strike="noStrike">
                  <a:solidFill>
                    <a:schemeClr val="dk1"/>
                  </a:solidFill>
                  <a:latin typeface="Arial"/>
                  <a:ea typeface="Arial"/>
                  <a:cs typeface="Arial"/>
                  <a:sym typeface="Arial"/>
                </a:rPr>
                <a:t>crops- Soybean has caused much of the forest clearance- this has doubled from 1990-2010</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Road Building- </a:t>
              </a:r>
              <a:r>
                <a:rPr b="0" i="0" lang="en-US" sz="1500" u="none" cap="none" strike="noStrike">
                  <a:solidFill>
                    <a:schemeClr val="dk1"/>
                  </a:solidFill>
                  <a:latin typeface="Arial"/>
                  <a:ea typeface="Arial"/>
                  <a:cs typeface="Arial"/>
                  <a:sym typeface="Arial"/>
                </a:rPr>
                <a:t>Trans- Amazonian Highway 4,000 KM long.</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Settlement and Population Growth- </a:t>
              </a:r>
              <a:r>
                <a:rPr b="0" i="0" lang="en-US" sz="1500" u="none" cap="none" strike="noStrike">
                  <a:solidFill>
                    <a:schemeClr val="dk1"/>
                  </a:solidFill>
                  <a:latin typeface="Arial"/>
                  <a:ea typeface="Arial"/>
                  <a:cs typeface="Arial"/>
                  <a:sym typeface="Arial"/>
                </a:rPr>
                <a:t>Worker need homes fir their families- knock on effect. </a:t>
              </a:r>
              <a:endParaRPr b="0" i="0" sz="1500" u="none" cap="none" strike="noStrike">
                <a:solidFill>
                  <a:schemeClr val="dk1"/>
                </a:solidFill>
                <a:latin typeface="Arial"/>
                <a:ea typeface="Arial"/>
                <a:cs typeface="Arial"/>
                <a:sym typeface="Arial"/>
              </a:endParaRPr>
            </a:p>
          </p:txBody>
        </p:sp>
        <p:sp>
          <p:nvSpPr>
            <p:cNvPr id="326" name="Google Shape;326;p25"/>
            <p:cNvSpPr/>
            <p:nvPr/>
          </p:nvSpPr>
          <p:spPr>
            <a:xfrm>
              <a:off x="3963251" y="67802"/>
              <a:ext cx="3473411" cy="432000"/>
            </a:xfrm>
            <a:prstGeom prst="rect">
              <a:avLst/>
            </a:prstGeom>
            <a:solidFill>
              <a:srgbClr val="89CB7B"/>
            </a:solidFill>
            <a:ln cap="flat" cmpd="sng" w="12700">
              <a:solidFill>
                <a:srgbClr val="89CB7B"/>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25"/>
            <p:cNvSpPr txBox="1"/>
            <p:nvPr/>
          </p:nvSpPr>
          <p:spPr>
            <a:xfrm>
              <a:off x="3963251" y="67802"/>
              <a:ext cx="3473411" cy="432000"/>
            </a:xfrm>
            <a:prstGeom prst="rect">
              <a:avLst/>
            </a:prstGeom>
            <a:noFill/>
            <a:ln>
              <a:noFill/>
            </a:ln>
          </p:spPr>
          <p:txBody>
            <a:bodyPr anchorCtr="0" anchor="ctr" bIns="60950" lIns="106675" spcFirstLastPara="1" rIns="106675" wrap="square" tIns="60950">
              <a:noAutofit/>
            </a:bodyPr>
            <a:lstStyle/>
            <a:p>
              <a:pPr indent="0" lvl="0" marL="0" marR="0" rtl="0" algn="ctr">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Impacts 	</a:t>
              </a:r>
              <a:endParaRPr b="0" i="0" sz="1500" u="none" cap="none" strike="noStrike">
                <a:solidFill>
                  <a:schemeClr val="lt1"/>
                </a:solidFill>
                <a:latin typeface="Arial"/>
                <a:ea typeface="Arial"/>
                <a:cs typeface="Arial"/>
                <a:sym typeface="Arial"/>
              </a:endParaRPr>
            </a:p>
          </p:txBody>
        </p:sp>
        <p:sp>
          <p:nvSpPr>
            <p:cNvPr id="328" name="Google Shape;328;p25"/>
            <p:cNvSpPr/>
            <p:nvPr/>
          </p:nvSpPr>
          <p:spPr>
            <a:xfrm>
              <a:off x="3963251" y="499802"/>
              <a:ext cx="3473411" cy="4856076"/>
            </a:xfrm>
            <a:prstGeom prst="rect">
              <a:avLst/>
            </a:prstGeom>
            <a:solidFill>
              <a:srgbClr val="D8EBD4">
                <a:alpha val="89803"/>
              </a:srgbClr>
            </a:solidFill>
            <a:ln cap="flat" cmpd="sng" w="12700">
              <a:solidFill>
                <a:srgbClr val="D8EBD4">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25"/>
            <p:cNvSpPr txBox="1"/>
            <p:nvPr/>
          </p:nvSpPr>
          <p:spPr>
            <a:xfrm>
              <a:off x="3963251" y="499802"/>
              <a:ext cx="3473411" cy="4856076"/>
            </a:xfrm>
            <a:prstGeom prst="rect">
              <a:avLst/>
            </a:prstGeom>
            <a:noFill/>
            <a:ln>
              <a:noFill/>
            </a:ln>
          </p:spPr>
          <p:txBody>
            <a:bodyPr anchorCtr="0" anchor="t" bIns="120000" lIns="80000" spcFirstLastPara="1" rIns="106675" wrap="square" tIns="80000">
              <a:noAutofit/>
            </a:bodyPr>
            <a:lstStyle/>
            <a:p>
              <a:pPr indent="-114300" lvl="1" marL="114300" marR="0" rtl="0" algn="l">
                <a:lnSpc>
                  <a:spcPct val="90000"/>
                </a:lnSpc>
                <a:spcBef>
                  <a:spcPts val="0"/>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Global Warming- </a:t>
              </a:r>
              <a:r>
                <a:rPr b="0" i="0" lang="en-US" sz="1500" u="none" cap="none" strike="noStrike">
                  <a:solidFill>
                    <a:schemeClr val="dk1"/>
                  </a:solidFill>
                  <a:latin typeface="Arial"/>
                  <a:ea typeface="Arial"/>
                  <a:cs typeface="Arial"/>
                  <a:sym typeface="Arial"/>
                </a:rPr>
                <a:t>The tree canopy absorbs CO2- this stops when the trees are felled, and more CO2 goes into the atmosphere. Fire used to clear the rainforest also adds CO2 to the atmosphere.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Loss Of Biodiversity- </a:t>
              </a:r>
              <a:r>
                <a:rPr b="0" i="0" lang="en-US" sz="1500" u="none" cap="none" strike="noStrike">
                  <a:solidFill>
                    <a:schemeClr val="dk1"/>
                  </a:solidFill>
                  <a:latin typeface="Arial"/>
                  <a:ea typeface="Arial"/>
                  <a:cs typeface="Arial"/>
                  <a:sym typeface="Arial"/>
                </a:rPr>
                <a:t>137 plant, animal and insect species is lost everyday due to forest clearance. 50,000 species per year.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Soil Erosion and Fertility- </a:t>
              </a:r>
              <a:r>
                <a:rPr b="0" i="0" lang="en-US" sz="1500" u="none" cap="none" strike="noStrike">
                  <a:solidFill>
                    <a:schemeClr val="dk1"/>
                  </a:solidFill>
                  <a:latin typeface="Arial"/>
                  <a:ea typeface="Arial"/>
                  <a:cs typeface="Arial"/>
                  <a:sym typeface="Arial"/>
                </a:rPr>
                <a:t>as soon as part of the forest is removed the topi soil is removed by heavy rainfall and this is where the fertility is- this is very difficult to get back.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River Pollution- </a:t>
              </a:r>
              <a:r>
                <a:rPr b="0" i="0" lang="en-US" sz="1500" u="none" cap="none" strike="noStrike">
                  <a:solidFill>
                    <a:schemeClr val="dk1"/>
                  </a:solidFill>
                  <a:latin typeface="Arial"/>
                  <a:ea typeface="Arial"/>
                  <a:cs typeface="Arial"/>
                  <a:sym typeface="Arial"/>
                </a:rPr>
                <a:t>mercury used to separate the gold from the ground causes fish to be poisoned, as well as people living in near by towns.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Decline in Indigenous Tribes- </a:t>
              </a:r>
              <a:r>
                <a:rPr b="0" i="0" lang="en-US" sz="1500" u="none" cap="none" strike="noStrike">
                  <a:solidFill>
                    <a:schemeClr val="dk1"/>
                  </a:solidFill>
                  <a:latin typeface="Arial"/>
                  <a:ea typeface="Arial"/>
                  <a:cs typeface="Arial"/>
                  <a:sym typeface="Arial"/>
                </a:rPr>
                <a:t>There are now only 240 tribes left, compared to over 330 in 1900. </a:t>
              </a:r>
              <a:endParaRPr b="0" i="0" sz="1500" u="none" cap="none" strike="noStrike">
                <a:solidFill>
                  <a:schemeClr val="dk1"/>
                </a:solidFill>
                <a:latin typeface="Arial"/>
                <a:ea typeface="Arial"/>
                <a:cs typeface="Arial"/>
                <a:sym typeface="Arial"/>
              </a:endParaRPr>
            </a:p>
            <a:p>
              <a:pPr indent="-19050" lvl="1" marL="114300" marR="0" rtl="0" algn="l">
                <a:lnSpc>
                  <a:spcPct val="90000"/>
                </a:lnSpc>
                <a:spcBef>
                  <a:spcPts val="225"/>
                </a:spcBef>
                <a:spcAft>
                  <a:spcPts val="0"/>
                </a:spcAft>
                <a:buClr>
                  <a:schemeClr val="dk1"/>
                </a:buClr>
                <a:buSzPts val="1500"/>
                <a:buFont typeface="Arial"/>
                <a:buNone/>
              </a:pPr>
              <a:r>
                <a:t/>
              </a:r>
              <a:endParaRPr b="0" i="0" sz="1500" u="none" cap="none" strike="noStrike">
                <a:solidFill>
                  <a:schemeClr val="dk1"/>
                </a:solidFill>
                <a:latin typeface="Arial"/>
                <a:ea typeface="Arial"/>
                <a:cs typeface="Arial"/>
                <a:sym typeface="Arial"/>
              </a:endParaRPr>
            </a:p>
          </p:txBody>
        </p:sp>
        <p:sp>
          <p:nvSpPr>
            <p:cNvPr id="330" name="Google Shape;330;p25"/>
            <p:cNvSpPr/>
            <p:nvPr/>
          </p:nvSpPr>
          <p:spPr>
            <a:xfrm>
              <a:off x="7922940" y="67802"/>
              <a:ext cx="3473411" cy="432000"/>
            </a:xfrm>
            <a:prstGeom prst="rect">
              <a:avLst/>
            </a:prstGeom>
            <a:solidFill>
              <a:srgbClr val="E78E8A"/>
            </a:solidFill>
            <a:ln cap="flat" cmpd="sng" w="12700">
              <a:solidFill>
                <a:srgbClr val="E78E8A"/>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25"/>
            <p:cNvSpPr txBox="1"/>
            <p:nvPr/>
          </p:nvSpPr>
          <p:spPr>
            <a:xfrm>
              <a:off x="7922940" y="67802"/>
              <a:ext cx="3473411" cy="432000"/>
            </a:xfrm>
            <a:prstGeom prst="rect">
              <a:avLst/>
            </a:prstGeom>
            <a:noFill/>
            <a:ln>
              <a:noFill/>
            </a:ln>
          </p:spPr>
          <p:txBody>
            <a:bodyPr anchorCtr="0" anchor="ctr" bIns="60950" lIns="106675" spcFirstLastPara="1" rIns="106675" wrap="square" tIns="60950">
              <a:noAutofit/>
            </a:bodyPr>
            <a:lstStyle/>
            <a:p>
              <a:pPr indent="0" lvl="0" marL="0" marR="0" rtl="0" algn="ctr">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Management </a:t>
              </a:r>
              <a:endParaRPr b="0" i="0" sz="1500" u="none" cap="none" strike="noStrike">
                <a:solidFill>
                  <a:schemeClr val="lt1"/>
                </a:solidFill>
                <a:latin typeface="Arial"/>
                <a:ea typeface="Arial"/>
                <a:cs typeface="Arial"/>
                <a:sym typeface="Arial"/>
              </a:endParaRPr>
            </a:p>
          </p:txBody>
        </p:sp>
        <p:sp>
          <p:nvSpPr>
            <p:cNvPr id="332" name="Google Shape;332;p25"/>
            <p:cNvSpPr/>
            <p:nvPr/>
          </p:nvSpPr>
          <p:spPr>
            <a:xfrm>
              <a:off x="7922940" y="499802"/>
              <a:ext cx="3473411" cy="4856076"/>
            </a:xfrm>
            <a:prstGeom prst="rect">
              <a:avLst/>
            </a:prstGeom>
            <a:solidFill>
              <a:srgbClr val="F4D8D8">
                <a:alpha val="89803"/>
              </a:srgbClr>
            </a:solidFill>
            <a:ln cap="flat" cmpd="sng" w="12700">
              <a:solidFill>
                <a:srgbClr val="F4D8D8">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5"/>
            <p:cNvSpPr txBox="1"/>
            <p:nvPr/>
          </p:nvSpPr>
          <p:spPr>
            <a:xfrm>
              <a:off x="7922940" y="499802"/>
              <a:ext cx="3473411" cy="4856076"/>
            </a:xfrm>
            <a:prstGeom prst="rect">
              <a:avLst/>
            </a:prstGeom>
            <a:noFill/>
            <a:ln>
              <a:noFill/>
            </a:ln>
          </p:spPr>
          <p:txBody>
            <a:bodyPr anchorCtr="0" anchor="t" bIns="120000" lIns="80000" spcFirstLastPara="1" rIns="106675" wrap="square" tIns="80000">
              <a:noAutofit/>
            </a:bodyPr>
            <a:lstStyle/>
            <a:p>
              <a:pPr indent="-114300" lvl="1" marL="114300" marR="0" rtl="0" algn="l">
                <a:lnSpc>
                  <a:spcPct val="90000"/>
                </a:lnSpc>
                <a:spcBef>
                  <a:spcPts val="0"/>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Inter- government Agreements- </a:t>
              </a:r>
              <a:r>
                <a:rPr b="0" i="0" lang="en-US" sz="1500" u="none" cap="none" strike="noStrike">
                  <a:solidFill>
                    <a:schemeClr val="dk1"/>
                  </a:solidFill>
                  <a:latin typeface="Arial"/>
                  <a:ea typeface="Arial"/>
                  <a:cs typeface="Arial"/>
                  <a:sym typeface="Arial"/>
                </a:rPr>
                <a:t>International Tropical Timber Agreement (2006) restricts the trade in hardwood timber. CITES (convention on International Trade in Endangered Species) blocks illegal trade in endangered animals and plants.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Debt Reduction by HIC’s- </a:t>
              </a:r>
              <a:r>
                <a:rPr b="0" i="0" lang="en-US" sz="1500" u="none" cap="none" strike="noStrike">
                  <a:solidFill>
                    <a:schemeClr val="dk1"/>
                  </a:solidFill>
                  <a:latin typeface="Arial"/>
                  <a:ea typeface="Arial"/>
                  <a:cs typeface="Arial"/>
                  <a:sym typeface="Arial"/>
                </a:rPr>
                <a:t>USA signed an agreement to convert Brazilian debt of £13.5 million into a fund to protect large areas of the TRF.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1" i="0" lang="en-US" sz="1500" u="none" cap="none" strike="noStrike">
                  <a:solidFill>
                    <a:schemeClr val="dk1"/>
                  </a:solidFill>
                  <a:latin typeface="Arial"/>
                  <a:ea typeface="Arial"/>
                  <a:cs typeface="Arial"/>
                  <a:sym typeface="Arial"/>
                </a:rPr>
                <a:t>Conservation- </a:t>
              </a:r>
              <a:r>
                <a:rPr b="0" i="0" lang="en-US" sz="1500" u="none" cap="none" strike="noStrike">
                  <a:solidFill>
                    <a:schemeClr val="dk1"/>
                  </a:solidFill>
                  <a:latin typeface="Arial"/>
                  <a:ea typeface="Arial"/>
                  <a:cs typeface="Arial"/>
                  <a:sym typeface="Arial"/>
                </a:rPr>
                <a:t>WWF/ World Land Trust promote conservation through education and provide training for conservation workers.  Buy up threatened land and create nature reserves.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Local areas can introduce selective logging ( Only taking trees when they are fully grown) Agroforestry (Combining crops and trees) Replanting (recreate forest cover almost like the original). </a:t>
              </a:r>
              <a:endParaRPr b="0" i="0" sz="1500" u="none" cap="none" strike="noStrike">
                <a:solidFill>
                  <a:schemeClr val="dk1"/>
                </a:solidFill>
                <a:latin typeface="Arial"/>
                <a:ea typeface="Arial"/>
                <a:cs typeface="Arial"/>
                <a:sym typeface="Arial"/>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26"/>
          <p:cNvSpPr txBox="1"/>
          <p:nvPr>
            <p:ph type="title"/>
          </p:nvPr>
        </p:nvSpPr>
        <p:spPr>
          <a:xfrm>
            <a:off x="0" y="0"/>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Alaska- Cold Environments</a:t>
            </a:r>
            <a:endParaRPr/>
          </a:p>
        </p:txBody>
      </p:sp>
      <p:grpSp>
        <p:nvGrpSpPr>
          <p:cNvPr id="339" name="Google Shape;339;p26"/>
          <p:cNvGrpSpPr/>
          <p:nvPr/>
        </p:nvGrpSpPr>
        <p:grpSpPr>
          <a:xfrm>
            <a:off x="190095" y="1074189"/>
            <a:ext cx="11720072" cy="5321039"/>
            <a:chOff x="3664" y="97645"/>
            <a:chExt cx="11720072" cy="5321039"/>
          </a:xfrm>
        </p:grpSpPr>
        <p:sp>
          <p:nvSpPr>
            <p:cNvPr id="340" name="Google Shape;340;p26"/>
            <p:cNvSpPr/>
            <p:nvPr/>
          </p:nvSpPr>
          <p:spPr>
            <a:xfrm>
              <a:off x="3664" y="97645"/>
              <a:ext cx="3573192" cy="403200"/>
            </a:xfrm>
            <a:prstGeom prst="rect">
              <a:avLst/>
            </a:prstGeom>
            <a:solidFill>
              <a:srgbClr val="C37992"/>
            </a:solidFill>
            <a:ln cap="flat" cmpd="sng" w="12700">
              <a:solidFill>
                <a:srgbClr val="C379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6"/>
            <p:cNvSpPr txBox="1"/>
            <p:nvPr/>
          </p:nvSpPr>
          <p:spPr>
            <a:xfrm>
              <a:off x="3664" y="97645"/>
              <a:ext cx="3573192"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Opportunities </a:t>
              </a:r>
              <a:endParaRPr b="0" i="0" sz="1400" u="none" cap="none" strike="noStrike">
                <a:solidFill>
                  <a:schemeClr val="lt1"/>
                </a:solidFill>
                <a:latin typeface="Arial"/>
                <a:ea typeface="Arial"/>
                <a:cs typeface="Arial"/>
                <a:sym typeface="Arial"/>
              </a:endParaRPr>
            </a:p>
          </p:txBody>
        </p:sp>
        <p:sp>
          <p:nvSpPr>
            <p:cNvPr id="342" name="Google Shape;342;p26"/>
            <p:cNvSpPr/>
            <p:nvPr/>
          </p:nvSpPr>
          <p:spPr>
            <a:xfrm>
              <a:off x="3664" y="500845"/>
              <a:ext cx="3573192" cy="4917839"/>
            </a:xfrm>
            <a:prstGeom prst="rect">
              <a:avLst/>
            </a:prstGeom>
            <a:solidFill>
              <a:srgbClr val="E9D5DB">
                <a:alpha val="89803"/>
              </a:srgbClr>
            </a:solidFill>
            <a:ln cap="flat" cmpd="sng" w="12700">
              <a:solidFill>
                <a:srgbClr val="E9D5DB">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26"/>
            <p:cNvSpPr txBox="1"/>
            <p:nvPr/>
          </p:nvSpPr>
          <p:spPr>
            <a:xfrm>
              <a:off x="3664" y="500845"/>
              <a:ext cx="3573192" cy="4917839"/>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Fishing-</a:t>
              </a:r>
              <a:r>
                <a:rPr b="0" i="0" lang="en-US" sz="1400" u="none" cap="none" strike="noStrike">
                  <a:solidFill>
                    <a:schemeClr val="dk1"/>
                  </a:solidFill>
                  <a:latin typeface="Arial"/>
                  <a:ea typeface="Arial"/>
                  <a:cs typeface="Arial"/>
                  <a:sym typeface="Arial"/>
                </a:rPr>
                <a:t> Commercial Fishing- 1 in 10 Alaskans are employed. 78,500 jobs and $6 billion to the state economy. Subsistence Fishing- Native Americans remain dependent on fish for food, oil and bones for clothing and tools.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Mineral Extraction- </a:t>
              </a:r>
              <a:r>
                <a:rPr b="0" i="0" lang="en-US" sz="1400" u="none" cap="none" strike="noStrike">
                  <a:solidFill>
                    <a:schemeClr val="dk1"/>
                  </a:solidFill>
                  <a:latin typeface="Arial"/>
                  <a:ea typeface="Arial"/>
                  <a:cs typeface="Arial"/>
                  <a:sym typeface="Arial"/>
                </a:rPr>
                <a:t>1/5 of the states mining wealth comes from gold (although silver, zinc and lead are very important too).</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Tourism- </a:t>
              </a:r>
              <a:r>
                <a:rPr b="0" i="0" lang="en-US" sz="1400" u="none" cap="none" strike="noStrike">
                  <a:solidFill>
                    <a:schemeClr val="dk1"/>
                  </a:solidFill>
                  <a:latin typeface="Arial"/>
                  <a:ea typeface="Arial"/>
                  <a:cs typeface="Arial"/>
                  <a:sym typeface="Arial"/>
                </a:rPr>
                <a:t>attracts 1-2 million tourists each year, making it one of Alaska biggest employers- although it is seasonal and poorly paid.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Energy-</a:t>
              </a:r>
              <a:r>
                <a:rPr b="0" i="0" lang="en-US" sz="1400" u="none" cap="none" strike="noStrike">
                  <a:solidFill>
                    <a:schemeClr val="dk1"/>
                  </a:solidFill>
                  <a:latin typeface="Arial"/>
                  <a:ea typeface="Arial"/>
                  <a:cs typeface="Arial"/>
                  <a:sym typeface="Arial"/>
                </a:rPr>
                <a:t> More than 50 hydroelectric power (HEP) plants supply 1/5 of electricity. Geothermal energy is also being harnessed in the tectonically active areas. </a:t>
              </a:r>
              <a:endParaRPr b="0" i="0" sz="1400" u="none" cap="none" strike="noStrike">
                <a:solidFill>
                  <a:schemeClr val="dk1"/>
                </a:solidFill>
                <a:latin typeface="Arial"/>
                <a:ea typeface="Arial"/>
                <a:cs typeface="Arial"/>
                <a:sym typeface="Arial"/>
              </a:endParaRPr>
            </a:p>
          </p:txBody>
        </p:sp>
        <p:sp>
          <p:nvSpPr>
            <p:cNvPr id="344" name="Google Shape;344;p26"/>
            <p:cNvSpPr/>
            <p:nvPr/>
          </p:nvSpPr>
          <p:spPr>
            <a:xfrm>
              <a:off x="4077104" y="97645"/>
              <a:ext cx="3573192" cy="403200"/>
            </a:xfrm>
            <a:prstGeom prst="rect">
              <a:avLst/>
            </a:prstGeom>
            <a:solidFill>
              <a:srgbClr val="A873CE"/>
            </a:solidFill>
            <a:ln cap="flat" cmpd="sng" w="12700">
              <a:solidFill>
                <a:srgbClr val="A873C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26"/>
            <p:cNvSpPr txBox="1"/>
            <p:nvPr/>
          </p:nvSpPr>
          <p:spPr>
            <a:xfrm>
              <a:off x="4077104" y="97645"/>
              <a:ext cx="3573192"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Challenges </a:t>
              </a:r>
              <a:endParaRPr b="0" i="0" sz="1400" u="none" cap="none" strike="noStrike">
                <a:solidFill>
                  <a:schemeClr val="lt1"/>
                </a:solidFill>
                <a:latin typeface="Arial"/>
                <a:ea typeface="Arial"/>
                <a:cs typeface="Arial"/>
                <a:sym typeface="Arial"/>
              </a:endParaRPr>
            </a:p>
          </p:txBody>
        </p:sp>
        <p:sp>
          <p:nvSpPr>
            <p:cNvPr id="346" name="Google Shape;346;p26"/>
            <p:cNvSpPr/>
            <p:nvPr/>
          </p:nvSpPr>
          <p:spPr>
            <a:xfrm>
              <a:off x="4077104" y="500845"/>
              <a:ext cx="3573192" cy="4917839"/>
            </a:xfrm>
            <a:prstGeom prst="rect">
              <a:avLst/>
            </a:prstGeom>
            <a:solidFill>
              <a:srgbClr val="E5D3ED">
                <a:alpha val="89803"/>
              </a:srgbClr>
            </a:solidFill>
            <a:ln cap="flat" cmpd="sng" w="12700">
              <a:solidFill>
                <a:srgbClr val="E5D3ED">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26"/>
            <p:cNvSpPr txBox="1"/>
            <p:nvPr/>
          </p:nvSpPr>
          <p:spPr>
            <a:xfrm>
              <a:off x="4077104" y="500845"/>
              <a:ext cx="3573192" cy="4917839"/>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Short thermal growing season rules out crop production in some areas.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low population density means that most of Alaska lacks surfaced roads and transport is very difficult.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Snow and ice make some roads and tracks unusable for months of the year.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Permafrost </a:t>
              </a:r>
              <a:r>
                <a:rPr b="0" i="0" lang="en-US" sz="1400" u="none" cap="none" strike="noStrike">
                  <a:solidFill>
                    <a:schemeClr val="dk1"/>
                  </a:solidFill>
                  <a:latin typeface="Arial"/>
                  <a:ea typeface="Arial"/>
                  <a:cs typeface="Arial"/>
                  <a:sym typeface="Arial"/>
                </a:rPr>
                <a:t>(permanently frozen ground) underlies most of Alaska. The seasonal melting of the top layer means some roads cannot be used in summer.</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Migrant workers take most of the jobs created by the oil industry and they spend little locally and often only have short term contracts.</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In 1989, an oil tanker, Exxon Valdez ran a ground on the southern Alaskan coast 1.2 million barrels spilled. Around 5000  otters and many seals and Eagles were killed. </a:t>
              </a:r>
              <a:endParaRPr b="0" i="0" sz="1400" u="none" cap="none" strike="noStrike">
                <a:solidFill>
                  <a:schemeClr val="dk1"/>
                </a:solidFill>
                <a:latin typeface="Arial"/>
                <a:ea typeface="Arial"/>
                <a:cs typeface="Arial"/>
                <a:sym typeface="Arial"/>
              </a:endParaRPr>
            </a:p>
          </p:txBody>
        </p:sp>
        <p:sp>
          <p:nvSpPr>
            <p:cNvPr id="348" name="Google Shape;348;p26"/>
            <p:cNvSpPr/>
            <p:nvPr/>
          </p:nvSpPr>
          <p:spPr>
            <a:xfrm>
              <a:off x="8150544" y="97645"/>
              <a:ext cx="3573192" cy="403200"/>
            </a:xfrm>
            <a:prstGeom prst="rect">
              <a:avLst/>
            </a:prstGeom>
            <a:solidFill>
              <a:srgbClr val="6FA6D9"/>
            </a:solidFill>
            <a:ln cap="flat" cmpd="sng" w="12700">
              <a:solidFill>
                <a:srgbClr val="6FA6D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26"/>
            <p:cNvSpPr txBox="1"/>
            <p:nvPr/>
          </p:nvSpPr>
          <p:spPr>
            <a:xfrm>
              <a:off x="8150544" y="97645"/>
              <a:ext cx="3573192"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Management </a:t>
              </a:r>
              <a:endParaRPr b="0" i="0" sz="1400" u="none" cap="none" strike="noStrike">
                <a:solidFill>
                  <a:schemeClr val="lt1"/>
                </a:solidFill>
                <a:latin typeface="Arial"/>
                <a:ea typeface="Arial"/>
                <a:cs typeface="Arial"/>
                <a:sym typeface="Arial"/>
              </a:endParaRPr>
            </a:p>
          </p:txBody>
        </p:sp>
        <p:sp>
          <p:nvSpPr>
            <p:cNvPr id="350" name="Google Shape;350;p26"/>
            <p:cNvSpPr/>
            <p:nvPr/>
          </p:nvSpPr>
          <p:spPr>
            <a:xfrm>
              <a:off x="8150544" y="500845"/>
              <a:ext cx="3573192" cy="4917839"/>
            </a:xfrm>
            <a:prstGeom prst="rect">
              <a:avLst/>
            </a:prstGeom>
            <a:solidFill>
              <a:srgbClr val="D2E0F1">
                <a:alpha val="89803"/>
              </a:srgbClr>
            </a:solidFill>
            <a:ln cap="flat" cmpd="sng" w="12700">
              <a:solidFill>
                <a:srgbClr val="D2E0F1">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26"/>
            <p:cNvSpPr txBox="1"/>
            <p:nvPr/>
          </p:nvSpPr>
          <p:spPr>
            <a:xfrm>
              <a:off x="8150544" y="500845"/>
              <a:ext cx="3573192" cy="4917839"/>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Pipeline-</a:t>
              </a:r>
              <a:r>
                <a:rPr b="0" i="0" lang="en-US" sz="1400" u="none" cap="none" strike="noStrike">
                  <a:solidFill>
                    <a:schemeClr val="dk1"/>
                  </a:solidFill>
                  <a:latin typeface="Arial"/>
                  <a:ea typeface="Arial"/>
                  <a:cs typeface="Arial"/>
                  <a:sym typeface="Arial"/>
                </a:rPr>
                <a:t> Was raised off the ground on stilts and they're 11 metres deep to stop the impact of permafrost. the pipeline zigzags in some places. this means that it is flexible and can adjust to ground movement from earthquakes. rights are now built on gravel pads 12 metres deep to stop heat transfer from taking place.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utilities such as water, sewage and gas cannot be buried underground, or they would freeze too. Instead, they are carried by utility corridors.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Airport runways are painted whites to reflect the sunlight and stop them from warming up too much on sunny days.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International Agreements- </a:t>
              </a:r>
              <a:r>
                <a:rPr b="0" i="0" lang="en-US" sz="1400" u="none" cap="none" strike="noStrike">
                  <a:solidFill>
                    <a:schemeClr val="dk1"/>
                  </a:solidFill>
                  <a:latin typeface="Arial"/>
                  <a:ea typeface="Arial"/>
                  <a:cs typeface="Arial"/>
                  <a:sym typeface="Arial"/>
                </a:rPr>
                <a:t>Arctic Council, which wants to deliver sustainable development.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National Governments- </a:t>
              </a:r>
              <a:r>
                <a:rPr b="0" i="0" lang="en-US" sz="1400" u="none" cap="none" strike="noStrike">
                  <a:solidFill>
                    <a:schemeClr val="dk1"/>
                  </a:solidFill>
                  <a:latin typeface="Arial"/>
                  <a:ea typeface="Arial"/>
                  <a:cs typeface="Arial"/>
                  <a:sym typeface="Arial"/>
                </a:rPr>
                <a:t>Barack Obama banned oil exploration from taking place in the 12 million acres of national wildlife refuge. </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1" i="0" lang="en-US" sz="1400" u="none" cap="none" strike="noStrike">
                  <a:solidFill>
                    <a:schemeClr val="dk1"/>
                  </a:solidFill>
                  <a:latin typeface="Arial"/>
                  <a:ea typeface="Arial"/>
                  <a:cs typeface="Arial"/>
                  <a:sym typeface="Arial"/>
                </a:rPr>
                <a:t>NGO’s (Non- governmental Organisations- </a:t>
              </a:r>
              <a:r>
                <a:rPr b="0" i="0" lang="en-US" sz="1400" u="none" cap="none" strike="noStrike">
                  <a:solidFill>
                    <a:schemeClr val="dk1"/>
                  </a:solidFill>
                  <a:latin typeface="Arial"/>
                  <a:ea typeface="Arial"/>
                  <a:cs typeface="Arial"/>
                  <a:sym typeface="Arial"/>
                </a:rPr>
                <a:t>Greenpeace has called for a ‘global sanctuary’ to be created in the Arctic </a:t>
              </a:r>
              <a:endParaRPr b="0" i="0" sz="1400" u="none" cap="none" strike="noStrike">
                <a:solidFill>
                  <a:schemeClr val="dk1"/>
                </a:solidFill>
                <a:latin typeface="Arial"/>
                <a:ea typeface="Arial"/>
                <a:cs typeface="Arial"/>
                <a:sym typeface="Arial"/>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pic>
        <p:nvPicPr>
          <p:cNvPr id="356" name="Google Shape;356;p27"/>
          <p:cNvPicPr preferRelativeResize="0"/>
          <p:nvPr/>
        </p:nvPicPr>
        <p:blipFill rotWithShape="1">
          <a:blip r:embed="rId3">
            <a:alphaModFix/>
          </a:blip>
          <a:srcRect b="0" l="0" r="0" t="0"/>
          <a:stretch/>
        </p:blipFill>
        <p:spPr>
          <a:xfrm>
            <a:off x="2663762" y="1796102"/>
            <a:ext cx="6391747" cy="3600414"/>
          </a:xfrm>
          <a:prstGeom prst="rect">
            <a:avLst/>
          </a:prstGeom>
          <a:noFill/>
          <a:ln>
            <a:noFill/>
          </a:ln>
        </p:spPr>
      </p:pic>
      <p:grpSp>
        <p:nvGrpSpPr>
          <p:cNvPr id="357" name="Google Shape;357;p27"/>
          <p:cNvGrpSpPr/>
          <p:nvPr/>
        </p:nvGrpSpPr>
        <p:grpSpPr>
          <a:xfrm>
            <a:off x="9104673" y="4934078"/>
            <a:ext cx="3087329" cy="1730477"/>
            <a:chOff x="988288" y="2003540"/>
            <a:chExt cx="3087329" cy="1730477"/>
          </a:xfrm>
        </p:grpSpPr>
        <p:sp>
          <p:nvSpPr>
            <p:cNvPr id="358" name="Google Shape;358;p27"/>
            <p:cNvSpPr/>
            <p:nvPr/>
          </p:nvSpPr>
          <p:spPr>
            <a:xfrm>
              <a:off x="988288" y="2003540"/>
              <a:ext cx="3087329" cy="1730477"/>
            </a:xfrm>
            <a:prstGeom prst="wedgeRectCallout">
              <a:avLst>
                <a:gd fmla="val -88407" name="adj1"/>
                <a:gd fmla="val -133987"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359" name="Google Shape;359;p27"/>
            <p:cNvSpPr txBox="1"/>
            <p:nvPr/>
          </p:nvSpPr>
          <p:spPr>
            <a:xfrm>
              <a:off x="1102647" y="2071640"/>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60" name="Google Shape;360;p27"/>
          <p:cNvGrpSpPr/>
          <p:nvPr/>
        </p:nvGrpSpPr>
        <p:grpSpPr>
          <a:xfrm>
            <a:off x="8504313" y="65625"/>
            <a:ext cx="3087329" cy="1730477"/>
            <a:chOff x="127629" y="200654"/>
            <a:chExt cx="3087329" cy="1730477"/>
          </a:xfrm>
        </p:grpSpPr>
        <p:sp>
          <p:nvSpPr>
            <p:cNvPr id="361" name="Google Shape;361;p27"/>
            <p:cNvSpPr/>
            <p:nvPr/>
          </p:nvSpPr>
          <p:spPr>
            <a:xfrm>
              <a:off x="127629" y="200654"/>
              <a:ext cx="3087329" cy="1730477"/>
            </a:xfrm>
            <a:prstGeom prst="wedgeRectCallout">
              <a:avLst>
                <a:gd fmla="val -93549" name="adj1"/>
                <a:gd fmla="val 130332"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62" name="Google Shape;362;p27"/>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63" name="Google Shape;363;p27"/>
          <p:cNvGrpSpPr/>
          <p:nvPr/>
        </p:nvGrpSpPr>
        <p:grpSpPr>
          <a:xfrm>
            <a:off x="0" y="3868611"/>
            <a:ext cx="3087329" cy="1730477"/>
            <a:chOff x="127629" y="200654"/>
            <a:chExt cx="3087329" cy="1730477"/>
          </a:xfrm>
        </p:grpSpPr>
        <p:sp>
          <p:nvSpPr>
            <p:cNvPr id="364" name="Google Shape;364;p27"/>
            <p:cNvSpPr/>
            <p:nvPr/>
          </p:nvSpPr>
          <p:spPr>
            <a:xfrm>
              <a:off x="127629" y="200654"/>
              <a:ext cx="3087329" cy="1730477"/>
            </a:xfrm>
            <a:prstGeom prst="wedgeRectCallout">
              <a:avLst>
                <a:gd fmla="val 112878" name="adj1"/>
                <a:gd fmla="val -53443"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65" name="Google Shape;365;p27"/>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66" name="Google Shape;366;p27"/>
          <p:cNvGrpSpPr/>
          <p:nvPr/>
        </p:nvGrpSpPr>
        <p:grpSpPr>
          <a:xfrm>
            <a:off x="4221714" y="0"/>
            <a:ext cx="3087329" cy="1730477"/>
            <a:chOff x="127629" y="200654"/>
            <a:chExt cx="3087329" cy="1730477"/>
          </a:xfrm>
        </p:grpSpPr>
        <p:sp>
          <p:nvSpPr>
            <p:cNvPr id="367" name="Google Shape;367;p27"/>
            <p:cNvSpPr/>
            <p:nvPr/>
          </p:nvSpPr>
          <p:spPr>
            <a:xfrm>
              <a:off x="127629" y="200654"/>
              <a:ext cx="3087329" cy="1730477"/>
            </a:xfrm>
            <a:prstGeom prst="wedgeRectCallout">
              <a:avLst>
                <a:gd fmla="val 10222" name="adj1"/>
                <a:gd fmla="val 113288"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68" name="Google Shape;368;p27"/>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69" name="Google Shape;369;p27"/>
          <p:cNvGrpSpPr/>
          <p:nvPr/>
        </p:nvGrpSpPr>
        <p:grpSpPr>
          <a:xfrm>
            <a:off x="127629" y="200654"/>
            <a:ext cx="3087329" cy="1730477"/>
            <a:chOff x="127629" y="200654"/>
            <a:chExt cx="3087329" cy="1730477"/>
          </a:xfrm>
        </p:grpSpPr>
        <p:sp>
          <p:nvSpPr>
            <p:cNvPr id="370" name="Google Shape;370;p27"/>
            <p:cNvSpPr/>
            <p:nvPr/>
          </p:nvSpPr>
          <p:spPr>
            <a:xfrm>
              <a:off x="127629" y="200654"/>
              <a:ext cx="3087329" cy="1730477"/>
            </a:xfrm>
            <a:prstGeom prst="wedgeRectCallout">
              <a:avLst>
                <a:gd fmla="val 142496" name="adj1"/>
                <a:gd fmla="val 100976"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71" name="Google Shape;371;p27"/>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pic>
        <p:nvPicPr>
          <p:cNvPr id="376" name="Google Shape;376;p28"/>
          <p:cNvPicPr preferRelativeResize="0"/>
          <p:nvPr/>
        </p:nvPicPr>
        <p:blipFill rotWithShape="1">
          <a:blip r:embed="rId3">
            <a:alphaModFix/>
          </a:blip>
          <a:srcRect b="0" l="0" r="0" t="0"/>
          <a:stretch/>
        </p:blipFill>
        <p:spPr>
          <a:xfrm>
            <a:off x="3405885" y="0"/>
            <a:ext cx="5380230" cy="6858000"/>
          </a:xfrm>
          <a:prstGeom prst="rect">
            <a:avLst/>
          </a:prstGeom>
          <a:noFill/>
          <a:ln>
            <a:noFill/>
          </a:ln>
        </p:spPr>
      </p:pic>
      <p:grpSp>
        <p:nvGrpSpPr>
          <p:cNvPr id="377" name="Google Shape;377;p28"/>
          <p:cNvGrpSpPr/>
          <p:nvPr/>
        </p:nvGrpSpPr>
        <p:grpSpPr>
          <a:xfrm>
            <a:off x="293823" y="2211351"/>
            <a:ext cx="3087329" cy="1730477"/>
            <a:chOff x="127629" y="200654"/>
            <a:chExt cx="3087329" cy="1730477"/>
          </a:xfrm>
        </p:grpSpPr>
        <p:sp>
          <p:nvSpPr>
            <p:cNvPr id="378" name="Google Shape;378;p28"/>
            <p:cNvSpPr/>
            <p:nvPr/>
          </p:nvSpPr>
          <p:spPr>
            <a:xfrm>
              <a:off x="127629" y="200654"/>
              <a:ext cx="3087329" cy="1730477"/>
            </a:xfrm>
            <a:prstGeom prst="wedgeRectCallout">
              <a:avLst>
                <a:gd fmla="val 157260" name="adj1"/>
                <a:gd fmla="val 133131"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79" name="Google Shape;379;p28"/>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80" name="Google Shape;380;p28"/>
          <p:cNvGrpSpPr/>
          <p:nvPr/>
        </p:nvGrpSpPr>
        <p:grpSpPr>
          <a:xfrm>
            <a:off x="280029" y="353054"/>
            <a:ext cx="3087329" cy="1730477"/>
            <a:chOff x="127629" y="200654"/>
            <a:chExt cx="3087329" cy="1730477"/>
          </a:xfrm>
        </p:grpSpPr>
        <p:sp>
          <p:nvSpPr>
            <p:cNvPr id="381" name="Google Shape;381;p28"/>
            <p:cNvSpPr/>
            <p:nvPr/>
          </p:nvSpPr>
          <p:spPr>
            <a:xfrm>
              <a:off x="127629" y="200654"/>
              <a:ext cx="3087329" cy="1730477"/>
            </a:xfrm>
            <a:prstGeom prst="wedgeRectCallout">
              <a:avLst>
                <a:gd fmla="val 157161" name="adj1"/>
                <a:gd fmla="val 138426"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82" name="Google Shape;382;p28"/>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83" name="Google Shape;383;p28"/>
          <p:cNvGrpSpPr/>
          <p:nvPr/>
        </p:nvGrpSpPr>
        <p:grpSpPr>
          <a:xfrm>
            <a:off x="280029" y="5000392"/>
            <a:ext cx="3087329" cy="1730477"/>
            <a:chOff x="4452630" y="2550337"/>
            <a:chExt cx="3087329" cy="1730477"/>
          </a:xfrm>
        </p:grpSpPr>
        <p:sp>
          <p:nvSpPr>
            <p:cNvPr id="384" name="Google Shape;384;p28"/>
            <p:cNvSpPr/>
            <p:nvPr/>
          </p:nvSpPr>
          <p:spPr>
            <a:xfrm>
              <a:off x="4452630" y="2550337"/>
              <a:ext cx="3087329" cy="1730477"/>
            </a:xfrm>
            <a:prstGeom prst="wedgeRectCallout">
              <a:avLst>
                <a:gd fmla="val 168477" name="adj1"/>
                <a:gd fmla="val 3707"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85" name="Google Shape;385;p28"/>
            <p:cNvSpPr txBox="1"/>
            <p:nvPr/>
          </p:nvSpPr>
          <p:spPr>
            <a:xfrm>
              <a:off x="4473631" y="2619615"/>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86" name="Google Shape;386;p28"/>
          <p:cNvGrpSpPr/>
          <p:nvPr/>
        </p:nvGrpSpPr>
        <p:grpSpPr>
          <a:xfrm>
            <a:off x="8741974" y="243200"/>
            <a:ext cx="3087329" cy="1730477"/>
            <a:chOff x="127629" y="200654"/>
            <a:chExt cx="3087329" cy="1730477"/>
          </a:xfrm>
        </p:grpSpPr>
        <p:sp>
          <p:nvSpPr>
            <p:cNvPr id="387" name="Google Shape;387;p28"/>
            <p:cNvSpPr/>
            <p:nvPr/>
          </p:nvSpPr>
          <p:spPr>
            <a:xfrm>
              <a:off x="127629" y="200654"/>
              <a:ext cx="3087329" cy="1730477"/>
            </a:xfrm>
            <a:prstGeom prst="wedgeRectCallout">
              <a:avLst>
                <a:gd fmla="val -80752" name="adj1"/>
                <a:gd fmla="val 240749"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88" name="Google Shape;388;p28"/>
            <p:cNvSpPr txBox="1"/>
            <p:nvPr/>
          </p:nvSpPr>
          <p:spPr>
            <a:xfrm>
              <a:off x="195309" y="328474"/>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89" name="Google Shape;389;p28"/>
          <p:cNvGrpSpPr/>
          <p:nvPr/>
        </p:nvGrpSpPr>
        <p:grpSpPr>
          <a:xfrm>
            <a:off x="8814619" y="2298707"/>
            <a:ext cx="3087329" cy="1730477"/>
            <a:chOff x="127629" y="200654"/>
            <a:chExt cx="3087329" cy="1730477"/>
          </a:xfrm>
        </p:grpSpPr>
        <p:sp>
          <p:nvSpPr>
            <p:cNvPr id="390" name="Google Shape;390;p28"/>
            <p:cNvSpPr/>
            <p:nvPr/>
          </p:nvSpPr>
          <p:spPr>
            <a:xfrm>
              <a:off x="127629" y="200654"/>
              <a:ext cx="3087329" cy="1730477"/>
            </a:xfrm>
            <a:prstGeom prst="wedgeRectCallout">
              <a:avLst>
                <a:gd fmla="val -81071" name="adj1"/>
                <a:gd fmla="val 125408" name="adj2"/>
              </a:avLst>
            </a:prstGeom>
            <a:solidFill>
              <a:schemeClr val="lt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91" name="Google Shape;391;p28"/>
            <p:cNvSpPr txBox="1"/>
            <p:nvPr/>
          </p:nvSpPr>
          <p:spPr>
            <a:xfrm>
              <a:off x="195309" y="328474"/>
              <a:ext cx="2858609" cy="92333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grpSp>
        <p:nvGrpSpPr>
          <p:cNvPr id="392" name="Google Shape;392;p28"/>
          <p:cNvGrpSpPr/>
          <p:nvPr/>
        </p:nvGrpSpPr>
        <p:grpSpPr>
          <a:xfrm>
            <a:off x="9061762" y="5087284"/>
            <a:ext cx="3087329" cy="1730477"/>
            <a:chOff x="4452630" y="2550337"/>
            <a:chExt cx="3087329" cy="1730477"/>
          </a:xfrm>
        </p:grpSpPr>
        <p:sp>
          <p:nvSpPr>
            <p:cNvPr id="393" name="Google Shape;393;p28"/>
            <p:cNvSpPr/>
            <p:nvPr/>
          </p:nvSpPr>
          <p:spPr>
            <a:xfrm>
              <a:off x="4452630" y="2550337"/>
              <a:ext cx="3087329" cy="1730477"/>
            </a:xfrm>
            <a:prstGeom prst="wedgeRectCallout">
              <a:avLst>
                <a:gd fmla="val -95783" name="adj1"/>
                <a:gd fmla="val -8605" name="adj2"/>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94" name="Google Shape;394;p28"/>
            <p:cNvSpPr txBox="1"/>
            <p:nvPr/>
          </p:nvSpPr>
          <p:spPr>
            <a:xfrm>
              <a:off x="4473631" y="2619615"/>
              <a:ext cx="2858609"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Arial"/>
                  <a:ea typeface="Arial"/>
                  <a:cs typeface="Arial"/>
                  <a:sym typeface="Arial"/>
                </a:rPr>
                <a:t>Case Study:</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Location:</a:t>
              </a:r>
              <a:endParaRPr/>
            </a:p>
            <a:p>
              <a:pPr indent="0" lvl="0" marL="0" marR="0" rtl="0" algn="l">
                <a:spcBef>
                  <a:spcPts val="0"/>
                </a:spcBef>
                <a:spcAft>
                  <a:spcPts val="0"/>
                </a:spcAft>
                <a:buNone/>
              </a:pPr>
              <a:r>
                <a:rPr lang="en-US" sz="1800">
                  <a:solidFill>
                    <a:schemeClr val="dk1"/>
                  </a:solidFill>
                  <a:latin typeface="Arial"/>
                  <a:ea typeface="Arial"/>
                  <a:cs typeface="Arial"/>
                  <a:sym typeface="Arial"/>
                </a:rPr>
                <a:t>Key Facts:</a:t>
              </a: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4"/>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Paper 1: Physical Geography </a:t>
            </a:r>
            <a:endParaRPr/>
          </a:p>
        </p:txBody>
      </p:sp>
      <p:sp>
        <p:nvSpPr>
          <p:cNvPr id="100" name="Google Shape;100;p14"/>
          <p:cNvSpPr txBox="1"/>
          <p:nvPr>
            <p:ph idx="1" type="body"/>
          </p:nvPr>
        </p:nvSpPr>
        <p:spPr>
          <a:xfrm>
            <a:off x="420624" y="1825625"/>
            <a:ext cx="5599176" cy="420638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2400"/>
              <a:buNone/>
            </a:pPr>
            <a:r>
              <a:rPr lang="en-US"/>
              <a:t>Hazards:</a:t>
            </a:r>
            <a:endParaRPr/>
          </a:p>
          <a:p>
            <a:pPr indent="-457200" lvl="0" marL="457200" rtl="0" algn="l">
              <a:lnSpc>
                <a:spcPct val="100000"/>
              </a:lnSpc>
              <a:spcBef>
                <a:spcPts val="1000"/>
              </a:spcBef>
              <a:spcAft>
                <a:spcPts val="0"/>
              </a:spcAft>
              <a:buSzPts val="2400"/>
              <a:buFont typeface="Noto Sans Symbols"/>
              <a:buChar char="⬩"/>
            </a:pPr>
            <a:r>
              <a:rPr lang="en-US"/>
              <a:t>L’Aquila Earthquake, Italy (HIC)</a:t>
            </a:r>
            <a:endParaRPr/>
          </a:p>
          <a:p>
            <a:pPr indent="-457200" lvl="0" marL="457200" rtl="0" algn="l">
              <a:lnSpc>
                <a:spcPct val="100000"/>
              </a:lnSpc>
              <a:spcBef>
                <a:spcPts val="1000"/>
              </a:spcBef>
              <a:spcAft>
                <a:spcPts val="0"/>
              </a:spcAft>
              <a:buSzPts val="2400"/>
              <a:buFont typeface="Noto Sans Symbols"/>
              <a:buChar char="⬩"/>
            </a:pPr>
            <a:r>
              <a:rPr lang="en-US"/>
              <a:t>Gorkha Earthquake, Nepal (LIC)</a:t>
            </a:r>
            <a:endParaRPr/>
          </a:p>
          <a:p>
            <a:pPr indent="-457200" lvl="0" marL="457200" rtl="0" algn="l">
              <a:lnSpc>
                <a:spcPct val="100000"/>
              </a:lnSpc>
              <a:spcBef>
                <a:spcPts val="1000"/>
              </a:spcBef>
              <a:spcAft>
                <a:spcPts val="0"/>
              </a:spcAft>
              <a:buSzPts val="2400"/>
              <a:buFont typeface="Noto Sans Symbols"/>
              <a:buChar char="⬩"/>
            </a:pPr>
            <a:r>
              <a:rPr lang="en-US"/>
              <a:t>Typhoon Haiyan, Philippines (LIC)</a:t>
            </a:r>
            <a:endParaRPr/>
          </a:p>
          <a:p>
            <a:pPr indent="-457200" lvl="0" marL="457200" rtl="0" algn="l">
              <a:lnSpc>
                <a:spcPct val="100000"/>
              </a:lnSpc>
              <a:spcBef>
                <a:spcPts val="1000"/>
              </a:spcBef>
              <a:spcAft>
                <a:spcPts val="0"/>
              </a:spcAft>
              <a:buSzPts val="2400"/>
              <a:buFont typeface="Noto Sans Symbols"/>
              <a:buChar char="⬩"/>
            </a:pPr>
            <a:r>
              <a:rPr lang="en-US"/>
              <a:t>Extreme weather in the UK</a:t>
            </a:r>
            <a:endParaRPr/>
          </a:p>
          <a:p>
            <a:pPr indent="-457200" lvl="0" marL="457200" rtl="0" algn="l">
              <a:lnSpc>
                <a:spcPct val="100000"/>
              </a:lnSpc>
              <a:spcBef>
                <a:spcPts val="1000"/>
              </a:spcBef>
              <a:spcAft>
                <a:spcPts val="0"/>
              </a:spcAft>
              <a:buSzPts val="2400"/>
              <a:buFont typeface="Noto Sans Symbols"/>
              <a:buChar char="⬩"/>
            </a:pPr>
            <a:r>
              <a:rPr lang="en-US"/>
              <a:t>Flooding, Cumbria, UK (HIC)</a:t>
            </a:r>
            <a:endParaRPr/>
          </a:p>
          <a:p>
            <a:pPr indent="-304800" lvl="0" marL="457200" rtl="0" algn="l">
              <a:lnSpc>
                <a:spcPct val="100000"/>
              </a:lnSpc>
              <a:spcBef>
                <a:spcPts val="1000"/>
              </a:spcBef>
              <a:spcAft>
                <a:spcPts val="0"/>
              </a:spcAft>
              <a:buSzPts val="2400"/>
              <a:buFont typeface="Noto Sans Symbols"/>
              <a:buNone/>
            </a:pPr>
            <a:r>
              <a:t/>
            </a:r>
            <a:endParaRPr/>
          </a:p>
          <a:p>
            <a:pPr indent="-304800" lvl="0" marL="457200" rtl="0" algn="l">
              <a:lnSpc>
                <a:spcPct val="100000"/>
              </a:lnSpc>
              <a:spcBef>
                <a:spcPts val="1000"/>
              </a:spcBef>
              <a:spcAft>
                <a:spcPts val="0"/>
              </a:spcAft>
              <a:buSzPts val="2400"/>
              <a:buFont typeface="Noto Sans Symbols"/>
              <a:buNone/>
            </a:pPr>
            <a:r>
              <a:t/>
            </a:r>
            <a:endParaRPr/>
          </a:p>
        </p:txBody>
      </p:sp>
      <p:sp>
        <p:nvSpPr>
          <p:cNvPr id="101" name="Google Shape;101;p14"/>
          <p:cNvSpPr txBox="1"/>
          <p:nvPr>
            <p:ph idx="2" type="body"/>
          </p:nvPr>
        </p:nvSpPr>
        <p:spPr>
          <a:xfrm>
            <a:off x="6172200" y="1825625"/>
            <a:ext cx="4791456" cy="420638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2400"/>
              <a:buNone/>
            </a:pPr>
            <a:r>
              <a:rPr lang="en-US"/>
              <a:t>Living with the Physical World:</a:t>
            </a:r>
            <a:endParaRPr/>
          </a:p>
          <a:p>
            <a:pPr indent="-228600" lvl="0" marL="228600" rtl="0" algn="l">
              <a:lnSpc>
                <a:spcPct val="100000"/>
              </a:lnSpc>
              <a:spcBef>
                <a:spcPts val="1000"/>
              </a:spcBef>
              <a:spcAft>
                <a:spcPts val="0"/>
              </a:spcAft>
              <a:buSzPts val="2400"/>
              <a:buFont typeface="Noto Sans Symbols"/>
              <a:buChar char="⬩"/>
            </a:pPr>
            <a:r>
              <a:rPr lang="en-US"/>
              <a:t>River Severn, UK</a:t>
            </a:r>
            <a:endParaRPr/>
          </a:p>
          <a:p>
            <a:pPr indent="-228600" lvl="0" marL="228600" rtl="0" algn="l">
              <a:lnSpc>
                <a:spcPct val="100000"/>
              </a:lnSpc>
              <a:spcBef>
                <a:spcPts val="1000"/>
              </a:spcBef>
              <a:spcAft>
                <a:spcPts val="0"/>
              </a:spcAft>
              <a:buSzPts val="2400"/>
              <a:buFont typeface="Noto Sans Symbols"/>
              <a:buChar char="⬩"/>
            </a:pPr>
            <a:r>
              <a:rPr lang="en-US"/>
              <a:t>Jubilee River, Flood Relief Channel, UK</a:t>
            </a:r>
            <a:endParaRPr/>
          </a:p>
          <a:p>
            <a:pPr indent="-228600" lvl="0" marL="228600" rtl="0" algn="l">
              <a:lnSpc>
                <a:spcPct val="100000"/>
              </a:lnSpc>
              <a:spcBef>
                <a:spcPts val="1000"/>
              </a:spcBef>
              <a:spcAft>
                <a:spcPts val="0"/>
              </a:spcAft>
              <a:buSzPts val="2400"/>
              <a:buFont typeface="Noto Sans Symbols"/>
              <a:buChar char="⬩"/>
            </a:pPr>
            <a:r>
              <a:rPr lang="en-US"/>
              <a:t>Dorset Coast, Geology </a:t>
            </a:r>
            <a:endParaRPr/>
          </a:p>
          <a:p>
            <a:pPr indent="-228600" lvl="0" marL="228600" rtl="0" algn="l">
              <a:lnSpc>
                <a:spcPct val="100000"/>
              </a:lnSpc>
              <a:spcBef>
                <a:spcPts val="1000"/>
              </a:spcBef>
              <a:spcAft>
                <a:spcPts val="0"/>
              </a:spcAft>
              <a:buSzPts val="2400"/>
              <a:buFont typeface="Noto Sans Symbols"/>
              <a:buChar char="⬩"/>
            </a:pPr>
            <a:r>
              <a:rPr lang="en-US"/>
              <a:t>Coastal Realignment, Medmerry, Uk</a:t>
            </a:r>
            <a:endParaRPr/>
          </a:p>
          <a:p>
            <a:pPr indent="-228600" lvl="0" marL="228600" rtl="0" algn="l">
              <a:lnSpc>
                <a:spcPct val="100000"/>
              </a:lnSpc>
              <a:spcBef>
                <a:spcPts val="1000"/>
              </a:spcBef>
              <a:spcAft>
                <a:spcPts val="0"/>
              </a:spcAft>
              <a:buSzPts val="2400"/>
              <a:buFont typeface="Noto Sans Symbols"/>
              <a:buChar char="⬩"/>
            </a:pPr>
            <a:r>
              <a:rPr lang="en-US"/>
              <a:t>Epping Forest </a:t>
            </a:r>
            <a:endParaRPr/>
          </a:p>
          <a:p>
            <a:pPr indent="-228600" lvl="0" marL="228600" rtl="0" algn="l">
              <a:lnSpc>
                <a:spcPct val="100000"/>
              </a:lnSpc>
              <a:spcBef>
                <a:spcPts val="1000"/>
              </a:spcBef>
              <a:spcAft>
                <a:spcPts val="0"/>
              </a:spcAft>
              <a:buSzPts val="2400"/>
              <a:buFont typeface="Noto Sans Symbols"/>
              <a:buChar char="⬩"/>
            </a:pPr>
            <a:r>
              <a:rPr lang="en-US"/>
              <a:t>Amazon Rainforest- deforestation</a:t>
            </a:r>
            <a:endParaRPr/>
          </a:p>
          <a:p>
            <a:pPr indent="-228600" lvl="0" marL="228600" rtl="0" algn="l">
              <a:lnSpc>
                <a:spcPct val="100000"/>
              </a:lnSpc>
              <a:spcBef>
                <a:spcPts val="1000"/>
              </a:spcBef>
              <a:spcAft>
                <a:spcPts val="0"/>
              </a:spcAft>
              <a:buSzPts val="2400"/>
              <a:buFont typeface="Noto Sans Symbols"/>
              <a:buChar char="⬩"/>
            </a:pPr>
            <a:r>
              <a:rPr lang="en-US"/>
              <a:t>Alaska- Cold Environments </a:t>
            </a:r>
            <a:endParaRPr/>
          </a:p>
          <a:p>
            <a:pPr indent="-76200" lvl="0" marL="228600" rtl="0" algn="l">
              <a:lnSpc>
                <a:spcPct val="100000"/>
              </a:lnSpc>
              <a:spcBef>
                <a:spcPts val="1000"/>
              </a:spcBef>
              <a:spcAft>
                <a:spcPts val="0"/>
              </a:spcAft>
              <a:buSzPts val="2400"/>
              <a:buFont typeface="Noto Sans Symbols"/>
              <a:buNone/>
            </a:pPr>
            <a:r>
              <a:t/>
            </a:r>
            <a:endParaRPr/>
          </a:p>
          <a:p>
            <a:pPr indent="-76200" lvl="0" marL="228600" rtl="0" algn="l">
              <a:lnSpc>
                <a:spcPct val="100000"/>
              </a:lnSpc>
              <a:spcBef>
                <a:spcPts val="1000"/>
              </a:spcBef>
              <a:spcAft>
                <a:spcPts val="0"/>
              </a:spcAft>
              <a:buSzPts val="2400"/>
              <a:buFont typeface="Noto Sans Symbols"/>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5"/>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L’Aquila Earthquake, Italy (HIC)</a:t>
            </a:r>
            <a:endParaRPr/>
          </a:p>
        </p:txBody>
      </p:sp>
      <p:grpSp>
        <p:nvGrpSpPr>
          <p:cNvPr id="107" name="Google Shape;107;p15"/>
          <p:cNvGrpSpPr/>
          <p:nvPr/>
        </p:nvGrpSpPr>
        <p:grpSpPr>
          <a:xfrm>
            <a:off x="425730" y="1487525"/>
            <a:ext cx="10882686" cy="5042060"/>
            <a:chOff x="5106" y="328414"/>
            <a:chExt cx="10882686" cy="5042060"/>
          </a:xfrm>
        </p:grpSpPr>
        <p:sp>
          <p:nvSpPr>
            <p:cNvPr id="108" name="Google Shape;108;p15"/>
            <p:cNvSpPr/>
            <p:nvPr/>
          </p:nvSpPr>
          <p:spPr>
            <a:xfrm>
              <a:off x="5106" y="328414"/>
              <a:ext cx="1957317" cy="766227"/>
            </a:xfrm>
            <a:prstGeom prst="rect">
              <a:avLst/>
            </a:prstGeom>
            <a:solidFill>
              <a:srgbClr val="C37992"/>
            </a:solidFill>
            <a:ln cap="flat" cmpd="sng" w="12700">
              <a:solidFill>
                <a:srgbClr val="C379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5"/>
            <p:cNvSpPr txBox="1"/>
            <p:nvPr/>
          </p:nvSpPr>
          <p:spPr>
            <a:xfrm>
              <a:off x="5106" y="328414"/>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Causes/key facts </a:t>
              </a:r>
              <a:endParaRPr b="0" i="0" sz="2100" u="none" cap="none" strike="noStrike">
                <a:solidFill>
                  <a:schemeClr val="lt1"/>
                </a:solidFill>
                <a:latin typeface="Arial"/>
                <a:ea typeface="Arial"/>
                <a:cs typeface="Arial"/>
                <a:sym typeface="Arial"/>
              </a:endParaRPr>
            </a:p>
          </p:txBody>
        </p:sp>
        <p:sp>
          <p:nvSpPr>
            <p:cNvPr id="110" name="Google Shape;110;p15"/>
            <p:cNvSpPr/>
            <p:nvPr/>
          </p:nvSpPr>
          <p:spPr>
            <a:xfrm>
              <a:off x="5106" y="1094641"/>
              <a:ext cx="1957317" cy="4275833"/>
            </a:xfrm>
            <a:prstGeom prst="rect">
              <a:avLst/>
            </a:prstGeom>
            <a:solidFill>
              <a:srgbClr val="E9D5DB">
                <a:alpha val="89803"/>
              </a:srgbClr>
            </a:solidFill>
            <a:ln cap="flat" cmpd="sng" w="12700">
              <a:solidFill>
                <a:srgbClr val="E9D5DB">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5"/>
            <p:cNvSpPr txBox="1"/>
            <p:nvPr/>
          </p:nvSpPr>
          <p:spPr>
            <a:xfrm>
              <a:off x="5106" y="1094641"/>
              <a:ext cx="1957317" cy="4275833"/>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6</a:t>
              </a:r>
              <a:r>
                <a:rPr b="0" baseline="30000" i="0" lang="en-US" sz="2100" u="none" cap="none" strike="noStrike">
                  <a:solidFill>
                    <a:schemeClr val="dk1"/>
                  </a:solidFill>
                  <a:latin typeface="Arial"/>
                  <a:ea typeface="Arial"/>
                  <a:cs typeface="Arial"/>
                  <a:sym typeface="Arial"/>
                </a:rPr>
                <a:t>th</a:t>
              </a:r>
              <a:r>
                <a:rPr b="0" i="0" lang="en-US" sz="2100" u="none" cap="none" strike="noStrike">
                  <a:solidFill>
                    <a:schemeClr val="dk1"/>
                  </a:solidFill>
                  <a:latin typeface="Arial"/>
                  <a:ea typeface="Arial"/>
                  <a:cs typeface="Arial"/>
                  <a:sym typeface="Arial"/>
                </a:rPr>
                <a:t> April 2009</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6.3 Richter Scale</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Epicentre 7 KM Northwest of L’Aquila</a:t>
              </a:r>
              <a:endParaRPr b="0" i="0" sz="2100" u="none" cap="none" strike="noStrike">
                <a:solidFill>
                  <a:schemeClr val="dk1"/>
                </a:solidFill>
                <a:latin typeface="Arial"/>
                <a:ea typeface="Arial"/>
                <a:cs typeface="Arial"/>
                <a:sym typeface="Arial"/>
              </a:endParaRPr>
            </a:p>
          </p:txBody>
        </p:sp>
        <p:sp>
          <p:nvSpPr>
            <p:cNvPr id="112" name="Google Shape;112;p15"/>
            <p:cNvSpPr/>
            <p:nvPr/>
          </p:nvSpPr>
          <p:spPr>
            <a:xfrm>
              <a:off x="2236448" y="328414"/>
              <a:ext cx="1957317" cy="766227"/>
            </a:xfrm>
            <a:prstGeom prst="rect">
              <a:avLst/>
            </a:prstGeom>
            <a:solidFill>
              <a:srgbClr val="C876C0"/>
            </a:solidFill>
            <a:ln cap="flat" cmpd="sng" w="12700">
              <a:solidFill>
                <a:srgbClr val="C876C0"/>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5"/>
            <p:cNvSpPr txBox="1"/>
            <p:nvPr/>
          </p:nvSpPr>
          <p:spPr>
            <a:xfrm>
              <a:off x="2236448" y="328414"/>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Primary Effects</a:t>
              </a:r>
              <a:endParaRPr b="0" i="0" sz="2100" u="none" cap="none" strike="noStrike">
                <a:solidFill>
                  <a:schemeClr val="lt1"/>
                </a:solidFill>
                <a:latin typeface="Arial"/>
                <a:ea typeface="Arial"/>
                <a:cs typeface="Arial"/>
                <a:sym typeface="Arial"/>
              </a:endParaRPr>
            </a:p>
          </p:txBody>
        </p:sp>
        <p:sp>
          <p:nvSpPr>
            <p:cNvPr id="114" name="Google Shape;114;p15"/>
            <p:cNvSpPr/>
            <p:nvPr/>
          </p:nvSpPr>
          <p:spPr>
            <a:xfrm>
              <a:off x="2236448" y="1094641"/>
              <a:ext cx="1957317" cy="4275833"/>
            </a:xfrm>
            <a:prstGeom prst="rect">
              <a:avLst/>
            </a:prstGeom>
            <a:solidFill>
              <a:srgbClr val="EBD4E5">
                <a:alpha val="89803"/>
              </a:srgbClr>
            </a:solidFill>
            <a:ln cap="flat" cmpd="sng" w="12700">
              <a:solidFill>
                <a:srgbClr val="EBD4E5">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5"/>
            <p:cNvSpPr txBox="1"/>
            <p:nvPr/>
          </p:nvSpPr>
          <p:spPr>
            <a:xfrm>
              <a:off x="2236448" y="1094641"/>
              <a:ext cx="1957317" cy="4275833"/>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308 died</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1,500 injured</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67,500 homeless</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Happened at 3.32am so most people were asleep at home</a:t>
              </a:r>
              <a:endParaRPr b="0" i="0" sz="2100" u="none" cap="none" strike="noStrike">
                <a:solidFill>
                  <a:schemeClr val="dk1"/>
                </a:solidFill>
                <a:latin typeface="Arial"/>
                <a:ea typeface="Arial"/>
                <a:cs typeface="Arial"/>
                <a:sym typeface="Arial"/>
              </a:endParaRPr>
            </a:p>
          </p:txBody>
        </p:sp>
        <p:sp>
          <p:nvSpPr>
            <p:cNvPr id="116" name="Google Shape;116;p15"/>
            <p:cNvSpPr/>
            <p:nvPr/>
          </p:nvSpPr>
          <p:spPr>
            <a:xfrm>
              <a:off x="4467791" y="328414"/>
              <a:ext cx="1957317" cy="766227"/>
            </a:xfrm>
            <a:prstGeom prst="rect">
              <a:avLst/>
            </a:prstGeom>
            <a:solidFill>
              <a:srgbClr val="A873CE"/>
            </a:solidFill>
            <a:ln cap="flat" cmpd="sng" w="12700">
              <a:solidFill>
                <a:srgbClr val="A873C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5"/>
            <p:cNvSpPr txBox="1"/>
            <p:nvPr/>
          </p:nvSpPr>
          <p:spPr>
            <a:xfrm>
              <a:off x="4467791" y="328414"/>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Secondary Effects </a:t>
              </a:r>
              <a:endParaRPr b="0" i="0" sz="2100" u="none" cap="none" strike="noStrike">
                <a:solidFill>
                  <a:schemeClr val="lt1"/>
                </a:solidFill>
                <a:latin typeface="Arial"/>
                <a:ea typeface="Arial"/>
                <a:cs typeface="Arial"/>
                <a:sym typeface="Arial"/>
              </a:endParaRPr>
            </a:p>
          </p:txBody>
        </p:sp>
        <p:sp>
          <p:nvSpPr>
            <p:cNvPr id="118" name="Google Shape;118;p15"/>
            <p:cNvSpPr/>
            <p:nvPr/>
          </p:nvSpPr>
          <p:spPr>
            <a:xfrm>
              <a:off x="4467791" y="1094641"/>
              <a:ext cx="1957317" cy="4275833"/>
            </a:xfrm>
            <a:prstGeom prst="rect">
              <a:avLst/>
            </a:prstGeom>
            <a:solidFill>
              <a:srgbClr val="E5D3ED">
                <a:alpha val="89803"/>
              </a:srgbClr>
            </a:solidFill>
            <a:ln cap="flat" cmpd="sng" w="12700">
              <a:solidFill>
                <a:srgbClr val="E5D3ED">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5"/>
            <p:cNvSpPr txBox="1"/>
            <p:nvPr/>
          </p:nvSpPr>
          <p:spPr>
            <a:xfrm>
              <a:off x="4467791" y="1094641"/>
              <a:ext cx="1957317" cy="4275833"/>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Aftershocks triggered landslides</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Numbers of students at University there decreased.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Lack of housing-rent increased</a:t>
              </a:r>
              <a:endParaRPr b="0" i="0" sz="2100" u="none" cap="none" strike="noStrike">
                <a:solidFill>
                  <a:schemeClr val="dk1"/>
                </a:solidFill>
                <a:latin typeface="Arial"/>
                <a:ea typeface="Arial"/>
                <a:cs typeface="Arial"/>
                <a:sym typeface="Arial"/>
              </a:endParaRPr>
            </a:p>
          </p:txBody>
        </p:sp>
        <p:sp>
          <p:nvSpPr>
            <p:cNvPr id="120" name="Google Shape;120;p15"/>
            <p:cNvSpPr/>
            <p:nvPr/>
          </p:nvSpPr>
          <p:spPr>
            <a:xfrm>
              <a:off x="6699133" y="328414"/>
              <a:ext cx="1957317" cy="766227"/>
            </a:xfrm>
            <a:prstGeom prst="rect">
              <a:avLst/>
            </a:prstGeom>
            <a:solidFill>
              <a:srgbClr val="7371D4"/>
            </a:solidFill>
            <a:ln cap="flat" cmpd="sng" w="12700">
              <a:solidFill>
                <a:srgbClr val="7371D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5"/>
            <p:cNvSpPr txBox="1"/>
            <p:nvPr/>
          </p:nvSpPr>
          <p:spPr>
            <a:xfrm>
              <a:off x="6699133" y="328414"/>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Immediate Responses </a:t>
              </a:r>
              <a:endParaRPr b="0" i="0" sz="2100" u="none" cap="none" strike="noStrike">
                <a:solidFill>
                  <a:schemeClr val="lt1"/>
                </a:solidFill>
                <a:latin typeface="Arial"/>
                <a:ea typeface="Arial"/>
                <a:cs typeface="Arial"/>
                <a:sym typeface="Arial"/>
              </a:endParaRPr>
            </a:p>
          </p:txBody>
        </p:sp>
        <p:sp>
          <p:nvSpPr>
            <p:cNvPr id="122" name="Google Shape;122;p15"/>
            <p:cNvSpPr/>
            <p:nvPr/>
          </p:nvSpPr>
          <p:spPr>
            <a:xfrm>
              <a:off x="6699133" y="1094641"/>
              <a:ext cx="1957317" cy="4275833"/>
            </a:xfrm>
            <a:prstGeom prst="rect">
              <a:avLst/>
            </a:prstGeom>
            <a:solidFill>
              <a:srgbClr val="D6D3EF">
                <a:alpha val="89803"/>
              </a:srgbClr>
            </a:solidFill>
            <a:ln cap="flat" cmpd="sng" w="12700">
              <a:solidFill>
                <a:srgbClr val="D6D3EF">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
            <p:cNvSpPr txBox="1"/>
            <p:nvPr/>
          </p:nvSpPr>
          <p:spPr>
            <a:xfrm>
              <a:off x="6699133" y="1094641"/>
              <a:ext cx="1957317" cy="4275833"/>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Hotels provided shelter for 10,000</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40,000 tents were given out.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Red Cross raised £171,000</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Bills were suspended </a:t>
              </a:r>
              <a:endParaRPr b="0" i="0" sz="2100" u="none" cap="none" strike="noStrike">
                <a:solidFill>
                  <a:schemeClr val="dk1"/>
                </a:solidFill>
                <a:latin typeface="Arial"/>
                <a:ea typeface="Arial"/>
                <a:cs typeface="Arial"/>
                <a:sym typeface="Arial"/>
              </a:endParaRPr>
            </a:p>
          </p:txBody>
        </p:sp>
        <p:sp>
          <p:nvSpPr>
            <p:cNvPr id="124" name="Google Shape;124;p15"/>
            <p:cNvSpPr/>
            <p:nvPr/>
          </p:nvSpPr>
          <p:spPr>
            <a:xfrm>
              <a:off x="8930475" y="328414"/>
              <a:ext cx="1957317" cy="766227"/>
            </a:xfrm>
            <a:prstGeom prst="rect">
              <a:avLst/>
            </a:prstGeom>
            <a:solidFill>
              <a:srgbClr val="6FA6D9"/>
            </a:solidFill>
            <a:ln cap="flat" cmpd="sng" w="12700">
              <a:solidFill>
                <a:srgbClr val="6FA6D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5"/>
            <p:cNvSpPr txBox="1"/>
            <p:nvPr/>
          </p:nvSpPr>
          <p:spPr>
            <a:xfrm>
              <a:off x="8930475" y="328414"/>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Long Term Responses</a:t>
              </a:r>
              <a:endParaRPr b="0" i="0" sz="2100" u="none" cap="none" strike="noStrike">
                <a:solidFill>
                  <a:schemeClr val="lt1"/>
                </a:solidFill>
                <a:latin typeface="Arial"/>
                <a:ea typeface="Arial"/>
                <a:cs typeface="Arial"/>
                <a:sym typeface="Arial"/>
              </a:endParaRPr>
            </a:p>
          </p:txBody>
        </p:sp>
        <p:sp>
          <p:nvSpPr>
            <p:cNvPr id="126" name="Google Shape;126;p15"/>
            <p:cNvSpPr/>
            <p:nvPr/>
          </p:nvSpPr>
          <p:spPr>
            <a:xfrm>
              <a:off x="8930475" y="1094641"/>
              <a:ext cx="1957317" cy="4275833"/>
            </a:xfrm>
            <a:prstGeom prst="rect">
              <a:avLst/>
            </a:prstGeom>
            <a:solidFill>
              <a:srgbClr val="D2E0F1">
                <a:alpha val="89803"/>
              </a:srgbClr>
            </a:solidFill>
            <a:ln cap="flat" cmpd="sng" w="12700">
              <a:solidFill>
                <a:srgbClr val="D2E0F1">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5"/>
            <p:cNvSpPr txBox="1"/>
            <p:nvPr/>
          </p:nvSpPr>
          <p:spPr>
            <a:xfrm>
              <a:off x="8930475" y="1094641"/>
              <a:ext cx="1957317" cy="4275833"/>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Residents did not have to pay taxes during 2010</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Students were given free university tutoring for 3 years.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Took 15 years to rebuild everything. </a:t>
              </a:r>
              <a:endParaRPr b="0" i="0" sz="2100" u="none" cap="none" strike="noStrike">
                <a:solidFill>
                  <a:schemeClr val="dk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6"/>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Gorkha Earthquake, Nepal (LIC)</a:t>
            </a:r>
            <a:endParaRPr/>
          </a:p>
        </p:txBody>
      </p:sp>
      <p:grpSp>
        <p:nvGrpSpPr>
          <p:cNvPr id="133" name="Google Shape;133;p16"/>
          <p:cNvGrpSpPr/>
          <p:nvPr/>
        </p:nvGrpSpPr>
        <p:grpSpPr>
          <a:xfrm>
            <a:off x="425730" y="1338904"/>
            <a:ext cx="10882686" cy="5587878"/>
            <a:chOff x="5106" y="55505"/>
            <a:chExt cx="10882686" cy="5587878"/>
          </a:xfrm>
        </p:grpSpPr>
        <p:sp>
          <p:nvSpPr>
            <p:cNvPr id="134" name="Google Shape;134;p16"/>
            <p:cNvSpPr/>
            <p:nvPr/>
          </p:nvSpPr>
          <p:spPr>
            <a:xfrm>
              <a:off x="5106" y="55505"/>
              <a:ext cx="1957317" cy="766227"/>
            </a:xfrm>
            <a:prstGeom prst="rect">
              <a:avLst/>
            </a:prstGeom>
            <a:solidFill>
              <a:srgbClr val="C37992"/>
            </a:solidFill>
            <a:ln cap="flat" cmpd="sng" w="12700">
              <a:solidFill>
                <a:srgbClr val="C379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6"/>
            <p:cNvSpPr txBox="1"/>
            <p:nvPr/>
          </p:nvSpPr>
          <p:spPr>
            <a:xfrm>
              <a:off x="5106" y="55505"/>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Causes/key facts </a:t>
              </a:r>
              <a:endParaRPr b="0" i="0" sz="2100" u="none" cap="none" strike="noStrike">
                <a:solidFill>
                  <a:schemeClr val="lt1"/>
                </a:solidFill>
                <a:latin typeface="Arial"/>
                <a:ea typeface="Arial"/>
                <a:cs typeface="Arial"/>
                <a:sym typeface="Arial"/>
              </a:endParaRPr>
            </a:p>
          </p:txBody>
        </p:sp>
        <p:sp>
          <p:nvSpPr>
            <p:cNvPr id="136" name="Google Shape;136;p16"/>
            <p:cNvSpPr/>
            <p:nvPr/>
          </p:nvSpPr>
          <p:spPr>
            <a:xfrm>
              <a:off x="5106" y="821733"/>
              <a:ext cx="1957317" cy="4821650"/>
            </a:xfrm>
            <a:prstGeom prst="rect">
              <a:avLst/>
            </a:prstGeom>
            <a:solidFill>
              <a:srgbClr val="E9D5DB">
                <a:alpha val="89803"/>
              </a:srgbClr>
            </a:solidFill>
            <a:ln cap="flat" cmpd="sng" w="12700">
              <a:solidFill>
                <a:srgbClr val="E9D5DB">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6"/>
            <p:cNvSpPr txBox="1"/>
            <p:nvPr/>
          </p:nvSpPr>
          <p:spPr>
            <a:xfrm>
              <a:off x="5106" y="821733"/>
              <a:ext cx="1957317" cy="4821650"/>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28</a:t>
              </a:r>
              <a:r>
                <a:rPr b="0" baseline="30000" i="0" lang="en-US" sz="2100" u="none" cap="none" strike="noStrike">
                  <a:solidFill>
                    <a:schemeClr val="dk1"/>
                  </a:solidFill>
                  <a:latin typeface="Arial"/>
                  <a:ea typeface="Arial"/>
                  <a:cs typeface="Arial"/>
                  <a:sym typeface="Arial"/>
                </a:rPr>
                <a:t>th</a:t>
              </a:r>
              <a:r>
                <a:rPr b="0" i="0" lang="en-US" sz="2100" u="none" cap="none" strike="noStrike">
                  <a:solidFill>
                    <a:schemeClr val="dk1"/>
                  </a:solidFill>
                  <a:latin typeface="Arial"/>
                  <a:ea typeface="Arial"/>
                  <a:cs typeface="Arial"/>
                  <a:sym typeface="Arial"/>
                </a:rPr>
                <a:t> April 2015</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7.8 on the Richter scale.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Epicentre was 80KM northwest of the capital Kathmandu</a:t>
              </a:r>
              <a:endParaRPr b="0" i="0" sz="2100" u="none" cap="none" strike="noStrike">
                <a:solidFill>
                  <a:schemeClr val="dk1"/>
                </a:solidFill>
                <a:latin typeface="Arial"/>
                <a:ea typeface="Arial"/>
                <a:cs typeface="Arial"/>
                <a:sym typeface="Arial"/>
              </a:endParaRPr>
            </a:p>
          </p:txBody>
        </p:sp>
        <p:sp>
          <p:nvSpPr>
            <p:cNvPr id="138" name="Google Shape;138;p16"/>
            <p:cNvSpPr/>
            <p:nvPr/>
          </p:nvSpPr>
          <p:spPr>
            <a:xfrm>
              <a:off x="2236448" y="55505"/>
              <a:ext cx="1957317" cy="766227"/>
            </a:xfrm>
            <a:prstGeom prst="rect">
              <a:avLst/>
            </a:prstGeom>
            <a:solidFill>
              <a:srgbClr val="C876C0"/>
            </a:solidFill>
            <a:ln cap="flat" cmpd="sng" w="12700">
              <a:solidFill>
                <a:srgbClr val="C876C0"/>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6"/>
            <p:cNvSpPr txBox="1"/>
            <p:nvPr/>
          </p:nvSpPr>
          <p:spPr>
            <a:xfrm>
              <a:off x="2236448" y="55505"/>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Primary Effects</a:t>
              </a:r>
              <a:endParaRPr b="0" i="0" sz="2100" u="none" cap="none" strike="noStrike">
                <a:solidFill>
                  <a:schemeClr val="lt1"/>
                </a:solidFill>
                <a:latin typeface="Arial"/>
                <a:ea typeface="Arial"/>
                <a:cs typeface="Arial"/>
                <a:sym typeface="Arial"/>
              </a:endParaRPr>
            </a:p>
          </p:txBody>
        </p:sp>
        <p:sp>
          <p:nvSpPr>
            <p:cNvPr id="140" name="Google Shape;140;p16"/>
            <p:cNvSpPr/>
            <p:nvPr/>
          </p:nvSpPr>
          <p:spPr>
            <a:xfrm>
              <a:off x="2236448" y="821733"/>
              <a:ext cx="1957317" cy="4821650"/>
            </a:xfrm>
            <a:prstGeom prst="rect">
              <a:avLst/>
            </a:prstGeom>
            <a:solidFill>
              <a:srgbClr val="EBD4E5">
                <a:alpha val="89803"/>
              </a:srgbClr>
            </a:solidFill>
            <a:ln cap="flat" cmpd="sng" w="12700">
              <a:solidFill>
                <a:srgbClr val="EBD4E5">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6"/>
            <p:cNvSpPr txBox="1"/>
            <p:nvPr/>
          </p:nvSpPr>
          <p:spPr>
            <a:xfrm>
              <a:off x="2236448" y="821733"/>
              <a:ext cx="1957317" cy="4821650"/>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rgbClr val="000000"/>
                </a:buClr>
                <a:buSzPts val="2100"/>
                <a:buFont typeface="Arial"/>
                <a:buChar char="•"/>
              </a:pPr>
              <a:r>
                <a:rPr b="0" i="0" lang="en-US" sz="2100" u="none" cap="none" strike="noStrike">
                  <a:solidFill>
                    <a:srgbClr val="000000"/>
                  </a:solidFill>
                  <a:latin typeface="Arial"/>
                  <a:ea typeface="Arial"/>
                  <a:cs typeface="Arial"/>
                  <a:sym typeface="Arial"/>
                </a:rPr>
                <a:t>8,632 dead (Official death toll)</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rgbClr val="000000"/>
                </a:buClr>
                <a:buSzPts val="2100"/>
                <a:buFont typeface="Arial"/>
                <a:buChar char="•"/>
              </a:pPr>
              <a:r>
                <a:rPr b="0" i="0" lang="en-US" sz="2100" u="none" cap="none" strike="noStrike">
                  <a:solidFill>
                    <a:srgbClr val="000000"/>
                  </a:solidFill>
                  <a:latin typeface="Arial"/>
                  <a:ea typeface="Arial"/>
                  <a:cs typeface="Arial"/>
                  <a:sym typeface="Arial"/>
                </a:rPr>
                <a:t>19,009 injured (Official)</a:t>
              </a:r>
              <a:endParaRPr b="0" i="0" sz="2100" u="none" cap="none" strike="noStrike">
                <a:solidFill>
                  <a:srgbClr val="000000"/>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1 million homeless.</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26 hospitals and 50% of schools were destroyed. </a:t>
              </a:r>
              <a:endParaRPr b="0" i="0" sz="2100" u="none" cap="none" strike="noStrike">
                <a:solidFill>
                  <a:schemeClr val="dk1"/>
                </a:solidFill>
                <a:latin typeface="Arial"/>
                <a:ea typeface="Arial"/>
                <a:cs typeface="Arial"/>
                <a:sym typeface="Arial"/>
              </a:endParaRPr>
            </a:p>
          </p:txBody>
        </p:sp>
        <p:sp>
          <p:nvSpPr>
            <p:cNvPr id="142" name="Google Shape;142;p16"/>
            <p:cNvSpPr/>
            <p:nvPr/>
          </p:nvSpPr>
          <p:spPr>
            <a:xfrm>
              <a:off x="4467791" y="55505"/>
              <a:ext cx="1957317" cy="766227"/>
            </a:xfrm>
            <a:prstGeom prst="rect">
              <a:avLst/>
            </a:prstGeom>
            <a:solidFill>
              <a:srgbClr val="A873CE"/>
            </a:solidFill>
            <a:ln cap="flat" cmpd="sng" w="12700">
              <a:solidFill>
                <a:srgbClr val="A873C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6"/>
            <p:cNvSpPr txBox="1"/>
            <p:nvPr/>
          </p:nvSpPr>
          <p:spPr>
            <a:xfrm>
              <a:off x="4467791" y="55505"/>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Secondary Effects </a:t>
              </a:r>
              <a:endParaRPr b="0" i="0" sz="2100" u="none" cap="none" strike="noStrike">
                <a:solidFill>
                  <a:schemeClr val="lt1"/>
                </a:solidFill>
                <a:latin typeface="Arial"/>
                <a:ea typeface="Arial"/>
                <a:cs typeface="Arial"/>
                <a:sym typeface="Arial"/>
              </a:endParaRPr>
            </a:p>
          </p:txBody>
        </p:sp>
        <p:sp>
          <p:nvSpPr>
            <p:cNvPr id="144" name="Google Shape;144;p16"/>
            <p:cNvSpPr/>
            <p:nvPr/>
          </p:nvSpPr>
          <p:spPr>
            <a:xfrm>
              <a:off x="4467791" y="821733"/>
              <a:ext cx="1957317" cy="4821650"/>
            </a:xfrm>
            <a:prstGeom prst="rect">
              <a:avLst/>
            </a:prstGeom>
            <a:solidFill>
              <a:srgbClr val="E5D3ED">
                <a:alpha val="89803"/>
              </a:srgbClr>
            </a:solidFill>
            <a:ln cap="flat" cmpd="sng" w="12700">
              <a:solidFill>
                <a:srgbClr val="E5D3ED">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6"/>
            <p:cNvSpPr txBox="1"/>
            <p:nvPr/>
          </p:nvSpPr>
          <p:spPr>
            <a:xfrm>
              <a:off x="4467791" y="821733"/>
              <a:ext cx="1957317" cy="4821650"/>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Triggered an avalanche on Mt Everest.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Money from tourism (8.6% of GDP) has decreased.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Rice seed that was stored in buildings was destroyed by rubble. </a:t>
              </a:r>
              <a:endParaRPr b="0" i="0" sz="2100" u="none" cap="none" strike="noStrike">
                <a:solidFill>
                  <a:schemeClr val="dk1"/>
                </a:solidFill>
                <a:latin typeface="Arial"/>
                <a:ea typeface="Arial"/>
                <a:cs typeface="Arial"/>
                <a:sym typeface="Arial"/>
              </a:endParaRPr>
            </a:p>
          </p:txBody>
        </p:sp>
        <p:sp>
          <p:nvSpPr>
            <p:cNvPr id="146" name="Google Shape;146;p16"/>
            <p:cNvSpPr/>
            <p:nvPr/>
          </p:nvSpPr>
          <p:spPr>
            <a:xfrm>
              <a:off x="6699133" y="55505"/>
              <a:ext cx="1957317" cy="766227"/>
            </a:xfrm>
            <a:prstGeom prst="rect">
              <a:avLst/>
            </a:prstGeom>
            <a:solidFill>
              <a:srgbClr val="7371D4"/>
            </a:solidFill>
            <a:ln cap="flat" cmpd="sng" w="12700">
              <a:solidFill>
                <a:srgbClr val="7371D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6"/>
            <p:cNvSpPr txBox="1"/>
            <p:nvPr/>
          </p:nvSpPr>
          <p:spPr>
            <a:xfrm>
              <a:off x="6699133" y="55505"/>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Immediate Responses </a:t>
              </a:r>
              <a:endParaRPr b="0" i="0" sz="2100" u="none" cap="none" strike="noStrike">
                <a:solidFill>
                  <a:schemeClr val="lt1"/>
                </a:solidFill>
                <a:latin typeface="Arial"/>
                <a:ea typeface="Arial"/>
                <a:cs typeface="Arial"/>
                <a:sym typeface="Arial"/>
              </a:endParaRPr>
            </a:p>
          </p:txBody>
        </p:sp>
        <p:sp>
          <p:nvSpPr>
            <p:cNvPr id="148" name="Google Shape;148;p16"/>
            <p:cNvSpPr/>
            <p:nvPr/>
          </p:nvSpPr>
          <p:spPr>
            <a:xfrm>
              <a:off x="6699133" y="821733"/>
              <a:ext cx="1957317" cy="4821650"/>
            </a:xfrm>
            <a:prstGeom prst="rect">
              <a:avLst/>
            </a:prstGeom>
            <a:solidFill>
              <a:srgbClr val="D6D3EF">
                <a:alpha val="89803"/>
              </a:srgbClr>
            </a:solidFill>
            <a:ln cap="flat" cmpd="sng" w="12700">
              <a:solidFill>
                <a:srgbClr val="D6D3EF">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6"/>
            <p:cNvSpPr txBox="1"/>
            <p:nvPr/>
          </p:nvSpPr>
          <p:spPr>
            <a:xfrm>
              <a:off x="6699133" y="821733"/>
              <a:ext cx="1957317" cy="4821650"/>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Nepal requested international help- the UK raised $126 million.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225,000 tents were put up by the Red Cross.</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Sherpas were used to hike relief supplies to remote areas</a:t>
              </a:r>
              <a:endParaRPr b="0" i="0" sz="2100" u="none" cap="none" strike="noStrike">
                <a:solidFill>
                  <a:schemeClr val="dk1"/>
                </a:solidFill>
                <a:latin typeface="Arial"/>
                <a:ea typeface="Arial"/>
                <a:cs typeface="Arial"/>
                <a:sym typeface="Arial"/>
              </a:endParaRPr>
            </a:p>
          </p:txBody>
        </p:sp>
        <p:sp>
          <p:nvSpPr>
            <p:cNvPr id="150" name="Google Shape;150;p16"/>
            <p:cNvSpPr/>
            <p:nvPr/>
          </p:nvSpPr>
          <p:spPr>
            <a:xfrm>
              <a:off x="8930475" y="55505"/>
              <a:ext cx="1957317" cy="766227"/>
            </a:xfrm>
            <a:prstGeom prst="rect">
              <a:avLst/>
            </a:prstGeom>
            <a:solidFill>
              <a:srgbClr val="6FA6D9"/>
            </a:solidFill>
            <a:ln cap="flat" cmpd="sng" w="12700">
              <a:solidFill>
                <a:srgbClr val="6FA6D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6"/>
            <p:cNvSpPr txBox="1"/>
            <p:nvPr/>
          </p:nvSpPr>
          <p:spPr>
            <a:xfrm>
              <a:off x="8930475" y="55505"/>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Long Term Responses</a:t>
              </a:r>
              <a:endParaRPr b="0" i="0" sz="2100" u="none" cap="none" strike="noStrike">
                <a:solidFill>
                  <a:schemeClr val="lt1"/>
                </a:solidFill>
                <a:latin typeface="Arial"/>
                <a:ea typeface="Arial"/>
                <a:cs typeface="Arial"/>
                <a:sym typeface="Arial"/>
              </a:endParaRPr>
            </a:p>
          </p:txBody>
        </p:sp>
        <p:sp>
          <p:nvSpPr>
            <p:cNvPr id="152" name="Google Shape;152;p16"/>
            <p:cNvSpPr/>
            <p:nvPr/>
          </p:nvSpPr>
          <p:spPr>
            <a:xfrm>
              <a:off x="8930475" y="821733"/>
              <a:ext cx="1957317" cy="4821650"/>
            </a:xfrm>
            <a:prstGeom prst="rect">
              <a:avLst/>
            </a:prstGeom>
            <a:solidFill>
              <a:srgbClr val="D2E0F1">
                <a:alpha val="89803"/>
              </a:srgbClr>
            </a:solidFill>
            <a:ln cap="flat" cmpd="sng" w="12700">
              <a:solidFill>
                <a:srgbClr val="D2E0F1">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6"/>
            <p:cNvSpPr txBox="1"/>
            <p:nvPr/>
          </p:nvSpPr>
          <p:spPr>
            <a:xfrm>
              <a:off x="8930475" y="821733"/>
              <a:ext cx="1957317" cy="4821650"/>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23 areas in Nepal needed rebuilding.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A recovery phase by the UN increased food production.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Everest open in August 2015  for tourism. </a:t>
              </a:r>
              <a:endParaRPr b="0" i="0" sz="2100" u="none" cap="none" strike="noStrike">
                <a:solidFill>
                  <a:schemeClr val="dk1"/>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Typhoon Haiyan, Philippines (LIC)</a:t>
            </a:r>
            <a:endParaRPr/>
          </a:p>
        </p:txBody>
      </p:sp>
      <p:grpSp>
        <p:nvGrpSpPr>
          <p:cNvPr id="159" name="Google Shape;159;p17"/>
          <p:cNvGrpSpPr/>
          <p:nvPr/>
        </p:nvGrpSpPr>
        <p:grpSpPr>
          <a:xfrm>
            <a:off x="425730" y="1385593"/>
            <a:ext cx="10882686" cy="5245924"/>
            <a:chOff x="5106" y="226482"/>
            <a:chExt cx="10882686" cy="5245924"/>
          </a:xfrm>
        </p:grpSpPr>
        <p:sp>
          <p:nvSpPr>
            <p:cNvPr id="160" name="Google Shape;160;p17"/>
            <p:cNvSpPr/>
            <p:nvPr/>
          </p:nvSpPr>
          <p:spPr>
            <a:xfrm>
              <a:off x="5106" y="226482"/>
              <a:ext cx="1957317" cy="766227"/>
            </a:xfrm>
            <a:prstGeom prst="rect">
              <a:avLst/>
            </a:prstGeom>
            <a:solidFill>
              <a:srgbClr val="C37992"/>
            </a:solidFill>
            <a:ln cap="flat" cmpd="sng" w="12700">
              <a:solidFill>
                <a:srgbClr val="C379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7"/>
            <p:cNvSpPr txBox="1"/>
            <p:nvPr/>
          </p:nvSpPr>
          <p:spPr>
            <a:xfrm>
              <a:off x="5106" y="226482"/>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Causes/key facts </a:t>
              </a:r>
              <a:endParaRPr b="0" i="0" sz="2100" u="none" cap="none" strike="noStrike">
                <a:solidFill>
                  <a:schemeClr val="lt1"/>
                </a:solidFill>
                <a:latin typeface="Arial"/>
                <a:ea typeface="Arial"/>
                <a:cs typeface="Arial"/>
                <a:sym typeface="Arial"/>
              </a:endParaRPr>
            </a:p>
          </p:txBody>
        </p:sp>
        <p:sp>
          <p:nvSpPr>
            <p:cNvPr id="162" name="Google Shape;162;p17"/>
            <p:cNvSpPr/>
            <p:nvPr/>
          </p:nvSpPr>
          <p:spPr>
            <a:xfrm>
              <a:off x="5106" y="992710"/>
              <a:ext cx="1957317" cy="4479696"/>
            </a:xfrm>
            <a:prstGeom prst="rect">
              <a:avLst/>
            </a:prstGeom>
            <a:solidFill>
              <a:srgbClr val="E9D5DB">
                <a:alpha val="89803"/>
              </a:srgbClr>
            </a:solidFill>
            <a:ln cap="flat" cmpd="sng" w="12700">
              <a:solidFill>
                <a:srgbClr val="E9D5DB">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7"/>
            <p:cNvSpPr txBox="1"/>
            <p:nvPr/>
          </p:nvSpPr>
          <p:spPr>
            <a:xfrm>
              <a:off x="5106" y="992710"/>
              <a:ext cx="1957317" cy="4479696"/>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8</a:t>
              </a:r>
              <a:r>
                <a:rPr b="0" baseline="30000" i="0" lang="en-US" sz="2100" u="none" cap="none" strike="noStrike">
                  <a:solidFill>
                    <a:schemeClr val="dk1"/>
                  </a:solidFill>
                  <a:latin typeface="Arial"/>
                  <a:ea typeface="Arial"/>
                  <a:cs typeface="Arial"/>
                  <a:sym typeface="Arial"/>
                </a:rPr>
                <a:t>th</a:t>
              </a:r>
              <a:r>
                <a:rPr b="0" i="0" lang="en-US" sz="2100" u="none" cap="none" strike="noStrike">
                  <a:solidFill>
                    <a:schemeClr val="dk1"/>
                  </a:solidFill>
                  <a:latin typeface="Arial"/>
                  <a:ea typeface="Arial"/>
                  <a:cs typeface="Arial"/>
                  <a:sym typeface="Arial"/>
                </a:rPr>
                <a:t> November 2013</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Category 5 Hurricane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Wind speeds of up to 314kmp </a:t>
              </a:r>
              <a:endParaRPr b="0" i="0" sz="2100" u="none" cap="none" strike="noStrike">
                <a:solidFill>
                  <a:schemeClr val="dk1"/>
                </a:solidFill>
                <a:latin typeface="Arial"/>
                <a:ea typeface="Arial"/>
                <a:cs typeface="Arial"/>
                <a:sym typeface="Arial"/>
              </a:endParaRPr>
            </a:p>
          </p:txBody>
        </p:sp>
        <p:sp>
          <p:nvSpPr>
            <p:cNvPr id="164" name="Google Shape;164;p17"/>
            <p:cNvSpPr/>
            <p:nvPr/>
          </p:nvSpPr>
          <p:spPr>
            <a:xfrm>
              <a:off x="2236448" y="226482"/>
              <a:ext cx="1957317" cy="766227"/>
            </a:xfrm>
            <a:prstGeom prst="rect">
              <a:avLst/>
            </a:prstGeom>
            <a:solidFill>
              <a:srgbClr val="C876C0"/>
            </a:solidFill>
            <a:ln cap="flat" cmpd="sng" w="12700">
              <a:solidFill>
                <a:srgbClr val="C876C0"/>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7"/>
            <p:cNvSpPr txBox="1"/>
            <p:nvPr/>
          </p:nvSpPr>
          <p:spPr>
            <a:xfrm>
              <a:off x="2236448" y="226482"/>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Primary Effects</a:t>
              </a:r>
              <a:endParaRPr b="0" i="0" sz="2100" u="none" cap="none" strike="noStrike">
                <a:solidFill>
                  <a:schemeClr val="lt1"/>
                </a:solidFill>
                <a:latin typeface="Arial"/>
                <a:ea typeface="Arial"/>
                <a:cs typeface="Arial"/>
                <a:sym typeface="Arial"/>
              </a:endParaRPr>
            </a:p>
          </p:txBody>
        </p:sp>
        <p:sp>
          <p:nvSpPr>
            <p:cNvPr id="166" name="Google Shape;166;p17"/>
            <p:cNvSpPr/>
            <p:nvPr/>
          </p:nvSpPr>
          <p:spPr>
            <a:xfrm>
              <a:off x="2236448" y="992710"/>
              <a:ext cx="1957317" cy="4479696"/>
            </a:xfrm>
            <a:prstGeom prst="rect">
              <a:avLst/>
            </a:prstGeom>
            <a:solidFill>
              <a:srgbClr val="EBD4E5">
                <a:alpha val="89803"/>
              </a:srgbClr>
            </a:solidFill>
            <a:ln cap="flat" cmpd="sng" w="12700">
              <a:solidFill>
                <a:srgbClr val="EBD4E5">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7"/>
            <p:cNvSpPr txBox="1"/>
            <p:nvPr/>
          </p:nvSpPr>
          <p:spPr>
            <a:xfrm>
              <a:off x="2236448" y="992710"/>
              <a:ext cx="1957317" cy="4479696"/>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6,190 died</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4.1 million made homeless.</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1.1 million tonnes of crops destroyed.</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1.1 million houses destroyed.  </a:t>
              </a:r>
              <a:endParaRPr b="0" i="0" sz="2100" u="none" cap="none" strike="noStrike">
                <a:solidFill>
                  <a:schemeClr val="dk1"/>
                </a:solidFill>
                <a:latin typeface="Arial"/>
                <a:ea typeface="Arial"/>
                <a:cs typeface="Arial"/>
                <a:sym typeface="Arial"/>
              </a:endParaRPr>
            </a:p>
          </p:txBody>
        </p:sp>
        <p:sp>
          <p:nvSpPr>
            <p:cNvPr id="168" name="Google Shape;168;p17"/>
            <p:cNvSpPr/>
            <p:nvPr/>
          </p:nvSpPr>
          <p:spPr>
            <a:xfrm>
              <a:off x="4467791" y="226482"/>
              <a:ext cx="1957317" cy="766227"/>
            </a:xfrm>
            <a:prstGeom prst="rect">
              <a:avLst/>
            </a:prstGeom>
            <a:solidFill>
              <a:srgbClr val="A873CE"/>
            </a:solidFill>
            <a:ln cap="flat" cmpd="sng" w="12700">
              <a:solidFill>
                <a:srgbClr val="A873C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7"/>
            <p:cNvSpPr txBox="1"/>
            <p:nvPr/>
          </p:nvSpPr>
          <p:spPr>
            <a:xfrm>
              <a:off x="4467791" y="226482"/>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Secondary Effects </a:t>
              </a:r>
              <a:endParaRPr b="0" i="0" sz="2100" u="none" cap="none" strike="noStrike">
                <a:solidFill>
                  <a:schemeClr val="lt1"/>
                </a:solidFill>
                <a:latin typeface="Arial"/>
                <a:ea typeface="Arial"/>
                <a:cs typeface="Arial"/>
                <a:sym typeface="Arial"/>
              </a:endParaRPr>
            </a:p>
          </p:txBody>
        </p:sp>
        <p:sp>
          <p:nvSpPr>
            <p:cNvPr id="170" name="Google Shape;170;p17"/>
            <p:cNvSpPr/>
            <p:nvPr/>
          </p:nvSpPr>
          <p:spPr>
            <a:xfrm>
              <a:off x="4467791" y="992710"/>
              <a:ext cx="1957317" cy="4479696"/>
            </a:xfrm>
            <a:prstGeom prst="rect">
              <a:avLst/>
            </a:prstGeom>
            <a:solidFill>
              <a:srgbClr val="E5D3ED">
                <a:alpha val="89803"/>
              </a:srgbClr>
            </a:solidFill>
            <a:ln cap="flat" cmpd="sng" w="12700">
              <a:solidFill>
                <a:srgbClr val="E5D3ED">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txBox="1"/>
            <p:nvPr/>
          </p:nvSpPr>
          <p:spPr>
            <a:xfrm>
              <a:off x="4467791" y="992710"/>
              <a:ext cx="1957317" cy="4479696"/>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An oil tanker ran a ground causing 800,000 litres of oil to spill.</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Fishing had to stop due to contaminated water.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Rice prices fell by 11.8% </a:t>
              </a:r>
              <a:endParaRPr b="0" i="0" sz="2100" u="none" cap="none" strike="noStrike">
                <a:solidFill>
                  <a:schemeClr val="dk1"/>
                </a:solidFill>
                <a:latin typeface="Arial"/>
                <a:ea typeface="Arial"/>
                <a:cs typeface="Arial"/>
                <a:sym typeface="Arial"/>
              </a:endParaRPr>
            </a:p>
            <a:p>
              <a:pPr indent="-95250" lvl="1" marL="228600" marR="0" rtl="0" algn="l">
                <a:lnSpc>
                  <a:spcPct val="90000"/>
                </a:lnSpc>
                <a:spcBef>
                  <a:spcPts val="315"/>
                </a:spcBef>
                <a:spcAft>
                  <a:spcPts val="0"/>
                </a:spcAft>
                <a:buClr>
                  <a:schemeClr val="dk1"/>
                </a:buClr>
                <a:buSzPts val="2100"/>
                <a:buFont typeface="Arial"/>
                <a:buNone/>
              </a:pPr>
              <a:r>
                <a:t/>
              </a:r>
              <a:endParaRPr b="0" i="0" sz="2100" u="none" cap="none" strike="noStrike">
                <a:solidFill>
                  <a:schemeClr val="dk1"/>
                </a:solidFill>
                <a:latin typeface="Arial"/>
                <a:ea typeface="Arial"/>
                <a:cs typeface="Arial"/>
                <a:sym typeface="Arial"/>
              </a:endParaRPr>
            </a:p>
          </p:txBody>
        </p:sp>
        <p:sp>
          <p:nvSpPr>
            <p:cNvPr id="172" name="Google Shape;172;p17"/>
            <p:cNvSpPr/>
            <p:nvPr/>
          </p:nvSpPr>
          <p:spPr>
            <a:xfrm>
              <a:off x="6699133" y="226482"/>
              <a:ext cx="1957317" cy="766227"/>
            </a:xfrm>
            <a:prstGeom prst="rect">
              <a:avLst/>
            </a:prstGeom>
            <a:solidFill>
              <a:srgbClr val="7371D4"/>
            </a:solidFill>
            <a:ln cap="flat" cmpd="sng" w="12700">
              <a:solidFill>
                <a:srgbClr val="7371D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7"/>
            <p:cNvSpPr txBox="1"/>
            <p:nvPr/>
          </p:nvSpPr>
          <p:spPr>
            <a:xfrm>
              <a:off x="6699133" y="226482"/>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Immediate Responses </a:t>
              </a:r>
              <a:endParaRPr b="0" i="0" sz="2100" u="none" cap="none" strike="noStrike">
                <a:solidFill>
                  <a:schemeClr val="lt1"/>
                </a:solidFill>
                <a:latin typeface="Arial"/>
                <a:ea typeface="Arial"/>
                <a:cs typeface="Arial"/>
                <a:sym typeface="Arial"/>
              </a:endParaRPr>
            </a:p>
          </p:txBody>
        </p:sp>
        <p:sp>
          <p:nvSpPr>
            <p:cNvPr id="174" name="Google Shape;174;p17"/>
            <p:cNvSpPr/>
            <p:nvPr/>
          </p:nvSpPr>
          <p:spPr>
            <a:xfrm>
              <a:off x="6699133" y="992710"/>
              <a:ext cx="1957317" cy="4479696"/>
            </a:xfrm>
            <a:prstGeom prst="rect">
              <a:avLst/>
            </a:prstGeom>
            <a:solidFill>
              <a:srgbClr val="D6D3EF">
                <a:alpha val="89803"/>
              </a:srgbClr>
            </a:solidFill>
            <a:ln cap="flat" cmpd="sng" w="12700">
              <a:solidFill>
                <a:srgbClr val="D6D3EF">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7"/>
            <p:cNvSpPr txBox="1"/>
            <p:nvPr/>
          </p:nvSpPr>
          <p:spPr>
            <a:xfrm>
              <a:off x="6699133" y="992710"/>
              <a:ext cx="1957317" cy="4479696"/>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800,000 people evacuated.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Emergency aid arrived 3 days later.</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Within two weeks over one million food packs and 250,000 litres of fresh water was delivered. </a:t>
              </a:r>
              <a:endParaRPr b="0" i="0" sz="2100" u="none" cap="none" strike="noStrike">
                <a:solidFill>
                  <a:schemeClr val="dk1"/>
                </a:solidFill>
                <a:latin typeface="Arial"/>
                <a:ea typeface="Arial"/>
                <a:cs typeface="Arial"/>
                <a:sym typeface="Arial"/>
              </a:endParaRPr>
            </a:p>
          </p:txBody>
        </p:sp>
        <p:sp>
          <p:nvSpPr>
            <p:cNvPr id="176" name="Google Shape;176;p17"/>
            <p:cNvSpPr/>
            <p:nvPr/>
          </p:nvSpPr>
          <p:spPr>
            <a:xfrm>
              <a:off x="8930475" y="226482"/>
              <a:ext cx="1957317" cy="766227"/>
            </a:xfrm>
            <a:prstGeom prst="rect">
              <a:avLst/>
            </a:prstGeom>
            <a:solidFill>
              <a:srgbClr val="6FA6D9"/>
            </a:solidFill>
            <a:ln cap="flat" cmpd="sng" w="12700">
              <a:solidFill>
                <a:srgbClr val="6FA6D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7"/>
            <p:cNvSpPr txBox="1"/>
            <p:nvPr/>
          </p:nvSpPr>
          <p:spPr>
            <a:xfrm>
              <a:off x="8930475" y="226482"/>
              <a:ext cx="1957317" cy="766227"/>
            </a:xfrm>
            <a:prstGeom prst="rect">
              <a:avLst/>
            </a:prstGeom>
            <a:no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chemeClr val="lt1"/>
                </a:buClr>
                <a:buSzPts val="2100"/>
                <a:buFont typeface="Arial"/>
                <a:buNone/>
              </a:pPr>
              <a:r>
                <a:rPr b="0" i="0" lang="en-US" sz="2100" u="none" cap="none" strike="noStrike">
                  <a:solidFill>
                    <a:schemeClr val="lt1"/>
                  </a:solidFill>
                  <a:latin typeface="Arial"/>
                  <a:ea typeface="Arial"/>
                  <a:cs typeface="Arial"/>
                  <a:sym typeface="Arial"/>
                </a:rPr>
                <a:t>Long Term Responses</a:t>
              </a:r>
              <a:endParaRPr b="0" i="0" sz="2100" u="none" cap="none" strike="noStrike">
                <a:solidFill>
                  <a:schemeClr val="lt1"/>
                </a:solidFill>
                <a:latin typeface="Arial"/>
                <a:ea typeface="Arial"/>
                <a:cs typeface="Arial"/>
                <a:sym typeface="Arial"/>
              </a:endParaRPr>
            </a:p>
          </p:txBody>
        </p:sp>
        <p:sp>
          <p:nvSpPr>
            <p:cNvPr id="178" name="Google Shape;178;p17"/>
            <p:cNvSpPr/>
            <p:nvPr/>
          </p:nvSpPr>
          <p:spPr>
            <a:xfrm>
              <a:off x="8930475" y="992710"/>
              <a:ext cx="1957317" cy="4479696"/>
            </a:xfrm>
            <a:prstGeom prst="rect">
              <a:avLst/>
            </a:prstGeom>
            <a:solidFill>
              <a:srgbClr val="D2E0F1">
                <a:alpha val="89803"/>
              </a:srgbClr>
            </a:solidFill>
            <a:ln cap="flat" cmpd="sng" w="12700">
              <a:solidFill>
                <a:srgbClr val="D2E0F1">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7"/>
            <p:cNvSpPr txBox="1"/>
            <p:nvPr/>
          </p:nvSpPr>
          <p:spPr>
            <a:xfrm>
              <a:off x="8930475" y="992710"/>
              <a:ext cx="1957317" cy="4479696"/>
            </a:xfrm>
            <a:prstGeom prst="rect">
              <a:avLst/>
            </a:prstGeom>
            <a:no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'build back better’ was a scheme put in place.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No build zone along the coast.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New storm surge warning system. </a:t>
              </a:r>
              <a:endParaRPr b="0" i="0" sz="2100" u="none" cap="none" strike="noStrike">
                <a:solidFill>
                  <a:schemeClr val="dk1"/>
                </a:solidFill>
                <a:latin typeface="Arial"/>
                <a:ea typeface="Arial"/>
                <a:cs typeface="Arial"/>
                <a:sym typeface="Arial"/>
              </a:endParaRPr>
            </a:p>
            <a:p>
              <a:pPr indent="-228600" lvl="1" marL="228600" marR="0" rtl="0" algn="l">
                <a:lnSpc>
                  <a:spcPct val="90000"/>
                </a:lnSpc>
                <a:spcBef>
                  <a:spcPts val="315"/>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Mangroves replanted. </a:t>
              </a:r>
              <a:endParaRPr b="0" i="0" sz="2100" u="none" cap="none" strike="noStrike">
                <a:solidFill>
                  <a:schemeClr val="dk1"/>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8"/>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Extreme Weather in the UK</a:t>
            </a:r>
            <a:endParaRPr/>
          </a:p>
        </p:txBody>
      </p:sp>
      <p:grpSp>
        <p:nvGrpSpPr>
          <p:cNvPr id="185" name="Google Shape;185;p18"/>
          <p:cNvGrpSpPr/>
          <p:nvPr/>
        </p:nvGrpSpPr>
        <p:grpSpPr>
          <a:xfrm>
            <a:off x="695557" y="1862868"/>
            <a:ext cx="10859082" cy="4649769"/>
            <a:chOff x="4085" y="105089"/>
            <a:chExt cx="10859082" cy="4649769"/>
          </a:xfrm>
        </p:grpSpPr>
        <p:sp>
          <p:nvSpPr>
            <p:cNvPr id="186" name="Google Shape;186;p18"/>
            <p:cNvSpPr/>
            <p:nvPr/>
          </p:nvSpPr>
          <p:spPr>
            <a:xfrm>
              <a:off x="4085" y="105089"/>
              <a:ext cx="2456805" cy="662400"/>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8"/>
            <p:cNvSpPr txBox="1"/>
            <p:nvPr/>
          </p:nvSpPr>
          <p:spPr>
            <a:xfrm>
              <a:off x="4085" y="105089"/>
              <a:ext cx="2456805" cy="662400"/>
            </a:xfrm>
            <a:prstGeom prst="rect">
              <a:avLst/>
            </a:prstGeom>
            <a:noFill/>
            <a:ln>
              <a:noFill/>
            </a:ln>
          </p:spPr>
          <p:txBody>
            <a:bodyPr anchorCtr="0" anchor="ctr" bIns="93450" lIns="163575" spcFirstLastPara="1" rIns="163575" wrap="square" tIns="93450">
              <a:noAutofit/>
            </a:bodyPr>
            <a:lstStyle/>
            <a:p>
              <a:pPr indent="0" lvl="0" marL="0" marR="0" rtl="0" algn="ctr">
                <a:lnSpc>
                  <a:spcPct val="90000"/>
                </a:lnSpc>
                <a:spcBef>
                  <a:spcPts val="0"/>
                </a:spcBef>
                <a:spcAft>
                  <a:spcPts val="0"/>
                </a:spcAft>
                <a:buClr>
                  <a:schemeClr val="lt1"/>
                </a:buClr>
                <a:buSzPts val="2300"/>
                <a:buFont typeface="Arial"/>
                <a:buNone/>
              </a:pPr>
              <a:r>
                <a:rPr b="0" i="0" lang="en-US" sz="2300" u="none" cap="none" strike="noStrike">
                  <a:solidFill>
                    <a:schemeClr val="lt1"/>
                  </a:solidFill>
                  <a:latin typeface="Arial"/>
                  <a:ea typeface="Arial"/>
                  <a:cs typeface="Arial"/>
                  <a:sym typeface="Arial"/>
                </a:rPr>
                <a:t>Storm Events</a:t>
              </a:r>
              <a:endParaRPr b="0" i="0" sz="2300" u="none" cap="none" strike="noStrike">
                <a:solidFill>
                  <a:schemeClr val="lt1"/>
                </a:solidFill>
                <a:latin typeface="Arial"/>
                <a:ea typeface="Arial"/>
                <a:cs typeface="Arial"/>
                <a:sym typeface="Arial"/>
              </a:endParaRPr>
            </a:p>
          </p:txBody>
        </p:sp>
        <p:sp>
          <p:nvSpPr>
            <p:cNvPr id="188" name="Google Shape;188;p18"/>
            <p:cNvSpPr/>
            <p:nvPr/>
          </p:nvSpPr>
          <p:spPr>
            <a:xfrm>
              <a:off x="4085" y="767489"/>
              <a:ext cx="2456805" cy="3987369"/>
            </a:xfrm>
            <a:prstGeom prst="rect">
              <a:avLst/>
            </a:prstGeom>
            <a:solidFill>
              <a:srgbClr val="D5DADF">
                <a:alpha val="89803"/>
              </a:srgbClr>
            </a:solidFill>
            <a:ln cap="flat" cmpd="sng" w="12700">
              <a:solidFill>
                <a:srgbClr val="D5DADF">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8"/>
            <p:cNvSpPr txBox="1"/>
            <p:nvPr/>
          </p:nvSpPr>
          <p:spPr>
            <a:xfrm>
              <a:off x="4085" y="767489"/>
              <a:ext cx="2456805" cy="3987369"/>
            </a:xfrm>
            <a:prstGeom prst="rect">
              <a:avLst/>
            </a:prstGeom>
            <a:noFill/>
            <a:ln>
              <a:noFill/>
            </a:ln>
          </p:spPr>
          <p:txBody>
            <a:bodyPr anchorCtr="0" anchor="t" bIns="184000" lIns="122675" spcFirstLastPara="1" rIns="163575" wrap="square" tIns="122675">
              <a:noAutofit/>
            </a:bodyPr>
            <a:lstStyle/>
            <a:p>
              <a:pPr indent="-228600" lvl="1" marL="228600" marR="0" rtl="0" algn="l">
                <a:lnSpc>
                  <a:spcPct val="90000"/>
                </a:lnSpc>
                <a:spcBef>
                  <a:spcPts val="0"/>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Storm Jude- 2013- 160KMpH winds Killed 5 People</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Tornado- 2005 19 injuries £40 million damage in Birmingham</a:t>
              </a:r>
              <a:endParaRPr b="0" i="0" sz="2300" u="none" cap="none" strike="noStrike">
                <a:solidFill>
                  <a:schemeClr val="dk1"/>
                </a:solidFill>
                <a:latin typeface="Arial"/>
                <a:ea typeface="Arial"/>
                <a:cs typeface="Arial"/>
                <a:sym typeface="Arial"/>
              </a:endParaRPr>
            </a:p>
          </p:txBody>
        </p:sp>
        <p:sp>
          <p:nvSpPr>
            <p:cNvPr id="190" name="Google Shape;190;p18"/>
            <p:cNvSpPr/>
            <p:nvPr/>
          </p:nvSpPr>
          <p:spPr>
            <a:xfrm>
              <a:off x="2804844" y="105089"/>
              <a:ext cx="2456805" cy="662400"/>
            </a:xfrm>
            <a:prstGeom prst="rect">
              <a:avLst/>
            </a:prstGeom>
            <a:solidFill>
              <a:srgbClr val="77C092"/>
            </a:solidFill>
            <a:ln cap="flat" cmpd="sng" w="12700">
              <a:solidFill>
                <a:srgbClr val="77C0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8"/>
            <p:cNvSpPr txBox="1"/>
            <p:nvPr/>
          </p:nvSpPr>
          <p:spPr>
            <a:xfrm>
              <a:off x="2804844" y="105089"/>
              <a:ext cx="2456805" cy="662400"/>
            </a:xfrm>
            <a:prstGeom prst="rect">
              <a:avLst/>
            </a:prstGeom>
            <a:noFill/>
            <a:ln>
              <a:noFill/>
            </a:ln>
          </p:spPr>
          <p:txBody>
            <a:bodyPr anchorCtr="0" anchor="ctr" bIns="93450" lIns="163575" spcFirstLastPara="1" rIns="163575" wrap="square" tIns="93450">
              <a:noAutofit/>
            </a:bodyPr>
            <a:lstStyle/>
            <a:p>
              <a:pPr indent="0" lvl="0" marL="0" marR="0" rtl="0" algn="ctr">
                <a:lnSpc>
                  <a:spcPct val="90000"/>
                </a:lnSpc>
                <a:spcBef>
                  <a:spcPts val="0"/>
                </a:spcBef>
                <a:spcAft>
                  <a:spcPts val="0"/>
                </a:spcAft>
                <a:buClr>
                  <a:schemeClr val="lt1"/>
                </a:buClr>
                <a:buSzPts val="2300"/>
                <a:buFont typeface="Arial"/>
                <a:buNone/>
              </a:pPr>
              <a:r>
                <a:rPr b="0" i="0" lang="en-US" sz="2300" u="none" cap="none" strike="noStrike">
                  <a:solidFill>
                    <a:schemeClr val="lt1"/>
                  </a:solidFill>
                  <a:latin typeface="Arial"/>
                  <a:ea typeface="Arial"/>
                  <a:cs typeface="Arial"/>
                  <a:sym typeface="Arial"/>
                </a:rPr>
                <a:t>Flooding </a:t>
              </a:r>
              <a:endParaRPr b="0" i="0" sz="2300" u="none" cap="none" strike="noStrike">
                <a:solidFill>
                  <a:schemeClr val="lt1"/>
                </a:solidFill>
                <a:latin typeface="Arial"/>
                <a:ea typeface="Arial"/>
                <a:cs typeface="Arial"/>
                <a:sym typeface="Arial"/>
              </a:endParaRPr>
            </a:p>
          </p:txBody>
        </p:sp>
        <p:sp>
          <p:nvSpPr>
            <p:cNvPr id="192" name="Google Shape;192;p18"/>
            <p:cNvSpPr/>
            <p:nvPr/>
          </p:nvSpPr>
          <p:spPr>
            <a:xfrm>
              <a:off x="2804844" y="767489"/>
              <a:ext cx="2456805" cy="3987369"/>
            </a:xfrm>
            <a:prstGeom prst="rect">
              <a:avLst/>
            </a:prstGeom>
            <a:solidFill>
              <a:srgbClr val="D4E7D9">
                <a:alpha val="89803"/>
              </a:srgbClr>
            </a:solidFill>
            <a:ln cap="flat" cmpd="sng" w="12700">
              <a:solidFill>
                <a:srgbClr val="D4E7D9">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8"/>
            <p:cNvSpPr txBox="1"/>
            <p:nvPr/>
          </p:nvSpPr>
          <p:spPr>
            <a:xfrm>
              <a:off x="2804844" y="767489"/>
              <a:ext cx="2456805" cy="3987369"/>
            </a:xfrm>
            <a:prstGeom prst="rect">
              <a:avLst/>
            </a:prstGeom>
            <a:noFill/>
            <a:ln>
              <a:noFill/>
            </a:ln>
          </p:spPr>
          <p:txBody>
            <a:bodyPr anchorCtr="0" anchor="t" bIns="184000" lIns="122675" spcFirstLastPara="1" rIns="163575" wrap="square" tIns="122675">
              <a:noAutofit/>
            </a:bodyPr>
            <a:lstStyle/>
            <a:p>
              <a:pPr indent="-228600" lvl="1" marL="228600" marR="0" rtl="0" algn="l">
                <a:lnSpc>
                  <a:spcPct val="90000"/>
                </a:lnSpc>
                <a:spcBef>
                  <a:spcPts val="0"/>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Coastal- 1953- 300 people died in storm surge. </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Flash Flooding- 2004- Boscastle overwhelmed with 185mm rail fell in 5 hours. </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Slow- onset- 2014 Henley flooded. </a:t>
              </a:r>
              <a:endParaRPr b="0" i="0" sz="2300" u="none" cap="none" strike="noStrike">
                <a:solidFill>
                  <a:schemeClr val="dk1"/>
                </a:solidFill>
                <a:latin typeface="Arial"/>
                <a:ea typeface="Arial"/>
                <a:cs typeface="Arial"/>
                <a:sym typeface="Arial"/>
              </a:endParaRPr>
            </a:p>
          </p:txBody>
        </p:sp>
        <p:sp>
          <p:nvSpPr>
            <p:cNvPr id="194" name="Google Shape;194;p18"/>
            <p:cNvSpPr/>
            <p:nvPr/>
          </p:nvSpPr>
          <p:spPr>
            <a:xfrm>
              <a:off x="5605603" y="105089"/>
              <a:ext cx="2456805" cy="662400"/>
            </a:xfrm>
            <a:prstGeom prst="rect">
              <a:avLst/>
            </a:prstGeom>
            <a:solidFill>
              <a:srgbClr val="C1D67E"/>
            </a:solidFill>
            <a:ln cap="flat" cmpd="sng" w="12700">
              <a:solidFill>
                <a:srgbClr val="C1D67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8"/>
            <p:cNvSpPr txBox="1"/>
            <p:nvPr/>
          </p:nvSpPr>
          <p:spPr>
            <a:xfrm>
              <a:off x="5605603" y="105089"/>
              <a:ext cx="2456805" cy="662400"/>
            </a:xfrm>
            <a:prstGeom prst="rect">
              <a:avLst/>
            </a:prstGeom>
            <a:noFill/>
            <a:ln>
              <a:noFill/>
            </a:ln>
          </p:spPr>
          <p:txBody>
            <a:bodyPr anchorCtr="0" anchor="ctr" bIns="93450" lIns="163575" spcFirstLastPara="1" rIns="163575" wrap="square" tIns="93450">
              <a:noAutofit/>
            </a:bodyPr>
            <a:lstStyle/>
            <a:p>
              <a:pPr indent="0" lvl="0" marL="0" marR="0" rtl="0" algn="ctr">
                <a:lnSpc>
                  <a:spcPct val="90000"/>
                </a:lnSpc>
                <a:spcBef>
                  <a:spcPts val="0"/>
                </a:spcBef>
                <a:spcAft>
                  <a:spcPts val="0"/>
                </a:spcAft>
                <a:buClr>
                  <a:schemeClr val="lt1"/>
                </a:buClr>
                <a:buSzPts val="2300"/>
                <a:buFont typeface="Arial"/>
                <a:buNone/>
              </a:pPr>
              <a:r>
                <a:rPr b="0" i="0" lang="en-US" sz="2300" u="none" cap="none" strike="noStrike">
                  <a:solidFill>
                    <a:schemeClr val="lt1"/>
                  </a:solidFill>
                  <a:latin typeface="Arial"/>
                  <a:ea typeface="Arial"/>
                  <a:cs typeface="Arial"/>
                  <a:sym typeface="Arial"/>
                </a:rPr>
                <a:t>Drought </a:t>
              </a:r>
              <a:endParaRPr b="0" i="0" sz="2300" u="none" cap="none" strike="noStrike">
                <a:solidFill>
                  <a:schemeClr val="lt1"/>
                </a:solidFill>
                <a:latin typeface="Arial"/>
                <a:ea typeface="Arial"/>
                <a:cs typeface="Arial"/>
                <a:sym typeface="Arial"/>
              </a:endParaRPr>
            </a:p>
          </p:txBody>
        </p:sp>
        <p:sp>
          <p:nvSpPr>
            <p:cNvPr id="196" name="Google Shape;196;p18"/>
            <p:cNvSpPr/>
            <p:nvPr/>
          </p:nvSpPr>
          <p:spPr>
            <a:xfrm>
              <a:off x="5605603" y="767489"/>
              <a:ext cx="2456805" cy="3987369"/>
            </a:xfrm>
            <a:prstGeom prst="rect">
              <a:avLst/>
            </a:prstGeom>
            <a:solidFill>
              <a:srgbClr val="ECEED5">
                <a:alpha val="89803"/>
              </a:srgbClr>
            </a:solidFill>
            <a:ln cap="flat" cmpd="sng" w="12700">
              <a:solidFill>
                <a:srgbClr val="ECEED5">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8"/>
            <p:cNvSpPr txBox="1"/>
            <p:nvPr/>
          </p:nvSpPr>
          <p:spPr>
            <a:xfrm>
              <a:off x="5605603" y="767489"/>
              <a:ext cx="2456805" cy="3987369"/>
            </a:xfrm>
            <a:prstGeom prst="rect">
              <a:avLst/>
            </a:prstGeom>
            <a:noFill/>
            <a:ln>
              <a:noFill/>
            </a:ln>
          </p:spPr>
          <p:txBody>
            <a:bodyPr anchorCtr="0" anchor="t" bIns="184000" lIns="122675" spcFirstLastPara="1" rIns="163575" wrap="square" tIns="122675">
              <a:noAutofit/>
            </a:bodyPr>
            <a:lstStyle/>
            <a:p>
              <a:pPr indent="-228600" lvl="1" marL="228600" marR="0" rtl="0" algn="l">
                <a:lnSpc>
                  <a:spcPct val="90000"/>
                </a:lnSpc>
                <a:spcBef>
                  <a:spcPts val="0"/>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1975-1976 18 months with less than 0.2mm of rain per day.</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Droughts in 2003, 2006 and 2012. </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2003 caused 20,000 deaths across Europe. </a:t>
              </a:r>
              <a:endParaRPr b="0" i="0" sz="2300" u="none" cap="none" strike="noStrike">
                <a:solidFill>
                  <a:schemeClr val="dk1"/>
                </a:solidFill>
                <a:latin typeface="Arial"/>
                <a:ea typeface="Arial"/>
                <a:cs typeface="Arial"/>
                <a:sym typeface="Arial"/>
              </a:endParaRPr>
            </a:p>
          </p:txBody>
        </p:sp>
        <p:sp>
          <p:nvSpPr>
            <p:cNvPr id="198" name="Google Shape;198;p18"/>
            <p:cNvSpPr/>
            <p:nvPr/>
          </p:nvSpPr>
          <p:spPr>
            <a:xfrm>
              <a:off x="8406362" y="105089"/>
              <a:ext cx="2456805" cy="662400"/>
            </a:xfrm>
            <a:prstGeom prst="rect">
              <a:avLst/>
            </a:prstGeom>
            <a:solidFill>
              <a:srgbClr val="E78E8A"/>
            </a:solidFill>
            <a:ln cap="flat" cmpd="sng" w="12700">
              <a:solidFill>
                <a:srgbClr val="E78E8A"/>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8"/>
            <p:cNvSpPr txBox="1"/>
            <p:nvPr/>
          </p:nvSpPr>
          <p:spPr>
            <a:xfrm>
              <a:off x="8406362" y="105089"/>
              <a:ext cx="2456805" cy="662400"/>
            </a:xfrm>
            <a:prstGeom prst="rect">
              <a:avLst/>
            </a:prstGeom>
            <a:noFill/>
            <a:ln>
              <a:noFill/>
            </a:ln>
          </p:spPr>
          <p:txBody>
            <a:bodyPr anchorCtr="0" anchor="ctr" bIns="93450" lIns="163575" spcFirstLastPara="1" rIns="163575" wrap="square" tIns="93450">
              <a:noAutofit/>
            </a:bodyPr>
            <a:lstStyle/>
            <a:p>
              <a:pPr indent="0" lvl="0" marL="0" marR="0" rtl="0" algn="ctr">
                <a:lnSpc>
                  <a:spcPct val="90000"/>
                </a:lnSpc>
                <a:spcBef>
                  <a:spcPts val="0"/>
                </a:spcBef>
                <a:spcAft>
                  <a:spcPts val="0"/>
                </a:spcAft>
                <a:buClr>
                  <a:schemeClr val="lt1"/>
                </a:buClr>
                <a:buSzPts val="2300"/>
                <a:buFont typeface="Arial"/>
                <a:buNone/>
              </a:pPr>
              <a:r>
                <a:rPr b="0" i="0" lang="en-US" sz="2300" u="none" cap="none" strike="noStrike">
                  <a:solidFill>
                    <a:schemeClr val="lt1"/>
                  </a:solidFill>
                  <a:latin typeface="Arial"/>
                  <a:ea typeface="Arial"/>
                  <a:cs typeface="Arial"/>
                  <a:sym typeface="Arial"/>
                </a:rPr>
                <a:t>Extreme cold</a:t>
              </a:r>
              <a:endParaRPr b="0" i="0" sz="2300" u="none" cap="none" strike="noStrike">
                <a:solidFill>
                  <a:schemeClr val="lt1"/>
                </a:solidFill>
                <a:latin typeface="Arial"/>
                <a:ea typeface="Arial"/>
                <a:cs typeface="Arial"/>
                <a:sym typeface="Arial"/>
              </a:endParaRPr>
            </a:p>
          </p:txBody>
        </p:sp>
        <p:sp>
          <p:nvSpPr>
            <p:cNvPr id="200" name="Google Shape;200;p18"/>
            <p:cNvSpPr/>
            <p:nvPr/>
          </p:nvSpPr>
          <p:spPr>
            <a:xfrm>
              <a:off x="8406362" y="767489"/>
              <a:ext cx="2456805" cy="3987369"/>
            </a:xfrm>
            <a:prstGeom prst="rect">
              <a:avLst/>
            </a:prstGeom>
            <a:solidFill>
              <a:srgbClr val="F4D8D8">
                <a:alpha val="89803"/>
              </a:srgbClr>
            </a:solidFill>
            <a:ln cap="flat" cmpd="sng" w="12700">
              <a:solidFill>
                <a:srgbClr val="F4D8D8">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8"/>
            <p:cNvSpPr txBox="1"/>
            <p:nvPr/>
          </p:nvSpPr>
          <p:spPr>
            <a:xfrm>
              <a:off x="8406362" y="767489"/>
              <a:ext cx="2456805" cy="3987369"/>
            </a:xfrm>
            <a:prstGeom prst="rect">
              <a:avLst/>
            </a:prstGeom>
            <a:noFill/>
            <a:ln>
              <a:noFill/>
            </a:ln>
          </p:spPr>
          <p:txBody>
            <a:bodyPr anchorCtr="0" anchor="t" bIns="184000" lIns="122675" spcFirstLastPara="1" rIns="163575" wrap="square" tIns="122675">
              <a:noAutofit/>
            </a:bodyPr>
            <a:lstStyle/>
            <a:p>
              <a:pPr indent="-228600" lvl="1" marL="228600" marR="0" rtl="0" algn="l">
                <a:lnSpc>
                  <a:spcPct val="90000"/>
                </a:lnSpc>
                <a:spcBef>
                  <a:spcPts val="0"/>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1946-1947</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1962-1963</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1978-1979</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2010-2011</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2014-2015 extremely cold winters. </a:t>
              </a:r>
              <a:endParaRPr b="0" i="0" sz="2300" u="none" cap="none" strike="noStrike">
                <a:solidFill>
                  <a:schemeClr val="dk1"/>
                </a:solidFill>
                <a:latin typeface="Arial"/>
                <a:ea typeface="Arial"/>
                <a:cs typeface="Arial"/>
                <a:sym typeface="Arial"/>
              </a:endParaRPr>
            </a:p>
            <a:p>
              <a:pPr indent="-228600" lvl="1" marL="228600" marR="0" rtl="0" algn="l">
                <a:lnSpc>
                  <a:spcPct val="90000"/>
                </a:lnSpc>
                <a:spcBef>
                  <a:spcPts val="345"/>
                </a:spcBef>
                <a:spcAft>
                  <a:spcPts val="0"/>
                </a:spcAft>
                <a:buClr>
                  <a:schemeClr val="dk1"/>
                </a:buClr>
                <a:buSzPts val="2300"/>
                <a:buFont typeface="Arial"/>
                <a:buChar char="•"/>
              </a:pPr>
              <a:r>
                <a:rPr b="0" i="0" lang="en-US" sz="2300" u="none" cap="none" strike="noStrike">
                  <a:solidFill>
                    <a:schemeClr val="dk1"/>
                  </a:solidFill>
                  <a:latin typeface="Arial"/>
                  <a:ea typeface="Arial"/>
                  <a:cs typeface="Arial"/>
                  <a:sym typeface="Arial"/>
                </a:rPr>
                <a:t>January 2014 17,000 trains were cancelled. </a:t>
              </a:r>
              <a:endParaRPr b="0" i="0" sz="2300" u="none" cap="none" strike="noStrike">
                <a:solidFill>
                  <a:schemeClr val="dk1"/>
                </a:solidFill>
                <a:latin typeface="Arial"/>
                <a:ea typeface="Arial"/>
                <a:cs typeface="Arial"/>
                <a:sym typeface="Aria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9"/>
          <p:cNvSpPr txBox="1"/>
          <p:nvPr>
            <p:ph type="title"/>
          </p:nvPr>
        </p:nvSpPr>
        <p:spPr>
          <a:xfrm>
            <a:off x="420624" y="365125"/>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Flooding, Cumbria (2009)</a:t>
            </a:r>
            <a:endParaRPr/>
          </a:p>
        </p:txBody>
      </p:sp>
      <p:grpSp>
        <p:nvGrpSpPr>
          <p:cNvPr id="207" name="Google Shape;207;p19"/>
          <p:cNvGrpSpPr/>
          <p:nvPr/>
        </p:nvGrpSpPr>
        <p:grpSpPr>
          <a:xfrm>
            <a:off x="425824" y="1535640"/>
            <a:ext cx="11083313" cy="4998520"/>
            <a:chOff x="5200" y="79702"/>
            <a:chExt cx="11083313" cy="4998520"/>
          </a:xfrm>
        </p:grpSpPr>
        <p:sp>
          <p:nvSpPr>
            <p:cNvPr id="208" name="Google Shape;208;p19"/>
            <p:cNvSpPr/>
            <p:nvPr/>
          </p:nvSpPr>
          <p:spPr>
            <a:xfrm>
              <a:off x="5200" y="79702"/>
              <a:ext cx="1993401" cy="695732"/>
            </a:xfrm>
            <a:prstGeom prst="rect">
              <a:avLst/>
            </a:prstGeom>
            <a:solidFill>
              <a:srgbClr val="E7908B"/>
            </a:solidFill>
            <a:ln cap="flat" cmpd="sng" w="12700">
              <a:solidFill>
                <a:srgbClr val="E7908B"/>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9"/>
            <p:cNvSpPr txBox="1"/>
            <p:nvPr/>
          </p:nvSpPr>
          <p:spPr>
            <a:xfrm>
              <a:off x="5200" y="79702"/>
              <a:ext cx="1993401" cy="695732"/>
            </a:xfrm>
            <a:prstGeom prst="rect">
              <a:avLst/>
            </a:prstGeom>
            <a:no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chemeClr val="lt1"/>
                </a:buClr>
                <a:buSzPts val="1900"/>
                <a:buFont typeface="Arial"/>
                <a:buNone/>
              </a:pPr>
              <a:r>
                <a:rPr b="0" i="0" lang="en-US" sz="1900" u="none" cap="none" strike="noStrike">
                  <a:solidFill>
                    <a:schemeClr val="lt1"/>
                  </a:solidFill>
                  <a:latin typeface="Arial"/>
                  <a:ea typeface="Arial"/>
                  <a:cs typeface="Arial"/>
                  <a:sym typeface="Arial"/>
                </a:rPr>
                <a:t>Causes </a:t>
              </a:r>
              <a:endParaRPr b="0" i="0" sz="1900" u="none" cap="none" strike="noStrike">
                <a:solidFill>
                  <a:schemeClr val="lt1"/>
                </a:solidFill>
                <a:latin typeface="Arial"/>
                <a:ea typeface="Arial"/>
                <a:cs typeface="Arial"/>
                <a:sym typeface="Arial"/>
              </a:endParaRPr>
            </a:p>
          </p:txBody>
        </p:sp>
        <p:sp>
          <p:nvSpPr>
            <p:cNvPr id="210" name="Google Shape;210;p19"/>
            <p:cNvSpPr/>
            <p:nvPr/>
          </p:nvSpPr>
          <p:spPr>
            <a:xfrm>
              <a:off x="5200" y="775435"/>
              <a:ext cx="1993401" cy="4302787"/>
            </a:xfrm>
            <a:prstGeom prst="rect">
              <a:avLst/>
            </a:prstGeom>
            <a:solidFill>
              <a:srgbClr val="F6D8D7">
                <a:alpha val="89803"/>
              </a:srgbClr>
            </a:solidFill>
            <a:ln cap="flat" cmpd="sng" w="12700">
              <a:solidFill>
                <a:srgbClr val="F6D8D7">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9"/>
            <p:cNvSpPr txBox="1"/>
            <p:nvPr/>
          </p:nvSpPr>
          <p:spPr>
            <a:xfrm>
              <a:off x="5200" y="775435"/>
              <a:ext cx="1993401" cy="4302787"/>
            </a:xfrm>
            <a:prstGeom prst="rect">
              <a:avLst/>
            </a:prstGeom>
            <a:noFill/>
            <a:ln>
              <a:noFill/>
            </a:ln>
          </p:spPr>
          <p:txBody>
            <a:bodyPr anchorCtr="0" anchor="t" bIns="152000" lIns="101325" spcFirstLastPara="1" rIns="135125" wrap="square" tIns="101325">
              <a:noAutofit/>
            </a:bodyPr>
            <a:lstStyle/>
            <a:p>
              <a:pPr indent="-171450" lvl="1" marL="171450" marR="0" rtl="0" algn="l">
                <a:lnSpc>
                  <a:spcPct val="90000"/>
                </a:lnSpc>
                <a:spcBef>
                  <a:spcPts val="0"/>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Atlantic Depression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Heavy rainfall for a month before the flooding</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Already saturated soils couldn’t take anymore water.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Very heavy Rainfall for two days before flood</a:t>
              </a:r>
              <a:endParaRPr b="0" i="0" sz="1900" u="none" cap="none" strike="noStrike">
                <a:solidFill>
                  <a:schemeClr val="dk1"/>
                </a:solidFill>
                <a:latin typeface="Arial"/>
                <a:ea typeface="Arial"/>
                <a:cs typeface="Arial"/>
                <a:sym typeface="Arial"/>
              </a:endParaRPr>
            </a:p>
          </p:txBody>
        </p:sp>
        <p:sp>
          <p:nvSpPr>
            <p:cNvPr id="212" name="Google Shape;212;p19"/>
            <p:cNvSpPr/>
            <p:nvPr/>
          </p:nvSpPr>
          <p:spPr>
            <a:xfrm>
              <a:off x="2277678" y="79702"/>
              <a:ext cx="1993401" cy="695732"/>
            </a:xfrm>
            <a:prstGeom prst="rect">
              <a:avLst/>
            </a:prstGeom>
            <a:solidFill>
              <a:srgbClr val="B5DF84"/>
            </a:solidFill>
            <a:ln cap="flat" cmpd="sng" w="12700">
              <a:solidFill>
                <a:srgbClr val="B5DF8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9"/>
            <p:cNvSpPr txBox="1"/>
            <p:nvPr/>
          </p:nvSpPr>
          <p:spPr>
            <a:xfrm>
              <a:off x="2277678" y="79702"/>
              <a:ext cx="1993401" cy="695732"/>
            </a:xfrm>
            <a:prstGeom prst="rect">
              <a:avLst/>
            </a:prstGeom>
            <a:no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chemeClr val="lt1"/>
                </a:buClr>
                <a:buSzPts val="1900"/>
                <a:buFont typeface="Arial"/>
                <a:buNone/>
              </a:pPr>
              <a:r>
                <a:rPr b="0" i="0" lang="en-US" sz="1900" u="none" cap="none" strike="noStrike">
                  <a:solidFill>
                    <a:schemeClr val="lt1"/>
                  </a:solidFill>
                  <a:latin typeface="Arial"/>
                  <a:ea typeface="Arial"/>
                  <a:cs typeface="Arial"/>
                  <a:sym typeface="Arial"/>
                </a:rPr>
                <a:t>Social Impacts </a:t>
              </a:r>
              <a:endParaRPr b="0" i="0" sz="1900" u="none" cap="none" strike="noStrike">
                <a:solidFill>
                  <a:schemeClr val="lt1"/>
                </a:solidFill>
                <a:latin typeface="Arial"/>
                <a:ea typeface="Arial"/>
                <a:cs typeface="Arial"/>
                <a:sym typeface="Arial"/>
              </a:endParaRPr>
            </a:p>
          </p:txBody>
        </p:sp>
        <p:sp>
          <p:nvSpPr>
            <p:cNvPr id="214" name="Google Shape;214;p19"/>
            <p:cNvSpPr/>
            <p:nvPr/>
          </p:nvSpPr>
          <p:spPr>
            <a:xfrm>
              <a:off x="2277678" y="775435"/>
              <a:ext cx="1993401" cy="4302787"/>
            </a:xfrm>
            <a:prstGeom prst="rect">
              <a:avLst/>
            </a:prstGeom>
            <a:solidFill>
              <a:srgbClr val="E6F3D6">
                <a:alpha val="89803"/>
              </a:srgbClr>
            </a:solidFill>
            <a:ln cap="flat" cmpd="sng" w="12700">
              <a:solidFill>
                <a:srgbClr val="E6F3D6">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9"/>
            <p:cNvSpPr txBox="1"/>
            <p:nvPr/>
          </p:nvSpPr>
          <p:spPr>
            <a:xfrm>
              <a:off x="2277678" y="775435"/>
              <a:ext cx="1993401" cy="4302787"/>
            </a:xfrm>
            <a:prstGeom prst="rect">
              <a:avLst/>
            </a:prstGeom>
            <a:noFill/>
            <a:ln>
              <a:noFill/>
            </a:ln>
          </p:spPr>
          <p:txBody>
            <a:bodyPr anchorCtr="0" anchor="t" bIns="152000" lIns="101325" spcFirstLastPara="1" rIns="135125" wrap="square" tIns="101325">
              <a:noAutofit/>
            </a:bodyPr>
            <a:lstStyle/>
            <a:p>
              <a:pPr indent="-171450" lvl="1" marL="171450" marR="0" rtl="0" algn="l">
                <a:lnSpc>
                  <a:spcPct val="90000"/>
                </a:lnSpc>
                <a:spcBef>
                  <a:spcPts val="0"/>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1,500 home affected.</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Policer Officer Bill  Barker was killed.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Rainwater contaminated with sewage brought health risks  </a:t>
              </a:r>
              <a:endParaRPr b="0" i="0" sz="1900" u="none" cap="none" strike="noStrike">
                <a:solidFill>
                  <a:schemeClr val="dk1"/>
                </a:solidFill>
                <a:latin typeface="Arial"/>
                <a:ea typeface="Arial"/>
                <a:cs typeface="Arial"/>
                <a:sym typeface="Arial"/>
              </a:endParaRPr>
            </a:p>
            <a:p>
              <a:pPr indent="-50800" lvl="1" marL="171450" marR="0" rtl="0" algn="l">
                <a:lnSpc>
                  <a:spcPct val="90000"/>
                </a:lnSpc>
                <a:spcBef>
                  <a:spcPts val="285"/>
                </a:spcBef>
                <a:spcAft>
                  <a:spcPts val="0"/>
                </a:spcAft>
                <a:buClr>
                  <a:schemeClr val="dk1"/>
                </a:buClr>
                <a:buSzPts val="1900"/>
                <a:buFont typeface="Arial"/>
                <a:buNone/>
              </a:pPr>
              <a:r>
                <a:t/>
              </a:r>
              <a:endParaRPr b="0" i="0" sz="1900" u="none" cap="none" strike="noStrike">
                <a:solidFill>
                  <a:schemeClr val="dk1"/>
                </a:solidFill>
                <a:latin typeface="Arial"/>
                <a:ea typeface="Arial"/>
                <a:cs typeface="Arial"/>
                <a:sym typeface="Arial"/>
              </a:endParaRPr>
            </a:p>
          </p:txBody>
        </p:sp>
        <p:sp>
          <p:nvSpPr>
            <p:cNvPr id="216" name="Google Shape;216;p19"/>
            <p:cNvSpPr/>
            <p:nvPr/>
          </p:nvSpPr>
          <p:spPr>
            <a:xfrm>
              <a:off x="4550156" y="79702"/>
              <a:ext cx="1993401" cy="695732"/>
            </a:xfrm>
            <a:prstGeom prst="rect">
              <a:avLst/>
            </a:prstGeom>
            <a:solidFill>
              <a:srgbClr val="7FD6C9"/>
            </a:solidFill>
            <a:ln cap="flat" cmpd="sng" w="12700">
              <a:solidFill>
                <a:srgbClr val="7FD6C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9"/>
            <p:cNvSpPr txBox="1"/>
            <p:nvPr/>
          </p:nvSpPr>
          <p:spPr>
            <a:xfrm>
              <a:off x="4550156" y="79702"/>
              <a:ext cx="1993401" cy="695732"/>
            </a:xfrm>
            <a:prstGeom prst="rect">
              <a:avLst/>
            </a:prstGeom>
            <a:no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chemeClr val="lt1"/>
                </a:buClr>
                <a:buSzPts val="1900"/>
                <a:buFont typeface="Arial"/>
                <a:buNone/>
              </a:pPr>
              <a:r>
                <a:rPr b="0" i="0" lang="en-US" sz="1900" u="none" cap="none" strike="noStrike">
                  <a:solidFill>
                    <a:schemeClr val="lt1"/>
                  </a:solidFill>
                  <a:latin typeface="Arial"/>
                  <a:ea typeface="Arial"/>
                  <a:cs typeface="Arial"/>
                  <a:sym typeface="Arial"/>
                </a:rPr>
                <a:t>Economic Impacts </a:t>
              </a:r>
              <a:endParaRPr b="0" i="0" sz="1900" u="none" cap="none" strike="noStrike">
                <a:solidFill>
                  <a:schemeClr val="lt1"/>
                </a:solidFill>
                <a:latin typeface="Arial"/>
                <a:ea typeface="Arial"/>
                <a:cs typeface="Arial"/>
                <a:sym typeface="Arial"/>
              </a:endParaRPr>
            </a:p>
          </p:txBody>
        </p:sp>
        <p:sp>
          <p:nvSpPr>
            <p:cNvPr id="218" name="Google Shape;218;p19"/>
            <p:cNvSpPr/>
            <p:nvPr/>
          </p:nvSpPr>
          <p:spPr>
            <a:xfrm>
              <a:off x="4550156" y="775435"/>
              <a:ext cx="1993401" cy="4302787"/>
            </a:xfrm>
            <a:prstGeom prst="rect">
              <a:avLst/>
            </a:prstGeom>
            <a:solidFill>
              <a:srgbClr val="D6EFEC">
                <a:alpha val="89803"/>
              </a:srgbClr>
            </a:solidFill>
            <a:ln cap="flat" cmpd="sng" w="12700">
              <a:solidFill>
                <a:srgbClr val="D6EFE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9"/>
            <p:cNvSpPr txBox="1"/>
            <p:nvPr/>
          </p:nvSpPr>
          <p:spPr>
            <a:xfrm>
              <a:off x="4550156" y="775435"/>
              <a:ext cx="1993401" cy="4302787"/>
            </a:xfrm>
            <a:prstGeom prst="rect">
              <a:avLst/>
            </a:prstGeom>
            <a:noFill/>
            <a:ln>
              <a:noFill/>
            </a:ln>
          </p:spPr>
          <p:txBody>
            <a:bodyPr anchorCtr="0" anchor="t" bIns="152000" lIns="101325" spcFirstLastPara="1" rIns="135125" wrap="square" tIns="101325">
              <a:noAutofit/>
            </a:bodyPr>
            <a:lstStyle/>
            <a:p>
              <a:pPr indent="-171450" lvl="1" marL="171450" marR="0" rtl="0" algn="l">
                <a:lnSpc>
                  <a:spcPct val="90000"/>
                </a:lnSpc>
                <a:spcBef>
                  <a:spcPts val="0"/>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Many Businesses closed and did not reopen until long afterwards.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Debris destroyed 6 important regional bridges.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Cockermouth- £100m of damage. </a:t>
              </a:r>
              <a:endParaRPr b="0" i="0" sz="1900" u="none" cap="none" strike="noStrike">
                <a:solidFill>
                  <a:schemeClr val="dk1"/>
                </a:solidFill>
                <a:latin typeface="Arial"/>
                <a:ea typeface="Arial"/>
                <a:cs typeface="Arial"/>
                <a:sym typeface="Arial"/>
              </a:endParaRPr>
            </a:p>
          </p:txBody>
        </p:sp>
        <p:sp>
          <p:nvSpPr>
            <p:cNvPr id="220" name="Google Shape;220;p19"/>
            <p:cNvSpPr/>
            <p:nvPr/>
          </p:nvSpPr>
          <p:spPr>
            <a:xfrm>
              <a:off x="6822634" y="79702"/>
              <a:ext cx="1993401" cy="695732"/>
            </a:xfrm>
            <a:prstGeom prst="rect">
              <a:avLst/>
            </a:prstGeom>
            <a:solidFill>
              <a:srgbClr val="927CCD"/>
            </a:solidFill>
            <a:ln cap="flat" cmpd="sng" w="12700">
              <a:solidFill>
                <a:srgbClr val="927CCD"/>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9"/>
            <p:cNvSpPr txBox="1"/>
            <p:nvPr/>
          </p:nvSpPr>
          <p:spPr>
            <a:xfrm>
              <a:off x="6822634" y="79702"/>
              <a:ext cx="1993401" cy="695732"/>
            </a:xfrm>
            <a:prstGeom prst="rect">
              <a:avLst/>
            </a:prstGeom>
            <a:no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chemeClr val="lt1"/>
                </a:buClr>
                <a:buSzPts val="1900"/>
                <a:buFont typeface="Arial"/>
                <a:buNone/>
              </a:pPr>
              <a:r>
                <a:rPr b="0" i="0" lang="en-US" sz="1900" u="none" cap="none" strike="noStrike">
                  <a:solidFill>
                    <a:schemeClr val="lt1"/>
                  </a:solidFill>
                  <a:latin typeface="Arial"/>
                  <a:ea typeface="Arial"/>
                  <a:cs typeface="Arial"/>
                  <a:sym typeface="Arial"/>
                </a:rPr>
                <a:t>Environmental Impacts</a:t>
              </a:r>
              <a:endParaRPr b="0" i="0" sz="1900" u="none" cap="none" strike="noStrike">
                <a:solidFill>
                  <a:schemeClr val="lt1"/>
                </a:solidFill>
                <a:latin typeface="Arial"/>
                <a:ea typeface="Arial"/>
                <a:cs typeface="Arial"/>
                <a:sym typeface="Arial"/>
              </a:endParaRPr>
            </a:p>
          </p:txBody>
        </p:sp>
        <p:sp>
          <p:nvSpPr>
            <p:cNvPr id="222" name="Google Shape;222;p19"/>
            <p:cNvSpPr/>
            <p:nvPr/>
          </p:nvSpPr>
          <p:spPr>
            <a:xfrm>
              <a:off x="6822634" y="775435"/>
              <a:ext cx="1993401" cy="4302787"/>
            </a:xfrm>
            <a:prstGeom prst="rect">
              <a:avLst/>
            </a:prstGeom>
            <a:solidFill>
              <a:srgbClr val="DDD5EC">
                <a:alpha val="89803"/>
              </a:srgbClr>
            </a:solidFill>
            <a:ln cap="flat" cmpd="sng" w="12700">
              <a:solidFill>
                <a:srgbClr val="DDD5E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9"/>
            <p:cNvSpPr txBox="1"/>
            <p:nvPr/>
          </p:nvSpPr>
          <p:spPr>
            <a:xfrm>
              <a:off x="6822634" y="775435"/>
              <a:ext cx="1993401" cy="4302787"/>
            </a:xfrm>
            <a:prstGeom prst="rect">
              <a:avLst/>
            </a:prstGeom>
            <a:noFill/>
            <a:ln>
              <a:noFill/>
            </a:ln>
          </p:spPr>
          <p:txBody>
            <a:bodyPr anchorCtr="0" anchor="t" bIns="152000" lIns="101325" spcFirstLastPara="1" rIns="135125" wrap="square" tIns="101325">
              <a:noAutofit/>
            </a:bodyPr>
            <a:lstStyle/>
            <a:p>
              <a:pPr indent="-171450" lvl="1" marL="171450" marR="0" rtl="0" algn="l">
                <a:lnSpc>
                  <a:spcPct val="90000"/>
                </a:lnSpc>
                <a:spcBef>
                  <a:spcPts val="0"/>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Water erosion triggered landslides.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Loss of habitats along the river</a:t>
              </a:r>
              <a:endParaRPr b="0" i="0" sz="1900" u="none" cap="none" strike="noStrike">
                <a:solidFill>
                  <a:schemeClr val="dk1"/>
                </a:solidFill>
                <a:latin typeface="Arial"/>
                <a:ea typeface="Arial"/>
                <a:cs typeface="Arial"/>
                <a:sym typeface="Arial"/>
              </a:endParaRPr>
            </a:p>
          </p:txBody>
        </p:sp>
        <p:sp>
          <p:nvSpPr>
            <p:cNvPr id="224" name="Google Shape;224;p19"/>
            <p:cNvSpPr/>
            <p:nvPr/>
          </p:nvSpPr>
          <p:spPr>
            <a:xfrm>
              <a:off x="9095112" y="79702"/>
              <a:ext cx="1993401" cy="695732"/>
            </a:xfrm>
            <a:prstGeom prst="rect">
              <a:avLst/>
            </a:prstGeom>
            <a:solidFill>
              <a:srgbClr val="C27992"/>
            </a:solidFill>
            <a:ln cap="flat" cmpd="sng" w="12700">
              <a:solidFill>
                <a:srgbClr val="C2799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9"/>
            <p:cNvSpPr txBox="1"/>
            <p:nvPr/>
          </p:nvSpPr>
          <p:spPr>
            <a:xfrm>
              <a:off x="9095112" y="79702"/>
              <a:ext cx="1993401" cy="695732"/>
            </a:xfrm>
            <a:prstGeom prst="rect">
              <a:avLst/>
            </a:prstGeom>
            <a:noFill/>
            <a:ln>
              <a:noFill/>
            </a:ln>
          </p:spPr>
          <p:txBody>
            <a:bodyPr anchorCtr="0" anchor="ctr" bIns="77200" lIns="135125" spcFirstLastPara="1" rIns="135125" wrap="square" tIns="77200">
              <a:noAutofit/>
            </a:bodyPr>
            <a:lstStyle/>
            <a:p>
              <a:pPr indent="0" lvl="0" marL="0" marR="0" rtl="0" algn="ctr">
                <a:lnSpc>
                  <a:spcPct val="90000"/>
                </a:lnSpc>
                <a:spcBef>
                  <a:spcPts val="0"/>
                </a:spcBef>
                <a:spcAft>
                  <a:spcPts val="0"/>
                </a:spcAft>
                <a:buClr>
                  <a:schemeClr val="lt1"/>
                </a:buClr>
                <a:buSzPts val="1900"/>
                <a:buFont typeface="Arial"/>
                <a:buNone/>
              </a:pPr>
              <a:r>
                <a:rPr b="0" i="0" lang="en-US" sz="1900" u="none" cap="none" strike="noStrike">
                  <a:solidFill>
                    <a:schemeClr val="lt1"/>
                  </a:solidFill>
                  <a:latin typeface="Arial"/>
                  <a:ea typeface="Arial"/>
                  <a:cs typeface="Arial"/>
                  <a:sym typeface="Arial"/>
                </a:rPr>
                <a:t>Responses </a:t>
              </a:r>
              <a:endParaRPr b="0" i="0" sz="1900" u="none" cap="none" strike="noStrike">
                <a:solidFill>
                  <a:schemeClr val="lt1"/>
                </a:solidFill>
                <a:latin typeface="Arial"/>
                <a:ea typeface="Arial"/>
                <a:cs typeface="Arial"/>
                <a:sym typeface="Arial"/>
              </a:endParaRPr>
            </a:p>
          </p:txBody>
        </p:sp>
        <p:sp>
          <p:nvSpPr>
            <p:cNvPr id="226" name="Google Shape;226;p19"/>
            <p:cNvSpPr/>
            <p:nvPr/>
          </p:nvSpPr>
          <p:spPr>
            <a:xfrm>
              <a:off x="9095112" y="775435"/>
              <a:ext cx="1993401" cy="4302787"/>
            </a:xfrm>
            <a:prstGeom prst="rect">
              <a:avLst/>
            </a:prstGeom>
            <a:solidFill>
              <a:srgbClr val="E8D5DB">
                <a:alpha val="89803"/>
              </a:srgbClr>
            </a:solidFill>
            <a:ln cap="flat" cmpd="sng" w="12700">
              <a:solidFill>
                <a:srgbClr val="E8D5DB">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9"/>
            <p:cNvSpPr txBox="1"/>
            <p:nvPr/>
          </p:nvSpPr>
          <p:spPr>
            <a:xfrm>
              <a:off x="9095112" y="775435"/>
              <a:ext cx="1993401" cy="4302787"/>
            </a:xfrm>
            <a:prstGeom prst="rect">
              <a:avLst/>
            </a:prstGeom>
            <a:noFill/>
            <a:ln>
              <a:noFill/>
            </a:ln>
          </p:spPr>
          <p:txBody>
            <a:bodyPr anchorCtr="0" anchor="t" bIns="152000" lIns="101325" spcFirstLastPara="1" rIns="135125" wrap="square" tIns="101325">
              <a:noAutofit/>
            </a:bodyPr>
            <a:lstStyle/>
            <a:p>
              <a:pPr indent="-171450" lvl="1" marL="171450" marR="0" rtl="0" algn="l">
                <a:lnSpc>
                  <a:spcPct val="90000"/>
                </a:lnSpc>
                <a:spcBef>
                  <a:spcPts val="0"/>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New fold defenses- £4.5million.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Environmental Agency provided improved flood warnings and time to evacuate. </a:t>
              </a:r>
              <a:endParaRPr b="0" i="0" sz="1900" u="none" cap="none" strike="noStrike">
                <a:solidFill>
                  <a:schemeClr val="dk1"/>
                </a:solidFill>
                <a:latin typeface="Arial"/>
                <a:ea typeface="Arial"/>
                <a:cs typeface="Arial"/>
                <a:sym typeface="Arial"/>
              </a:endParaRPr>
            </a:p>
            <a:p>
              <a:pPr indent="-171450" lvl="1" marL="171450" marR="0" rtl="0" algn="l">
                <a:lnSpc>
                  <a:spcPct val="90000"/>
                </a:lnSpc>
                <a:spcBef>
                  <a:spcPts val="285"/>
                </a:spcBef>
                <a:spcAft>
                  <a:spcPts val="0"/>
                </a:spcAft>
                <a:buClr>
                  <a:schemeClr val="dk1"/>
                </a:buClr>
                <a:buSzPts val="1900"/>
                <a:buFont typeface="Arial"/>
                <a:buChar char="•"/>
              </a:pPr>
              <a:r>
                <a:rPr b="0" i="0" lang="en-US" sz="1900" u="none" cap="none" strike="noStrike">
                  <a:solidFill>
                    <a:schemeClr val="dk1"/>
                  </a:solidFill>
                  <a:latin typeface="Arial"/>
                  <a:ea typeface="Arial"/>
                  <a:cs typeface="Arial"/>
                  <a:sym typeface="Arial"/>
                </a:rPr>
                <a:t>Adverts in national newspapers to improve tourism. </a:t>
              </a:r>
              <a:endParaRPr b="0" i="0" sz="1900" u="none" cap="none" strike="noStrike">
                <a:solidFill>
                  <a:schemeClr val="dk1"/>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0"/>
          <p:cNvSpPr txBox="1"/>
          <p:nvPr>
            <p:ph type="title"/>
          </p:nvPr>
        </p:nvSpPr>
        <p:spPr>
          <a:xfrm>
            <a:off x="0" y="56884"/>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River Severn and its estuary </a:t>
            </a:r>
            <a:endParaRPr/>
          </a:p>
        </p:txBody>
      </p:sp>
      <p:grpSp>
        <p:nvGrpSpPr>
          <p:cNvPr id="233" name="Google Shape;233;p20"/>
          <p:cNvGrpSpPr/>
          <p:nvPr/>
        </p:nvGrpSpPr>
        <p:grpSpPr>
          <a:xfrm>
            <a:off x="3194975" y="1094054"/>
            <a:ext cx="8128000" cy="5291326"/>
            <a:chOff x="0" y="63670"/>
            <a:chExt cx="8128000" cy="5291326"/>
          </a:xfrm>
        </p:grpSpPr>
        <p:sp>
          <p:nvSpPr>
            <p:cNvPr id="234" name="Google Shape;234;p20"/>
            <p:cNvSpPr/>
            <p:nvPr/>
          </p:nvSpPr>
          <p:spPr>
            <a:xfrm>
              <a:off x="0" y="285070"/>
              <a:ext cx="8128000" cy="1606500"/>
            </a:xfrm>
            <a:prstGeom prst="rect">
              <a:avLst/>
            </a:prstGeom>
            <a:solidFill>
              <a:schemeClr val="lt1">
                <a:alpha val="89803"/>
              </a:schemeClr>
            </a:solidFill>
            <a:ln cap="flat" cmpd="sng" w="12700">
              <a:solidFill>
                <a:schemeClr val="accent3"/>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0"/>
            <p:cNvSpPr txBox="1"/>
            <p:nvPr/>
          </p:nvSpPr>
          <p:spPr>
            <a:xfrm>
              <a:off x="0" y="285070"/>
              <a:ext cx="8128000" cy="1606500"/>
            </a:xfrm>
            <a:prstGeom prst="rect">
              <a:avLst/>
            </a:prstGeom>
            <a:noFill/>
            <a:ln>
              <a:noFill/>
            </a:ln>
          </p:spPr>
          <p:txBody>
            <a:bodyPr anchorCtr="0" anchor="t" bIns="106675" lIns="630800" spcFirstLastPara="1" rIns="630800" wrap="square" tIns="312400">
              <a:noAutofit/>
            </a:bodyPr>
            <a:lstStyle/>
            <a:p>
              <a:pPr indent="-114300" lvl="1" marL="114300" marR="0" rtl="0" algn="l">
                <a:lnSpc>
                  <a:spcPct val="9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It may have a high tidal range. The River Severn has a tidal range of 15m, which is highest in the world.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It may be very wide.  The Severn Estuary is 3.2 kilometers wide at the old Severn Bridge.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It will have mudflats that are visible during low tides. </a:t>
              </a:r>
              <a:endParaRPr b="0" i="0" sz="1500" u="none" cap="none" strike="noStrike">
                <a:solidFill>
                  <a:schemeClr val="dk1"/>
                </a:solidFill>
                <a:latin typeface="Arial"/>
                <a:ea typeface="Arial"/>
                <a:cs typeface="Arial"/>
                <a:sym typeface="Arial"/>
              </a:endParaRPr>
            </a:p>
            <a:p>
              <a:pPr indent="-19050" lvl="1" marL="114300" marR="0" rtl="0" algn="l">
                <a:lnSpc>
                  <a:spcPct val="90000"/>
                </a:lnSpc>
                <a:spcBef>
                  <a:spcPts val="225"/>
                </a:spcBef>
                <a:spcAft>
                  <a:spcPts val="0"/>
                </a:spcAft>
                <a:buClr>
                  <a:schemeClr val="dk1"/>
                </a:buClr>
                <a:buSzPts val="1500"/>
                <a:buFont typeface="Arial"/>
                <a:buNone/>
              </a:pPr>
              <a:r>
                <a:t/>
              </a:r>
              <a:endParaRPr b="0" i="0" sz="1500" u="none" cap="none" strike="noStrike">
                <a:solidFill>
                  <a:schemeClr val="dk1"/>
                </a:solidFill>
                <a:latin typeface="Arial"/>
                <a:ea typeface="Arial"/>
                <a:cs typeface="Arial"/>
                <a:sym typeface="Arial"/>
              </a:endParaRPr>
            </a:p>
          </p:txBody>
        </p:sp>
        <p:sp>
          <p:nvSpPr>
            <p:cNvPr id="236" name="Google Shape;236;p20"/>
            <p:cNvSpPr/>
            <p:nvPr/>
          </p:nvSpPr>
          <p:spPr>
            <a:xfrm>
              <a:off x="406400" y="63670"/>
              <a:ext cx="5689600" cy="442800"/>
            </a:xfrm>
            <a:prstGeom prst="roundRect">
              <a:avLst>
                <a:gd fmla="val 16667" name="adj"/>
              </a:avLst>
            </a:prstGeom>
            <a:solidFill>
              <a:schemeClr val="accent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0"/>
            <p:cNvSpPr txBox="1"/>
            <p:nvPr/>
          </p:nvSpPr>
          <p:spPr>
            <a:xfrm>
              <a:off x="428016" y="85286"/>
              <a:ext cx="5646368" cy="399568"/>
            </a:xfrm>
            <a:prstGeom prst="rect">
              <a:avLst/>
            </a:prstGeom>
            <a:noFill/>
            <a:ln>
              <a:noFill/>
            </a:ln>
          </p:spPr>
          <p:txBody>
            <a:bodyPr anchorCtr="0" anchor="ctr" bIns="0" lIns="215050" spcFirstLastPara="1" rIns="215050" wrap="square" tIns="0">
              <a:noAutofit/>
            </a:bodyPr>
            <a:lstStyle/>
            <a:p>
              <a:pPr indent="0" lvl="0" marL="0" marR="0" rtl="0" algn="l">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Characteristics</a:t>
              </a:r>
              <a:endParaRPr b="0" i="0" sz="1500" u="none" cap="none" strike="noStrike">
                <a:solidFill>
                  <a:schemeClr val="lt1"/>
                </a:solidFill>
                <a:latin typeface="Arial"/>
                <a:ea typeface="Arial"/>
                <a:cs typeface="Arial"/>
                <a:sym typeface="Arial"/>
              </a:endParaRPr>
            </a:p>
          </p:txBody>
        </p:sp>
        <p:sp>
          <p:nvSpPr>
            <p:cNvPr id="238" name="Google Shape;238;p20"/>
            <p:cNvSpPr/>
            <p:nvPr/>
          </p:nvSpPr>
          <p:spPr>
            <a:xfrm>
              <a:off x="0" y="2193971"/>
              <a:ext cx="8128000" cy="1559250"/>
            </a:xfrm>
            <a:prstGeom prst="rect">
              <a:avLst/>
            </a:prstGeom>
            <a:solidFill>
              <a:schemeClr val="lt1">
                <a:alpha val="89803"/>
              </a:schemeClr>
            </a:solidFill>
            <a:ln cap="flat" cmpd="sng" w="12700">
              <a:solidFill>
                <a:srgbClr val="89CB7B"/>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0"/>
            <p:cNvSpPr txBox="1"/>
            <p:nvPr/>
          </p:nvSpPr>
          <p:spPr>
            <a:xfrm>
              <a:off x="0" y="2193971"/>
              <a:ext cx="8128000" cy="1559250"/>
            </a:xfrm>
            <a:prstGeom prst="rect">
              <a:avLst/>
            </a:prstGeom>
            <a:noFill/>
            <a:ln>
              <a:noFill/>
            </a:ln>
          </p:spPr>
          <p:txBody>
            <a:bodyPr anchorCtr="0" anchor="t" bIns="106675" lIns="630800" spcFirstLastPara="1" rIns="630800" wrap="square" tIns="312400">
              <a:noAutofit/>
            </a:bodyPr>
            <a:lstStyle/>
            <a:p>
              <a:pPr indent="-114300" lvl="1" marL="114300" marR="0" rtl="0" algn="l">
                <a:lnSpc>
                  <a:spcPct val="9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A large river such as the Severn entered the sea at a narrow mouth.</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After the ice age, melting ice causes the sea level to rise- this caused the valley sides to flood. </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The original river is now on the estuary floor where it provides a deep channel for shipping.</a:t>
              </a:r>
              <a:endParaRPr b="0" i="0" sz="1500" u="none" cap="none" strike="noStrike">
                <a:solidFill>
                  <a:schemeClr val="dk1"/>
                </a:solidFill>
                <a:latin typeface="Arial"/>
                <a:ea typeface="Arial"/>
                <a:cs typeface="Arial"/>
                <a:sym typeface="Arial"/>
              </a:endParaRPr>
            </a:p>
          </p:txBody>
        </p:sp>
        <p:sp>
          <p:nvSpPr>
            <p:cNvPr id="240" name="Google Shape;240;p20"/>
            <p:cNvSpPr/>
            <p:nvPr/>
          </p:nvSpPr>
          <p:spPr>
            <a:xfrm>
              <a:off x="406400" y="1972571"/>
              <a:ext cx="5689600" cy="442800"/>
            </a:xfrm>
            <a:prstGeom prst="roundRect">
              <a:avLst>
                <a:gd fmla="val 16667" name="adj"/>
              </a:avLst>
            </a:prstGeom>
            <a:solidFill>
              <a:srgbClr val="89CB7B"/>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0"/>
            <p:cNvSpPr txBox="1"/>
            <p:nvPr/>
          </p:nvSpPr>
          <p:spPr>
            <a:xfrm>
              <a:off x="428016" y="1994187"/>
              <a:ext cx="5646368" cy="399568"/>
            </a:xfrm>
            <a:prstGeom prst="rect">
              <a:avLst/>
            </a:prstGeom>
            <a:noFill/>
            <a:ln>
              <a:noFill/>
            </a:ln>
          </p:spPr>
          <p:txBody>
            <a:bodyPr anchorCtr="0" anchor="ctr" bIns="0" lIns="215050" spcFirstLastPara="1" rIns="215050" wrap="square" tIns="0">
              <a:noAutofit/>
            </a:bodyPr>
            <a:lstStyle/>
            <a:p>
              <a:pPr indent="0" lvl="0" marL="0" marR="0" rtl="0" algn="l">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How is an estuary formed?</a:t>
              </a:r>
              <a:endParaRPr b="0" i="0" sz="1500" u="none" cap="none" strike="noStrike">
                <a:solidFill>
                  <a:schemeClr val="lt1"/>
                </a:solidFill>
                <a:latin typeface="Arial"/>
                <a:ea typeface="Arial"/>
                <a:cs typeface="Arial"/>
                <a:sym typeface="Arial"/>
              </a:endParaRPr>
            </a:p>
          </p:txBody>
        </p:sp>
        <p:sp>
          <p:nvSpPr>
            <p:cNvPr id="242" name="Google Shape;242;p20"/>
            <p:cNvSpPr/>
            <p:nvPr/>
          </p:nvSpPr>
          <p:spPr>
            <a:xfrm>
              <a:off x="0" y="4055621"/>
              <a:ext cx="8128000" cy="1299375"/>
            </a:xfrm>
            <a:prstGeom prst="rect">
              <a:avLst/>
            </a:prstGeom>
            <a:solidFill>
              <a:schemeClr val="lt1">
                <a:alpha val="89803"/>
              </a:schemeClr>
            </a:solidFill>
            <a:ln cap="flat" cmpd="sng" w="12700">
              <a:solidFill>
                <a:srgbClr val="E78E8A"/>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0"/>
            <p:cNvSpPr txBox="1"/>
            <p:nvPr/>
          </p:nvSpPr>
          <p:spPr>
            <a:xfrm>
              <a:off x="0" y="4055621"/>
              <a:ext cx="8128000" cy="1299375"/>
            </a:xfrm>
            <a:prstGeom prst="rect">
              <a:avLst/>
            </a:prstGeom>
            <a:noFill/>
            <a:ln>
              <a:noFill/>
            </a:ln>
          </p:spPr>
          <p:txBody>
            <a:bodyPr anchorCtr="0" anchor="t" bIns="106675" lIns="630800" spcFirstLastPara="1" rIns="630800" wrap="square" tIns="312400">
              <a:noAutofit/>
            </a:bodyPr>
            <a:lstStyle/>
            <a:p>
              <a:pPr indent="-114300" lvl="1" marL="114300" marR="0" rtl="0" algn="l">
                <a:lnSpc>
                  <a:spcPct val="90000"/>
                </a:lnSpc>
                <a:spcBef>
                  <a:spcPts val="0"/>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MudflatsForm in sheltered areas where tidal water flows slowly. As River transports alluvium down to the sea and incoming tide transport sand and marine silt up the estuary.</a:t>
              </a:r>
              <a:endParaRPr b="0" i="0" sz="1500" u="none" cap="none" strike="noStrike">
                <a:solidFill>
                  <a:schemeClr val="dk1"/>
                </a:solidFill>
                <a:latin typeface="Arial"/>
                <a:ea typeface="Arial"/>
                <a:cs typeface="Arial"/>
                <a:sym typeface="Arial"/>
              </a:endParaRPr>
            </a:p>
            <a:p>
              <a:pPr indent="-114300" lvl="1" marL="114300" marR="0" rtl="0" algn="l">
                <a:lnSpc>
                  <a:spcPct val="90000"/>
                </a:lnSpc>
                <a:spcBef>
                  <a:spcPts val="225"/>
                </a:spcBef>
                <a:spcAft>
                  <a:spcPts val="0"/>
                </a:spcAft>
                <a:buClr>
                  <a:schemeClr val="dk1"/>
                </a:buClr>
                <a:buSzPts val="1500"/>
                <a:buFont typeface="Arial"/>
                <a:buChar char="•"/>
              </a:pPr>
              <a:r>
                <a:rPr b="0" i="0" lang="en-US" sz="1500" u="none" cap="none" strike="noStrike">
                  <a:solidFill>
                    <a:schemeClr val="dk1"/>
                  </a:solidFill>
                  <a:latin typeface="Arial"/>
                  <a:ea typeface="Arial"/>
                  <a:cs typeface="Arial"/>
                  <a:sym typeface="Arial"/>
                </a:rPr>
                <a:t>Where the waters meet, velocity is reduced, which causes deposition. This builds up layers of mud called mud flats. They will be covered at high tide but exposed at low tide. </a:t>
              </a:r>
              <a:endParaRPr b="0" i="0" sz="1500" u="none" cap="none" strike="noStrike">
                <a:solidFill>
                  <a:schemeClr val="dk1"/>
                </a:solidFill>
                <a:latin typeface="Arial"/>
                <a:ea typeface="Arial"/>
                <a:cs typeface="Arial"/>
                <a:sym typeface="Arial"/>
              </a:endParaRPr>
            </a:p>
          </p:txBody>
        </p:sp>
        <p:sp>
          <p:nvSpPr>
            <p:cNvPr id="244" name="Google Shape;244;p20"/>
            <p:cNvSpPr/>
            <p:nvPr/>
          </p:nvSpPr>
          <p:spPr>
            <a:xfrm>
              <a:off x="406400" y="3834221"/>
              <a:ext cx="5689600" cy="442800"/>
            </a:xfrm>
            <a:prstGeom prst="roundRect">
              <a:avLst>
                <a:gd fmla="val 16667" name="adj"/>
              </a:avLst>
            </a:prstGeom>
            <a:solidFill>
              <a:srgbClr val="E78E8A"/>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20"/>
            <p:cNvSpPr txBox="1"/>
            <p:nvPr/>
          </p:nvSpPr>
          <p:spPr>
            <a:xfrm>
              <a:off x="428016" y="3855837"/>
              <a:ext cx="5646368" cy="399568"/>
            </a:xfrm>
            <a:prstGeom prst="rect">
              <a:avLst/>
            </a:prstGeom>
            <a:noFill/>
            <a:ln>
              <a:noFill/>
            </a:ln>
          </p:spPr>
          <p:txBody>
            <a:bodyPr anchorCtr="0" anchor="ctr" bIns="0" lIns="215050" spcFirstLastPara="1" rIns="215050" wrap="square" tIns="0">
              <a:noAutofit/>
            </a:bodyPr>
            <a:lstStyle/>
            <a:p>
              <a:pPr indent="0" lvl="0" marL="0" marR="0" rtl="0" algn="l">
                <a:lnSpc>
                  <a:spcPct val="90000"/>
                </a:lnSpc>
                <a:spcBef>
                  <a:spcPts val="0"/>
                </a:spcBef>
                <a:spcAft>
                  <a:spcPts val="0"/>
                </a:spcAft>
                <a:buClr>
                  <a:schemeClr val="lt1"/>
                </a:buClr>
                <a:buSzPts val="1500"/>
                <a:buFont typeface="Arial"/>
                <a:buNone/>
              </a:pPr>
              <a:r>
                <a:rPr b="0" i="0" lang="en-US" sz="1500" u="none" cap="none" strike="noStrike">
                  <a:solidFill>
                    <a:schemeClr val="lt1"/>
                  </a:solidFill>
                  <a:latin typeface="Arial"/>
                  <a:ea typeface="Arial"/>
                  <a:cs typeface="Arial"/>
                  <a:sym typeface="Arial"/>
                </a:rPr>
                <a:t>How are estuary mudflats formed?</a:t>
              </a:r>
              <a:endParaRPr b="0" i="0" sz="1500" u="none" cap="none" strike="noStrike">
                <a:solidFill>
                  <a:schemeClr val="lt1"/>
                </a:solidFill>
                <a:latin typeface="Arial"/>
                <a:ea typeface="Arial"/>
                <a:cs typeface="Arial"/>
                <a:sym typeface="Arial"/>
              </a:endParaRPr>
            </a:p>
          </p:txBody>
        </p:sp>
      </p:grpSp>
      <p:pic>
        <p:nvPicPr>
          <p:cNvPr id="246" name="Google Shape;246;p20"/>
          <p:cNvPicPr preferRelativeResize="0"/>
          <p:nvPr/>
        </p:nvPicPr>
        <p:blipFill rotWithShape="1">
          <a:blip r:embed="rId3">
            <a:alphaModFix/>
          </a:blip>
          <a:srcRect b="0" l="0" r="0" t="0"/>
          <a:stretch/>
        </p:blipFill>
        <p:spPr>
          <a:xfrm>
            <a:off x="293842" y="1723104"/>
            <a:ext cx="2611028" cy="1206910"/>
          </a:xfrm>
          <a:prstGeom prst="rect">
            <a:avLst/>
          </a:prstGeom>
          <a:noFill/>
          <a:ln>
            <a:noFill/>
          </a:ln>
        </p:spPr>
      </p:pic>
      <p:pic>
        <p:nvPicPr>
          <p:cNvPr id="247" name="Google Shape;247;p20"/>
          <p:cNvPicPr preferRelativeResize="0"/>
          <p:nvPr/>
        </p:nvPicPr>
        <p:blipFill rotWithShape="1">
          <a:blip r:embed="rId4">
            <a:alphaModFix/>
          </a:blip>
          <a:srcRect b="0" l="0" r="0" t="0"/>
          <a:stretch/>
        </p:blipFill>
        <p:spPr>
          <a:xfrm>
            <a:off x="0" y="3844258"/>
            <a:ext cx="2962275" cy="1666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21"/>
          <p:cNvSpPr txBox="1"/>
          <p:nvPr>
            <p:ph type="title"/>
          </p:nvPr>
        </p:nvSpPr>
        <p:spPr>
          <a:xfrm>
            <a:off x="1139715" y="0"/>
            <a:ext cx="1054303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5200"/>
              <a:buFont typeface="Arial"/>
              <a:buNone/>
            </a:pPr>
            <a:r>
              <a:rPr lang="en-US"/>
              <a:t>Jubilee River Flood Relief Scheme </a:t>
            </a:r>
            <a:endParaRPr/>
          </a:p>
        </p:txBody>
      </p:sp>
      <p:grpSp>
        <p:nvGrpSpPr>
          <p:cNvPr id="253" name="Google Shape;253;p21"/>
          <p:cNvGrpSpPr/>
          <p:nvPr/>
        </p:nvGrpSpPr>
        <p:grpSpPr>
          <a:xfrm>
            <a:off x="136509" y="1614698"/>
            <a:ext cx="11907143" cy="4822650"/>
            <a:chOff x="3344" y="504989"/>
            <a:chExt cx="11907143" cy="4822650"/>
          </a:xfrm>
        </p:grpSpPr>
        <p:sp>
          <p:nvSpPr>
            <p:cNvPr id="254" name="Google Shape;254;p21"/>
            <p:cNvSpPr/>
            <p:nvPr/>
          </p:nvSpPr>
          <p:spPr>
            <a:xfrm>
              <a:off x="3344"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21"/>
            <p:cNvSpPr txBox="1"/>
            <p:nvPr/>
          </p:nvSpPr>
          <p:spPr>
            <a:xfrm>
              <a:off x="3344"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Background</a:t>
              </a:r>
              <a:endParaRPr b="0" i="0" sz="1400" u="none" cap="none" strike="noStrike">
                <a:solidFill>
                  <a:schemeClr val="lt1"/>
                </a:solidFill>
                <a:latin typeface="Arial"/>
                <a:ea typeface="Arial"/>
                <a:cs typeface="Arial"/>
                <a:sym typeface="Arial"/>
              </a:endParaRPr>
            </a:p>
          </p:txBody>
        </p:sp>
        <p:sp>
          <p:nvSpPr>
            <p:cNvPr id="256" name="Google Shape;256;p21"/>
            <p:cNvSpPr/>
            <p:nvPr/>
          </p:nvSpPr>
          <p:spPr>
            <a:xfrm>
              <a:off x="3344"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21"/>
            <p:cNvSpPr txBox="1"/>
            <p:nvPr/>
          </p:nvSpPr>
          <p:spPr>
            <a:xfrm>
              <a:off x="3344"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Jubilee River is a relief channel for the River Thames in South East England.</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It runs through Berkshire and Buckinghamshire following roughly parallel to the River Thames.</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Once it has passed Eton, it re-joins the River Thames </a:t>
              </a:r>
              <a:endParaRPr/>
            </a:p>
            <a:p>
              <a:pPr indent="-25400" lvl="1" marL="114300" marR="0" rtl="0" algn="l">
                <a:lnSpc>
                  <a:spcPct val="90000"/>
                </a:lnSpc>
                <a:spcBef>
                  <a:spcPts val="210"/>
                </a:spcBef>
                <a:spcAft>
                  <a:spcPts val="0"/>
                </a:spcAft>
                <a:buClr>
                  <a:schemeClr val="dk1"/>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58" name="Google Shape;258;p21"/>
            <p:cNvSpPr/>
            <p:nvPr/>
          </p:nvSpPr>
          <p:spPr>
            <a:xfrm>
              <a:off x="2029336"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21"/>
            <p:cNvSpPr txBox="1"/>
            <p:nvPr/>
          </p:nvSpPr>
          <p:spPr>
            <a:xfrm>
              <a:off x="2029336"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Characteristics </a:t>
              </a:r>
              <a:endParaRPr b="0" i="0" sz="1400" u="none" cap="none" strike="noStrike">
                <a:solidFill>
                  <a:schemeClr val="lt1"/>
                </a:solidFill>
                <a:latin typeface="Arial"/>
                <a:ea typeface="Arial"/>
                <a:cs typeface="Arial"/>
                <a:sym typeface="Arial"/>
              </a:endParaRPr>
            </a:p>
          </p:txBody>
        </p:sp>
        <p:sp>
          <p:nvSpPr>
            <p:cNvPr id="260" name="Google Shape;260;p21"/>
            <p:cNvSpPr/>
            <p:nvPr/>
          </p:nvSpPr>
          <p:spPr>
            <a:xfrm>
              <a:off x="2029336"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21"/>
            <p:cNvSpPr txBox="1"/>
            <p:nvPr/>
          </p:nvSpPr>
          <p:spPr>
            <a:xfrm>
              <a:off x="2029336"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It was funded by the Environment Agency and cost £110 million</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It opened in 2002 and is 11.7 kilometres long and 15 metres wide.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Designed to look like a natural River so it has meanders and nature reserves.</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Under normal conditions the level of the water in the River is low but when discharge is high the Jubilee River effectively diverts water from the River Thames preventing it from overflowing </a:t>
              </a:r>
              <a:endParaRPr/>
            </a:p>
          </p:txBody>
        </p:sp>
        <p:sp>
          <p:nvSpPr>
            <p:cNvPr id="262" name="Google Shape;262;p21"/>
            <p:cNvSpPr/>
            <p:nvPr/>
          </p:nvSpPr>
          <p:spPr>
            <a:xfrm>
              <a:off x="4055327"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21"/>
            <p:cNvSpPr txBox="1"/>
            <p:nvPr/>
          </p:nvSpPr>
          <p:spPr>
            <a:xfrm>
              <a:off x="4055327"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Why was it required</a:t>
              </a:r>
              <a:endParaRPr b="0" i="0" sz="1400" u="none" cap="none" strike="noStrike">
                <a:solidFill>
                  <a:schemeClr val="lt1"/>
                </a:solidFill>
                <a:latin typeface="Arial"/>
                <a:ea typeface="Arial"/>
                <a:cs typeface="Arial"/>
                <a:sym typeface="Arial"/>
              </a:endParaRPr>
            </a:p>
          </p:txBody>
        </p:sp>
        <p:sp>
          <p:nvSpPr>
            <p:cNvPr id="264" name="Google Shape;264;p21"/>
            <p:cNvSpPr/>
            <p:nvPr/>
          </p:nvSpPr>
          <p:spPr>
            <a:xfrm>
              <a:off x="4055327"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1"/>
            <p:cNvSpPr txBox="1"/>
            <p:nvPr/>
          </p:nvSpPr>
          <p:spPr>
            <a:xfrm>
              <a:off x="4055327"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area of the Thames flood plain is low lying and prone to flooding.</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It contains the royal settlement of Windsor which attracts many international visitors.</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It has Eton a prestigious public school.</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High value property.</a:t>
              </a:r>
              <a:endParaRPr b="0" i="0" sz="1400" u="none" cap="none" strike="noStrike">
                <a:solidFill>
                  <a:schemeClr val="dk1"/>
                </a:solidFill>
                <a:latin typeface="Arial"/>
                <a:ea typeface="Arial"/>
                <a:cs typeface="Arial"/>
                <a:sym typeface="Arial"/>
              </a:endParaRPr>
            </a:p>
          </p:txBody>
        </p:sp>
        <p:sp>
          <p:nvSpPr>
            <p:cNvPr id="266" name="Google Shape;266;p21"/>
            <p:cNvSpPr/>
            <p:nvPr/>
          </p:nvSpPr>
          <p:spPr>
            <a:xfrm>
              <a:off x="6081319"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21"/>
            <p:cNvSpPr txBox="1"/>
            <p:nvPr/>
          </p:nvSpPr>
          <p:spPr>
            <a:xfrm>
              <a:off x="6081319"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Social issues </a:t>
              </a:r>
              <a:endParaRPr b="0" i="0" sz="1400" u="none" cap="none" strike="noStrike">
                <a:solidFill>
                  <a:schemeClr val="lt1"/>
                </a:solidFill>
                <a:latin typeface="Arial"/>
                <a:ea typeface="Arial"/>
                <a:cs typeface="Arial"/>
                <a:sym typeface="Arial"/>
              </a:endParaRPr>
            </a:p>
          </p:txBody>
        </p:sp>
        <p:sp>
          <p:nvSpPr>
            <p:cNvPr id="268" name="Google Shape;268;p21"/>
            <p:cNvSpPr/>
            <p:nvPr/>
          </p:nvSpPr>
          <p:spPr>
            <a:xfrm>
              <a:off x="6081319"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21"/>
            <p:cNvSpPr txBox="1"/>
            <p:nvPr/>
          </p:nvSpPr>
          <p:spPr>
            <a:xfrm>
              <a:off x="6081319"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3000 properties were protected in affluent Eaton and Windsor, but this had a bad impact on settlements downstream to higher discharge.</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Paddle boaters are unable to sail their boats down River due to the wiers.</a:t>
              </a:r>
              <a:endParaRPr b="0" i="0" sz="1400" u="none" cap="none" strike="noStrike">
                <a:solidFill>
                  <a:schemeClr val="dk1"/>
                </a:solidFill>
                <a:latin typeface="Arial"/>
                <a:ea typeface="Arial"/>
                <a:cs typeface="Arial"/>
                <a:sym typeface="Arial"/>
              </a:endParaRPr>
            </a:p>
          </p:txBody>
        </p:sp>
        <p:sp>
          <p:nvSpPr>
            <p:cNvPr id="270" name="Google Shape;270;p21"/>
            <p:cNvSpPr/>
            <p:nvPr/>
          </p:nvSpPr>
          <p:spPr>
            <a:xfrm>
              <a:off x="8107311"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21"/>
            <p:cNvSpPr txBox="1"/>
            <p:nvPr/>
          </p:nvSpPr>
          <p:spPr>
            <a:xfrm>
              <a:off x="8107311"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Economic Issues </a:t>
              </a:r>
              <a:endParaRPr b="0" i="0" sz="1400" u="none" cap="none" strike="noStrike">
                <a:solidFill>
                  <a:schemeClr val="lt1"/>
                </a:solidFill>
                <a:latin typeface="Arial"/>
                <a:ea typeface="Arial"/>
                <a:cs typeface="Arial"/>
                <a:sym typeface="Arial"/>
              </a:endParaRPr>
            </a:p>
          </p:txBody>
        </p:sp>
        <p:sp>
          <p:nvSpPr>
            <p:cNvPr id="272" name="Google Shape;272;p21"/>
            <p:cNvSpPr/>
            <p:nvPr/>
          </p:nvSpPr>
          <p:spPr>
            <a:xfrm>
              <a:off x="8107311"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21"/>
            <p:cNvSpPr txBox="1"/>
            <p:nvPr/>
          </p:nvSpPr>
          <p:spPr>
            <a:xfrm>
              <a:off x="8107311"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Jubilee River scheme is the most expensive flood relief scheme in the UK.</a:t>
              </a:r>
              <a:endParaRPr b="0" i="0" sz="1400" u="none" cap="none" strike="noStrike">
                <a:solidFill>
                  <a:schemeClr val="dk1"/>
                </a:solidFill>
                <a:latin typeface="Arial"/>
                <a:ea typeface="Arial"/>
                <a:cs typeface="Arial"/>
                <a:sym typeface="Arial"/>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Projected cost of 330 million.</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Jubilee River was one of the flood relief channels planned for the lower course of the Thames </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Business insurance costs around 500 million in 2014 because of flooding </a:t>
              </a:r>
              <a:endParaRPr/>
            </a:p>
          </p:txBody>
        </p:sp>
        <p:sp>
          <p:nvSpPr>
            <p:cNvPr id="274" name="Google Shape;274;p21"/>
            <p:cNvSpPr/>
            <p:nvPr/>
          </p:nvSpPr>
          <p:spPr>
            <a:xfrm>
              <a:off x="10133302" y="504989"/>
              <a:ext cx="1777185" cy="403200"/>
            </a:xfrm>
            <a:prstGeom prst="rect">
              <a:avLst/>
            </a:prstGeom>
            <a:solidFill>
              <a:srgbClr val="EE7B96"/>
            </a:solidFill>
            <a:ln cap="flat" cmpd="sng" w="12700">
              <a:solidFill>
                <a:srgbClr val="EE7B9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21"/>
            <p:cNvSpPr txBox="1"/>
            <p:nvPr/>
          </p:nvSpPr>
          <p:spPr>
            <a:xfrm>
              <a:off x="10133302" y="504989"/>
              <a:ext cx="1777185" cy="403200"/>
            </a:xfrm>
            <a:prstGeom prst="rect">
              <a:avLst/>
            </a:prstGeom>
            <a:noFill/>
            <a:ln>
              <a:noFill/>
            </a:ln>
          </p:spPr>
          <p:txBody>
            <a:bodyPr anchorCtr="0" anchor="ctr" bIns="56875" lIns="99550" spcFirstLastPara="1" rIns="99550" wrap="square" tIns="56875">
              <a:noAutofit/>
            </a:bodyPr>
            <a:lstStyle/>
            <a:p>
              <a:pPr indent="0" lvl="0" marL="0" marR="0" rtl="0" algn="ctr">
                <a:lnSpc>
                  <a:spcPct val="90000"/>
                </a:lnSpc>
                <a:spcBef>
                  <a:spcPts val="0"/>
                </a:spcBef>
                <a:spcAft>
                  <a:spcPts val="0"/>
                </a:spcAft>
                <a:buClr>
                  <a:schemeClr val="lt1"/>
                </a:buClr>
                <a:buSzPts val="1400"/>
                <a:buFont typeface="Arial"/>
                <a:buNone/>
              </a:pPr>
              <a:r>
                <a:rPr b="0" i="0" lang="en-US" sz="1400" u="none" cap="none" strike="noStrike">
                  <a:solidFill>
                    <a:schemeClr val="lt1"/>
                  </a:solidFill>
                  <a:latin typeface="Arial"/>
                  <a:ea typeface="Arial"/>
                  <a:cs typeface="Arial"/>
                  <a:sym typeface="Arial"/>
                </a:rPr>
                <a:t>Environmental Issues </a:t>
              </a:r>
              <a:endParaRPr b="0" i="0" sz="1400" u="none" cap="none" strike="noStrike">
                <a:solidFill>
                  <a:schemeClr val="lt1"/>
                </a:solidFill>
                <a:latin typeface="Arial"/>
                <a:ea typeface="Arial"/>
                <a:cs typeface="Arial"/>
                <a:sym typeface="Arial"/>
              </a:endParaRPr>
            </a:p>
          </p:txBody>
        </p:sp>
        <p:sp>
          <p:nvSpPr>
            <p:cNvPr id="276" name="Google Shape;276;p21"/>
            <p:cNvSpPr/>
            <p:nvPr/>
          </p:nvSpPr>
          <p:spPr>
            <a:xfrm>
              <a:off x="10133302" y="908189"/>
              <a:ext cx="1777185" cy="4419450"/>
            </a:xfrm>
            <a:prstGeom prst="rect">
              <a:avLst/>
            </a:prstGeom>
            <a:solidFill>
              <a:srgbClr val="F9D5DC">
                <a:alpha val="89803"/>
              </a:srgbClr>
            </a:solidFill>
            <a:ln cap="flat" cmpd="sng" w="12700">
              <a:solidFill>
                <a:srgbClr val="F9D5DC">
                  <a:alpha val="89803"/>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21"/>
            <p:cNvSpPr txBox="1"/>
            <p:nvPr/>
          </p:nvSpPr>
          <p:spPr>
            <a:xfrm>
              <a:off x="10133302" y="908189"/>
              <a:ext cx="1777185" cy="4419450"/>
            </a:xfrm>
            <a:prstGeom prst="rect">
              <a:avLst/>
            </a:prstGeom>
            <a:noFill/>
            <a:ln>
              <a:noFill/>
            </a:ln>
          </p:spPr>
          <p:txBody>
            <a:bodyPr anchorCtr="0" anchor="t" bIns="112000" lIns="74675" spcFirstLastPara="1" rIns="99550" wrap="square" tIns="74675">
              <a:noAutofit/>
            </a:bodyPr>
            <a:lstStyle/>
            <a:p>
              <a:pPr indent="-114300" lvl="1" marL="114300" marR="0" rtl="0" algn="l">
                <a:lnSpc>
                  <a:spcPct val="90000"/>
                </a:lnSpc>
                <a:spcBef>
                  <a:spcPts val="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In 2014 there was extensive flooding immediately downstream. The built environment suffered from flooded roads and buildings. </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concrete wiers are rather ugly and  ongoing repair work has made the matter worse </a:t>
              </a:r>
              <a:endParaRPr/>
            </a:p>
            <a:p>
              <a:pPr indent="-114300" lvl="1" marL="114300" marR="0" rtl="0" algn="l">
                <a:lnSpc>
                  <a:spcPct val="90000"/>
                </a:lnSpc>
                <a:spcBef>
                  <a:spcPts val="21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There is also the problem of algae collecting behind the wiers, this disrupts the natural ecosystem </a:t>
              </a: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setVTI">
  <a:themeElements>
    <a:clrScheme name="Office">
      <a:dk1>
        <a:srgbClr val="000000"/>
      </a:dk1>
      <a:lt1>
        <a:srgbClr val="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