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47"/>
  </p:notesMasterIdLst>
  <p:sldIdLst>
    <p:sldId id="366" r:id="rId6"/>
    <p:sldId id="259" r:id="rId7"/>
    <p:sldId id="261" r:id="rId8"/>
    <p:sldId id="277" r:id="rId9"/>
    <p:sldId id="260" r:id="rId10"/>
    <p:sldId id="356" r:id="rId11"/>
    <p:sldId id="266" r:id="rId12"/>
    <p:sldId id="315" r:id="rId13"/>
    <p:sldId id="309" r:id="rId14"/>
    <p:sldId id="310" r:id="rId15"/>
    <p:sldId id="267" r:id="rId16"/>
    <p:sldId id="316" r:id="rId17"/>
    <p:sldId id="355" r:id="rId18"/>
    <p:sldId id="319" r:id="rId19"/>
    <p:sldId id="278" r:id="rId20"/>
    <p:sldId id="358" r:id="rId21"/>
    <p:sldId id="271" r:id="rId22"/>
    <p:sldId id="272" r:id="rId23"/>
    <p:sldId id="273" r:id="rId24"/>
    <p:sldId id="274" r:id="rId25"/>
    <p:sldId id="317" r:id="rId26"/>
    <p:sldId id="311" r:id="rId27"/>
    <p:sldId id="318" r:id="rId28"/>
    <p:sldId id="367" r:id="rId29"/>
    <p:sldId id="359" r:id="rId30"/>
    <p:sldId id="312" r:id="rId31"/>
    <p:sldId id="360" r:id="rId32"/>
    <p:sldId id="275" r:id="rId33"/>
    <p:sldId id="362" r:id="rId34"/>
    <p:sldId id="363" r:id="rId35"/>
    <p:sldId id="364" r:id="rId36"/>
    <p:sldId id="279" r:id="rId37"/>
    <p:sldId id="280" r:id="rId38"/>
    <p:sldId id="281" r:id="rId39"/>
    <p:sldId id="321" r:id="rId40"/>
    <p:sldId id="322" r:id="rId41"/>
    <p:sldId id="323" r:id="rId42"/>
    <p:sldId id="344" r:id="rId43"/>
    <p:sldId id="346" r:id="rId44"/>
    <p:sldId id="350" r:id="rId45"/>
    <p:sldId id="35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59"/>
    <a:srgbClr val="99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595" autoAdjust="0"/>
  </p:normalViewPr>
  <p:slideViewPr>
    <p:cSldViewPr snapToGrid="0">
      <p:cViewPr>
        <p:scale>
          <a:sx n="60" d="100"/>
          <a:sy n="60" d="100"/>
        </p:scale>
        <p:origin x="1140" y="1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C5A46-E7BD-42FF-8630-2851972CA1CF}" type="datetimeFigureOut">
              <a:rPr lang="en-GB" smtClean="0"/>
              <a:t>17/05/2024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91170-5B1E-4E12-BB1C-15B35F6CE23A}" type="slidenum">
              <a:rPr lang="en-GB" smtClean="0"/>
              <a:t>‹#›</a:t>
            </a:fld>
            <a:endParaRPr lang="en-GB"/>
          </a:p>
        </p:txBody>
      </p:sp>
    </p:spTree>
    <p:extLst>
      <p:ext uri="{BB962C8B-B14F-4D97-AF65-F5344CB8AC3E}">
        <p14:creationId xmlns:p14="http://schemas.microsoft.com/office/powerpoint/2010/main" val="13260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091170-5B1E-4E12-BB1C-15B35F6CE23A}" type="slidenum">
              <a:rPr lang="en-GB" smtClean="0"/>
              <a:t>16</a:t>
            </a:fld>
            <a:endParaRPr lang="en-GB"/>
          </a:p>
        </p:txBody>
      </p:sp>
    </p:spTree>
    <p:extLst>
      <p:ext uri="{BB962C8B-B14F-4D97-AF65-F5344CB8AC3E}">
        <p14:creationId xmlns:p14="http://schemas.microsoft.com/office/powerpoint/2010/main" val="270060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091170-5B1E-4E12-BB1C-15B35F6CE23A}" type="slidenum">
              <a:rPr lang="en-GB" smtClean="0"/>
              <a:t>25</a:t>
            </a:fld>
            <a:endParaRPr lang="en-GB"/>
          </a:p>
        </p:txBody>
      </p:sp>
    </p:spTree>
    <p:extLst>
      <p:ext uri="{BB962C8B-B14F-4D97-AF65-F5344CB8AC3E}">
        <p14:creationId xmlns:p14="http://schemas.microsoft.com/office/powerpoint/2010/main" val="183300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AC284A5-0A37-4718-B160-B6F8B52E4B56}"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1045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C284A5-0A37-4718-B160-B6F8B52E4B56}"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340418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C284A5-0A37-4718-B160-B6F8B52E4B56}"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204131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237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4966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2858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377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07215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9304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6144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417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C284A5-0A37-4718-B160-B6F8B52E4B56}"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4095870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171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60462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4497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C284A5-0A37-4718-B160-B6F8B52E4B56}"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161231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AC284A5-0A37-4718-B160-B6F8B52E4B56}" type="datetimeFigureOut">
              <a:rPr lang="en-GB" smtClean="0"/>
              <a:t>17/05/2024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3011941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AC284A5-0A37-4718-B160-B6F8B52E4B56}" type="datetimeFigureOut">
              <a:rPr lang="en-GB" smtClean="0"/>
              <a:t>17/05/2024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149989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AC284A5-0A37-4718-B160-B6F8B52E4B56}" type="datetimeFigureOut">
              <a:rPr lang="en-GB" smtClean="0"/>
              <a:t>17/05/2024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257825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284A5-0A37-4718-B160-B6F8B52E4B56}" type="datetimeFigureOut">
              <a:rPr lang="en-GB" smtClean="0"/>
              <a:t>17/05/2024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955192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C284A5-0A37-4718-B160-B6F8B52E4B56}" type="datetimeFigureOut">
              <a:rPr lang="en-GB" smtClean="0"/>
              <a:t>17/05/2024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32406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C284A5-0A37-4718-B160-B6F8B52E4B56}" type="datetimeFigureOut">
              <a:rPr lang="en-GB" smtClean="0"/>
              <a:t>17/05/2024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3A7948-9503-414B-9A18-DE1BE0640E9D}" type="slidenum">
              <a:rPr lang="en-GB" smtClean="0"/>
              <a:t>‹#›</a:t>
            </a:fld>
            <a:endParaRPr lang="en-GB"/>
          </a:p>
        </p:txBody>
      </p:sp>
    </p:spTree>
    <p:extLst>
      <p:ext uri="{BB962C8B-B14F-4D97-AF65-F5344CB8AC3E}">
        <p14:creationId xmlns:p14="http://schemas.microsoft.com/office/powerpoint/2010/main" val="2115584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284A5-0A37-4718-B160-B6F8B52E4B56}" type="datetimeFigureOut">
              <a:rPr lang="en-GB" smtClean="0"/>
              <a:t>17/05/2024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A7948-9503-414B-9A18-DE1BE0640E9D}" type="slidenum">
              <a:rPr lang="en-GB" smtClean="0"/>
              <a:t>‹#›</a:t>
            </a:fld>
            <a:endParaRPr lang="en-GB"/>
          </a:p>
        </p:txBody>
      </p:sp>
    </p:spTree>
    <p:extLst>
      <p:ext uri="{BB962C8B-B14F-4D97-AF65-F5344CB8AC3E}">
        <p14:creationId xmlns:p14="http://schemas.microsoft.com/office/powerpoint/2010/main" val="1448004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669610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nkVY08aqC28" TargetMode="External"/><Relationship Id="rId5" Type="http://schemas.openxmlformats.org/officeDocument/2006/relationships/hyperlink" Target="https://www.youtube.com/watch?v=flxmB8NKMzE" TargetMode="External"/><Relationship Id="rId4" Type="http://schemas.openxmlformats.org/officeDocument/2006/relationships/hyperlink" Target="https://www.youtube.com/watch?v=kEZvOyp_-8c"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IA8IW5abQT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hs.uk/live-well/eat-well/food-guidelines-and-food-labels/the-eatwell-guide/"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s://www.bhf.org.uk/informationsupport/support/healthy-living/healthy-eating/healthy-eating-toolkit/eatwell-plate" TargetMode="External"/><Relationship Id="rId4" Type="http://schemas.openxmlformats.org/officeDocument/2006/relationships/hyperlink" Target="https://www.gov.uk/government/publications/the-eatwell-guid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UIQ1Hyq9HG0"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4f7mZug_s4" TargetMode="Externa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1.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hyperlink" Target="https://www.youtube.com/watch?v=OZOIEYQ0axo"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hyperlink" Target="http://www.google.co.uk/url?sa=i&amp;rct=j&amp;q=&amp;esrc=s&amp;source=images&amp;cd=&amp;cad=rja&amp;uact=8&amp;ved=0ahUKEwj6tLDrgcnRAhXCWhQKHWM5DYYQjRwIBw&amp;url=http://www.anatomystuff.co.uk/documentrepository/free-infecion-control-handwashing-posters&amp;bvm=bv.144224172,d.ZGg&amp;psig=AFQjCNEhvJ64F4DshRuXKgVLq2GRsN-biQ&amp;ust=1484736822978794"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ahUKEwj8wbmOgsnRAhVHVRQKHfL0Do4QjRwIBw&amp;url=http://brochure.norfolkslivingwell.org.uk/leaflets-and-posters-nhs-health-checks&amp;bvm=bv.144224172,d.ZGg&amp;psig=AFQjCNEhvJ64F4DshRuXKgVLq2GRsN-biQ&amp;ust=1484736822978794" TargetMode="Externa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ahUKEwj3pdD5gcnRAhWBmBQKHfpNAYoQjRwIBw&amp;url=http://www.nhsemployers.org/campaigns/flu-fighter/nhs-flu-fighter/free-resources/flu-fighter-posters-and-leaflets/previous-posters&amp;bvm=bv.144224172,d.ZGg&amp;psig=AFQjCNEhvJ64F4DshRuXKgVLq2GRsN-biQ&amp;ust=148473682297879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qN0GCLXfHWY" TargetMode="External"/><Relationship Id="rId1" Type="http://schemas.openxmlformats.org/officeDocument/2006/relationships/video" Target="https://www.youtube.com/embed/UhIRGJJdDXU"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7046AC78-E424-E17C-1E70-B1502677A3CB}"/>
              </a:ext>
            </a:extLst>
          </p:cNvPr>
          <p:cNvSpPr/>
          <p:nvPr/>
        </p:nvSpPr>
        <p:spPr>
          <a:xfrm>
            <a:off x="3046876" y="808119"/>
            <a:ext cx="8900279" cy="13519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solidFill>
                  <a:schemeClr val="tx1"/>
                </a:solidFill>
                <a:latin typeface="Century Gothic"/>
              </a:rPr>
              <a:t>We will learn about.... how to work safely with a range of different foods and equipment</a:t>
            </a:r>
            <a:endParaRPr lang="en-GB" sz="2400" b="1" dirty="0">
              <a:solidFill>
                <a:schemeClr val="tx1"/>
              </a:solidFill>
              <a:latin typeface="Century Gothic" panose="020B0502020202020204" pitchFamily="34" charset="0"/>
            </a:endParaRPr>
          </a:p>
        </p:txBody>
      </p:sp>
      <p:sp>
        <p:nvSpPr>
          <p:cNvPr id="10" name="TextBox 9">
            <a:extLst>
              <a:ext uri="{FF2B5EF4-FFF2-40B4-BE49-F238E27FC236}">
                <a16:creationId xmlns:a16="http://schemas.microsoft.com/office/drawing/2014/main" id="{262F9D6F-9C5E-C4FF-6F6C-A3343AA47372}"/>
              </a:ext>
            </a:extLst>
          </p:cNvPr>
          <p:cNvSpPr txBox="1"/>
          <p:nvPr/>
        </p:nvSpPr>
        <p:spPr>
          <a:xfrm>
            <a:off x="3043678" y="2323688"/>
            <a:ext cx="88990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entury Gothic"/>
              </a:rPr>
              <a:t>We will make... </a:t>
            </a:r>
          </a:p>
          <a:p>
            <a:pPr marL="285750" indent="-285750">
              <a:buFont typeface="Wingdings"/>
              <a:buChar char="Ø"/>
            </a:pPr>
            <a:r>
              <a:rPr lang="en-GB" sz="2000" dirty="0">
                <a:latin typeface="Century Gothic"/>
                <a:cs typeface="Calibri"/>
              </a:rPr>
              <a:t>Coleslaw </a:t>
            </a:r>
          </a:p>
          <a:p>
            <a:pPr marL="285750" indent="-285750">
              <a:buFont typeface="Wingdings"/>
              <a:buChar char="Ø"/>
            </a:pPr>
            <a:r>
              <a:rPr lang="en-GB" sz="2000" dirty="0">
                <a:latin typeface="Century Gothic"/>
                <a:cs typeface="Calibri"/>
              </a:rPr>
              <a:t>Fruit salad</a:t>
            </a:r>
            <a:endParaRPr lang="en-US" sz="2000" dirty="0">
              <a:latin typeface="Century Gothic"/>
              <a:cs typeface="Calibri"/>
            </a:endParaRPr>
          </a:p>
          <a:p>
            <a:pPr marL="285750" indent="-285750">
              <a:buFont typeface="Wingdings"/>
              <a:buChar char="Ø"/>
            </a:pPr>
            <a:r>
              <a:rPr lang="en-GB" sz="2000" dirty="0">
                <a:latin typeface="Century Gothic"/>
                <a:cs typeface="Calibri"/>
              </a:rPr>
              <a:t>Pizza toast </a:t>
            </a:r>
            <a:endParaRPr lang="en-US" sz="2000" dirty="0">
              <a:latin typeface="Century Gothic"/>
              <a:cs typeface="Calibri"/>
            </a:endParaRPr>
          </a:p>
          <a:p>
            <a:pPr marL="285750" indent="-285750">
              <a:buFont typeface="Wingdings"/>
              <a:buChar char="Ø"/>
            </a:pPr>
            <a:r>
              <a:rPr lang="en-GB" sz="2000" dirty="0">
                <a:latin typeface="Century Gothic"/>
                <a:cs typeface="Calibri"/>
              </a:rPr>
              <a:t>Cous </a:t>
            </a:r>
            <a:r>
              <a:rPr lang="en-GB" sz="2000" dirty="0" err="1">
                <a:latin typeface="Century Gothic"/>
                <a:cs typeface="Calibri"/>
              </a:rPr>
              <a:t>cous</a:t>
            </a:r>
            <a:r>
              <a:rPr lang="en-GB" sz="2000" dirty="0">
                <a:latin typeface="Century Gothic"/>
                <a:cs typeface="Calibri"/>
              </a:rPr>
              <a:t> salad</a:t>
            </a:r>
            <a:endParaRPr lang="en-US" sz="2000" dirty="0">
              <a:latin typeface="Century Gothic"/>
              <a:cs typeface="Calibri"/>
            </a:endParaRPr>
          </a:p>
          <a:p>
            <a:pPr marL="285750" indent="-285750">
              <a:buFont typeface="Wingdings"/>
              <a:buChar char="Ø"/>
            </a:pPr>
            <a:r>
              <a:rPr lang="en-GB" sz="2000" dirty="0">
                <a:latin typeface="Century Gothic"/>
                <a:cs typeface="Calibri"/>
              </a:rPr>
              <a:t>Pasta salad </a:t>
            </a:r>
            <a:endParaRPr lang="en-US" sz="2000" dirty="0">
              <a:latin typeface="Century Gothic"/>
              <a:cs typeface="Calibri"/>
            </a:endParaRPr>
          </a:p>
          <a:p>
            <a:pPr marL="285750" indent="-285750">
              <a:buFont typeface="Wingdings"/>
              <a:buChar char="Ø"/>
            </a:pPr>
            <a:r>
              <a:rPr lang="en-GB" sz="2000" dirty="0">
                <a:latin typeface="Century Gothic"/>
                <a:cs typeface="Calibri"/>
              </a:rPr>
              <a:t>Apple crumble</a:t>
            </a:r>
            <a:endParaRPr lang="en-GB" sz="2000" dirty="0">
              <a:cs typeface="Calibri" panose="020F0502020204030204"/>
            </a:endParaRPr>
          </a:p>
        </p:txBody>
      </p:sp>
      <p:sp>
        <p:nvSpPr>
          <p:cNvPr id="5" name="Rounded Rectangle 3">
            <a:extLst>
              <a:ext uri="{FF2B5EF4-FFF2-40B4-BE49-F238E27FC236}">
                <a16:creationId xmlns:a16="http://schemas.microsoft.com/office/drawing/2014/main" id="{D7210984-5D03-7A8A-B699-D7C366ECA766}"/>
              </a:ext>
            </a:extLst>
          </p:cNvPr>
          <p:cNvSpPr/>
          <p:nvPr/>
        </p:nvSpPr>
        <p:spPr>
          <a:xfrm>
            <a:off x="5024486" y="328211"/>
            <a:ext cx="4317889" cy="606335"/>
          </a:xfrm>
          <a:prstGeom prst="roundRect">
            <a:avLst/>
          </a:prstGeom>
          <a:solidFill>
            <a:srgbClr val="FF005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solidFill>
                  <a:schemeClr val="tx1"/>
                </a:solidFill>
                <a:latin typeface="Century Gothic"/>
              </a:rPr>
              <a:t>Year 7</a:t>
            </a:r>
            <a:endParaRPr lang="en-GB" sz="2800"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A0120134-77FE-DB65-8DCA-8EF79C41354C}"/>
              </a:ext>
            </a:extLst>
          </p:cNvPr>
          <p:cNvSpPr/>
          <p:nvPr/>
        </p:nvSpPr>
        <p:spPr>
          <a:xfrm>
            <a:off x="3038773" y="5304448"/>
            <a:ext cx="8884534" cy="100461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dirty="0">
                <a:solidFill>
                  <a:schemeClr val="tx1"/>
                </a:solidFill>
                <a:latin typeface="Century Gothic"/>
              </a:rPr>
              <a:t>Let's practise... </a:t>
            </a:r>
            <a:endParaRPr lang="en-US" b="1" dirty="0">
              <a:solidFill>
                <a:schemeClr val="tx1"/>
              </a:solidFill>
              <a:latin typeface="Calibri" panose="020F0502020204030204"/>
              <a:cs typeface="Calibri" panose="020F0502020204030204"/>
            </a:endParaRPr>
          </a:p>
          <a:p>
            <a:r>
              <a:rPr lang="en-GB" dirty="0">
                <a:solidFill>
                  <a:schemeClr val="tx1"/>
                </a:solidFill>
                <a:latin typeface="Century Gothic"/>
              </a:rPr>
              <a:t>Organisation, independence, time management, teamwork, self-reflection and creativity. </a:t>
            </a:r>
          </a:p>
        </p:txBody>
      </p:sp>
      <p:grpSp>
        <p:nvGrpSpPr>
          <p:cNvPr id="2" name="Group 1">
            <a:extLst>
              <a:ext uri="{FF2B5EF4-FFF2-40B4-BE49-F238E27FC236}">
                <a16:creationId xmlns:a16="http://schemas.microsoft.com/office/drawing/2014/main" id="{8595A434-799F-6308-3A79-EC84229F6F8F}"/>
              </a:ext>
            </a:extLst>
          </p:cNvPr>
          <p:cNvGrpSpPr/>
          <p:nvPr/>
        </p:nvGrpSpPr>
        <p:grpSpPr>
          <a:xfrm>
            <a:off x="349469" y="234316"/>
            <a:ext cx="2441847" cy="6072538"/>
            <a:chOff x="349469" y="234316"/>
            <a:chExt cx="2441847" cy="6072538"/>
          </a:xfrm>
        </p:grpSpPr>
        <p:pic>
          <p:nvPicPr>
            <p:cNvPr id="11" name="Picture 10" descr="A black and red logo with a smiley face and a spoon and fork&#10;&#10;Description automatically generated">
              <a:extLst>
                <a:ext uri="{FF2B5EF4-FFF2-40B4-BE49-F238E27FC236}">
                  <a16:creationId xmlns:a16="http://schemas.microsoft.com/office/drawing/2014/main" id="{579E814C-5DDD-2F66-FD09-B8A4213D063E}"/>
                </a:ext>
              </a:extLst>
            </p:cNvPr>
            <p:cNvPicPr>
              <a:picLocks noChangeAspect="1"/>
            </p:cNvPicPr>
            <p:nvPr/>
          </p:nvPicPr>
          <p:blipFill rotWithShape="1">
            <a:blip r:embed="rId2"/>
            <a:srcRect l="15789" r="15311" b="35252"/>
            <a:stretch/>
          </p:blipFill>
          <p:spPr>
            <a:xfrm>
              <a:off x="349469" y="234316"/>
              <a:ext cx="2441847" cy="1400061"/>
            </a:xfrm>
            <a:prstGeom prst="rect">
              <a:avLst/>
            </a:prstGeom>
          </p:spPr>
        </p:pic>
        <p:sp>
          <p:nvSpPr>
            <p:cNvPr id="13" name="Call-out: Down Arrow 12">
              <a:extLst>
                <a:ext uri="{FF2B5EF4-FFF2-40B4-BE49-F238E27FC236}">
                  <a16:creationId xmlns:a16="http://schemas.microsoft.com/office/drawing/2014/main" id="{D7CBF98F-3FA1-AD87-50E8-B4BE6FC6DD4D}"/>
                </a:ext>
              </a:extLst>
            </p:cNvPr>
            <p:cNvSpPr/>
            <p:nvPr/>
          </p:nvSpPr>
          <p:spPr>
            <a:xfrm>
              <a:off x="599559" y="2411296"/>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Hazards &amp; hygiene</a:t>
              </a:r>
            </a:p>
          </p:txBody>
        </p:sp>
        <p:sp>
          <p:nvSpPr>
            <p:cNvPr id="14" name="Call-out: Down Arrow 13">
              <a:extLst>
                <a:ext uri="{FF2B5EF4-FFF2-40B4-BE49-F238E27FC236}">
                  <a16:creationId xmlns:a16="http://schemas.microsoft.com/office/drawing/2014/main" id="{0995304B-E101-F05F-B8EB-7945A09E4959}"/>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Working with knives</a:t>
              </a:r>
            </a:p>
          </p:txBody>
        </p:sp>
        <p:sp>
          <p:nvSpPr>
            <p:cNvPr id="15" name="Call-out: Down Arrow 14">
              <a:extLst>
                <a:ext uri="{FF2B5EF4-FFF2-40B4-BE49-F238E27FC236}">
                  <a16:creationId xmlns:a16="http://schemas.microsoft.com/office/drawing/2014/main" id="{D16BEA56-005A-56C6-8F30-BE958B8571D2}"/>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Designing food products</a:t>
              </a:r>
            </a:p>
          </p:txBody>
        </p:sp>
        <p:sp>
          <p:nvSpPr>
            <p:cNvPr id="16" name="Call-out: Down Arrow 15">
              <a:extLst>
                <a:ext uri="{FF2B5EF4-FFF2-40B4-BE49-F238E27FC236}">
                  <a16:creationId xmlns:a16="http://schemas.microsoft.com/office/drawing/2014/main" id="{458983A5-A934-A91D-54E7-7498A3087F3C}"/>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Temperature control</a:t>
              </a:r>
              <a:endParaRPr lang="en-US" sz="1200" dirty="0"/>
            </a:p>
          </p:txBody>
        </p:sp>
        <p:sp>
          <p:nvSpPr>
            <p:cNvPr id="17" name="Rectangle 16">
              <a:extLst>
                <a:ext uri="{FF2B5EF4-FFF2-40B4-BE49-F238E27FC236}">
                  <a16:creationId xmlns:a16="http://schemas.microsoft.com/office/drawing/2014/main" id="{4CACE6CC-C120-0002-8490-330470E17E31}"/>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rPr>
                <a:t>Food labelling</a:t>
              </a:r>
            </a:p>
          </p:txBody>
        </p:sp>
        <p:sp>
          <p:nvSpPr>
            <p:cNvPr id="18" name="Rectangle 17">
              <a:extLst>
                <a:ext uri="{FF2B5EF4-FFF2-40B4-BE49-F238E27FC236}">
                  <a16:creationId xmlns:a16="http://schemas.microsoft.com/office/drawing/2014/main" id="{71A6F9AB-C6A6-627B-3354-CA44CED224E2}"/>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19" name="Call-out: Down Arrow 18">
              <a:extLst>
                <a:ext uri="{FF2B5EF4-FFF2-40B4-BE49-F238E27FC236}">
                  <a16:creationId xmlns:a16="http://schemas.microsoft.com/office/drawing/2014/main" id="{81B6024E-7AB0-0374-D8EF-86808911DC43}"/>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The Eat Well Guide</a:t>
              </a:r>
            </a:p>
          </p:txBody>
        </p:sp>
      </p:grpSp>
      <p:sp>
        <p:nvSpPr>
          <p:cNvPr id="21" name="Explosion: 8 Points 20">
            <a:extLst>
              <a:ext uri="{FF2B5EF4-FFF2-40B4-BE49-F238E27FC236}">
                <a16:creationId xmlns:a16="http://schemas.microsoft.com/office/drawing/2014/main" id="{67A9E4A2-1DC8-7621-34FD-4B48335F7905}"/>
              </a:ext>
            </a:extLst>
          </p:cNvPr>
          <p:cNvSpPr/>
          <p:nvPr/>
        </p:nvSpPr>
        <p:spPr>
          <a:xfrm>
            <a:off x="6201103" y="1734207"/>
            <a:ext cx="5793827" cy="3875688"/>
          </a:xfrm>
          <a:prstGeom prst="irregularSeal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latin typeface="Century Gothic"/>
                <a:cs typeface="Calibri"/>
              </a:rPr>
              <a:t>Remember to check SMHW each week for your ingredients lists. Speak to your teacher if you have any problems getting ingredients.</a:t>
            </a:r>
            <a:endParaRPr lang="en-US" sz="1600" i="1" dirty="0">
              <a:solidFill>
                <a:schemeClr val="tx1"/>
              </a:solidFill>
              <a:latin typeface="Century Gothic"/>
            </a:endParaRPr>
          </a:p>
        </p:txBody>
      </p:sp>
    </p:spTree>
    <p:extLst>
      <p:ext uri="{BB962C8B-B14F-4D97-AF65-F5344CB8AC3E}">
        <p14:creationId xmlns:p14="http://schemas.microsoft.com/office/powerpoint/2010/main" val="235266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884" y="0"/>
            <a:ext cx="8807116" cy="6858000"/>
          </a:xfrm>
          <a:prstGeom prst="rect">
            <a:avLst/>
          </a:prstGeom>
        </p:spPr>
      </p:pic>
      <p:sp>
        <p:nvSpPr>
          <p:cNvPr id="5" name="Rectangle 4"/>
          <p:cNvSpPr/>
          <p:nvPr/>
        </p:nvSpPr>
        <p:spPr>
          <a:xfrm>
            <a:off x="366275" y="151179"/>
            <a:ext cx="3740504" cy="6555641"/>
          </a:xfrm>
          <a:prstGeom prst="rect">
            <a:avLst/>
          </a:prstGeom>
          <a:solidFill>
            <a:schemeClr val="bg1"/>
          </a:solidFill>
        </p:spPr>
        <p:txBody>
          <a:bodyPr wrap="square">
            <a:spAutoFit/>
          </a:bodyPr>
          <a:lstStyle/>
          <a:p>
            <a:pPr>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Tidying away… </a:t>
            </a:r>
          </a:p>
          <a:p>
            <a:pPr marL="342900" indent="-342900">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Food away. Rubbish in the bin. Sweep floor.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All equipment for washing by the sink.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Antibac the worktop and wipe down with the dish cloth.</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Warm soapy water in the washing up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Wash glass first and then everything else. </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and put back on the trolley</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Empty washing bowl. Remove any food from the plug</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with the tea towel and put bottles back in the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Put cloths in the laundry </a:t>
            </a:r>
          </a:p>
        </p:txBody>
      </p:sp>
    </p:spTree>
    <p:extLst>
      <p:ext uri="{BB962C8B-B14F-4D97-AF65-F5344CB8AC3E}">
        <p14:creationId xmlns:p14="http://schemas.microsoft.com/office/powerpoint/2010/main" val="292613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39062" y="426786"/>
            <a:ext cx="6936377" cy="6191580"/>
          </a:xfrm>
          <a:prstGeom prst="rect">
            <a:avLst/>
          </a:prstGeom>
        </p:spPr>
      </p:pic>
      <p:pic>
        <p:nvPicPr>
          <p:cNvPr id="5" name="Picture 4"/>
          <p:cNvPicPr>
            <a:picLocks noChangeAspect="1"/>
          </p:cNvPicPr>
          <p:nvPr/>
        </p:nvPicPr>
        <p:blipFill>
          <a:blip r:embed="rId3"/>
          <a:stretch>
            <a:fillRect/>
          </a:stretch>
        </p:blipFill>
        <p:spPr>
          <a:xfrm>
            <a:off x="7144213" y="1862919"/>
            <a:ext cx="2726076" cy="3319315"/>
          </a:xfrm>
          <a:prstGeom prst="rect">
            <a:avLst/>
          </a:prstGeom>
        </p:spPr>
      </p:pic>
      <p:sp>
        <p:nvSpPr>
          <p:cNvPr id="6" name="Rectangle 5"/>
          <p:cNvSpPr/>
          <p:nvPr/>
        </p:nvSpPr>
        <p:spPr>
          <a:xfrm>
            <a:off x="326570" y="259865"/>
            <a:ext cx="11560630" cy="54979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As well as working with knives, you will also work with a range of chopping boards…</a:t>
            </a:r>
          </a:p>
        </p:txBody>
      </p:sp>
      <p:sp>
        <p:nvSpPr>
          <p:cNvPr id="7" name="Rectangle 6"/>
          <p:cNvSpPr/>
          <p:nvPr/>
        </p:nvSpPr>
        <p:spPr>
          <a:xfrm>
            <a:off x="326570" y="953851"/>
            <a:ext cx="4636941" cy="67711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These are colour coded to avoid </a:t>
            </a:r>
            <a:r>
              <a:rPr lang="en-GB" sz="1600" b="1" dirty="0">
                <a:solidFill>
                  <a:schemeClr val="tx1"/>
                </a:solidFill>
                <a:latin typeface="Century Gothic" panose="020B0502020202020204" pitchFamily="34" charset="0"/>
              </a:rPr>
              <a:t>cross contamination. </a:t>
            </a:r>
          </a:p>
        </p:txBody>
      </p:sp>
      <p:cxnSp>
        <p:nvCxnSpPr>
          <p:cNvPr id="9" name="Straight Arrow Connector 8"/>
          <p:cNvCxnSpPr/>
          <p:nvPr/>
        </p:nvCxnSpPr>
        <p:spPr>
          <a:xfrm>
            <a:off x="4963511" y="1228419"/>
            <a:ext cx="1982951" cy="7506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4013881297"/>
              </p:ext>
            </p:extLst>
          </p:nvPr>
        </p:nvGraphicFramePr>
        <p:xfrm>
          <a:off x="326570" y="1862919"/>
          <a:ext cx="6188530" cy="4602480"/>
        </p:xfrm>
        <a:graphic>
          <a:graphicData uri="http://schemas.openxmlformats.org/drawingml/2006/table">
            <a:tbl>
              <a:tblPr firstRow="1" bandRow="1">
                <a:tableStyleId>{5C22544A-7EE6-4342-B048-85BDC9FD1C3A}</a:tableStyleId>
              </a:tblPr>
              <a:tblGrid>
                <a:gridCol w="832687">
                  <a:extLst>
                    <a:ext uri="{9D8B030D-6E8A-4147-A177-3AD203B41FA5}">
                      <a16:colId xmlns:a16="http://schemas.microsoft.com/office/drawing/2014/main" val="870473152"/>
                    </a:ext>
                  </a:extLst>
                </a:gridCol>
                <a:gridCol w="5355843">
                  <a:extLst>
                    <a:ext uri="{9D8B030D-6E8A-4147-A177-3AD203B41FA5}">
                      <a16:colId xmlns:a16="http://schemas.microsoft.com/office/drawing/2014/main" val="501447528"/>
                    </a:ext>
                  </a:extLst>
                </a:gridCol>
              </a:tblGrid>
              <a:tr h="559007">
                <a:tc>
                  <a:txBody>
                    <a:bodyPr/>
                    <a:lstStyle/>
                    <a:p>
                      <a:endParaRPr lang="en-GB"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Correctly</a:t>
                      </a:r>
                      <a:r>
                        <a:rPr lang="en-GB" sz="1600" b="0" baseline="0" dirty="0">
                          <a:solidFill>
                            <a:schemeClr val="tx1"/>
                          </a:solidFill>
                          <a:latin typeface="Century Gothic" panose="020B0502020202020204" pitchFamily="34" charset="0"/>
                        </a:rPr>
                        <a:t> l</a:t>
                      </a:r>
                      <a:r>
                        <a:rPr lang="en-GB" sz="1600" b="0" dirty="0">
                          <a:solidFill>
                            <a:schemeClr val="tx1"/>
                          </a:solidFill>
                          <a:latin typeface="Century Gothic" panose="020B0502020202020204" pitchFamily="34" charset="0"/>
                        </a:rPr>
                        <a:t>abel</a:t>
                      </a:r>
                      <a:r>
                        <a:rPr lang="en-GB" sz="1600" b="0" baseline="0" dirty="0">
                          <a:solidFill>
                            <a:schemeClr val="tx1"/>
                          </a:solidFill>
                          <a:latin typeface="Century Gothic" panose="020B0502020202020204" pitchFamily="34" charset="0"/>
                        </a:rPr>
                        <a:t> each of the chopping boards and list some foods that would be prepared on them. </a:t>
                      </a:r>
                      <a:endParaRPr lang="en-GB"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444155"/>
                  </a:ext>
                </a:extLst>
              </a:tr>
              <a:tr h="794378">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B0502020202020204" pitchFamily="34" charset="0"/>
                        </a:rPr>
                        <a:t>Correctly</a:t>
                      </a:r>
                      <a:r>
                        <a:rPr lang="en-GB" sz="1600" baseline="0" dirty="0">
                          <a:solidFill>
                            <a:schemeClr val="tx1"/>
                          </a:solidFill>
                          <a:latin typeface="Century Gothic" panose="020B0502020202020204" pitchFamily="34" charset="0"/>
                        </a:rPr>
                        <a:t> l</a:t>
                      </a:r>
                      <a:r>
                        <a:rPr lang="en-GB" sz="1600" dirty="0">
                          <a:solidFill>
                            <a:schemeClr val="tx1"/>
                          </a:solidFill>
                          <a:latin typeface="Century Gothic" panose="020B0502020202020204" pitchFamily="34" charset="0"/>
                        </a:rPr>
                        <a:t>abel</a:t>
                      </a:r>
                      <a:r>
                        <a:rPr lang="en-GB" sz="1600" baseline="0" dirty="0">
                          <a:solidFill>
                            <a:schemeClr val="tx1"/>
                          </a:solidFill>
                          <a:latin typeface="Century Gothic" panose="020B0502020202020204" pitchFamily="34" charset="0"/>
                        </a:rPr>
                        <a:t> each of the chopping boards and suggest some foods that would be prepared on them. </a:t>
                      </a:r>
                      <a:endParaRPr lang="en-GB" sz="16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04656"/>
                  </a:ext>
                </a:extLst>
              </a:tr>
              <a:tr h="794378">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1600" dirty="0">
                          <a:solidFill>
                            <a:schemeClr val="tx1"/>
                          </a:solidFill>
                          <a:latin typeface="Century Gothic" panose="020B0502020202020204" pitchFamily="34" charset="0"/>
                        </a:rPr>
                        <a:t>Correctly</a:t>
                      </a:r>
                      <a:r>
                        <a:rPr lang="en-GB" sz="1600" baseline="0" dirty="0">
                          <a:solidFill>
                            <a:schemeClr val="tx1"/>
                          </a:solidFill>
                          <a:latin typeface="Century Gothic" panose="020B0502020202020204" pitchFamily="34" charset="0"/>
                        </a:rPr>
                        <a:t> l</a:t>
                      </a:r>
                      <a:r>
                        <a:rPr lang="en-GB" sz="1600" dirty="0">
                          <a:solidFill>
                            <a:schemeClr val="tx1"/>
                          </a:solidFill>
                          <a:latin typeface="Century Gothic" panose="020B0502020202020204" pitchFamily="34" charset="0"/>
                        </a:rPr>
                        <a:t>abel</a:t>
                      </a:r>
                      <a:r>
                        <a:rPr lang="en-GB" sz="1600" baseline="0" dirty="0">
                          <a:solidFill>
                            <a:schemeClr val="tx1"/>
                          </a:solidFill>
                          <a:latin typeface="Century Gothic" panose="020B0502020202020204" pitchFamily="34" charset="0"/>
                        </a:rPr>
                        <a:t> each of the chopping boards and suggest a range of foods that would be prepared on them. </a:t>
                      </a:r>
                      <a:endParaRPr lang="en-GB" sz="16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03611"/>
                  </a:ext>
                </a:extLst>
              </a:tr>
              <a:tr h="1029749">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B0502020202020204" pitchFamily="34" charset="0"/>
                        </a:rPr>
                        <a:t>Correctly</a:t>
                      </a:r>
                      <a:r>
                        <a:rPr lang="en-GB" sz="1600" baseline="0" dirty="0">
                          <a:solidFill>
                            <a:schemeClr val="tx1"/>
                          </a:solidFill>
                          <a:latin typeface="Century Gothic" panose="020B0502020202020204" pitchFamily="34" charset="0"/>
                        </a:rPr>
                        <a:t> l</a:t>
                      </a:r>
                      <a:r>
                        <a:rPr lang="en-GB" sz="1600" dirty="0">
                          <a:solidFill>
                            <a:schemeClr val="tx1"/>
                          </a:solidFill>
                          <a:latin typeface="Century Gothic" panose="020B0502020202020204" pitchFamily="34" charset="0"/>
                        </a:rPr>
                        <a:t>abel</a:t>
                      </a:r>
                      <a:r>
                        <a:rPr lang="en-GB" sz="1600" baseline="0" dirty="0">
                          <a:solidFill>
                            <a:schemeClr val="tx1"/>
                          </a:solidFill>
                          <a:latin typeface="Century Gothic" panose="020B0502020202020204" pitchFamily="34" charset="0"/>
                        </a:rPr>
                        <a:t> each of the chopping boards and suggest a wide range of foods that would be prepared on them. Predict what would happen if they were incorrectly used. </a:t>
                      </a:r>
                      <a:endParaRPr lang="en-GB" sz="16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7267491"/>
                  </a:ext>
                </a:extLst>
              </a:tr>
              <a:tr h="1265120">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B0502020202020204" pitchFamily="34" charset="0"/>
                        </a:rPr>
                        <a:t>Correctly</a:t>
                      </a:r>
                      <a:r>
                        <a:rPr lang="en-GB" sz="1600" baseline="0" dirty="0">
                          <a:solidFill>
                            <a:schemeClr val="tx1"/>
                          </a:solidFill>
                          <a:latin typeface="Century Gothic" panose="020B0502020202020204" pitchFamily="34" charset="0"/>
                        </a:rPr>
                        <a:t> l</a:t>
                      </a:r>
                      <a:r>
                        <a:rPr lang="en-GB" sz="1600" dirty="0">
                          <a:solidFill>
                            <a:schemeClr val="tx1"/>
                          </a:solidFill>
                          <a:latin typeface="Century Gothic" panose="020B0502020202020204" pitchFamily="34" charset="0"/>
                        </a:rPr>
                        <a:t>abel</a:t>
                      </a:r>
                      <a:r>
                        <a:rPr lang="en-GB" sz="1600" baseline="0" dirty="0">
                          <a:solidFill>
                            <a:schemeClr val="tx1"/>
                          </a:solidFill>
                          <a:latin typeface="Century Gothic" panose="020B0502020202020204" pitchFamily="34" charset="0"/>
                        </a:rPr>
                        <a:t> each of the chopping boards and suggest a wide range of foods that would be prepared on them. Predict what would happen if they were incorrectly used and judge their importance. </a:t>
                      </a:r>
                      <a:endParaRPr lang="en-GB" sz="16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137618"/>
                  </a:ext>
                </a:extLst>
              </a:tr>
            </a:tbl>
          </a:graphicData>
        </a:graphic>
      </p:graphicFrame>
    </p:spTree>
    <p:extLst>
      <p:ext uri="{BB962C8B-B14F-4D97-AF65-F5344CB8AC3E}">
        <p14:creationId xmlns:p14="http://schemas.microsoft.com/office/powerpoint/2010/main" val="100652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79" y="1267098"/>
            <a:ext cx="10855235" cy="1098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Fruit Salad</a:t>
            </a:r>
          </a:p>
        </p:txBody>
      </p:sp>
      <p:sp>
        <p:nvSpPr>
          <p:cNvPr id="5" name="Rounded Rectangle 4"/>
          <p:cNvSpPr/>
          <p:nvPr/>
        </p:nvSpPr>
        <p:spPr>
          <a:xfrm>
            <a:off x="1789612" y="431074"/>
            <a:ext cx="8556171" cy="989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Practical </a:t>
            </a:r>
          </a:p>
        </p:txBody>
      </p:sp>
      <p:sp>
        <p:nvSpPr>
          <p:cNvPr id="6" name="Rectangle 5">
            <a:extLst>
              <a:ext uri="{FF2B5EF4-FFF2-40B4-BE49-F238E27FC236}">
                <a16:creationId xmlns:a16="http://schemas.microsoft.com/office/drawing/2014/main" id="{8B69B5AE-2CEC-4129-8DBB-A4901F2DFB3B}"/>
              </a:ext>
            </a:extLst>
          </p:cNvPr>
          <p:cNvSpPr/>
          <p:nvPr/>
        </p:nvSpPr>
        <p:spPr>
          <a:xfrm>
            <a:off x="640079" y="2578694"/>
            <a:ext cx="10855235" cy="1246407"/>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Century Gothic" panose="020B0502020202020204" pitchFamily="34" charset="0"/>
              </a:rPr>
              <a:t>Learning Objectives</a:t>
            </a:r>
          </a:p>
          <a:p>
            <a:pPr marL="342900" indent="-342900">
              <a:buFont typeface="+mj-lt"/>
              <a:buAutoNum type="arabicPeriod"/>
            </a:pPr>
            <a:r>
              <a:rPr lang="en-GB" dirty="0">
                <a:solidFill>
                  <a:schemeClr val="tx1"/>
                </a:solidFill>
                <a:latin typeface="Century Gothic" panose="020B0502020202020204" pitchFamily="34" charset="0"/>
              </a:rPr>
              <a:t>To recognise the differences between the bridge and claw grip. </a:t>
            </a:r>
          </a:p>
          <a:p>
            <a:pPr marL="342900" indent="-342900">
              <a:buFont typeface="+mj-lt"/>
              <a:buAutoNum type="arabicPeriod"/>
            </a:pPr>
            <a:r>
              <a:rPr lang="en-GB" dirty="0">
                <a:solidFill>
                  <a:schemeClr val="tx1"/>
                </a:solidFill>
                <a:latin typeface="Century Gothic" panose="020B0502020202020204" pitchFamily="34" charset="0"/>
              </a:rPr>
              <a:t>To be able to identify and correctly use different coloured chopping boards. </a:t>
            </a:r>
          </a:p>
        </p:txBody>
      </p:sp>
      <p:sp>
        <p:nvSpPr>
          <p:cNvPr id="8" name="Double Brace 7"/>
          <p:cNvSpPr/>
          <p:nvPr/>
        </p:nvSpPr>
        <p:spPr>
          <a:xfrm>
            <a:off x="527411" y="4037921"/>
            <a:ext cx="5355772" cy="567138"/>
          </a:xfrm>
          <a:prstGeom prst="brace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dirty="0"/>
              <a:t> </a:t>
            </a:r>
            <a:r>
              <a:rPr lang="en-GB" sz="2800" dirty="0">
                <a:latin typeface="Century Gothic" panose="020B0502020202020204" pitchFamily="34" charset="0"/>
              </a:rPr>
              <a:t>Be an </a:t>
            </a:r>
            <a:r>
              <a:rPr lang="en-GB" sz="3200" b="1" dirty="0">
                <a:latin typeface="Century Gothic" panose="020B0502020202020204" pitchFamily="34" charset="0"/>
              </a:rPr>
              <a:t>organised</a:t>
            </a:r>
            <a:r>
              <a:rPr lang="en-GB" sz="2800" dirty="0">
                <a:latin typeface="Century Gothic" panose="020B0502020202020204" pitchFamily="34" charset="0"/>
              </a:rPr>
              <a:t> learner</a:t>
            </a:r>
            <a:endParaRPr lang="en-GB" dirty="0"/>
          </a:p>
        </p:txBody>
      </p:sp>
      <p:sp>
        <p:nvSpPr>
          <p:cNvPr id="7" name="Rectangle 6">
            <a:extLst>
              <a:ext uri="{FF2B5EF4-FFF2-40B4-BE49-F238E27FC236}">
                <a16:creationId xmlns:a16="http://schemas.microsoft.com/office/drawing/2014/main" id="{8B69B5AE-2CEC-4129-8DBB-A4901F2DFB3B}"/>
              </a:ext>
            </a:extLst>
          </p:cNvPr>
          <p:cNvSpPr/>
          <p:nvPr/>
        </p:nvSpPr>
        <p:spPr>
          <a:xfrm>
            <a:off x="752744" y="4623844"/>
            <a:ext cx="4905105" cy="174660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Practical Procedure...</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Apron on </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Hair tied back</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Hands washed</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Stood behind desk</a:t>
            </a:r>
          </a:p>
        </p:txBody>
      </p:sp>
      <p:sp>
        <p:nvSpPr>
          <p:cNvPr id="9" name="Rectangle 8">
            <a:extLst>
              <a:ext uri="{FF2B5EF4-FFF2-40B4-BE49-F238E27FC236}">
                <a16:creationId xmlns:a16="http://schemas.microsoft.com/office/drawing/2014/main" id="{8B69B5AE-2CEC-4129-8DBB-A4901F2DFB3B}"/>
              </a:ext>
            </a:extLst>
          </p:cNvPr>
          <p:cNvSpPr/>
          <p:nvPr/>
        </p:nvSpPr>
        <p:spPr>
          <a:xfrm>
            <a:off x="6067696" y="4037921"/>
            <a:ext cx="5427618" cy="1853428"/>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rPr>
              <a:t>Method</a:t>
            </a:r>
          </a:p>
          <a:p>
            <a:pPr marL="342900" indent="-342900">
              <a:buFontTx/>
              <a:buAutoNum type="arabicPeriod"/>
            </a:pPr>
            <a:r>
              <a:rPr lang="en-GB" dirty="0">
                <a:solidFill>
                  <a:schemeClr val="tx1"/>
                </a:solidFill>
                <a:latin typeface="Century Gothic" panose="020B0502020202020204" pitchFamily="34" charset="0"/>
              </a:rPr>
              <a:t>Gather your equipment and ingredients</a:t>
            </a:r>
          </a:p>
          <a:p>
            <a:pPr marL="342900" indent="-342900">
              <a:buFontTx/>
              <a:buAutoNum type="arabicPeriod"/>
            </a:pPr>
            <a:r>
              <a:rPr lang="en-GB" dirty="0">
                <a:solidFill>
                  <a:schemeClr val="tx1"/>
                </a:solidFill>
                <a:latin typeface="Century Gothic" panose="020B0502020202020204" pitchFamily="34" charset="0"/>
              </a:rPr>
              <a:t>Prepare your fruits</a:t>
            </a:r>
          </a:p>
          <a:p>
            <a:pPr marL="342900" indent="-342900">
              <a:buFontTx/>
              <a:buAutoNum type="arabicPeriod"/>
            </a:pPr>
            <a:r>
              <a:rPr lang="en-GB" dirty="0">
                <a:solidFill>
                  <a:schemeClr val="tx1"/>
                </a:solidFill>
                <a:latin typeface="Century Gothic" panose="020B0502020202020204" pitchFamily="34" charset="0"/>
              </a:rPr>
              <a:t>Place in your container</a:t>
            </a:r>
          </a:p>
          <a:p>
            <a:pPr marL="342900" indent="-342900">
              <a:buFontTx/>
              <a:buAutoNum type="arabicPeriod"/>
            </a:pPr>
            <a:r>
              <a:rPr lang="en-GB" dirty="0">
                <a:solidFill>
                  <a:schemeClr val="tx1"/>
                </a:solidFill>
                <a:latin typeface="Century Gothic" panose="020B0502020202020204" pitchFamily="34" charset="0"/>
              </a:rPr>
              <a:t>Add the juice</a:t>
            </a:r>
          </a:p>
        </p:txBody>
      </p:sp>
    </p:spTree>
    <p:extLst>
      <p:ext uri="{BB962C8B-B14F-4D97-AF65-F5344CB8AC3E}">
        <p14:creationId xmlns:p14="http://schemas.microsoft.com/office/powerpoint/2010/main" val="15998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5083" y="105213"/>
            <a:ext cx="5828351" cy="6618947"/>
          </a:xfrm>
          <a:prstGeom prst="rect">
            <a:avLst/>
          </a:prstGeom>
        </p:spPr>
      </p:pic>
      <p:pic>
        <p:nvPicPr>
          <p:cNvPr id="8" name="Picture 7"/>
          <p:cNvPicPr>
            <a:picLocks noChangeAspect="1"/>
          </p:cNvPicPr>
          <p:nvPr/>
        </p:nvPicPr>
        <p:blipFill>
          <a:blip r:embed="rId3"/>
          <a:stretch>
            <a:fillRect/>
          </a:stretch>
        </p:blipFill>
        <p:spPr>
          <a:xfrm>
            <a:off x="6236314" y="105213"/>
            <a:ext cx="5701647" cy="6618947"/>
          </a:xfrm>
          <a:prstGeom prst="rect">
            <a:avLst/>
          </a:prstGeom>
        </p:spPr>
      </p:pic>
    </p:spTree>
    <p:extLst>
      <p:ext uri="{BB962C8B-B14F-4D97-AF65-F5344CB8AC3E}">
        <p14:creationId xmlns:p14="http://schemas.microsoft.com/office/powerpoint/2010/main" val="2428944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884" y="0"/>
            <a:ext cx="8807116" cy="6858000"/>
          </a:xfrm>
          <a:prstGeom prst="rect">
            <a:avLst/>
          </a:prstGeom>
        </p:spPr>
      </p:pic>
      <p:sp>
        <p:nvSpPr>
          <p:cNvPr id="5" name="Rectangle 4"/>
          <p:cNvSpPr/>
          <p:nvPr/>
        </p:nvSpPr>
        <p:spPr>
          <a:xfrm>
            <a:off x="366275" y="151179"/>
            <a:ext cx="3740504" cy="6555641"/>
          </a:xfrm>
          <a:prstGeom prst="rect">
            <a:avLst/>
          </a:prstGeom>
          <a:solidFill>
            <a:schemeClr val="bg1"/>
          </a:solidFill>
        </p:spPr>
        <p:txBody>
          <a:bodyPr wrap="square">
            <a:spAutoFit/>
          </a:bodyPr>
          <a:lstStyle/>
          <a:p>
            <a:pPr>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Tidying away… </a:t>
            </a:r>
          </a:p>
          <a:p>
            <a:pPr marL="342900" indent="-342900">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Food away. Rubbish in the bin. Sweep floor.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All equipment for washing by the sink.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Antibac the worktop and wipe down with the dish cloth.</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Warm soapy water in the washing up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Wash glass first and then everything else. </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and put back on the trolley</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Empty washing bowl. Remove any food from the plug</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with the tea towel and put bottles back in the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Put cloths in the laundry </a:t>
            </a:r>
          </a:p>
        </p:txBody>
      </p:sp>
    </p:spTree>
    <p:extLst>
      <p:ext uri="{BB962C8B-B14F-4D97-AF65-F5344CB8AC3E}">
        <p14:creationId xmlns:p14="http://schemas.microsoft.com/office/powerpoint/2010/main" val="254197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9178" y="357228"/>
            <a:ext cx="3383280" cy="8184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Century Gothic" panose="020B0502020202020204" pitchFamily="34" charset="0"/>
              </a:rPr>
              <a:t>Plenary Task</a:t>
            </a:r>
          </a:p>
        </p:txBody>
      </p:sp>
      <p:sp>
        <p:nvSpPr>
          <p:cNvPr id="3" name="Rectangle 2"/>
          <p:cNvSpPr/>
          <p:nvPr/>
        </p:nvSpPr>
        <p:spPr>
          <a:xfrm>
            <a:off x="447737" y="1280480"/>
            <a:ext cx="11204331" cy="1018583"/>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entury Gothic" panose="020B0502020202020204" pitchFamily="34" charset="0"/>
              </a:rPr>
              <a:t>Draw a quick diagram of what you have learnt today…</a:t>
            </a:r>
          </a:p>
        </p:txBody>
      </p:sp>
      <p:pic>
        <p:nvPicPr>
          <p:cNvPr id="5" name="Picture 4"/>
          <p:cNvPicPr>
            <a:picLocks noChangeAspect="1"/>
          </p:cNvPicPr>
          <p:nvPr/>
        </p:nvPicPr>
        <p:blipFill>
          <a:blip r:embed="rId2"/>
          <a:stretch>
            <a:fillRect/>
          </a:stretch>
        </p:blipFill>
        <p:spPr>
          <a:xfrm>
            <a:off x="3601674" y="2403886"/>
            <a:ext cx="4314417" cy="3999631"/>
          </a:xfrm>
          <a:prstGeom prst="rect">
            <a:avLst/>
          </a:prstGeom>
        </p:spPr>
      </p:pic>
    </p:spTree>
    <p:extLst>
      <p:ext uri="{BB962C8B-B14F-4D97-AF65-F5344CB8AC3E}">
        <p14:creationId xmlns:p14="http://schemas.microsoft.com/office/powerpoint/2010/main" val="838447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69B5AE-2CEC-4129-8DBB-A4901F2DFB3B}"/>
              </a:ext>
            </a:extLst>
          </p:cNvPr>
          <p:cNvSpPr/>
          <p:nvPr/>
        </p:nvSpPr>
        <p:spPr>
          <a:xfrm>
            <a:off x="2932281" y="1180358"/>
            <a:ext cx="9109775" cy="92902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dirty="0">
                <a:solidFill>
                  <a:schemeClr val="tx1"/>
                </a:solidFill>
                <a:latin typeface="Century Gothic"/>
              </a:rPr>
              <a:t>Learning Objectives</a:t>
            </a:r>
          </a:p>
          <a:p>
            <a:pPr marL="342900" indent="-342900">
              <a:buFont typeface="+mj-lt"/>
              <a:buAutoNum type="arabicPeriod"/>
            </a:pPr>
            <a:r>
              <a:rPr lang="en-GB" sz="1400" dirty="0">
                <a:solidFill>
                  <a:schemeClr val="tx1"/>
                </a:solidFill>
                <a:latin typeface="Century Gothic"/>
              </a:rPr>
              <a:t>To  be able to name the 4 c’s for good food hygiene</a:t>
            </a:r>
          </a:p>
          <a:p>
            <a:pPr marL="342900" indent="-342900">
              <a:buFont typeface="+mj-lt"/>
              <a:buAutoNum type="arabicPeriod"/>
            </a:pPr>
            <a:r>
              <a:rPr lang="en-GB" sz="1400" dirty="0">
                <a:solidFill>
                  <a:schemeClr val="tx1"/>
                </a:solidFill>
                <a:latin typeface="Century Gothic"/>
              </a:rPr>
              <a:t>To understand and state the different temperatures important to safe food storage and cooking</a:t>
            </a:r>
          </a:p>
          <a:p>
            <a:pPr marL="342900" indent="-342900">
              <a:buFont typeface="+mj-lt"/>
              <a:buAutoNum type="arabicPeriod"/>
            </a:pPr>
            <a:r>
              <a:rPr lang="en-GB" sz="1400" dirty="0">
                <a:solidFill>
                  <a:schemeClr val="tx1"/>
                </a:solidFill>
                <a:latin typeface="Century Gothic"/>
              </a:rPr>
              <a:t>To have an awareness of food poisoning bacteria</a:t>
            </a:r>
          </a:p>
        </p:txBody>
      </p:sp>
      <p:sp>
        <p:nvSpPr>
          <p:cNvPr id="2" name="Rounded Rectangle 1"/>
          <p:cNvSpPr/>
          <p:nvPr/>
        </p:nvSpPr>
        <p:spPr>
          <a:xfrm>
            <a:off x="2940125" y="234586"/>
            <a:ext cx="9094087" cy="81849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Keeping Food Safe</a:t>
            </a:r>
          </a:p>
        </p:txBody>
      </p:sp>
      <p:graphicFrame>
        <p:nvGraphicFramePr>
          <p:cNvPr id="8" name="Table 7"/>
          <p:cNvGraphicFramePr>
            <a:graphicFrameLocks noGrp="1"/>
          </p:cNvGraphicFramePr>
          <p:nvPr>
            <p:extLst>
              <p:ext uri="{D42A27DB-BD31-4B8C-83A1-F6EECF244321}">
                <p14:modId xmlns:p14="http://schemas.microsoft.com/office/powerpoint/2010/main" val="1114216782"/>
              </p:ext>
            </p:extLst>
          </p:nvPr>
        </p:nvGraphicFramePr>
        <p:xfrm>
          <a:off x="5779063" y="3105447"/>
          <a:ext cx="3009346" cy="3705240"/>
        </p:xfrm>
        <a:graphic>
          <a:graphicData uri="http://schemas.openxmlformats.org/drawingml/2006/table">
            <a:tbl>
              <a:tblPr firstRow="1" bandRow="1">
                <a:tableStyleId>{5C22544A-7EE6-4342-B048-85BDC9FD1C3A}</a:tableStyleId>
              </a:tblPr>
              <a:tblGrid>
                <a:gridCol w="1504673">
                  <a:extLst>
                    <a:ext uri="{9D8B030D-6E8A-4147-A177-3AD203B41FA5}">
                      <a16:colId xmlns:a16="http://schemas.microsoft.com/office/drawing/2014/main" val="501447528"/>
                    </a:ext>
                  </a:extLst>
                </a:gridCol>
                <a:gridCol w="1504673">
                  <a:extLst>
                    <a:ext uri="{9D8B030D-6E8A-4147-A177-3AD203B41FA5}">
                      <a16:colId xmlns:a16="http://schemas.microsoft.com/office/drawing/2014/main" val="3818232909"/>
                    </a:ext>
                  </a:extLst>
                </a:gridCol>
              </a:tblGrid>
              <a:tr h="437880">
                <a:tc>
                  <a:txBody>
                    <a:bodyPr/>
                    <a:lstStyle/>
                    <a:p>
                      <a:pPr algn="ctr"/>
                      <a:r>
                        <a:rPr lang="en-GB" sz="1800" b="0" dirty="0">
                          <a:solidFill>
                            <a:schemeClr val="tx1"/>
                          </a:solidFill>
                          <a:latin typeface="Century Gothic"/>
                        </a:rPr>
                        <a:t>Tinned</a:t>
                      </a:r>
                      <a:r>
                        <a:rPr lang="en-GB" sz="1800" b="0" baseline="0" dirty="0">
                          <a:solidFill>
                            <a:schemeClr val="tx1"/>
                          </a:solidFill>
                          <a:latin typeface="Century Gothic"/>
                        </a:rPr>
                        <a:t> tuna</a:t>
                      </a:r>
                      <a:endParaRPr lang="en-GB" sz="1800" b="0" dirty="0">
                        <a:solidFill>
                          <a:schemeClr val="tx1"/>
                        </a:solidFill>
                        <a:latin typeface="Century Gothic"/>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solidFill>
                            <a:schemeClr val="tx1"/>
                          </a:solidFill>
                          <a:latin typeface="Century Gothic"/>
                        </a:rPr>
                        <a:t>Butter</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66444155"/>
                  </a:ext>
                </a:extLst>
              </a:tr>
              <a:tr h="437880">
                <a:tc>
                  <a:txBody>
                    <a:bodyPr/>
                    <a:lstStyle/>
                    <a:p>
                      <a:pPr algn="ctr"/>
                      <a:r>
                        <a:rPr lang="en-GB" sz="1800" b="0" dirty="0">
                          <a:latin typeface="Century Gothic"/>
                        </a:rPr>
                        <a:t>Bacon</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latin typeface="Century Gothic"/>
                        </a:rPr>
                        <a:t>Bread</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9404656"/>
                  </a:ext>
                </a:extLst>
              </a:tr>
              <a:tr h="437880">
                <a:tc>
                  <a:txBody>
                    <a:bodyPr/>
                    <a:lstStyle/>
                    <a:p>
                      <a:pPr algn="ctr"/>
                      <a:r>
                        <a:rPr lang="en-GB" sz="1800" b="0" dirty="0">
                          <a:latin typeface="Century Gothic"/>
                        </a:rPr>
                        <a:t>Flour</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latin typeface="Century Gothic"/>
                        </a:rPr>
                        <a:t>Eggs</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6403611"/>
                  </a:ext>
                </a:extLst>
              </a:tr>
              <a:tr h="437880">
                <a:tc>
                  <a:txBody>
                    <a:bodyPr/>
                    <a:lstStyle/>
                    <a:p>
                      <a:pPr algn="ctr"/>
                      <a:r>
                        <a:rPr lang="en-GB" sz="1800" b="0" dirty="0">
                          <a:latin typeface="Century Gothic"/>
                        </a:rPr>
                        <a:t>Apples</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latin typeface="Century Gothic"/>
                        </a:rPr>
                        <a:t>Oats</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697267491"/>
                  </a:ext>
                </a:extLst>
              </a:tr>
              <a:tr h="437880">
                <a:tc>
                  <a:txBody>
                    <a:bodyPr/>
                    <a:lstStyle/>
                    <a:p>
                      <a:pPr algn="ctr"/>
                      <a:r>
                        <a:rPr lang="en-GB" sz="1800" b="0" dirty="0">
                          <a:latin typeface="Century Gothic"/>
                        </a:rPr>
                        <a:t>Orange Juice</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latin typeface="Century Gothic"/>
                        </a:rPr>
                        <a:t>Chicken</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31775860"/>
                  </a:ext>
                </a:extLst>
              </a:tr>
              <a:tr h="437880">
                <a:tc>
                  <a:txBody>
                    <a:bodyPr/>
                    <a:lstStyle/>
                    <a:p>
                      <a:pPr algn="ctr"/>
                      <a:r>
                        <a:rPr lang="en-GB" sz="1800" b="0" dirty="0">
                          <a:latin typeface="Century Gothic"/>
                        </a:rPr>
                        <a:t>Milk</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latin typeface="Century Gothic"/>
                        </a:rPr>
                        <a:t>Yoghurt</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74051913"/>
                  </a:ext>
                </a:extLst>
              </a:tr>
              <a:tr h="437880">
                <a:tc>
                  <a:txBody>
                    <a:bodyPr/>
                    <a:lstStyle/>
                    <a:p>
                      <a:pPr algn="ctr"/>
                      <a:r>
                        <a:rPr lang="en-GB" sz="1800" b="0" dirty="0">
                          <a:latin typeface="Century Gothic"/>
                        </a:rPr>
                        <a:t>Pasta</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latin typeface="Century Gothic"/>
                        </a:rPr>
                        <a:t>Sugar</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49310933"/>
                  </a:ext>
                </a:extLst>
              </a:tr>
              <a:tr h="437880">
                <a:tc>
                  <a:txBody>
                    <a:bodyPr/>
                    <a:lstStyle/>
                    <a:p>
                      <a:pPr algn="ctr"/>
                      <a:r>
                        <a:rPr lang="en-GB" sz="1800" b="0" dirty="0">
                          <a:latin typeface="Century Gothic"/>
                        </a:rPr>
                        <a:t>Cheese</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tc>
                  <a:txBody>
                    <a:bodyPr/>
                    <a:lstStyle/>
                    <a:p>
                      <a:pPr algn="ctr"/>
                      <a:r>
                        <a:rPr lang="en-GB" sz="1800" b="0" dirty="0">
                          <a:latin typeface="Century Gothic"/>
                        </a:rPr>
                        <a:t>Honey</a:t>
                      </a: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95675289"/>
                  </a:ext>
                </a:extLst>
              </a:tr>
            </a:tbl>
          </a:graphicData>
        </a:graphic>
      </p:graphicFrame>
      <p:pic>
        <p:nvPicPr>
          <p:cNvPr id="3" name="Picture 2"/>
          <p:cNvPicPr>
            <a:picLocks noChangeAspect="1"/>
          </p:cNvPicPr>
          <p:nvPr/>
        </p:nvPicPr>
        <p:blipFill>
          <a:blip r:embed="rId3"/>
          <a:stretch>
            <a:fillRect/>
          </a:stretch>
        </p:blipFill>
        <p:spPr>
          <a:xfrm>
            <a:off x="9126991" y="3275710"/>
            <a:ext cx="2910929" cy="3207980"/>
          </a:xfrm>
          <a:prstGeom prst="rect">
            <a:avLst/>
          </a:prstGeom>
        </p:spPr>
      </p:pic>
      <p:pic>
        <p:nvPicPr>
          <p:cNvPr id="7" name="Picture 6"/>
          <p:cNvPicPr>
            <a:picLocks noChangeAspect="1"/>
          </p:cNvPicPr>
          <p:nvPr/>
        </p:nvPicPr>
        <p:blipFill>
          <a:blip r:embed="rId4"/>
          <a:stretch>
            <a:fillRect/>
          </a:stretch>
        </p:blipFill>
        <p:spPr>
          <a:xfrm>
            <a:off x="3048578" y="3366118"/>
            <a:ext cx="2501719" cy="2695447"/>
          </a:xfrm>
          <a:prstGeom prst="rect">
            <a:avLst/>
          </a:prstGeom>
        </p:spPr>
      </p:pic>
      <p:sp>
        <p:nvSpPr>
          <p:cNvPr id="11" name="Rectangle 10"/>
          <p:cNvSpPr/>
          <p:nvPr/>
        </p:nvSpPr>
        <p:spPr>
          <a:xfrm>
            <a:off x="2932281" y="2237168"/>
            <a:ext cx="9109775" cy="6242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Do it now task… </a:t>
            </a:r>
            <a:r>
              <a:rPr lang="en-GB" sz="2000" dirty="0">
                <a:solidFill>
                  <a:schemeClr val="tx1"/>
                </a:solidFill>
                <a:latin typeface="Century Gothic" panose="020B0502020202020204" pitchFamily="34" charset="0"/>
              </a:rPr>
              <a:t>Where should these foods be stored?</a:t>
            </a:r>
            <a:r>
              <a:rPr lang="en-GB" sz="1400" dirty="0">
                <a:solidFill>
                  <a:schemeClr val="tx1"/>
                </a:solidFill>
                <a:latin typeface="Century Gothic" panose="020B0502020202020204" pitchFamily="34" charset="0"/>
              </a:rPr>
              <a:t> </a:t>
            </a:r>
            <a:endParaRPr lang="en-GB" dirty="0">
              <a:solidFill>
                <a:schemeClr val="tx1"/>
              </a:solidFill>
              <a:latin typeface="Century Gothic" panose="020B0502020202020204" pitchFamily="34" charset="0"/>
            </a:endParaRPr>
          </a:p>
        </p:txBody>
      </p:sp>
      <p:grpSp>
        <p:nvGrpSpPr>
          <p:cNvPr id="18" name="Group 17">
            <a:extLst>
              <a:ext uri="{FF2B5EF4-FFF2-40B4-BE49-F238E27FC236}">
                <a16:creationId xmlns:a16="http://schemas.microsoft.com/office/drawing/2014/main" id="{627D68F5-E313-D220-2790-98F600AB5608}"/>
              </a:ext>
            </a:extLst>
          </p:cNvPr>
          <p:cNvGrpSpPr/>
          <p:nvPr/>
        </p:nvGrpSpPr>
        <p:grpSpPr>
          <a:xfrm>
            <a:off x="349469" y="234316"/>
            <a:ext cx="2441847" cy="6072538"/>
            <a:chOff x="349469" y="234316"/>
            <a:chExt cx="2441847" cy="6072538"/>
          </a:xfrm>
        </p:grpSpPr>
        <p:pic>
          <p:nvPicPr>
            <p:cNvPr id="5" name="Picture 4" descr="A black and red logo with a smiley face and a spoon and fork&#10;&#10;Description automatically generated">
              <a:extLst>
                <a:ext uri="{FF2B5EF4-FFF2-40B4-BE49-F238E27FC236}">
                  <a16:creationId xmlns:a16="http://schemas.microsoft.com/office/drawing/2014/main" id="{7715F8AA-34BB-BA95-C0F2-5B51996CB401}"/>
                </a:ext>
              </a:extLst>
            </p:cNvPr>
            <p:cNvPicPr>
              <a:picLocks noChangeAspect="1"/>
            </p:cNvPicPr>
            <p:nvPr/>
          </p:nvPicPr>
          <p:blipFill rotWithShape="1">
            <a:blip r:embed="rId5"/>
            <a:srcRect l="15789" r="15311" b="35252"/>
            <a:stretch/>
          </p:blipFill>
          <p:spPr>
            <a:xfrm>
              <a:off x="349469" y="234316"/>
              <a:ext cx="2441847" cy="1400061"/>
            </a:xfrm>
            <a:prstGeom prst="rect">
              <a:avLst/>
            </a:prstGeom>
          </p:spPr>
        </p:pic>
        <p:grpSp>
          <p:nvGrpSpPr>
            <p:cNvPr id="9" name="Group 8">
              <a:extLst>
                <a:ext uri="{FF2B5EF4-FFF2-40B4-BE49-F238E27FC236}">
                  <a16:creationId xmlns:a16="http://schemas.microsoft.com/office/drawing/2014/main" id="{6D367E19-A920-2025-0262-C00D153C2EC3}"/>
                </a:ext>
              </a:extLst>
            </p:cNvPr>
            <p:cNvGrpSpPr/>
            <p:nvPr/>
          </p:nvGrpSpPr>
          <p:grpSpPr>
            <a:xfrm>
              <a:off x="352452" y="1739396"/>
              <a:ext cx="2429543" cy="4567458"/>
              <a:chOff x="352452" y="1739396"/>
              <a:chExt cx="2429543" cy="4567458"/>
            </a:xfrm>
          </p:grpSpPr>
          <p:sp>
            <p:nvSpPr>
              <p:cNvPr id="10" name="Call-out: Down Arrow 9">
                <a:extLst>
                  <a:ext uri="{FF2B5EF4-FFF2-40B4-BE49-F238E27FC236}">
                    <a16:creationId xmlns:a16="http://schemas.microsoft.com/office/drawing/2014/main" id="{A57CCB4E-7E9B-D3C4-F7B5-E44CA0543997}"/>
                  </a:ext>
                </a:extLst>
              </p:cNvPr>
              <p:cNvSpPr/>
              <p:nvPr/>
            </p:nvSpPr>
            <p:spPr>
              <a:xfrm>
                <a:off x="599559" y="2411296"/>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Hazards &amp; hygiene</a:t>
                </a:r>
              </a:p>
            </p:txBody>
          </p:sp>
          <p:sp>
            <p:nvSpPr>
              <p:cNvPr id="12" name="Call-out: Down Arrow 11">
                <a:extLst>
                  <a:ext uri="{FF2B5EF4-FFF2-40B4-BE49-F238E27FC236}">
                    <a16:creationId xmlns:a16="http://schemas.microsoft.com/office/drawing/2014/main" id="{34586458-1A7A-4C55-CF93-14BB42CCA608}"/>
                  </a:ext>
                </a:extLst>
              </p:cNvPr>
              <p:cNvSpPr/>
              <p:nvPr/>
            </p:nvSpPr>
            <p:spPr>
              <a:xfrm>
                <a:off x="599559" y="3088629"/>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Working with knives</a:t>
                </a:r>
              </a:p>
            </p:txBody>
          </p:sp>
          <p:sp>
            <p:nvSpPr>
              <p:cNvPr id="13" name="Call-out: Down Arrow 12">
                <a:extLst>
                  <a:ext uri="{FF2B5EF4-FFF2-40B4-BE49-F238E27FC236}">
                    <a16:creationId xmlns:a16="http://schemas.microsoft.com/office/drawing/2014/main" id="{880432C4-0320-E80A-4C10-182923CD26DB}"/>
                  </a:ext>
                </a:extLst>
              </p:cNvPr>
              <p:cNvSpPr/>
              <p:nvPr/>
            </p:nvSpPr>
            <p:spPr>
              <a:xfrm>
                <a:off x="599559" y="3737740"/>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Designing food products</a:t>
                </a:r>
              </a:p>
            </p:txBody>
          </p:sp>
          <p:sp>
            <p:nvSpPr>
              <p:cNvPr id="14" name="Call-out: Down Arrow 13">
                <a:extLst>
                  <a:ext uri="{FF2B5EF4-FFF2-40B4-BE49-F238E27FC236}">
                    <a16:creationId xmlns:a16="http://schemas.microsoft.com/office/drawing/2014/main" id="{BAE1AA31-1323-9936-97C0-69474F9A4539}"/>
                  </a:ext>
                </a:extLst>
              </p:cNvPr>
              <p:cNvSpPr/>
              <p:nvPr/>
            </p:nvSpPr>
            <p:spPr>
              <a:xfrm>
                <a:off x="599559" y="4386851"/>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Temperature control</a:t>
                </a:r>
                <a:endParaRPr lang="en-US" sz="1200" dirty="0"/>
              </a:p>
            </p:txBody>
          </p:sp>
          <p:sp>
            <p:nvSpPr>
              <p:cNvPr id="15" name="Rectangle 14">
                <a:extLst>
                  <a:ext uri="{FF2B5EF4-FFF2-40B4-BE49-F238E27FC236}">
                    <a16:creationId xmlns:a16="http://schemas.microsoft.com/office/drawing/2014/main" id="{CDB19412-81BF-19A2-4A6C-BCA8EE10F92D}"/>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rPr>
                  <a:t>Food labelling</a:t>
                </a:r>
              </a:p>
            </p:txBody>
          </p:sp>
          <p:sp>
            <p:nvSpPr>
              <p:cNvPr id="16" name="Rectangle 15">
                <a:extLst>
                  <a:ext uri="{FF2B5EF4-FFF2-40B4-BE49-F238E27FC236}">
                    <a16:creationId xmlns:a16="http://schemas.microsoft.com/office/drawing/2014/main" id="{C4EA426F-420C-A377-3766-637AFB3B58D7}"/>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17" name="Call-out: Down Arrow 16">
                <a:extLst>
                  <a:ext uri="{FF2B5EF4-FFF2-40B4-BE49-F238E27FC236}">
                    <a16:creationId xmlns:a16="http://schemas.microsoft.com/office/drawing/2014/main" id="{7B8E9218-BB5A-F0B4-8A68-CC7F695EA1FD}"/>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The Eat Well Guide</a:t>
                </a:r>
              </a:p>
            </p:txBody>
          </p:sp>
        </p:grpSp>
      </p:grpSp>
    </p:spTree>
    <p:extLst>
      <p:ext uri="{BB962C8B-B14F-4D97-AF65-F5344CB8AC3E}">
        <p14:creationId xmlns:p14="http://schemas.microsoft.com/office/powerpoint/2010/main" val="129818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kVY08aqC28"/>
          <p:cNvPicPr>
            <a:picLocks noRot="1" noChangeAspect="1"/>
          </p:cNvPicPr>
          <p:nvPr>
            <a:videoFile r:link="rId1"/>
          </p:nvPr>
        </p:nvPicPr>
        <p:blipFill>
          <a:blip r:embed="rId3"/>
          <a:stretch>
            <a:fillRect/>
          </a:stretch>
        </p:blipFill>
        <p:spPr>
          <a:xfrm>
            <a:off x="7228201" y="1287508"/>
            <a:ext cx="4746172" cy="2571750"/>
          </a:xfrm>
          <a:prstGeom prst="rect">
            <a:avLst/>
          </a:prstGeom>
        </p:spPr>
      </p:pic>
      <p:sp>
        <p:nvSpPr>
          <p:cNvPr id="2" name="Rectangle 1"/>
          <p:cNvSpPr/>
          <p:nvPr/>
        </p:nvSpPr>
        <p:spPr>
          <a:xfrm>
            <a:off x="7154091" y="4004329"/>
            <a:ext cx="4862228" cy="646331"/>
          </a:xfrm>
          <a:prstGeom prst="rect">
            <a:avLst/>
          </a:prstGeom>
        </p:spPr>
        <p:txBody>
          <a:bodyPr wrap="none">
            <a:spAutoFit/>
          </a:bodyPr>
          <a:lstStyle/>
          <a:p>
            <a:r>
              <a:rPr lang="en-GB" dirty="0">
                <a:hlinkClick r:id="rId4"/>
              </a:rPr>
              <a:t>https://www.youtube.com/watch?v=kEZvOyp_-8c</a:t>
            </a:r>
            <a:endParaRPr lang="en-GB" dirty="0"/>
          </a:p>
          <a:p>
            <a:endParaRPr lang="en-GB" dirty="0"/>
          </a:p>
        </p:txBody>
      </p:sp>
      <p:sp>
        <p:nvSpPr>
          <p:cNvPr id="5" name="Rectangle 4"/>
          <p:cNvSpPr/>
          <p:nvPr/>
        </p:nvSpPr>
        <p:spPr>
          <a:xfrm>
            <a:off x="361668" y="226147"/>
            <a:ext cx="6647309" cy="622939"/>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If food is not stored correctly it will become unfit to eat.</a:t>
            </a:r>
          </a:p>
        </p:txBody>
      </p:sp>
      <p:sp>
        <p:nvSpPr>
          <p:cNvPr id="6" name="Rectangle 5"/>
          <p:cNvSpPr/>
          <p:nvPr/>
        </p:nvSpPr>
        <p:spPr>
          <a:xfrm>
            <a:off x="640080" y="768612"/>
            <a:ext cx="6074229" cy="180477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Bacteria will grow on food when it has the following 4 conditions… </a:t>
            </a:r>
          </a:p>
          <a:p>
            <a:pPr marL="342900" indent="-342900">
              <a:buFont typeface="+mj-lt"/>
              <a:buAutoNum type="arabicPeriod"/>
            </a:pPr>
            <a:r>
              <a:rPr lang="en-GB" sz="1600" dirty="0">
                <a:solidFill>
                  <a:schemeClr val="tx1"/>
                </a:solidFill>
                <a:latin typeface="Century Gothic" panose="020B0502020202020204" pitchFamily="34" charset="0"/>
              </a:rPr>
              <a:t>Warmth</a:t>
            </a:r>
          </a:p>
          <a:p>
            <a:pPr marL="342900" indent="-342900">
              <a:buFont typeface="+mj-lt"/>
              <a:buAutoNum type="arabicPeriod"/>
            </a:pPr>
            <a:r>
              <a:rPr lang="en-GB" sz="1600" dirty="0">
                <a:solidFill>
                  <a:schemeClr val="tx1"/>
                </a:solidFill>
                <a:latin typeface="Century Gothic" panose="020B0502020202020204" pitchFamily="34" charset="0"/>
              </a:rPr>
              <a:t>Moisture</a:t>
            </a:r>
          </a:p>
          <a:p>
            <a:pPr marL="342900" indent="-342900">
              <a:buFont typeface="+mj-lt"/>
              <a:buAutoNum type="arabicPeriod"/>
            </a:pPr>
            <a:r>
              <a:rPr lang="en-GB" sz="1600" dirty="0">
                <a:solidFill>
                  <a:schemeClr val="tx1"/>
                </a:solidFill>
                <a:latin typeface="Century Gothic" panose="020B0502020202020204" pitchFamily="34" charset="0"/>
              </a:rPr>
              <a:t>Food</a:t>
            </a:r>
          </a:p>
          <a:p>
            <a:pPr marL="342900" indent="-342900">
              <a:buFont typeface="+mj-lt"/>
              <a:buAutoNum type="arabicPeriod"/>
            </a:pPr>
            <a:r>
              <a:rPr lang="en-GB" sz="1600" dirty="0">
                <a:solidFill>
                  <a:schemeClr val="tx1"/>
                </a:solidFill>
                <a:latin typeface="Century Gothic" panose="020B0502020202020204" pitchFamily="34" charset="0"/>
              </a:rPr>
              <a:t>Oxygen</a:t>
            </a:r>
          </a:p>
        </p:txBody>
      </p:sp>
      <p:sp>
        <p:nvSpPr>
          <p:cNvPr id="7" name="Rectangle 6"/>
          <p:cNvSpPr/>
          <p:nvPr/>
        </p:nvSpPr>
        <p:spPr>
          <a:xfrm>
            <a:off x="361668" y="2487482"/>
            <a:ext cx="6647309" cy="72788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If you take away any one of those conditions bacteria cannot multiply and become harmful.</a:t>
            </a:r>
          </a:p>
        </p:txBody>
      </p:sp>
      <p:sp>
        <p:nvSpPr>
          <p:cNvPr id="12" name="Rectangle 11"/>
          <p:cNvSpPr/>
          <p:nvPr/>
        </p:nvSpPr>
        <p:spPr>
          <a:xfrm>
            <a:off x="4514146" y="4392132"/>
            <a:ext cx="7502173" cy="230911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Century Gothic" panose="020B0502020202020204" pitchFamily="34" charset="0"/>
              </a:rPr>
              <a:t>Check your learning</a:t>
            </a:r>
            <a:r>
              <a:rPr lang="en-GB" sz="1600" dirty="0">
                <a:solidFill>
                  <a:schemeClr val="tx1"/>
                </a:solidFill>
                <a:latin typeface="Century Gothic" panose="020B0502020202020204" pitchFamily="34" charset="0"/>
              </a:rPr>
              <a:t>… answer these questions based on this video. </a:t>
            </a:r>
          </a:p>
          <a:p>
            <a:endParaRPr lang="en-GB" sz="1600" dirty="0">
              <a:solidFill>
                <a:schemeClr val="tx1"/>
              </a:solidFill>
              <a:latin typeface="Century Gothic" panose="020B0502020202020204" pitchFamily="34" charset="0"/>
            </a:endParaRPr>
          </a:p>
          <a:p>
            <a:pPr marL="342900" indent="-342900">
              <a:buFont typeface="+mj-lt"/>
              <a:buAutoNum type="arabicPeriod"/>
            </a:pPr>
            <a:r>
              <a:rPr lang="en-GB" sz="1600" dirty="0">
                <a:solidFill>
                  <a:schemeClr val="tx1"/>
                </a:solidFill>
                <a:latin typeface="Century Gothic" panose="020B0502020202020204" pitchFamily="34" charset="0"/>
              </a:rPr>
              <a:t>What are the 4C’s?</a:t>
            </a:r>
          </a:p>
          <a:p>
            <a:pPr marL="342900" indent="-342900">
              <a:buFont typeface="+mj-lt"/>
              <a:buAutoNum type="arabicPeriod"/>
            </a:pPr>
            <a:r>
              <a:rPr lang="en-GB" sz="1600" dirty="0">
                <a:solidFill>
                  <a:schemeClr val="tx1"/>
                </a:solidFill>
                <a:latin typeface="Century Gothic" panose="020B0502020202020204" pitchFamily="34" charset="0"/>
              </a:rPr>
              <a:t>What is cross contamination?</a:t>
            </a:r>
          </a:p>
          <a:p>
            <a:pPr marL="342900" indent="-342900">
              <a:buFont typeface="+mj-lt"/>
              <a:buAutoNum type="arabicPeriod"/>
            </a:pPr>
            <a:r>
              <a:rPr lang="en-GB" sz="1600" dirty="0">
                <a:solidFill>
                  <a:schemeClr val="tx1"/>
                </a:solidFill>
                <a:latin typeface="Century Gothic" panose="020B0502020202020204" pitchFamily="34" charset="0"/>
              </a:rPr>
              <a:t>What could happen if you did not wash your hands properly?</a:t>
            </a:r>
          </a:p>
          <a:p>
            <a:pPr marL="342900" indent="-342900">
              <a:buFont typeface="+mj-lt"/>
              <a:buAutoNum type="arabicPeriod"/>
            </a:pPr>
            <a:r>
              <a:rPr lang="en-GB" sz="1600" dirty="0">
                <a:solidFill>
                  <a:schemeClr val="tx1"/>
                </a:solidFill>
                <a:latin typeface="Century Gothic" panose="020B0502020202020204" pitchFamily="34" charset="0"/>
              </a:rPr>
              <a:t>Why is it important to cook food properly?</a:t>
            </a:r>
          </a:p>
          <a:p>
            <a:pPr marL="342900" indent="-342900">
              <a:buFont typeface="+mj-lt"/>
              <a:buAutoNum type="arabicPeriod"/>
            </a:pPr>
            <a:r>
              <a:rPr lang="en-GB" sz="1600" dirty="0">
                <a:solidFill>
                  <a:schemeClr val="tx1"/>
                </a:solidFill>
                <a:latin typeface="Century Gothic" panose="020B0502020202020204" pitchFamily="34" charset="0"/>
              </a:rPr>
              <a:t>Give three examples of how to avoid cross contamination.</a:t>
            </a:r>
          </a:p>
        </p:txBody>
      </p:sp>
      <p:sp>
        <p:nvSpPr>
          <p:cNvPr id="14" name="Rounded Rectangle 13"/>
          <p:cNvSpPr/>
          <p:nvPr/>
        </p:nvSpPr>
        <p:spPr>
          <a:xfrm>
            <a:off x="222068" y="3395198"/>
            <a:ext cx="4146963" cy="33060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latin typeface="Century Gothic" panose="020B0502020202020204" pitchFamily="34" charset="0"/>
              </a:rPr>
              <a:t>Contamination</a:t>
            </a:r>
            <a:r>
              <a:rPr lang="en-GB" sz="1600" dirty="0">
                <a:solidFill>
                  <a:schemeClr val="tx1"/>
                </a:solidFill>
                <a:latin typeface="Century Gothic" panose="020B0502020202020204" pitchFamily="34" charset="0"/>
              </a:rPr>
              <a:t> occurs because of…</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Poor hygiene practices</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Cross contamination between raw and cooked foods</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High risk foods stored at room temperature</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Undercooking high risk foods</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Not reheating foods for long enough</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Foods not stored at the correct temperature</a:t>
            </a:r>
          </a:p>
        </p:txBody>
      </p:sp>
      <p:sp>
        <p:nvSpPr>
          <p:cNvPr id="9" name="Text Box 2"/>
          <p:cNvSpPr txBox="1">
            <a:spLocks noChangeArrowheads="1"/>
          </p:cNvSpPr>
          <p:nvPr/>
        </p:nvSpPr>
        <p:spPr bwMode="auto">
          <a:xfrm>
            <a:off x="7228201" y="158651"/>
            <a:ext cx="4788118" cy="1071155"/>
          </a:xfrm>
          <a:prstGeom prst="rect">
            <a:avLst/>
          </a:prstGeom>
          <a:solidFill>
            <a:schemeClr val="bg1"/>
          </a:solidFill>
          <a:ln w="9525" algn="in">
            <a:solidFill>
              <a:schemeClr val="bg1"/>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itchFamily="34" charset="0"/>
                <a:cs typeface="Arial" pitchFamily="34" charset="0"/>
              </a:rPr>
              <a:t>To get you thinking... </a:t>
            </a:r>
          </a:p>
          <a:p>
            <a:pPr lvl="0" fontAlgn="base">
              <a:spcBef>
                <a:spcPct val="0"/>
              </a:spcBef>
              <a:spcAft>
                <a:spcPct val="0"/>
              </a:spcAft>
            </a:pPr>
            <a:r>
              <a:rPr lang="en-GB" sz="2000" dirty="0">
                <a:hlinkClick r:id="rId5"/>
              </a:rPr>
              <a:t>Food Safety | Design and Technology - Food Preparation and Nutrition – YouTube</a:t>
            </a:r>
            <a:endParaRPr lang="en-GB" sz="2000" dirty="0"/>
          </a:p>
          <a:p>
            <a:pPr lvl="0" fontAlgn="base">
              <a:spcBef>
                <a:spcPct val="0"/>
              </a:spcBef>
              <a:spcAft>
                <a:spcPct val="0"/>
              </a:spcAft>
            </a:pPr>
            <a:endParaRPr kumimoji="0" lang="en-GB" altLang="en-US" sz="2800" b="1" i="0" u="none" strike="noStrike" cap="none" normalizeH="0" baseline="0" dirty="0">
              <a:ln>
                <a:noFill/>
              </a:ln>
              <a:solidFill>
                <a:srgbClr val="000000"/>
              </a:solidFill>
              <a:effectLst/>
              <a:latin typeface="Calibri" pitchFamily="34" charset="0"/>
              <a:cs typeface="Arial" pitchFamily="34" charset="0"/>
            </a:endParaRPr>
          </a:p>
        </p:txBody>
      </p:sp>
    </p:spTree>
    <p:extLst>
      <p:ext uri="{BB962C8B-B14F-4D97-AF65-F5344CB8AC3E}">
        <p14:creationId xmlns:p14="http://schemas.microsoft.com/office/powerpoint/2010/main" val="426624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8193" y="1244782"/>
            <a:ext cx="1524000" cy="3009900"/>
          </a:xfrm>
          <a:prstGeom prst="rect">
            <a:avLst/>
          </a:prstGeom>
        </p:spPr>
      </p:pic>
      <p:sp>
        <p:nvSpPr>
          <p:cNvPr id="8" name="Left Arrow 7"/>
          <p:cNvSpPr/>
          <p:nvPr/>
        </p:nvSpPr>
        <p:spPr>
          <a:xfrm>
            <a:off x="1562695" y="1764490"/>
            <a:ext cx="1314504" cy="502920"/>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442752" y="1374822"/>
            <a:ext cx="4545874" cy="128225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Storing chilled foods in the </a:t>
            </a:r>
            <a:r>
              <a:rPr lang="en-GB" sz="1600" b="1" dirty="0">
                <a:solidFill>
                  <a:schemeClr val="tx1"/>
                </a:solidFill>
                <a:latin typeface="Century Gothic" panose="020B0502020202020204" pitchFamily="34" charset="0"/>
              </a:rPr>
              <a:t>fridge</a:t>
            </a:r>
            <a:r>
              <a:rPr lang="en-GB" sz="1600" dirty="0">
                <a:solidFill>
                  <a:schemeClr val="tx1"/>
                </a:solidFill>
                <a:latin typeface="Century Gothic" panose="020B0502020202020204" pitchFamily="34" charset="0"/>
              </a:rPr>
              <a:t> helps to reduce spoilage (go bad) and slows down how quickly bacteria can multiply.  </a:t>
            </a:r>
          </a:p>
        </p:txBody>
      </p:sp>
      <p:sp>
        <p:nvSpPr>
          <p:cNvPr id="6" name="Rectangle 5"/>
          <p:cNvSpPr/>
          <p:nvPr/>
        </p:nvSpPr>
        <p:spPr>
          <a:xfrm>
            <a:off x="248193" y="255209"/>
            <a:ext cx="11639007" cy="581873"/>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Century Gothic" panose="020B0502020202020204" pitchFamily="34" charset="0"/>
              </a:rPr>
              <a:t>There are many ways that you can control bacterial growth in food…</a:t>
            </a:r>
          </a:p>
        </p:txBody>
      </p:sp>
      <p:sp>
        <p:nvSpPr>
          <p:cNvPr id="9" name="Double Bracket 8"/>
          <p:cNvSpPr/>
          <p:nvPr/>
        </p:nvSpPr>
        <p:spPr>
          <a:xfrm>
            <a:off x="6831873" y="1059473"/>
            <a:ext cx="5055327" cy="1931672"/>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285750" indent="-285750">
              <a:buFont typeface="Arial" panose="020B0604020202020204" pitchFamily="34" charset="0"/>
              <a:buChar char="•"/>
            </a:pPr>
            <a:r>
              <a:rPr lang="en-GB" sz="1600" dirty="0">
                <a:latin typeface="Century Gothic" panose="020B0502020202020204" pitchFamily="34" charset="0"/>
              </a:rPr>
              <a:t>Keep between 0</a:t>
            </a:r>
            <a:r>
              <a:rPr lang="en-GB" sz="1600" dirty="0">
                <a:latin typeface="Century Gothic" panose="020B0502020202020204" pitchFamily="34" charset="0"/>
                <a:sym typeface="Symbol" panose="05050102010706020507" pitchFamily="18" charset="2"/>
              </a:rPr>
              <a:t>c - 5c</a:t>
            </a:r>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Try to avoid opening the door too often</a:t>
            </a:r>
          </a:p>
          <a:p>
            <a:pPr marL="285750" indent="-285750">
              <a:buFont typeface="Arial" panose="020B0604020202020204" pitchFamily="34" charset="0"/>
              <a:buChar char="•"/>
            </a:pPr>
            <a:r>
              <a:rPr lang="en-GB" sz="1600" dirty="0">
                <a:latin typeface="Century Gothic" panose="020B0502020202020204" pitchFamily="34" charset="0"/>
              </a:rPr>
              <a:t>Never leave the door open</a:t>
            </a:r>
          </a:p>
          <a:p>
            <a:pPr marL="285750" indent="-285750">
              <a:buFont typeface="Arial" panose="020B0604020202020204" pitchFamily="34" charset="0"/>
              <a:buChar char="•"/>
            </a:pPr>
            <a:r>
              <a:rPr lang="en-GB" sz="1600" dirty="0">
                <a:latin typeface="Century Gothic" panose="020B0502020202020204" pitchFamily="34" charset="0"/>
              </a:rPr>
              <a:t>Do not put hot food in the fridge as it will change the temperature and warm other foods up  </a:t>
            </a:r>
          </a:p>
          <a:p>
            <a:pPr marL="285750" indent="-285750">
              <a:buFont typeface="Arial" panose="020B0604020202020204" pitchFamily="34" charset="0"/>
              <a:buChar char="•"/>
            </a:pPr>
            <a:r>
              <a:rPr lang="en-GB" sz="1600" dirty="0">
                <a:latin typeface="Century Gothic" panose="020B0502020202020204" pitchFamily="34" charset="0"/>
              </a:rPr>
              <a:t>Keep cooked and raw food separate</a:t>
            </a:r>
          </a:p>
        </p:txBody>
      </p:sp>
      <p:sp>
        <p:nvSpPr>
          <p:cNvPr id="10" name="Left Arrow 9"/>
          <p:cNvSpPr/>
          <p:nvPr/>
        </p:nvSpPr>
        <p:spPr>
          <a:xfrm>
            <a:off x="1562695" y="3399254"/>
            <a:ext cx="1314504" cy="502920"/>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442752" y="3176786"/>
            <a:ext cx="4545874" cy="107789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Storing food in the </a:t>
            </a:r>
            <a:r>
              <a:rPr lang="en-GB" sz="1600" b="1" dirty="0">
                <a:solidFill>
                  <a:schemeClr val="tx1"/>
                </a:solidFill>
                <a:latin typeface="Century Gothic" panose="020B0502020202020204" pitchFamily="34" charset="0"/>
              </a:rPr>
              <a:t>freezer</a:t>
            </a:r>
            <a:r>
              <a:rPr lang="en-GB" sz="1600" dirty="0">
                <a:solidFill>
                  <a:schemeClr val="tx1"/>
                </a:solidFill>
                <a:latin typeface="Century Gothic" panose="020B0502020202020204" pitchFamily="34" charset="0"/>
              </a:rPr>
              <a:t> makes most bacteria dormant (sleep) so they cannot multiply.</a:t>
            </a:r>
          </a:p>
        </p:txBody>
      </p:sp>
      <p:sp>
        <p:nvSpPr>
          <p:cNvPr id="12" name="Double Bracket 11"/>
          <p:cNvSpPr/>
          <p:nvPr/>
        </p:nvSpPr>
        <p:spPr>
          <a:xfrm>
            <a:off x="6831872" y="3083965"/>
            <a:ext cx="5055328" cy="1467897"/>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285750" indent="-285750">
              <a:buFont typeface="Arial" panose="020B0604020202020204" pitchFamily="34" charset="0"/>
              <a:buChar char="•"/>
            </a:pPr>
            <a:r>
              <a:rPr lang="en-GB" sz="1600" dirty="0">
                <a:latin typeface="Century Gothic" panose="020B0502020202020204" pitchFamily="34" charset="0"/>
              </a:rPr>
              <a:t>Keep at -18</a:t>
            </a:r>
            <a:r>
              <a:rPr lang="en-GB" sz="1600" dirty="0">
                <a:latin typeface="Century Gothic" panose="020B0502020202020204" pitchFamily="34" charset="0"/>
                <a:sym typeface="Symbol" panose="05050102010706020507" pitchFamily="18" charset="2"/>
              </a:rPr>
              <a:t>c</a:t>
            </a:r>
          </a:p>
          <a:p>
            <a:pPr marL="285750" indent="-285750">
              <a:buFont typeface="Arial" panose="020B0604020202020204" pitchFamily="34" charset="0"/>
              <a:buChar char="•"/>
            </a:pPr>
            <a:r>
              <a:rPr lang="en-GB" sz="1600" dirty="0">
                <a:latin typeface="Century Gothic" panose="020B0502020202020204" pitchFamily="34" charset="0"/>
                <a:sym typeface="Symbol" panose="05050102010706020507" pitchFamily="18" charset="2"/>
              </a:rPr>
              <a:t>Try to avoid opening the door too often</a:t>
            </a:r>
          </a:p>
          <a:p>
            <a:pPr marL="285750" indent="-285750">
              <a:buFont typeface="Arial" panose="020B0604020202020204" pitchFamily="34" charset="0"/>
              <a:buChar char="•"/>
            </a:pPr>
            <a:r>
              <a:rPr lang="en-GB" sz="1600" dirty="0">
                <a:latin typeface="Century Gothic" panose="020B0502020202020204" pitchFamily="34" charset="0"/>
                <a:sym typeface="Symbol" panose="05050102010706020507" pitchFamily="18" charset="2"/>
              </a:rPr>
              <a:t>Never leave the door open</a:t>
            </a:r>
          </a:p>
          <a:p>
            <a:pPr marL="285750" indent="-285750">
              <a:buFont typeface="Arial" panose="020B0604020202020204" pitchFamily="34" charset="0"/>
              <a:buChar char="•"/>
            </a:pPr>
            <a:r>
              <a:rPr lang="en-GB" sz="1600" dirty="0">
                <a:latin typeface="Century Gothic" panose="020B0502020202020204" pitchFamily="34" charset="0"/>
                <a:sym typeface="Symbol" panose="05050102010706020507" pitchFamily="18" charset="2"/>
              </a:rPr>
              <a:t>Never refreeze food that has defrosted (thawed) </a:t>
            </a:r>
          </a:p>
        </p:txBody>
      </p:sp>
      <p:sp>
        <p:nvSpPr>
          <p:cNvPr id="13" name="Double Bracket 12"/>
          <p:cNvSpPr/>
          <p:nvPr/>
        </p:nvSpPr>
        <p:spPr>
          <a:xfrm>
            <a:off x="361668" y="4906617"/>
            <a:ext cx="11538595" cy="1665794"/>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lang="en-GB" sz="1600" dirty="0">
                <a:latin typeface="Century Gothic" panose="020B0502020202020204" pitchFamily="34" charset="0"/>
                <a:sym typeface="Symbol" panose="05050102010706020507" pitchFamily="18" charset="2"/>
              </a:rPr>
              <a:t>One of the most important parts of working with food is avoiding </a:t>
            </a:r>
            <a:r>
              <a:rPr lang="en-GB" sz="2000" b="1" dirty="0">
                <a:latin typeface="Century Gothic" panose="020B0502020202020204" pitchFamily="34" charset="0"/>
                <a:sym typeface="Symbol" panose="05050102010706020507" pitchFamily="18" charset="2"/>
              </a:rPr>
              <a:t>cross contamination</a:t>
            </a:r>
            <a:r>
              <a:rPr lang="en-GB" sz="2000" dirty="0">
                <a:latin typeface="Century Gothic" panose="020B0502020202020204" pitchFamily="34" charset="0"/>
                <a:sym typeface="Symbol" panose="05050102010706020507" pitchFamily="18" charset="2"/>
              </a:rPr>
              <a:t>. </a:t>
            </a:r>
            <a:r>
              <a:rPr lang="en-GB" sz="1600" dirty="0">
                <a:latin typeface="Century Gothic" panose="020B0502020202020204" pitchFamily="34" charset="0"/>
                <a:sym typeface="Symbol" panose="05050102010706020507" pitchFamily="18" charset="2"/>
              </a:rPr>
              <a:t>There are many ways that we can avoid this… </a:t>
            </a:r>
          </a:p>
          <a:p>
            <a:pPr marL="342900" indent="-342900">
              <a:buFont typeface="Wingdings" panose="05000000000000000000" pitchFamily="2" charset="2"/>
              <a:buChar char="F"/>
            </a:pPr>
            <a:r>
              <a:rPr lang="en-GB" sz="1600" dirty="0">
                <a:latin typeface="Century Gothic" panose="020B0502020202020204" pitchFamily="34" charset="0"/>
                <a:sym typeface="Symbol" panose="05050102010706020507" pitchFamily="18" charset="2"/>
              </a:rPr>
              <a:t>Raw and cooked food must not touch each other – use different coloured chopping boards and equipment</a:t>
            </a:r>
          </a:p>
          <a:p>
            <a:pPr marL="342900" indent="-342900">
              <a:buFont typeface="Wingdings" panose="05000000000000000000" pitchFamily="2" charset="2"/>
              <a:buChar char="F"/>
            </a:pPr>
            <a:r>
              <a:rPr lang="en-GB" sz="1600" dirty="0">
                <a:latin typeface="Century Gothic" panose="020B0502020202020204" pitchFamily="34" charset="0"/>
                <a:sym typeface="Symbol" panose="05050102010706020507" pitchFamily="18" charset="2"/>
              </a:rPr>
              <a:t>Stop blood or juices from raw meat dripping onto cooked foods</a:t>
            </a:r>
          </a:p>
          <a:p>
            <a:pPr marL="342900" indent="-342900">
              <a:buFont typeface="Wingdings" panose="05000000000000000000" pitchFamily="2" charset="2"/>
              <a:buChar char="F"/>
            </a:pPr>
            <a:r>
              <a:rPr lang="en-GB" sz="1600" dirty="0">
                <a:latin typeface="Century Gothic" panose="020B0502020202020204" pitchFamily="34" charset="0"/>
                <a:sym typeface="Symbol" panose="05050102010706020507" pitchFamily="18" charset="2"/>
              </a:rPr>
              <a:t>Make sure your hands are clean </a:t>
            </a:r>
            <a:endParaRPr lang="en-GB" sz="1200" dirty="0">
              <a:latin typeface="Century Gothic" panose="020B0502020202020204" pitchFamily="34" charset="0"/>
              <a:sym typeface="Symbol" panose="05050102010706020507" pitchFamily="18" charset="2"/>
            </a:endParaRPr>
          </a:p>
        </p:txBody>
      </p:sp>
    </p:spTree>
    <p:extLst>
      <p:ext uri="{BB962C8B-B14F-4D97-AF65-F5344CB8AC3E}">
        <p14:creationId xmlns:p14="http://schemas.microsoft.com/office/powerpoint/2010/main" val="1687729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193" y="855918"/>
            <a:ext cx="6988629" cy="1521522"/>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As we already know, storing food correctly helps to minimise the risk of food spoilage and food poisoning. </a:t>
            </a:r>
          </a:p>
          <a:p>
            <a:r>
              <a:rPr lang="en-GB" sz="1600" dirty="0">
                <a:solidFill>
                  <a:schemeClr val="tx1"/>
                </a:solidFill>
                <a:latin typeface="Century Gothic" panose="020B0502020202020204" pitchFamily="34" charset="0"/>
              </a:rPr>
              <a:t>Food poisoning can be caused when </a:t>
            </a:r>
            <a:r>
              <a:rPr lang="en-GB" sz="1600" b="1" dirty="0">
                <a:solidFill>
                  <a:schemeClr val="tx1"/>
                </a:solidFill>
                <a:latin typeface="Century Gothic" panose="020B0502020202020204" pitchFamily="34" charset="0"/>
              </a:rPr>
              <a:t>high –risk foods </a:t>
            </a:r>
            <a:r>
              <a:rPr lang="en-GB" sz="1600" dirty="0">
                <a:solidFill>
                  <a:schemeClr val="tx1"/>
                </a:solidFill>
                <a:latin typeface="Century Gothic" panose="020B0502020202020204" pitchFamily="34" charset="0"/>
              </a:rPr>
              <a:t>are stored in warm conditions for too long. </a:t>
            </a:r>
          </a:p>
          <a:p>
            <a:r>
              <a:rPr lang="en-GB" sz="1600" dirty="0">
                <a:solidFill>
                  <a:schemeClr val="tx1"/>
                </a:solidFill>
                <a:latin typeface="Century Gothic" panose="020B0502020202020204" pitchFamily="34" charset="0"/>
              </a:rPr>
              <a:t>Controlling the temperature will help to keep the food safe to eat. </a:t>
            </a:r>
          </a:p>
        </p:txBody>
      </p:sp>
      <p:sp>
        <p:nvSpPr>
          <p:cNvPr id="3" name="Rounded Rectangle 2"/>
          <p:cNvSpPr/>
          <p:nvPr/>
        </p:nvSpPr>
        <p:spPr>
          <a:xfrm>
            <a:off x="248194" y="192919"/>
            <a:ext cx="3448594" cy="6139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Temperature Control </a:t>
            </a:r>
          </a:p>
        </p:txBody>
      </p:sp>
      <p:sp>
        <p:nvSpPr>
          <p:cNvPr id="6" name="Rectangle 5"/>
          <p:cNvSpPr/>
          <p:nvPr/>
        </p:nvSpPr>
        <p:spPr>
          <a:xfrm>
            <a:off x="248193" y="2452611"/>
            <a:ext cx="6988629" cy="226824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Bacteria reproduce quickly when given the right conditions. </a:t>
            </a:r>
          </a:p>
          <a:p>
            <a:r>
              <a:rPr lang="en-GB" sz="1600" dirty="0">
                <a:solidFill>
                  <a:schemeClr val="tx1"/>
                </a:solidFill>
                <a:latin typeface="Century Gothic" panose="020B0502020202020204" pitchFamily="34" charset="0"/>
              </a:rPr>
              <a:t>They like…</a:t>
            </a:r>
          </a:p>
          <a:p>
            <a:pPr marL="285750" indent="-285750">
              <a:buFont typeface="Wingdings" panose="05000000000000000000" pitchFamily="2" charset="2"/>
              <a:buChar char="F"/>
            </a:pPr>
            <a:r>
              <a:rPr lang="en-GB" sz="1600" dirty="0">
                <a:solidFill>
                  <a:schemeClr val="tx1"/>
                </a:solidFill>
                <a:latin typeface="Century Gothic" panose="020B0502020202020204" pitchFamily="34" charset="0"/>
              </a:rPr>
              <a:t>A warm temperature</a:t>
            </a:r>
          </a:p>
          <a:p>
            <a:pPr marL="285750" indent="-285750">
              <a:buFont typeface="Wingdings" panose="05000000000000000000" pitchFamily="2" charset="2"/>
              <a:buChar char="F"/>
            </a:pPr>
            <a:r>
              <a:rPr lang="en-GB" sz="1600" dirty="0">
                <a:solidFill>
                  <a:schemeClr val="tx1"/>
                </a:solidFill>
                <a:latin typeface="Century Gothic" panose="020B0502020202020204" pitchFamily="34" charset="0"/>
              </a:rPr>
              <a:t>Food</a:t>
            </a:r>
          </a:p>
          <a:p>
            <a:pPr marL="285750" indent="-285750">
              <a:buFont typeface="Wingdings" panose="05000000000000000000" pitchFamily="2" charset="2"/>
              <a:buChar char="F"/>
            </a:pPr>
            <a:r>
              <a:rPr lang="en-GB" sz="1600" dirty="0">
                <a:solidFill>
                  <a:schemeClr val="tx1"/>
                </a:solidFill>
                <a:latin typeface="Century Gothic" panose="020B0502020202020204" pitchFamily="34" charset="0"/>
              </a:rPr>
              <a:t>Moisture</a:t>
            </a:r>
          </a:p>
          <a:p>
            <a:pPr marL="285750" indent="-285750">
              <a:buFont typeface="Wingdings" panose="05000000000000000000" pitchFamily="2" charset="2"/>
              <a:buChar char="F"/>
            </a:pPr>
            <a:r>
              <a:rPr lang="en-GB" sz="1600" dirty="0">
                <a:solidFill>
                  <a:schemeClr val="tx1"/>
                </a:solidFill>
                <a:latin typeface="Century Gothic" panose="020B0502020202020204" pitchFamily="34" charset="0"/>
              </a:rPr>
              <a:t>Time</a:t>
            </a:r>
          </a:p>
          <a:p>
            <a:r>
              <a:rPr lang="en-GB" sz="1600" dirty="0">
                <a:solidFill>
                  <a:schemeClr val="tx1"/>
                </a:solidFill>
                <a:latin typeface="Century Gothic" panose="020B0502020202020204" pitchFamily="34" charset="0"/>
              </a:rPr>
              <a:t>Once food is contaminated, they reproduce by binary fission (split in two) and can reproduce as quickly as every 10 minutes. </a:t>
            </a:r>
          </a:p>
        </p:txBody>
      </p:sp>
      <p:pic>
        <p:nvPicPr>
          <p:cNvPr id="7" name="Picture 6"/>
          <p:cNvPicPr>
            <a:picLocks noChangeAspect="1"/>
          </p:cNvPicPr>
          <p:nvPr/>
        </p:nvPicPr>
        <p:blipFill>
          <a:blip r:embed="rId2"/>
          <a:stretch>
            <a:fillRect/>
          </a:stretch>
        </p:blipFill>
        <p:spPr>
          <a:xfrm>
            <a:off x="7445829" y="332256"/>
            <a:ext cx="4389118" cy="6283980"/>
          </a:xfrm>
          <a:prstGeom prst="rect">
            <a:avLst/>
          </a:prstGeom>
        </p:spPr>
      </p:pic>
      <p:sp>
        <p:nvSpPr>
          <p:cNvPr id="8" name="Rectangle 7"/>
          <p:cNvSpPr/>
          <p:nvPr/>
        </p:nvSpPr>
        <p:spPr>
          <a:xfrm>
            <a:off x="248193" y="4796026"/>
            <a:ext cx="6988629" cy="18202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GB" sz="2000" dirty="0">
                <a:solidFill>
                  <a:schemeClr val="tx1"/>
                </a:solidFill>
                <a:latin typeface="Century Gothic" panose="020B0502020202020204" pitchFamily="34" charset="0"/>
              </a:rPr>
              <a:t>Danger zone = 5</a:t>
            </a:r>
            <a:r>
              <a:rPr lang="en-GB" sz="2000" dirty="0">
                <a:solidFill>
                  <a:schemeClr val="tx1"/>
                </a:solidFill>
                <a:latin typeface="Century Gothic" panose="020B0502020202020204" pitchFamily="34" charset="0"/>
                <a:sym typeface="Symbol" panose="05050102010706020507" pitchFamily="18" charset="2"/>
              </a:rPr>
              <a:t>c-63c</a:t>
            </a:r>
          </a:p>
          <a:p>
            <a:pPr marL="285750" indent="-285750">
              <a:buFont typeface="Wingdings" panose="05000000000000000000" pitchFamily="2" charset="2"/>
              <a:buChar char="q"/>
            </a:pPr>
            <a:r>
              <a:rPr lang="en-GB" sz="2000" dirty="0">
                <a:solidFill>
                  <a:schemeClr val="tx1"/>
                </a:solidFill>
                <a:latin typeface="Century Gothic" panose="020B0502020202020204" pitchFamily="34" charset="0"/>
                <a:sym typeface="Symbol" panose="05050102010706020507" pitchFamily="18" charset="2"/>
              </a:rPr>
              <a:t>Below </a:t>
            </a:r>
            <a:r>
              <a:rPr lang="en-GB" sz="2000" dirty="0">
                <a:solidFill>
                  <a:schemeClr val="tx1"/>
                </a:solidFill>
                <a:latin typeface="Century Gothic" panose="020B0502020202020204" pitchFamily="34" charset="0"/>
              </a:rPr>
              <a:t>5</a:t>
            </a:r>
            <a:r>
              <a:rPr lang="en-GB" sz="2000" dirty="0">
                <a:solidFill>
                  <a:schemeClr val="tx1"/>
                </a:solidFill>
                <a:latin typeface="Century Gothic" panose="020B0502020202020204" pitchFamily="34" charset="0"/>
                <a:sym typeface="Symbol" panose="05050102010706020507" pitchFamily="18" charset="2"/>
              </a:rPr>
              <a:t>c they are dormant – they grow very slowly</a:t>
            </a:r>
          </a:p>
          <a:p>
            <a:pPr marL="285750" indent="-285750">
              <a:buFont typeface="Wingdings" panose="05000000000000000000" pitchFamily="2" charset="2"/>
              <a:buChar char="q"/>
            </a:pPr>
            <a:r>
              <a:rPr lang="en-GB" sz="2000" dirty="0">
                <a:solidFill>
                  <a:schemeClr val="tx1"/>
                </a:solidFill>
                <a:latin typeface="Century Gothic" panose="020B0502020202020204" pitchFamily="34" charset="0"/>
              </a:rPr>
              <a:t>Above </a:t>
            </a:r>
            <a:r>
              <a:rPr lang="en-GB" sz="2000" dirty="0">
                <a:solidFill>
                  <a:schemeClr val="tx1"/>
                </a:solidFill>
                <a:latin typeface="Century Gothic" panose="020B0502020202020204" pitchFamily="34" charset="0"/>
                <a:sym typeface="Symbol" panose="05050102010706020507" pitchFamily="18" charset="2"/>
              </a:rPr>
              <a:t>63c  they are mainly destroyed by the heat</a:t>
            </a:r>
          </a:p>
          <a:p>
            <a:pPr marL="285750" indent="-285750">
              <a:buFont typeface="Wingdings" panose="05000000000000000000" pitchFamily="2" charset="2"/>
              <a:buChar char="q"/>
            </a:pPr>
            <a:r>
              <a:rPr lang="en-GB" sz="2000" dirty="0">
                <a:solidFill>
                  <a:schemeClr val="tx1"/>
                </a:solidFill>
                <a:latin typeface="Century Gothic" panose="020B0502020202020204" pitchFamily="34" charset="0"/>
                <a:sym typeface="Symbol" panose="05050102010706020507" pitchFamily="18" charset="2"/>
              </a:rPr>
              <a:t>Boiling point of water = 100c</a:t>
            </a:r>
          </a:p>
          <a:p>
            <a:pPr marL="285750" indent="-285750">
              <a:buFont typeface="Wingdings" panose="05000000000000000000" pitchFamily="2" charset="2"/>
              <a:buChar char="q"/>
            </a:pPr>
            <a:r>
              <a:rPr lang="en-GB" sz="2000" dirty="0">
                <a:solidFill>
                  <a:schemeClr val="tx1"/>
                </a:solidFill>
                <a:latin typeface="Century Gothic" panose="020B0502020202020204" pitchFamily="34" charset="0"/>
                <a:sym typeface="Symbol" panose="05050102010706020507" pitchFamily="18" charset="2"/>
              </a:rPr>
              <a:t>Reheat and cook food = 75c</a:t>
            </a:r>
          </a:p>
        </p:txBody>
      </p:sp>
    </p:spTree>
    <p:extLst>
      <p:ext uri="{BB962C8B-B14F-4D97-AF65-F5344CB8AC3E}">
        <p14:creationId xmlns:p14="http://schemas.microsoft.com/office/powerpoint/2010/main" val="336942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69B5AE-2CEC-4129-8DBB-A4901F2DFB3B}"/>
              </a:ext>
            </a:extLst>
          </p:cNvPr>
          <p:cNvSpPr/>
          <p:nvPr/>
        </p:nvSpPr>
        <p:spPr>
          <a:xfrm>
            <a:off x="2971715" y="1153537"/>
            <a:ext cx="8979246" cy="992742"/>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dirty="0">
                <a:solidFill>
                  <a:schemeClr val="tx1"/>
                </a:solidFill>
                <a:latin typeface="Century Gothic"/>
              </a:rPr>
              <a:t>Learning Objectives</a:t>
            </a:r>
          </a:p>
          <a:p>
            <a:pPr marL="342900" indent="-342900">
              <a:buFont typeface="+mj-lt"/>
              <a:buAutoNum type="arabicPeriod"/>
            </a:pPr>
            <a:r>
              <a:rPr lang="en-GB" sz="1600" dirty="0">
                <a:solidFill>
                  <a:schemeClr val="tx1"/>
                </a:solidFill>
                <a:latin typeface="Century Gothic"/>
              </a:rPr>
              <a:t>To be able to define and identify what </a:t>
            </a:r>
            <a:r>
              <a:rPr lang="en-GB" sz="1600" b="1" dirty="0">
                <a:solidFill>
                  <a:schemeClr val="tx1"/>
                </a:solidFill>
                <a:latin typeface="Century Gothic"/>
              </a:rPr>
              <a:t>hazards</a:t>
            </a:r>
            <a:r>
              <a:rPr lang="en-GB" sz="1600" dirty="0">
                <a:solidFill>
                  <a:schemeClr val="tx1"/>
                </a:solidFill>
                <a:latin typeface="Century Gothic"/>
              </a:rPr>
              <a:t> are. </a:t>
            </a:r>
            <a:endParaRPr lang="en-GB" sz="1600" dirty="0">
              <a:solidFill>
                <a:schemeClr val="tx1"/>
              </a:solidFill>
              <a:latin typeface="Century Gothic" panose="020B0502020202020204" pitchFamily="34" charset="0"/>
            </a:endParaRPr>
          </a:p>
          <a:p>
            <a:pPr marL="342900" indent="-342900">
              <a:buFont typeface="+mj-lt"/>
              <a:buAutoNum type="arabicPeriod"/>
            </a:pPr>
            <a:r>
              <a:rPr lang="en-GB" sz="1600" dirty="0">
                <a:solidFill>
                  <a:schemeClr val="tx1"/>
                </a:solidFill>
                <a:latin typeface="Century Gothic"/>
              </a:rPr>
              <a:t>To be able to suggest ways that </a:t>
            </a:r>
            <a:r>
              <a:rPr lang="en-GB" sz="1600" b="1" dirty="0">
                <a:solidFill>
                  <a:schemeClr val="tx1"/>
                </a:solidFill>
                <a:latin typeface="Century Gothic"/>
              </a:rPr>
              <a:t>hazards can be avoided</a:t>
            </a:r>
            <a:r>
              <a:rPr lang="en-GB" sz="1600" dirty="0">
                <a:solidFill>
                  <a:schemeClr val="tx1"/>
                </a:solidFill>
                <a:latin typeface="Century Gothic"/>
              </a:rPr>
              <a:t>.</a:t>
            </a:r>
          </a:p>
        </p:txBody>
      </p:sp>
      <p:sp>
        <p:nvSpPr>
          <p:cNvPr id="2" name="Rounded Rectangle 1"/>
          <p:cNvSpPr/>
          <p:nvPr/>
        </p:nvSpPr>
        <p:spPr>
          <a:xfrm>
            <a:off x="2965955" y="221671"/>
            <a:ext cx="8977851" cy="83140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solidFill>
                  <a:schemeClr val="tx1"/>
                </a:solidFill>
                <a:latin typeface="Century Gothic"/>
              </a:rPr>
              <a:t>Hazards, Hygiene and Working Safely in a Food Environment</a:t>
            </a:r>
          </a:p>
        </p:txBody>
      </p:sp>
      <p:pic>
        <p:nvPicPr>
          <p:cNvPr id="6" name="Picture 5"/>
          <p:cNvPicPr>
            <a:picLocks noChangeAspect="1"/>
          </p:cNvPicPr>
          <p:nvPr/>
        </p:nvPicPr>
        <p:blipFill rotWithShape="1">
          <a:blip r:embed="rId2"/>
          <a:srcRect l="3395" t="19456" r="39520" b="29550"/>
          <a:stretch/>
        </p:blipFill>
        <p:spPr>
          <a:xfrm>
            <a:off x="2971715" y="2229452"/>
            <a:ext cx="8019805" cy="4436832"/>
          </a:xfrm>
          <a:prstGeom prst="rect">
            <a:avLst/>
          </a:prstGeom>
        </p:spPr>
      </p:pic>
      <p:sp>
        <p:nvSpPr>
          <p:cNvPr id="3" name="Rectangle 2"/>
          <p:cNvSpPr/>
          <p:nvPr/>
        </p:nvSpPr>
        <p:spPr>
          <a:xfrm>
            <a:off x="6877554" y="6374444"/>
            <a:ext cx="4935903" cy="369332"/>
          </a:xfrm>
          <a:prstGeom prst="rect">
            <a:avLst/>
          </a:prstGeom>
        </p:spPr>
        <p:txBody>
          <a:bodyPr wrap="none">
            <a:spAutoFit/>
          </a:bodyPr>
          <a:lstStyle/>
          <a:p>
            <a:pPr fontAlgn="base">
              <a:spcBef>
                <a:spcPct val="0"/>
              </a:spcBef>
              <a:spcAft>
                <a:spcPct val="0"/>
              </a:spcAft>
            </a:pPr>
            <a:r>
              <a:rPr lang="en-GB" dirty="0">
                <a:hlinkClick r:id="rId3"/>
              </a:rPr>
              <a:t>https://www.youtube.com/watch?v=IA8IW5abQTg</a:t>
            </a:r>
            <a:endParaRPr lang="en-GB" dirty="0"/>
          </a:p>
        </p:txBody>
      </p:sp>
      <p:sp>
        <p:nvSpPr>
          <p:cNvPr id="9" name="Rectangle 8"/>
          <p:cNvSpPr/>
          <p:nvPr/>
        </p:nvSpPr>
        <p:spPr>
          <a:xfrm>
            <a:off x="7609667" y="2363169"/>
            <a:ext cx="4328379" cy="2094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Do it now task…</a:t>
            </a:r>
          </a:p>
          <a:p>
            <a:pPr algn="ctr"/>
            <a:endParaRPr lang="en-GB" b="1" dirty="0">
              <a:solidFill>
                <a:schemeClr val="tx1"/>
              </a:solidFill>
              <a:latin typeface="Century Gothic" panose="020B0502020202020204" pitchFamily="34" charset="0"/>
            </a:endParaRPr>
          </a:p>
          <a:p>
            <a:pPr algn="ctr"/>
            <a:r>
              <a:rPr lang="en-GB" dirty="0">
                <a:solidFill>
                  <a:schemeClr val="tx1"/>
                </a:solidFill>
                <a:latin typeface="Century Gothic" panose="020B0502020202020204" pitchFamily="34" charset="0"/>
              </a:rPr>
              <a:t>What hazards can you spot in this image? </a:t>
            </a:r>
          </a:p>
          <a:p>
            <a:pPr algn="ctr"/>
            <a:r>
              <a:rPr lang="en-GB" dirty="0">
                <a:solidFill>
                  <a:schemeClr val="tx1"/>
                </a:solidFill>
                <a:latin typeface="Century Gothic" panose="020B0502020202020204" pitchFamily="34" charset="0"/>
              </a:rPr>
              <a:t>Write down 10 things that this chef does incorrectly. </a:t>
            </a:r>
            <a:r>
              <a:rPr lang="en-GB" b="1" dirty="0">
                <a:solidFill>
                  <a:schemeClr val="tx1"/>
                </a:solidFill>
                <a:latin typeface="Century Gothic" panose="020B0502020202020204" pitchFamily="34" charset="0"/>
              </a:rPr>
              <a:t> </a:t>
            </a:r>
            <a:endParaRPr lang="en-GB" dirty="0">
              <a:solidFill>
                <a:schemeClr val="tx1"/>
              </a:solidFill>
              <a:latin typeface="Century Gothic" panose="020B0502020202020204" pitchFamily="34" charset="0"/>
            </a:endParaRPr>
          </a:p>
        </p:txBody>
      </p:sp>
      <p:grpSp>
        <p:nvGrpSpPr>
          <p:cNvPr id="17" name="Group 16">
            <a:extLst>
              <a:ext uri="{FF2B5EF4-FFF2-40B4-BE49-F238E27FC236}">
                <a16:creationId xmlns:a16="http://schemas.microsoft.com/office/drawing/2014/main" id="{6EF4AADA-D232-CEE9-C7D3-7E92EB3714B1}"/>
              </a:ext>
            </a:extLst>
          </p:cNvPr>
          <p:cNvGrpSpPr/>
          <p:nvPr/>
        </p:nvGrpSpPr>
        <p:grpSpPr>
          <a:xfrm>
            <a:off x="349469" y="234316"/>
            <a:ext cx="2441847" cy="6072538"/>
            <a:chOff x="349469" y="234316"/>
            <a:chExt cx="2441847" cy="6072538"/>
          </a:xfrm>
        </p:grpSpPr>
        <p:pic>
          <p:nvPicPr>
            <p:cNvPr id="5" name="Picture 4" descr="A black and red logo with a smiley face and a spoon and fork&#10;&#10;Description automatically generated">
              <a:extLst>
                <a:ext uri="{FF2B5EF4-FFF2-40B4-BE49-F238E27FC236}">
                  <a16:creationId xmlns:a16="http://schemas.microsoft.com/office/drawing/2014/main" id="{C141C210-89B5-B107-4697-F260D13DA2CB}"/>
                </a:ext>
              </a:extLst>
            </p:cNvPr>
            <p:cNvPicPr>
              <a:picLocks noChangeAspect="1"/>
            </p:cNvPicPr>
            <p:nvPr/>
          </p:nvPicPr>
          <p:blipFill rotWithShape="1">
            <a:blip r:embed="rId4"/>
            <a:srcRect l="15789" r="15311" b="35252"/>
            <a:stretch/>
          </p:blipFill>
          <p:spPr>
            <a:xfrm>
              <a:off x="349469" y="234316"/>
              <a:ext cx="2441847" cy="1400061"/>
            </a:xfrm>
            <a:prstGeom prst="rect">
              <a:avLst/>
            </a:prstGeom>
          </p:spPr>
        </p:pic>
        <p:grpSp>
          <p:nvGrpSpPr>
            <p:cNvPr id="7" name="Group 6">
              <a:extLst>
                <a:ext uri="{FF2B5EF4-FFF2-40B4-BE49-F238E27FC236}">
                  <a16:creationId xmlns:a16="http://schemas.microsoft.com/office/drawing/2014/main" id="{5233B434-3AB9-E0E0-BCCC-2B5EDC3749CB}"/>
                </a:ext>
              </a:extLst>
            </p:cNvPr>
            <p:cNvGrpSpPr/>
            <p:nvPr/>
          </p:nvGrpSpPr>
          <p:grpSpPr>
            <a:xfrm>
              <a:off x="352452" y="1739396"/>
              <a:ext cx="2429543" cy="4567458"/>
              <a:chOff x="352452" y="1739396"/>
              <a:chExt cx="2429543" cy="4567458"/>
            </a:xfrm>
          </p:grpSpPr>
          <p:sp>
            <p:nvSpPr>
              <p:cNvPr id="10" name="Call-out: Down Arrow 9">
                <a:extLst>
                  <a:ext uri="{FF2B5EF4-FFF2-40B4-BE49-F238E27FC236}">
                    <a16:creationId xmlns:a16="http://schemas.microsoft.com/office/drawing/2014/main" id="{3F7083A1-CFB6-1F48-5B66-5373102C26A8}"/>
                  </a:ext>
                </a:extLst>
              </p:cNvPr>
              <p:cNvSpPr/>
              <p:nvPr/>
            </p:nvSpPr>
            <p:spPr>
              <a:xfrm>
                <a:off x="599559" y="2411296"/>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Hazards &amp; hygiene</a:t>
                </a:r>
              </a:p>
            </p:txBody>
          </p:sp>
          <p:sp>
            <p:nvSpPr>
              <p:cNvPr id="11" name="Call-out: Down Arrow 10">
                <a:extLst>
                  <a:ext uri="{FF2B5EF4-FFF2-40B4-BE49-F238E27FC236}">
                    <a16:creationId xmlns:a16="http://schemas.microsoft.com/office/drawing/2014/main" id="{03AB0A7E-E206-1575-00E5-B2C215CB3FE3}"/>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Working with knives</a:t>
                </a:r>
              </a:p>
            </p:txBody>
          </p:sp>
          <p:sp>
            <p:nvSpPr>
              <p:cNvPr id="12" name="Call-out: Down Arrow 11">
                <a:extLst>
                  <a:ext uri="{FF2B5EF4-FFF2-40B4-BE49-F238E27FC236}">
                    <a16:creationId xmlns:a16="http://schemas.microsoft.com/office/drawing/2014/main" id="{B67A10DD-46C8-C892-CC07-84078F40F128}"/>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Designing food products</a:t>
                </a:r>
              </a:p>
            </p:txBody>
          </p:sp>
          <p:sp>
            <p:nvSpPr>
              <p:cNvPr id="13" name="Call-out: Down Arrow 12">
                <a:extLst>
                  <a:ext uri="{FF2B5EF4-FFF2-40B4-BE49-F238E27FC236}">
                    <a16:creationId xmlns:a16="http://schemas.microsoft.com/office/drawing/2014/main" id="{26EAA6F9-4152-72F3-D9F3-282DCB7D0330}"/>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Temperature control</a:t>
                </a:r>
                <a:endParaRPr lang="en-US" sz="1200" dirty="0"/>
              </a:p>
            </p:txBody>
          </p:sp>
          <p:sp>
            <p:nvSpPr>
              <p:cNvPr id="14" name="Rectangle 13">
                <a:extLst>
                  <a:ext uri="{FF2B5EF4-FFF2-40B4-BE49-F238E27FC236}">
                    <a16:creationId xmlns:a16="http://schemas.microsoft.com/office/drawing/2014/main" id="{6F3D2126-7F98-D2CF-38AF-E3F84E30BA59}"/>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rPr>
                  <a:t>Food labelling</a:t>
                </a:r>
              </a:p>
            </p:txBody>
          </p:sp>
          <p:sp>
            <p:nvSpPr>
              <p:cNvPr id="15" name="Rectangle 14">
                <a:extLst>
                  <a:ext uri="{FF2B5EF4-FFF2-40B4-BE49-F238E27FC236}">
                    <a16:creationId xmlns:a16="http://schemas.microsoft.com/office/drawing/2014/main" id="{5380AEC6-46D6-08FD-1AAD-E2DC24781FED}"/>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16" name="Call-out: Down Arrow 15">
                <a:extLst>
                  <a:ext uri="{FF2B5EF4-FFF2-40B4-BE49-F238E27FC236}">
                    <a16:creationId xmlns:a16="http://schemas.microsoft.com/office/drawing/2014/main" id="{31736A89-37B2-D01C-2AC5-DD966D50AF24}"/>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The Eat Well Guide</a:t>
                </a:r>
              </a:p>
            </p:txBody>
          </p:sp>
        </p:grpSp>
      </p:grpSp>
    </p:spTree>
    <p:extLst>
      <p:ext uri="{BB962C8B-B14F-4D97-AF65-F5344CB8AC3E}">
        <p14:creationId xmlns:p14="http://schemas.microsoft.com/office/powerpoint/2010/main" val="2087315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12364" y="3200667"/>
          <a:ext cx="11542022" cy="2579004"/>
        </p:xfrm>
        <a:graphic>
          <a:graphicData uri="http://schemas.openxmlformats.org/drawingml/2006/table">
            <a:tbl>
              <a:tblPr firstRow="1" bandRow="1">
                <a:tableStyleId>{5C22544A-7EE6-4342-B048-85BDC9FD1C3A}</a:tableStyleId>
              </a:tblPr>
              <a:tblGrid>
                <a:gridCol w="588973">
                  <a:extLst>
                    <a:ext uri="{9D8B030D-6E8A-4147-A177-3AD203B41FA5}">
                      <a16:colId xmlns:a16="http://schemas.microsoft.com/office/drawing/2014/main" val="870473152"/>
                    </a:ext>
                  </a:extLst>
                </a:gridCol>
                <a:gridCol w="10953049">
                  <a:extLst>
                    <a:ext uri="{9D8B030D-6E8A-4147-A177-3AD203B41FA5}">
                      <a16:colId xmlns:a16="http://schemas.microsoft.com/office/drawing/2014/main" val="501447528"/>
                    </a:ext>
                  </a:extLst>
                </a:gridCol>
              </a:tblGrid>
              <a:tr h="344537">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Plot some of the key temperatures correctly on the thermometer.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444155"/>
                  </a:ext>
                </a:extLst>
              </a:tr>
              <a:tr h="379978">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Plot most of the key temperatures correctly and be able to state what happens at each temperature.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04656"/>
                  </a:ext>
                </a:extLst>
              </a:tr>
              <a:tr h="384720">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Plot all of the key temperatures correctly and explain why each temperature is important.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03611"/>
                  </a:ext>
                </a:extLst>
              </a:tr>
              <a:tr h="561854">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Plot all of the key temperatures correctly and explain why each temperature is important. Summarise what would happen at each temperature range if the temperature was not reached.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7267491"/>
                  </a:ext>
                </a:extLst>
              </a:tr>
              <a:tr h="890649">
                <a:tc>
                  <a:txBody>
                    <a:bodyPr/>
                    <a:lstStyle/>
                    <a:p>
                      <a:endParaRPr lang="en-GB" sz="1600" b="1"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Plot all of the key temperatures correctly and explain why each temperature is important. Summarise what would happen at each temperature range if the temperature was not reached and the impact of this on food safety.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1775860"/>
                  </a:ext>
                </a:extLst>
              </a:tr>
            </a:tbl>
          </a:graphicData>
        </a:graphic>
      </p:graphicFrame>
      <p:sp>
        <p:nvSpPr>
          <p:cNvPr id="5" name="Rectangle 4"/>
          <p:cNvSpPr/>
          <p:nvPr/>
        </p:nvSpPr>
        <p:spPr>
          <a:xfrm>
            <a:off x="5656217" y="1198142"/>
            <a:ext cx="6198169" cy="18701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Recap of key temperatures… </a:t>
            </a:r>
          </a:p>
          <a:p>
            <a:pPr marL="285750" indent="-285750">
              <a:buFont typeface="Wingdings" panose="05000000000000000000" pitchFamily="2" charset="2"/>
              <a:buChar char="q"/>
            </a:pPr>
            <a:r>
              <a:rPr lang="en-GB" dirty="0">
                <a:solidFill>
                  <a:schemeClr val="tx1"/>
                </a:solidFill>
                <a:latin typeface="Century Gothic" panose="020B0502020202020204" pitchFamily="34" charset="0"/>
              </a:rPr>
              <a:t>Danger zone = 5</a:t>
            </a:r>
            <a:r>
              <a:rPr lang="en-GB" dirty="0">
                <a:solidFill>
                  <a:schemeClr val="tx1"/>
                </a:solidFill>
                <a:latin typeface="Century Gothic" panose="020B0502020202020204" pitchFamily="34" charset="0"/>
                <a:sym typeface="Symbol" panose="05050102010706020507" pitchFamily="18" charset="2"/>
              </a:rPr>
              <a:t>c-63c</a:t>
            </a:r>
          </a:p>
          <a:p>
            <a:pPr marL="285750" indent="-285750">
              <a:buFont typeface="Wingdings" panose="05000000000000000000" pitchFamily="2" charset="2"/>
              <a:buChar char="q"/>
            </a:pPr>
            <a:r>
              <a:rPr lang="en-GB" dirty="0">
                <a:solidFill>
                  <a:schemeClr val="tx1"/>
                </a:solidFill>
                <a:latin typeface="Century Gothic" panose="020B0502020202020204" pitchFamily="34" charset="0"/>
                <a:sym typeface="Symbol" panose="05050102010706020507" pitchFamily="18" charset="2"/>
              </a:rPr>
              <a:t>Below </a:t>
            </a:r>
            <a:r>
              <a:rPr lang="en-GB" dirty="0">
                <a:solidFill>
                  <a:schemeClr val="tx1"/>
                </a:solidFill>
                <a:latin typeface="Century Gothic" panose="020B0502020202020204" pitchFamily="34" charset="0"/>
              </a:rPr>
              <a:t>5</a:t>
            </a:r>
            <a:r>
              <a:rPr lang="en-GB" dirty="0">
                <a:solidFill>
                  <a:schemeClr val="tx1"/>
                </a:solidFill>
                <a:latin typeface="Century Gothic" panose="020B0502020202020204" pitchFamily="34" charset="0"/>
                <a:sym typeface="Symbol" panose="05050102010706020507" pitchFamily="18" charset="2"/>
              </a:rPr>
              <a:t>c they are dormant – they grow very slowly</a:t>
            </a:r>
          </a:p>
          <a:p>
            <a:pPr marL="285750" indent="-285750">
              <a:buFont typeface="Wingdings" panose="05000000000000000000" pitchFamily="2" charset="2"/>
              <a:buChar char="q"/>
            </a:pPr>
            <a:r>
              <a:rPr lang="en-GB" dirty="0">
                <a:solidFill>
                  <a:schemeClr val="tx1"/>
                </a:solidFill>
                <a:latin typeface="Century Gothic" panose="020B0502020202020204" pitchFamily="34" charset="0"/>
              </a:rPr>
              <a:t>Above </a:t>
            </a:r>
            <a:r>
              <a:rPr lang="en-GB" dirty="0">
                <a:solidFill>
                  <a:schemeClr val="tx1"/>
                </a:solidFill>
                <a:latin typeface="Century Gothic" panose="020B0502020202020204" pitchFamily="34" charset="0"/>
                <a:sym typeface="Symbol" panose="05050102010706020507" pitchFamily="18" charset="2"/>
              </a:rPr>
              <a:t>63c  they are mainly destroyed by the heat</a:t>
            </a:r>
          </a:p>
          <a:p>
            <a:pPr marL="285750" indent="-285750">
              <a:buFont typeface="Wingdings" panose="05000000000000000000" pitchFamily="2" charset="2"/>
              <a:buChar char="q"/>
            </a:pPr>
            <a:r>
              <a:rPr lang="en-GB" dirty="0">
                <a:solidFill>
                  <a:schemeClr val="tx1"/>
                </a:solidFill>
                <a:latin typeface="Century Gothic" panose="020B0502020202020204" pitchFamily="34" charset="0"/>
                <a:sym typeface="Symbol" panose="05050102010706020507" pitchFamily="18" charset="2"/>
              </a:rPr>
              <a:t>Boiling point of water = 100c</a:t>
            </a:r>
          </a:p>
          <a:p>
            <a:pPr marL="285750" indent="-285750">
              <a:buFont typeface="Wingdings" panose="05000000000000000000" pitchFamily="2" charset="2"/>
              <a:buChar char="q"/>
            </a:pPr>
            <a:r>
              <a:rPr lang="en-GB" dirty="0">
                <a:solidFill>
                  <a:schemeClr val="tx1"/>
                </a:solidFill>
                <a:latin typeface="Century Gothic" panose="020B0502020202020204" pitchFamily="34" charset="0"/>
                <a:sym typeface="Symbol" panose="05050102010706020507" pitchFamily="18" charset="2"/>
              </a:rPr>
              <a:t>Reheat and cook food = 75c</a:t>
            </a:r>
          </a:p>
        </p:txBody>
      </p:sp>
      <p:sp>
        <p:nvSpPr>
          <p:cNvPr id="6" name="Rectangle 5"/>
          <p:cNvSpPr/>
          <p:nvPr/>
        </p:nvSpPr>
        <p:spPr>
          <a:xfrm>
            <a:off x="2449128" y="5891348"/>
            <a:ext cx="9405258" cy="692331"/>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Extend your learning… </a:t>
            </a:r>
          </a:p>
          <a:p>
            <a:r>
              <a:rPr lang="en-GB" dirty="0">
                <a:solidFill>
                  <a:schemeClr val="tx1"/>
                </a:solidFill>
                <a:latin typeface="Century Gothic" panose="020B0502020202020204" pitchFamily="34" charset="0"/>
              </a:rPr>
              <a:t>Design a word search covering some of the keywords from todays lesson. </a:t>
            </a:r>
          </a:p>
        </p:txBody>
      </p:sp>
      <p:sp>
        <p:nvSpPr>
          <p:cNvPr id="7" name="Rectangle 6"/>
          <p:cNvSpPr/>
          <p:nvPr/>
        </p:nvSpPr>
        <p:spPr>
          <a:xfrm>
            <a:off x="312364" y="2620013"/>
            <a:ext cx="5200162" cy="44828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Individual task…</a:t>
            </a:r>
          </a:p>
        </p:txBody>
      </p:sp>
      <p:sp>
        <p:nvSpPr>
          <p:cNvPr id="8" name="Rectangle 7">
            <a:extLst>
              <a:ext uri="{FF2B5EF4-FFF2-40B4-BE49-F238E27FC236}">
                <a16:creationId xmlns:a16="http://schemas.microsoft.com/office/drawing/2014/main" id="{8B69B5AE-2CEC-4129-8DBB-A4901F2DFB3B}"/>
              </a:ext>
            </a:extLst>
          </p:cNvPr>
          <p:cNvSpPr/>
          <p:nvPr/>
        </p:nvSpPr>
        <p:spPr>
          <a:xfrm>
            <a:off x="312364" y="215996"/>
            <a:ext cx="11542022" cy="84977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Learning Objectives</a:t>
            </a:r>
            <a:endParaRPr lang="en-GB" dirty="0">
              <a:solidFill>
                <a:schemeClr val="tx1"/>
              </a:solidFill>
              <a:latin typeface="Century Gothic" panose="020B0502020202020204" pitchFamily="34" charset="0"/>
            </a:endParaRPr>
          </a:p>
          <a:p>
            <a:pPr marL="342900" indent="-342900">
              <a:buFont typeface="+mj-lt"/>
              <a:buAutoNum type="arabicPeriod"/>
            </a:pPr>
            <a:r>
              <a:rPr lang="en-GB" sz="1600" dirty="0">
                <a:solidFill>
                  <a:schemeClr val="tx1"/>
                </a:solidFill>
                <a:latin typeface="Century Gothic" panose="020B0502020202020204" pitchFamily="34" charset="0"/>
              </a:rPr>
              <a:t>To understand and state the different temperatures important to safe food storage and cooking</a:t>
            </a:r>
          </a:p>
          <a:p>
            <a:pPr marL="342900" indent="-342900">
              <a:buFont typeface="+mj-lt"/>
              <a:buAutoNum type="arabicPeriod"/>
            </a:pPr>
            <a:r>
              <a:rPr lang="en-GB" sz="1600" dirty="0">
                <a:solidFill>
                  <a:schemeClr val="tx1"/>
                </a:solidFill>
                <a:latin typeface="Century Gothic" panose="020B0502020202020204" pitchFamily="34" charset="0"/>
              </a:rPr>
              <a:t>To have an awareness of food poisoning bacteria</a:t>
            </a:r>
          </a:p>
        </p:txBody>
      </p:sp>
      <p:pic>
        <p:nvPicPr>
          <p:cNvPr id="2" name="Picture 1"/>
          <p:cNvPicPr>
            <a:picLocks noChangeAspect="1"/>
          </p:cNvPicPr>
          <p:nvPr/>
        </p:nvPicPr>
        <p:blipFill>
          <a:blip r:embed="rId2"/>
          <a:stretch>
            <a:fillRect/>
          </a:stretch>
        </p:blipFill>
        <p:spPr>
          <a:xfrm>
            <a:off x="2899953" y="1203040"/>
            <a:ext cx="2612573" cy="1365280"/>
          </a:xfrm>
          <a:prstGeom prst="rect">
            <a:avLst/>
          </a:prstGeom>
        </p:spPr>
      </p:pic>
      <p:pic>
        <p:nvPicPr>
          <p:cNvPr id="3" name="Picture 2"/>
          <p:cNvPicPr>
            <a:picLocks noChangeAspect="1"/>
          </p:cNvPicPr>
          <p:nvPr/>
        </p:nvPicPr>
        <p:blipFill>
          <a:blip r:embed="rId3"/>
          <a:stretch>
            <a:fillRect/>
          </a:stretch>
        </p:blipFill>
        <p:spPr>
          <a:xfrm>
            <a:off x="312363" y="1198142"/>
            <a:ext cx="2483088" cy="1332016"/>
          </a:xfrm>
          <a:prstGeom prst="rect">
            <a:avLst/>
          </a:prstGeom>
        </p:spPr>
      </p:pic>
    </p:spTree>
    <p:extLst>
      <p:ext uri="{BB962C8B-B14F-4D97-AF65-F5344CB8AC3E}">
        <p14:creationId xmlns:p14="http://schemas.microsoft.com/office/powerpoint/2010/main" val="342539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78" y="1388601"/>
            <a:ext cx="10855235" cy="1214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Pizza Toast/Cheese on Toast </a:t>
            </a:r>
          </a:p>
        </p:txBody>
      </p:sp>
      <p:sp>
        <p:nvSpPr>
          <p:cNvPr id="5" name="Rounded Rectangle 4"/>
          <p:cNvSpPr/>
          <p:nvPr/>
        </p:nvSpPr>
        <p:spPr>
          <a:xfrm>
            <a:off x="1789612" y="431073"/>
            <a:ext cx="8556171" cy="116259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Practical </a:t>
            </a:r>
          </a:p>
        </p:txBody>
      </p:sp>
      <p:sp>
        <p:nvSpPr>
          <p:cNvPr id="6" name="Rectangle 5">
            <a:extLst>
              <a:ext uri="{FF2B5EF4-FFF2-40B4-BE49-F238E27FC236}">
                <a16:creationId xmlns:a16="http://schemas.microsoft.com/office/drawing/2014/main" id="{8B69B5AE-2CEC-4129-8DBB-A4901F2DFB3B}"/>
              </a:ext>
            </a:extLst>
          </p:cNvPr>
          <p:cNvSpPr/>
          <p:nvPr/>
        </p:nvSpPr>
        <p:spPr>
          <a:xfrm>
            <a:off x="640079" y="2776954"/>
            <a:ext cx="10855235" cy="1246407"/>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rPr>
              <a:t>Learning Objectives</a:t>
            </a:r>
          </a:p>
          <a:p>
            <a:pPr marL="342900" indent="-342900">
              <a:buFont typeface="+mj-lt"/>
              <a:buAutoNum type="arabicPeriod"/>
            </a:pPr>
            <a:r>
              <a:rPr lang="en-GB" sz="2000" dirty="0">
                <a:solidFill>
                  <a:schemeClr val="tx1"/>
                </a:solidFill>
                <a:latin typeface="Century Gothic" panose="020B0502020202020204" pitchFamily="34" charset="0"/>
              </a:rPr>
              <a:t>To understand what radiation is and how it is used in a grill. </a:t>
            </a:r>
          </a:p>
          <a:p>
            <a:pPr marL="342900" indent="-342900">
              <a:buFont typeface="+mj-lt"/>
              <a:buAutoNum type="arabicPeriod"/>
            </a:pPr>
            <a:r>
              <a:rPr lang="en-GB" sz="2000" dirty="0">
                <a:solidFill>
                  <a:schemeClr val="tx1"/>
                </a:solidFill>
                <a:latin typeface="Century Gothic" panose="020B0502020202020204" pitchFamily="34" charset="0"/>
              </a:rPr>
              <a:t>To be able to identify and correctly use different coloured chopping boards. </a:t>
            </a:r>
          </a:p>
        </p:txBody>
      </p:sp>
      <p:sp>
        <p:nvSpPr>
          <p:cNvPr id="7" name="Rectangle 6">
            <a:extLst>
              <a:ext uri="{FF2B5EF4-FFF2-40B4-BE49-F238E27FC236}">
                <a16:creationId xmlns:a16="http://schemas.microsoft.com/office/drawing/2014/main" id="{8B69B5AE-2CEC-4129-8DBB-A4901F2DFB3B}"/>
              </a:ext>
            </a:extLst>
          </p:cNvPr>
          <p:cNvSpPr/>
          <p:nvPr/>
        </p:nvSpPr>
        <p:spPr>
          <a:xfrm>
            <a:off x="6178732" y="4196866"/>
            <a:ext cx="5316582" cy="2011929"/>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Practical Procedure...</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Apron on </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Hair tied back</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Hands washed</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Stood behind desk</a:t>
            </a:r>
          </a:p>
        </p:txBody>
      </p:sp>
      <p:sp>
        <p:nvSpPr>
          <p:cNvPr id="8" name="Double Brace 7"/>
          <p:cNvSpPr/>
          <p:nvPr/>
        </p:nvSpPr>
        <p:spPr>
          <a:xfrm>
            <a:off x="640079" y="4292245"/>
            <a:ext cx="5355772" cy="1141904"/>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dirty="0"/>
              <a:t> </a:t>
            </a:r>
            <a:r>
              <a:rPr lang="en-GB" sz="2800" dirty="0">
                <a:latin typeface="Century Gothic" panose="020B0502020202020204" pitchFamily="34" charset="0"/>
              </a:rPr>
              <a:t>Be an </a:t>
            </a:r>
            <a:r>
              <a:rPr lang="en-GB" sz="3200" b="1" dirty="0">
                <a:latin typeface="Century Gothic" panose="020B0502020202020204" pitchFamily="34" charset="0"/>
              </a:rPr>
              <a:t>organised</a:t>
            </a:r>
            <a:r>
              <a:rPr lang="en-GB" sz="2800" dirty="0">
                <a:latin typeface="Century Gothic" panose="020B0502020202020204" pitchFamily="34" charset="0"/>
              </a:rPr>
              <a:t> learner</a:t>
            </a:r>
            <a:endParaRPr lang="en-GB" dirty="0"/>
          </a:p>
        </p:txBody>
      </p:sp>
      <p:sp>
        <p:nvSpPr>
          <p:cNvPr id="9" name="Rounded Rectangle 8"/>
          <p:cNvSpPr/>
          <p:nvPr/>
        </p:nvSpPr>
        <p:spPr>
          <a:xfrm>
            <a:off x="448075" y="242428"/>
            <a:ext cx="2847575" cy="79683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solidFill>
                  <a:schemeClr val="tx1">
                    <a:lumMod val="95000"/>
                    <a:lumOff val="5000"/>
                  </a:schemeClr>
                </a:solidFill>
                <a:latin typeface="Century Gothic"/>
              </a:rPr>
              <a:t>Week Four</a:t>
            </a:r>
            <a:endParaRPr lang="en-US" dirty="0">
              <a:solidFill>
                <a:schemeClr val="tx1">
                  <a:lumMod val="95000"/>
                  <a:lumOff val="5000"/>
                </a:schemeClr>
              </a:solidFill>
            </a:endParaRPr>
          </a:p>
          <a:p>
            <a:r>
              <a:rPr lang="en-GB" sz="2000" dirty="0">
                <a:solidFill>
                  <a:schemeClr val="tx1">
                    <a:lumMod val="95000"/>
                    <a:lumOff val="5000"/>
                  </a:schemeClr>
                </a:solidFill>
                <a:latin typeface="Century Gothic"/>
              </a:rPr>
              <a:t>Lesson Seven</a:t>
            </a:r>
            <a:endParaRPr lang="en-GB">
              <a:solidFill>
                <a:schemeClr val="tx1">
                  <a:lumMod val="95000"/>
                  <a:lumOff val="5000"/>
                </a:schemeClr>
              </a:solidFill>
            </a:endParaRPr>
          </a:p>
        </p:txBody>
      </p:sp>
      <p:sp>
        <p:nvSpPr>
          <p:cNvPr id="2" name="TextBox 1">
            <a:extLst>
              <a:ext uri="{FF2B5EF4-FFF2-40B4-BE49-F238E27FC236}">
                <a16:creationId xmlns:a16="http://schemas.microsoft.com/office/drawing/2014/main" id="{0B886BAC-C52E-429E-A4AD-A49A1C0A311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2017907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9B5AE-2CEC-4129-8DBB-A4901F2DFB3B}"/>
              </a:ext>
            </a:extLst>
          </p:cNvPr>
          <p:cNvSpPr/>
          <p:nvPr/>
        </p:nvSpPr>
        <p:spPr>
          <a:xfrm>
            <a:off x="2786327" y="243736"/>
            <a:ext cx="9009433" cy="95139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latin typeface="Century Gothic" panose="020B0502020202020204" pitchFamily="34" charset="0"/>
              </a:rPr>
              <a:t>Learning Objectives</a:t>
            </a:r>
          </a:p>
          <a:p>
            <a:pPr marL="342900" indent="-342900" algn="r">
              <a:buFont typeface="+mj-lt"/>
              <a:buAutoNum type="arabicPeriod"/>
            </a:pPr>
            <a:r>
              <a:rPr lang="en-GB" sz="1600" dirty="0">
                <a:solidFill>
                  <a:schemeClr val="tx1"/>
                </a:solidFill>
                <a:latin typeface="Century Gothic" panose="020B0502020202020204" pitchFamily="34" charset="0"/>
              </a:rPr>
              <a:t>To safely and confidently use the grill</a:t>
            </a:r>
          </a:p>
          <a:p>
            <a:pPr marL="342900" indent="-342900" algn="r">
              <a:buFont typeface="+mj-lt"/>
              <a:buAutoNum type="arabicPeriod"/>
            </a:pPr>
            <a:r>
              <a:rPr lang="en-GB" sz="1600" dirty="0">
                <a:solidFill>
                  <a:schemeClr val="tx1"/>
                </a:solidFill>
                <a:latin typeface="Century Gothic" panose="020B0502020202020204" pitchFamily="34" charset="0"/>
              </a:rPr>
              <a:t>To combine ingredients to make a Pizza Toast</a:t>
            </a:r>
          </a:p>
        </p:txBody>
      </p:sp>
      <p:sp>
        <p:nvSpPr>
          <p:cNvPr id="4" name="Rounded Rectangle 3"/>
          <p:cNvSpPr/>
          <p:nvPr/>
        </p:nvSpPr>
        <p:spPr>
          <a:xfrm>
            <a:off x="382651" y="354646"/>
            <a:ext cx="3039422" cy="7295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Century Gothic" panose="020B0502020202020204" pitchFamily="34" charset="0"/>
              </a:rPr>
              <a:t>Using the Grill</a:t>
            </a:r>
          </a:p>
        </p:txBody>
      </p:sp>
      <p:sp>
        <p:nvSpPr>
          <p:cNvPr id="6" name="Rounded Rectangle 5"/>
          <p:cNvSpPr/>
          <p:nvPr/>
        </p:nvSpPr>
        <p:spPr>
          <a:xfrm>
            <a:off x="9108639" y="1319100"/>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 Claw Grip  </a:t>
            </a:r>
          </a:p>
        </p:txBody>
      </p:sp>
      <p:sp>
        <p:nvSpPr>
          <p:cNvPr id="7" name="Rounded Rectangle 6"/>
          <p:cNvSpPr/>
          <p:nvPr/>
        </p:nvSpPr>
        <p:spPr>
          <a:xfrm>
            <a:off x="9108639" y="2181532"/>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 Bridge Grip  </a:t>
            </a:r>
          </a:p>
        </p:txBody>
      </p:sp>
      <p:sp>
        <p:nvSpPr>
          <p:cNvPr id="11" name="Rectangle 10">
            <a:extLst>
              <a:ext uri="{FF2B5EF4-FFF2-40B4-BE49-F238E27FC236}">
                <a16:creationId xmlns:a16="http://schemas.microsoft.com/office/drawing/2014/main" id="{8B69B5AE-2CEC-4129-8DBB-A4901F2DFB3B}"/>
              </a:ext>
            </a:extLst>
          </p:cNvPr>
          <p:cNvSpPr/>
          <p:nvPr/>
        </p:nvSpPr>
        <p:spPr>
          <a:xfrm>
            <a:off x="3226053" y="1319100"/>
            <a:ext cx="5726302" cy="325290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rPr>
              <a:t>Pizza Toast</a:t>
            </a:r>
          </a:p>
          <a:p>
            <a:pPr marL="342900" indent="-342900">
              <a:buFontTx/>
              <a:buAutoNum type="arabicPeriod"/>
            </a:pPr>
            <a:r>
              <a:rPr lang="en-GB" dirty="0">
                <a:solidFill>
                  <a:schemeClr val="tx1"/>
                </a:solidFill>
                <a:latin typeface="Century Gothic" panose="020B0502020202020204" pitchFamily="34" charset="0"/>
              </a:rPr>
              <a:t>Gather your ingredients and equipment.</a:t>
            </a:r>
          </a:p>
          <a:p>
            <a:pPr marL="342900" indent="-342900">
              <a:buAutoNum type="arabicPeriod"/>
            </a:pPr>
            <a:r>
              <a:rPr lang="en-GB" dirty="0">
                <a:solidFill>
                  <a:schemeClr val="tx1"/>
                </a:solidFill>
                <a:latin typeface="Century Gothic" panose="020B0502020202020204" pitchFamily="34" charset="0"/>
              </a:rPr>
              <a:t>Carefully heat the grill to high.</a:t>
            </a:r>
          </a:p>
          <a:p>
            <a:pPr marL="342900" indent="-342900">
              <a:buAutoNum type="arabicPeriod"/>
            </a:pPr>
            <a:r>
              <a:rPr lang="en-GB" dirty="0">
                <a:solidFill>
                  <a:schemeClr val="tx1"/>
                </a:solidFill>
                <a:latin typeface="Century Gothic" panose="020B0502020202020204" pitchFamily="34" charset="0"/>
              </a:rPr>
              <a:t>Prepare any toppings.</a:t>
            </a:r>
          </a:p>
          <a:p>
            <a:pPr marL="342900" indent="-342900">
              <a:buAutoNum type="arabicPeriod"/>
            </a:pPr>
            <a:r>
              <a:rPr lang="en-GB" dirty="0">
                <a:solidFill>
                  <a:schemeClr val="tx1"/>
                </a:solidFill>
                <a:latin typeface="Century Gothic" panose="020B0502020202020204" pitchFamily="34" charset="0"/>
              </a:rPr>
              <a:t>Place your slice of bread on the grill pan and toast to a light brown colour. </a:t>
            </a:r>
          </a:p>
          <a:p>
            <a:pPr marL="342900" indent="-342900">
              <a:buAutoNum type="arabicPeriod"/>
            </a:pPr>
            <a:r>
              <a:rPr lang="en-GB" dirty="0">
                <a:solidFill>
                  <a:schemeClr val="tx1"/>
                </a:solidFill>
                <a:latin typeface="Century Gothic" panose="020B0502020202020204" pitchFamily="34" charset="0"/>
              </a:rPr>
              <a:t>Remove from the grill. </a:t>
            </a:r>
          </a:p>
          <a:p>
            <a:pPr marL="342900" indent="-342900">
              <a:buAutoNum type="arabicPeriod"/>
            </a:pPr>
            <a:r>
              <a:rPr lang="en-GB" dirty="0">
                <a:solidFill>
                  <a:schemeClr val="tx1"/>
                </a:solidFill>
                <a:latin typeface="Century Gothic" panose="020B0502020202020204" pitchFamily="34" charset="0"/>
              </a:rPr>
              <a:t>Turn the bread over and add your toppings. </a:t>
            </a:r>
          </a:p>
          <a:p>
            <a:pPr marL="342900" indent="-342900">
              <a:buAutoNum type="arabicPeriod"/>
            </a:pPr>
            <a:r>
              <a:rPr lang="en-GB" dirty="0">
                <a:solidFill>
                  <a:schemeClr val="tx1"/>
                </a:solidFill>
                <a:latin typeface="Century Gothic" panose="020B0502020202020204" pitchFamily="34" charset="0"/>
              </a:rPr>
              <a:t>Place back under the grill until the cheese               bubbles and the crusts are lightly golden. </a:t>
            </a:r>
          </a:p>
          <a:p>
            <a:pPr marL="342900" indent="-342900">
              <a:buAutoNum type="arabicPeriod"/>
            </a:pPr>
            <a:endParaRPr lang="en-GB" sz="1600" dirty="0">
              <a:solidFill>
                <a:schemeClr val="tx1"/>
              </a:solidFill>
              <a:latin typeface="Century Gothic" panose="020B0502020202020204" pitchFamily="34" charset="0"/>
            </a:endParaRPr>
          </a:p>
        </p:txBody>
      </p:sp>
      <p:sp>
        <p:nvSpPr>
          <p:cNvPr id="12" name="Rounded Rectangle 11"/>
          <p:cNvSpPr/>
          <p:nvPr/>
        </p:nvSpPr>
        <p:spPr>
          <a:xfrm>
            <a:off x="8520804" y="4022615"/>
            <a:ext cx="3274953" cy="257028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solidFill>
                  <a:schemeClr val="tx1"/>
                </a:solidFill>
                <a:latin typeface="Century Gothic" panose="020B0502020202020204" pitchFamily="34" charset="0"/>
              </a:rPr>
              <a:t>Equipment</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Green chopping board</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Sharp vegetable knife</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Grater</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Tablespoon </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Butter knife</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Blue plate</a:t>
            </a:r>
          </a:p>
          <a:p>
            <a:pPr algn="ctr"/>
            <a:endParaRPr lang="en-GB" sz="1200" dirty="0">
              <a:solidFill>
                <a:schemeClr val="tx1"/>
              </a:solidFill>
              <a:latin typeface="Century Gothic" panose="020B0502020202020204" pitchFamily="34" charset="0"/>
            </a:endParaRPr>
          </a:p>
        </p:txBody>
      </p:sp>
      <p:sp>
        <p:nvSpPr>
          <p:cNvPr id="13" name="Rounded Rectangle 12"/>
          <p:cNvSpPr/>
          <p:nvPr/>
        </p:nvSpPr>
        <p:spPr>
          <a:xfrm>
            <a:off x="9108636" y="3067637"/>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Radiation</a:t>
            </a:r>
          </a:p>
        </p:txBody>
      </p:sp>
      <p:sp>
        <p:nvSpPr>
          <p:cNvPr id="2" name="Rectangle 1"/>
          <p:cNvSpPr/>
          <p:nvPr/>
        </p:nvSpPr>
        <p:spPr>
          <a:xfrm>
            <a:off x="3287522" y="4846092"/>
            <a:ext cx="5081135" cy="923330"/>
          </a:xfrm>
          <a:prstGeom prst="rect">
            <a:avLst/>
          </a:prstGeom>
        </p:spPr>
        <p:txBody>
          <a:bodyPr wrap="square">
            <a:spAutoFit/>
          </a:bodyPr>
          <a:lstStyle/>
          <a:p>
            <a:r>
              <a:rPr lang="en-GB" b="1" dirty="0">
                <a:latin typeface="Century Gothic" panose="020B0502020202020204" pitchFamily="34" charset="0"/>
              </a:rPr>
              <a:t>Radiation </a:t>
            </a:r>
          </a:p>
          <a:p>
            <a:r>
              <a:rPr lang="en-GB" dirty="0">
                <a:latin typeface="Century Gothic" panose="020B0502020202020204" pitchFamily="34" charset="0"/>
              </a:rPr>
              <a:t>Direct rays pass from the heat source to the food</a:t>
            </a:r>
          </a:p>
        </p:txBody>
      </p:sp>
      <p:pic>
        <p:nvPicPr>
          <p:cNvPr id="3" name="Picture 2"/>
          <p:cNvPicPr>
            <a:picLocks noChangeAspect="1"/>
          </p:cNvPicPr>
          <p:nvPr/>
        </p:nvPicPr>
        <p:blipFill>
          <a:blip r:embed="rId2"/>
          <a:stretch>
            <a:fillRect/>
          </a:stretch>
        </p:blipFill>
        <p:spPr>
          <a:xfrm>
            <a:off x="382651" y="1326470"/>
            <a:ext cx="2752725" cy="2057400"/>
          </a:xfrm>
          <a:prstGeom prst="rect">
            <a:avLst/>
          </a:prstGeom>
        </p:spPr>
      </p:pic>
      <p:pic>
        <p:nvPicPr>
          <p:cNvPr id="14" name="Picture 13"/>
          <p:cNvPicPr>
            <a:picLocks noChangeAspect="1"/>
          </p:cNvPicPr>
          <p:nvPr/>
        </p:nvPicPr>
        <p:blipFill rotWithShape="1">
          <a:blip r:embed="rId3"/>
          <a:srcRect l="18699" r="15018"/>
          <a:stretch/>
        </p:blipFill>
        <p:spPr>
          <a:xfrm>
            <a:off x="382650" y="3515213"/>
            <a:ext cx="2752725" cy="2773034"/>
          </a:xfrm>
          <a:prstGeom prst="rect">
            <a:avLst/>
          </a:prstGeom>
        </p:spPr>
      </p:pic>
    </p:spTree>
    <p:extLst>
      <p:ext uri="{BB962C8B-B14F-4D97-AF65-F5344CB8AC3E}">
        <p14:creationId xmlns:p14="http://schemas.microsoft.com/office/powerpoint/2010/main" val="1524428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884" y="0"/>
            <a:ext cx="8807116" cy="6858000"/>
          </a:xfrm>
          <a:prstGeom prst="rect">
            <a:avLst/>
          </a:prstGeom>
        </p:spPr>
      </p:pic>
      <p:sp>
        <p:nvSpPr>
          <p:cNvPr id="5" name="Rectangle 4"/>
          <p:cNvSpPr/>
          <p:nvPr/>
        </p:nvSpPr>
        <p:spPr>
          <a:xfrm>
            <a:off x="366275" y="151179"/>
            <a:ext cx="3740504" cy="6555641"/>
          </a:xfrm>
          <a:prstGeom prst="rect">
            <a:avLst/>
          </a:prstGeom>
          <a:solidFill>
            <a:schemeClr val="bg1"/>
          </a:solidFill>
        </p:spPr>
        <p:txBody>
          <a:bodyPr wrap="square">
            <a:spAutoFit/>
          </a:bodyPr>
          <a:lstStyle/>
          <a:p>
            <a:pPr>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Tidying away… </a:t>
            </a:r>
          </a:p>
          <a:p>
            <a:pPr marL="342900" indent="-342900">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Food away. Rubbish in the bin. Sweep floor.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All equipment for washing by the sink.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Antibac the worktop and wipe down with the dish cloth.</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Warm soapy water in the washing up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Wash glass first and then everything else. </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and put back on the trolley</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Empty washing bowl. Remove any food from the plug</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with the tea towel and put bottles back in the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Put cloths in the laundry </a:t>
            </a:r>
          </a:p>
        </p:txBody>
      </p:sp>
    </p:spTree>
    <p:extLst>
      <p:ext uri="{BB962C8B-B14F-4D97-AF65-F5344CB8AC3E}">
        <p14:creationId xmlns:p14="http://schemas.microsoft.com/office/powerpoint/2010/main" val="167321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circle with food items&#10;&#10;Description automatically generated">
            <a:extLst>
              <a:ext uri="{FF2B5EF4-FFF2-40B4-BE49-F238E27FC236}">
                <a16:creationId xmlns:a16="http://schemas.microsoft.com/office/drawing/2014/main" id="{E51E73A2-C580-AABB-1BF8-74D7CABBD35E}"/>
              </a:ext>
            </a:extLst>
          </p:cNvPr>
          <p:cNvPicPr>
            <a:picLocks noChangeAspect="1"/>
          </p:cNvPicPr>
          <p:nvPr/>
        </p:nvPicPr>
        <p:blipFill>
          <a:blip r:embed="rId2"/>
          <a:stretch>
            <a:fillRect/>
          </a:stretch>
        </p:blipFill>
        <p:spPr>
          <a:xfrm>
            <a:off x="1543816" y="151029"/>
            <a:ext cx="9098636" cy="6546599"/>
          </a:xfrm>
          <a:prstGeom prst="rect">
            <a:avLst/>
          </a:prstGeom>
        </p:spPr>
      </p:pic>
      <p:sp>
        <p:nvSpPr>
          <p:cNvPr id="7" name="Rounded Rectangle 1">
            <a:extLst>
              <a:ext uri="{FF2B5EF4-FFF2-40B4-BE49-F238E27FC236}">
                <a16:creationId xmlns:a16="http://schemas.microsoft.com/office/drawing/2014/main" id="{0A1B5F1D-D7C8-9A8B-69B1-CB2BA0F1F71A}"/>
              </a:ext>
            </a:extLst>
          </p:cNvPr>
          <p:cNvSpPr/>
          <p:nvPr/>
        </p:nvSpPr>
        <p:spPr>
          <a:xfrm>
            <a:off x="3571266" y="279180"/>
            <a:ext cx="4946586" cy="6647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tx1"/>
                </a:solidFill>
                <a:latin typeface="Century Gothic"/>
              </a:rPr>
              <a:t>What am I?</a:t>
            </a:r>
            <a:endParaRPr lang="en-GB" sz="2800" b="1" dirty="0">
              <a:solidFill>
                <a:schemeClr val="tx1"/>
              </a:solidFill>
              <a:latin typeface="Century Gothic" panose="020B0502020202020204" pitchFamily="34" charset="0"/>
            </a:endParaRPr>
          </a:p>
        </p:txBody>
      </p:sp>
      <p:sp>
        <p:nvSpPr>
          <p:cNvPr id="8" name="Rounded Rectangle 1">
            <a:extLst>
              <a:ext uri="{FF2B5EF4-FFF2-40B4-BE49-F238E27FC236}">
                <a16:creationId xmlns:a16="http://schemas.microsoft.com/office/drawing/2014/main" id="{AB86304C-70D1-8BFB-57EB-2A148CB272D4}"/>
              </a:ext>
            </a:extLst>
          </p:cNvPr>
          <p:cNvSpPr/>
          <p:nvPr/>
        </p:nvSpPr>
        <p:spPr>
          <a:xfrm>
            <a:off x="3571266" y="1127443"/>
            <a:ext cx="4946586" cy="6647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tx1"/>
                </a:solidFill>
                <a:latin typeface="Century Gothic"/>
              </a:rPr>
              <a:t>What am I for?</a:t>
            </a:r>
            <a:endParaRPr lang="en-GB" sz="2800" b="1" dirty="0">
              <a:solidFill>
                <a:schemeClr val="tx1"/>
              </a:solidFill>
              <a:latin typeface="Century Gothic" panose="020B0502020202020204" pitchFamily="34" charset="0"/>
            </a:endParaRPr>
          </a:p>
        </p:txBody>
      </p:sp>
      <p:sp>
        <p:nvSpPr>
          <p:cNvPr id="9" name="Rounded Rectangle 1">
            <a:extLst>
              <a:ext uri="{FF2B5EF4-FFF2-40B4-BE49-F238E27FC236}">
                <a16:creationId xmlns:a16="http://schemas.microsoft.com/office/drawing/2014/main" id="{9C393B20-1410-A704-DB15-986B2D889D90}"/>
              </a:ext>
            </a:extLst>
          </p:cNvPr>
          <p:cNvSpPr/>
          <p:nvPr/>
        </p:nvSpPr>
        <p:spPr>
          <a:xfrm>
            <a:off x="480132" y="3255292"/>
            <a:ext cx="11258246" cy="6647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tx1"/>
                </a:solidFill>
                <a:latin typeface="Century Gothic"/>
              </a:rPr>
              <a:t>You have 20 minutes....</a:t>
            </a:r>
            <a:endParaRPr lang="en-GB" sz="28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513893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69B5AE-2CEC-4129-8DBB-A4901F2DFB3B}"/>
              </a:ext>
            </a:extLst>
          </p:cNvPr>
          <p:cNvSpPr/>
          <p:nvPr/>
        </p:nvSpPr>
        <p:spPr>
          <a:xfrm>
            <a:off x="2958112" y="1128697"/>
            <a:ext cx="9083944" cy="993603"/>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dirty="0">
                <a:solidFill>
                  <a:schemeClr val="tx1"/>
                </a:solidFill>
                <a:latin typeface="Century Gothic"/>
              </a:rPr>
              <a:t>Learning Objectives</a:t>
            </a:r>
          </a:p>
          <a:p>
            <a:pPr marL="342900" lvl="0" indent="-342900">
              <a:buFont typeface="+mj-lt"/>
              <a:buAutoNum type="arabicPeriod"/>
            </a:pPr>
            <a:r>
              <a:rPr lang="en-GB" sz="1400" dirty="0">
                <a:solidFill>
                  <a:schemeClr val="tx1"/>
                </a:solidFill>
                <a:latin typeface="Century Gothic"/>
              </a:rPr>
              <a:t>To understand what The Eat well guide is and how it is used.</a:t>
            </a:r>
          </a:p>
          <a:p>
            <a:pPr marL="342900" indent="-342900">
              <a:buFont typeface="+mj-lt"/>
              <a:buAutoNum type="arabicPeriod"/>
            </a:pPr>
            <a:r>
              <a:rPr lang="en-GB" sz="1400" dirty="0">
                <a:solidFill>
                  <a:schemeClr val="tx1"/>
                </a:solidFill>
                <a:latin typeface="Century Gothic"/>
              </a:rPr>
              <a:t>Be able to select appropriate research </a:t>
            </a:r>
            <a:endParaRPr lang="en-GB" sz="1400" dirty="0">
              <a:solidFill>
                <a:schemeClr val="tx1"/>
              </a:solidFill>
              <a:latin typeface="Century Gothic" panose="020B0502020202020204" pitchFamily="34" charset="0"/>
            </a:endParaRPr>
          </a:p>
          <a:p>
            <a:pPr marL="342900" indent="-342900">
              <a:buFont typeface="+mj-lt"/>
              <a:buAutoNum type="arabicPeriod"/>
            </a:pPr>
            <a:r>
              <a:rPr lang="en-GB" sz="1400" dirty="0">
                <a:solidFill>
                  <a:schemeClr val="tx1"/>
                </a:solidFill>
                <a:latin typeface="Century Gothic"/>
              </a:rPr>
              <a:t>To be able to present research and use it to inform decisions</a:t>
            </a:r>
          </a:p>
        </p:txBody>
      </p:sp>
      <p:sp>
        <p:nvSpPr>
          <p:cNvPr id="2" name="Rounded Rectangle 1"/>
          <p:cNvSpPr/>
          <p:nvPr/>
        </p:nvSpPr>
        <p:spPr>
          <a:xfrm>
            <a:off x="2953040" y="221671"/>
            <a:ext cx="8900359" cy="7797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The Eat Well Guide Research </a:t>
            </a:r>
          </a:p>
        </p:txBody>
      </p:sp>
      <p:pic>
        <p:nvPicPr>
          <p:cNvPr id="7" name="Picture 6"/>
          <p:cNvPicPr>
            <a:picLocks noChangeAspect="1"/>
          </p:cNvPicPr>
          <p:nvPr/>
        </p:nvPicPr>
        <p:blipFill rotWithShape="1">
          <a:blip r:embed="rId3"/>
          <a:srcRect r="513" b="8594"/>
          <a:stretch/>
        </p:blipFill>
        <p:spPr>
          <a:xfrm>
            <a:off x="3437775" y="2255001"/>
            <a:ext cx="8604281" cy="4445108"/>
          </a:xfrm>
          <a:prstGeom prst="rect">
            <a:avLst/>
          </a:prstGeom>
        </p:spPr>
      </p:pic>
      <p:grpSp>
        <p:nvGrpSpPr>
          <p:cNvPr id="16" name="Group 15">
            <a:extLst>
              <a:ext uri="{FF2B5EF4-FFF2-40B4-BE49-F238E27FC236}">
                <a16:creationId xmlns:a16="http://schemas.microsoft.com/office/drawing/2014/main" id="{04E0C74C-DE49-A795-3D28-480FD945D895}"/>
              </a:ext>
            </a:extLst>
          </p:cNvPr>
          <p:cNvGrpSpPr/>
          <p:nvPr/>
        </p:nvGrpSpPr>
        <p:grpSpPr>
          <a:xfrm>
            <a:off x="349469" y="234316"/>
            <a:ext cx="2441847" cy="6072538"/>
            <a:chOff x="349469" y="234316"/>
            <a:chExt cx="2441847" cy="6072538"/>
          </a:xfrm>
        </p:grpSpPr>
        <p:pic>
          <p:nvPicPr>
            <p:cNvPr id="4" name="Picture 3" descr="A black and red logo with a smiley face and a spoon and fork&#10;&#10;Description automatically generated">
              <a:extLst>
                <a:ext uri="{FF2B5EF4-FFF2-40B4-BE49-F238E27FC236}">
                  <a16:creationId xmlns:a16="http://schemas.microsoft.com/office/drawing/2014/main" id="{74C8EC46-438C-F91F-74DD-014C4E54B57E}"/>
                </a:ext>
              </a:extLst>
            </p:cNvPr>
            <p:cNvPicPr>
              <a:picLocks noChangeAspect="1"/>
            </p:cNvPicPr>
            <p:nvPr/>
          </p:nvPicPr>
          <p:blipFill rotWithShape="1">
            <a:blip r:embed="rId4"/>
            <a:srcRect l="15789" r="15311" b="35252"/>
            <a:stretch/>
          </p:blipFill>
          <p:spPr>
            <a:xfrm>
              <a:off x="349469" y="234316"/>
              <a:ext cx="2441847" cy="1400061"/>
            </a:xfrm>
            <a:prstGeom prst="rect">
              <a:avLst/>
            </a:prstGeom>
          </p:spPr>
        </p:pic>
        <p:grpSp>
          <p:nvGrpSpPr>
            <p:cNvPr id="5" name="Group 4">
              <a:extLst>
                <a:ext uri="{FF2B5EF4-FFF2-40B4-BE49-F238E27FC236}">
                  <a16:creationId xmlns:a16="http://schemas.microsoft.com/office/drawing/2014/main" id="{7AF5C3C9-5E69-AE9B-03BF-1F9CAD238AA5}"/>
                </a:ext>
              </a:extLst>
            </p:cNvPr>
            <p:cNvGrpSpPr/>
            <p:nvPr/>
          </p:nvGrpSpPr>
          <p:grpSpPr>
            <a:xfrm>
              <a:off x="352452" y="1739396"/>
              <a:ext cx="2429543" cy="4567458"/>
              <a:chOff x="352452" y="1739396"/>
              <a:chExt cx="2429543" cy="4567458"/>
            </a:xfrm>
          </p:grpSpPr>
          <p:sp>
            <p:nvSpPr>
              <p:cNvPr id="8" name="Call-out: Down Arrow 7">
                <a:extLst>
                  <a:ext uri="{FF2B5EF4-FFF2-40B4-BE49-F238E27FC236}">
                    <a16:creationId xmlns:a16="http://schemas.microsoft.com/office/drawing/2014/main" id="{93EFEF55-C5A3-3647-6BF5-D717C6926C2F}"/>
                  </a:ext>
                </a:extLst>
              </p:cNvPr>
              <p:cNvSpPr/>
              <p:nvPr/>
            </p:nvSpPr>
            <p:spPr>
              <a:xfrm>
                <a:off x="599559" y="2411296"/>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Hazards &amp; hygiene</a:t>
                </a:r>
              </a:p>
            </p:txBody>
          </p:sp>
          <p:sp>
            <p:nvSpPr>
              <p:cNvPr id="9" name="Call-out: Down Arrow 8">
                <a:extLst>
                  <a:ext uri="{FF2B5EF4-FFF2-40B4-BE49-F238E27FC236}">
                    <a16:creationId xmlns:a16="http://schemas.microsoft.com/office/drawing/2014/main" id="{4B06EA34-208F-54D9-3F47-94841B5F9541}"/>
                  </a:ext>
                </a:extLst>
              </p:cNvPr>
              <p:cNvSpPr/>
              <p:nvPr/>
            </p:nvSpPr>
            <p:spPr>
              <a:xfrm>
                <a:off x="599559" y="3088629"/>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Working with knives</a:t>
                </a:r>
              </a:p>
            </p:txBody>
          </p:sp>
          <p:sp>
            <p:nvSpPr>
              <p:cNvPr id="10" name="Call-out: Down Arrow 9">
                <a:extLst>
                  <a:ext uri="{FF2B5EF4-FFF2-40B4-BE49-F238E27FC236}">
                    <a16:creationId xmlns:a16="http://schemas.microsoft.com/office/drawing/2014/main" id="{69156E33-A281-F06D-18EF-70C8AD9E1B24}"/>
                  </a:ext>
                </a:extLst>
              </p:cNvPr>
              <p:cNvSpPr/>
              <p:nvPr/>
            </p:nvSpPr>
            <p:spPr>
              <a:xfrm>
                <a:off x="599559" y="3737740"/>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Designing food products</a:t>
                </a:r>
              </a:p>
            </p:txBody>
          </p:sp>
          <p:sp>
            <p:nvSpPr>
              <p:cNvPr id="12" name="Call-out: Down Arrow 11">
                <a:extLst>
                  <a:ext uri="{FF2B5EF4-FFF2-40B4-BE49-F238E27FC236}">
                    <a16:creationId xmlns:a16="http://schemas.microsoft.com/office/drawing/2014/main" id="{CE015D83-4586-F3CA-2941-694DA15EBF6C}"/>
                  </a:ext>
                </a:extLst>
              </p:cNvPr>
              <p:cNvSpPr/>
              <p:nvPr/>
            </p:nvSpPr>
            <p:spPr>
              <a:xfrm>
                <a:off x="599559" y="4386851"/>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Temperature control</a:t>
                </a:r>
                <a:endParaRPr lang="en-US" sz="1200" dirty="0"/>
              </a:p>
            </p:txBody>
          </p:sp>
          <p:sp>
            <p:nvSpPr>
              <p:cNvPr id="13" name="Rectangle 12">
                <a:extLst>
                  <a:ext uri="{FF2B5EF4-FFF2-40B4-BE49-F238E27FC236}">
                    <a16:creationId xmlns:a16="http://schemas.microsoft.com/office/drawing/2014/main" id="{37084406-81C2-88C8-7A1A-15CC5BAE8538}"/>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rPr>
                  <a:t>Food labelling</a:t>
                </a:r>
              </a:p>
            </p:txBody>
          </p:sp>
          <p:sp>
            <p:nvSpPr>
              <p:cNvPr id="14" name="Rectangle 13">
                <a:extLst>
                  <a:ext uri="{FF2B5EF4-FFF2-40B4-BE49-F238E27FC236}">
                    <a16:creationId xmlns:a16="http://schemas.microsoft.com/office/drawing/2014/main" id="{794F470F-6897-0995-8AD9-019A2932EDDE}"/>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15" name="Call-out: Down Arrow 14">
                <a:extLst>
                  <a:ext uri="{FF2B5EF4-FFF2-40B4-BE49-F238E27FC236}">
                    <a16:creationId xmlns:a16="http://schemas.microsoft.com/office/drawing/2014/main" id="{51A71739-C0C7-CB3E-34F8-8F47C7BFD406}"/>
                  </a:ext>
                </a:extLst>
              </p:cNvPr>
              <p:cNvSpPr/>
              <p:nvPr/>
            </p:nvSpPr>
            <p:spPr>
              <a:xfrm>
                <a:off x="599559" y="5070023"/>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The Eat Well Guide</a:t>
                </a:r>
              </a:p>
            </p:txBody>
          </p:sp>
        </p:grpSp>
      </p:grpSp>
      <p:sp>
        <p:nvSpPr>
          <p:cNvPr id="11" name="Rectangle 10"/>
          <p:cNvSpPr/>
          <p:nvPr/>
        </p:nvSpPr>
        <p:spPr>
          <a:xfrm>
            <a:off x="2958112" y="2797443"/>
            <a:ext cx="3845644" cy="3351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Do it now task…</a:t>
            </a:r>
          </a:p>
          <a:p>
            <a:pPr algn="ctr"/>
            <a:endParaRPr lang="en-GB" sz="2800" b="1" dirty="0">
              <a:solidFill>
                <a:schemeClr val="tx1"/>
              </a:solidFill>
              <a:latin typeface="Century Gothic" panose="020B0502020202020204" pitchFamily="34" charset="0"/>
            </a:endParaRPr>
          </a:p>
          <a:p>
            <a:pPr marL="342900" indent="-342900">
              <a:buFont typeface="+mj-lt"/>
              <a:buAutoNum type="arabicPeriod"/>
            </a:pPr>
            <a:r>
              <a:rPr lang="en-GB" dirty="0">
                <a:solidFill>
                  <a:schemeClr val="tx1"/>
                </a:solidFill>
                <a:latin typeface="Century Gothic" panose="020B0502020202020204" pitchFamily="34" charset="0"/>
              </a:rPr>
              <a:t>Log on to a computer and open a new PowerPoint presentation.</a:t>
            </a:r>
          </a:p>
          <a:p>
            <a:pPr marL="342900" indent="-342900">
              <a:buFont typeface="+mj-lt"/>
              <a:buAutoNum type="arabicPeriod"/>
            </a:pPr>
            <a:r>
              <a:rPr lang="en-GB" dirty="0">
                <a:solidFill>
                  <a:schemeClr val="tx1"/>
                </a:solidFill>
                <a:latin typeface="Century Gothic" panose="020B0502020202020204" pitchFamily="34" charset="0"/>
              </a:rPr>
              <a:t>Change the page slide size to A4 in the design section.</a:t>
            </a:r>
          </a:p>
          <a:p>
            <a:pPr marL="342900" indent="-342900">
              <a:buFont typeface="+mj-lt"/>
              <a:buAutoNum type="arabicPeriod"/>
            </a:pPr>
            <a:r>
              <a:rPr lang="en-GB" dirty="0">
                <a:solidFill>
                  <a:schemeClr val="tx1"/>
                </a:solidFill>
                <a:latin typeface="Century Gothic" panose="020B0502020202020204" pitchFamily="34" charset="0"/>
              </a:rPr>
              <a:t>Save your work as ‘Eat well guide research’</a:t>
            </a:r>
          </a:p>
        </p:txBody>
      </p:sp>
    </p:spTree>
    <p:extLst>
      <p:ext uri="{BB962C8B-B14F-4D97-AF65-F5344CB8AC3E}">
        <p14:creationId xmlns:p14="http://schemas.microsoft.com/office/powerpoint/2010/main" val="2719421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49412" y="3185372"/>
            <a:ext cx="6304661" cy="5355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Century Gothic" panose="020B0502020202020204" pitchFamily="34" charset="0"/>
              </a:rPr>
              <a:t>Assessment One</a:t>
            </a:r>
          </a:p>
        </p:txBody>
      </p:sp>
      <p:pic>
        <p:nvPicPr>
          <p:cNvPr id="2" name="Picture 1" descr="A screen shot of a computer&#10;&#10;Description automatically generated">
            <a:extLst>
              <a:ext uri="{FF2B5EF4-FFF2-40B4-BE49-F238E27FC236}">
                <a16:creationId xmlns:a16="http://schemas.microsoft.com/office/drawing/2014/main" id="{B8C11091-CA2E-1F1C-C45E-A5F86CB5DA5B}"/>
              </a:ext>
            </a:extLst>
          </p:cNvPr>
          <p:cNvPicPr>
            <a:picLocks noChangeAspect="1"/>
          </p:cNvPicPr>
          <p:nvPr/>
        </p:nvPicPr>
        <p:blipFill rotWithShape="1">
          <a:blip r:embed="rId2"/>
          <a:srcRect l="30478" r="30478" b="33512"/>
          <a:stretch/>
        </p:blipFill>
        <p:spPr>
          <a:xfrm>
            <a:off x="1040872" y="193342"/>
            <a:ext cx="6918592" cy="6600704"/>
          </a:xfrm>
          <a:prstGeom prst="rect">
            <a:avLst/>
          </a:prstGeom>
        </p:spPr>
      </p:pic>
      <p:cxnSp>
        <p:nvCxnSpPr>
          <p:cNvPr id="4" name="Straight Arrow Connector 3">
            <a:extLst>
              <a:ext uri="{FF2B5EF4-FFF2-40B4-BE49-F238E27FC236}">
                <a16:creationId xmlns:a16="http://schemas.microsoft.com/office/drawing/2014/main" id="{BB0E0B4C-F630-F404-51DF-0D39FA4A7801}"/>
              </a:ext>
            </a:extLst>
          </p:cNvPr>
          <p:cNvCxnSpPr/>
          <p:nvPr/>
        </p:nvCxnSpPr>
        <p:spPr>
          <a:xfrm flipH="1">
            <a:off x="7512538" y="1043646"/>
            <a:ext cx="902454" cy="24759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BF0FF438-5ADE-C8A2-146C-B8EFD5BFB338}"/>
              </a:ext>
            </a:extLst>
          </p:cNvPr>
          <p:cNvSpPr/>
          <p:nvPr/>
        </p:nvSpPr>
        <p:spPr>
          <a:xfrm>
            <a:off x="8728474" y="442702"/>
            <a:ext cx="3301230" cy="1077218"/>
          </a:xfrm>
          <a:prstGeom prst="rect">
            <a:avLst/>
          </a:prstGeom>
        </p:spPr>
        <p:txBody>
          <a:bodyPr wrap="square" lIns="91440" tIns="45720" rIns="91440" bIns="45720" anchor="t">
            <a:spAutoFit/>
          </a:bodyPr>
          <a:lstStyle/>
          <a:p>
            <a:r>
              <a:rPr lang="en-GB" sz="1600" dirty="0">
                <a:latin typeface="Century Gothic"/>
              </a:rPr>
              <a:t>This is your </a:t>
            </a:r>
            <a:r>
              <a:rPr lang="en-GB" sz="1600" b="1" dirty="0">
                <a:latin typeface="Century Gothic"/>
              </a:rPr>
              <a:t>task. </a:t>
            </a:r>
            <a:endParaRPr lang="en-GB" sz="1600" dirty="0">
              <a:latin typeface="Century Gothic"/>
            </a:endParaRPr>
          </a:p>
          <a:p>
            <a:r>
              <a:rPr lang="en-GB" sz="1600" dirty="0">
                <a:latin typeface="Century Gothic"/>
              </a:rPr>
              <a:t>It outlines what you need to find out about and include in your research. </a:t>
            </a:r>
          </a:p>
        </p:txBody>
      </p:sp>
      <p:cxnSp>
        <p:nvCxnSpPr>
          <p:cNvPr id="8" name="Straight Arrow Connector 7">
            <a:extLst>
              <a:ext uri="{FF2B5EF4-FFF2-40B4-BE49-F238E27FC236}">
                <a16:creationId xmlns:a16="http://schemas.microsoft.com/office/drawing/2014/main" id="{65B51517-80BF-0769-58E5-18799A1AF259}"/>
              </a:ext>
            </a:extLst>
          </p:cNvPr>
          <p:cNvCxnSpPr>
            <a:cxnSpLocks/>
          </p:cNvCxnSpPr>
          <p:nvPr/>
        </p:nvCxnSpPr>
        <p:spPr>
          <a:xfrm flipH="1">
            <a:off x="7512538" y="2186646"/>
            <a:ext cx="902454" cy="24759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193E5FB3-E50E-78F7-2EEC-0D9DC40F47E2}"/>
              </a:ext>
            </a:extLst>
          </p:cNvPr>
          <p:cNvSpPr/>
          <p:nvPr/>
        </p:nvSpPr>
        <p:spPr>
          <a:xfrm>
            <a:off x="8728474" y="1585702"/>
            <a:ext cx="3301230" cy="1077218"/>
          </a:xfrm>
          <a:prstGeom prst="rect">
            <a:avLst/>
          </a:prstGeom>
        </p:spPr>
        <p:txBody>
          <a:bodyPr wrap="square" lIns="91440" tIns="45720" rIns="91440" bIns="45720" anchor="t">
            <a:spAutoFit/>
          </a:bodyPr>
          <a:lstStyle/>
          <a:p>
            <a:r>
              <a:rPr lang="en-GB" sz="1600" dirty="0">
                <a:latin typeface="Century Gothic"/>
              </a:rPr>
              <a:t>These columns link to your </a:t>
            </a:r>
            <a:r>
              <a:rPr lang="en-GB" sz="1600" b="1" dirty="0">
                <a:latin typeface="Century Gothic"/>
              </a:rPr>
              <a:t>pathway.</a:t>
            </a:r>
            <a:r>
              <a:rPr lang="en-GB" sz="1600" dirty="0">
                <a:latin typeface="Century Gothic"/>
              </a:rPr>
              <a:t> Make sure you are reading the criteria under your coloured pathway. </a:t>
            </a:r>
          </a:p>
        </p:txBody>
      </p:sp>
      <p:cxnSp>
        <p:nvCxnSpPr>
          <p:cNvPr id="10" name="Straight Arrow Connector 9">
            <a:extLst>
              <a:ext uri="{FF2B5EF4-FFF2-40B4-BE49-F238E27FC236}">
                <a16:creationId xmlns:a16="http://schemas.microsoft.com/office/drawing/2014/main" id="{19A2366B-CFF6-32AD-97FB-CFFDC988AF91}"/>
              </a:ext>
            </a:extLst>
          </p:cNvPr>
          <p:cNvCxnSpPr>
            <a:cxnSpLocks/>
          </p:cNvCxnSpPr>
          <p:nvPr/>
        </p:nvCxnSpPr>
        <p:spPr>
          <a:xfrm flipH="1" flipV="1">
            <a:off x="7512538" y="3616658"/>
            <a:ext cx="1060109" cy="46184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19FBC352-BBAD-A762-BE74-278286E034F8}"/>
              </a:ext>
            </a:extLst>
          </p:cNvPr>
          <p:cNvCxnSpPr>
            <a:cxnSpLocks/>
          </p:cNvCxnSpPr>
          <p:nvPr/>
        </p:nvCxnSpPr>
        <p:spPr>
          <a:xfrm flipH="1">
            <a:off x="7617640" y="4590886"/>
            <a:ext cx="876180" cy="1111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6D090E3A-178E-07EC-8BBE-A3ECD8ED7776}"/>
              </a:ext>
            </a:extLst>
          </p:cNvPr>
          <p:cNvCxnSpPr>
            <a:cxnSpLocks/>
          </p:cNvCxnSpPr>
          <p:nvPr/>
        </p:nvCxnSpPr>
        <p:spPr>
          <a:xfrm flipH="1">
            <a:off x="7604503" y="5050714"/>
            <a:ext cx="902454" cy="24759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9A3F2122-5E67-7EBB-3DB9-6BA8A4820557}"/>
              </a:ext>
            </a:extLst>
          </p:cNvPr>
          <p:cNvCxnSpPr>
            <a:cxnSpLocks/>
          </p:cNvCxnSpPr>
          <p:nvPr/>
        </p:nvCxnSpPr>
        <p:spPr>
          <a:xfrm flipH="1">
            <a:off x="7591365" y="5418577"/>
            <a:ext cx="941866" cy="44466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Rectangle 13">
            <a:extLst>
              <a:ext uri="{FF2B5EF4-FFF2-40B4-BE49-F238E27FC236}">
                <a16:creationId xmlns:a16="http://schemas.microsoft.com/office/drawing/2014/main" id="{E10859D6-8B6E-16FD-436D-9D859F119F49}"/>
              </a:ext>
            </a:extLst>
          </p:cNvPr>
          <p:cNvSpPr/>
          <p:nvPr/>
        </p:nvSpPr>
        <p:spPr>
          <a:xfrm>
            <a:off x="8597094" y="3911116"/>
            <a:ext cx="3301230" cy="1815882"/>
          </a:xfrm>
          <a:prstGeom prst="rect">
            <a:avLst/>
          </a:prstGeom>
        </p:spPr>
        <p:txBody>
          <a:bodyPr wrap="square" lIns="91440" tIns="45720" rIns="91440" bIns="45720" anchor="t">
            <a:spAutoFit/>
          </a:bodyPr>
          <a:lstStyle/>
          <a:p>
            <a:r>
              <a:rPr lang="en-GB" sz="1600" dirty="0">
                <a:latin typeface="Century Gothic"/>
              </a:rPr>
              <a:t>These statements outline what you need to do to achieve your pathway level for this task. </a:t>
            </a:r>
          </a:p>
          <a:p>
            <a:r>
              <a:rPr lang="en-GB" sz="1600" dirty="0">
                <a:latin typeface="Century Gothic"/>
              </a:rPr>
              <a:t>Be sure to understand these statements as your work will be assessed against them. </a:t>
            </a:r>
          </a:p>
        </p:txBody>
      </p:sp>
    </p:spTree>
    <p:extLst>
      <p:ext uri="{BB962C8B-B14F-4D97-AF65-F5344CB8AC3E}">
        <p14:creationId xmlns:p14="http://schemas.microsoft.com/office/powerpoint/2010/main" val="2626066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1615" y="1738472"/>
            <a:ext cx="5227475" cy="3763782"/>
          </a:xfrm>
          <a:prstGeom prst="rect">
            <a:avLst/>
          </a:prstGeom>
        </p:spPr>
      </p:pic>
      <p:sp>
        <p:nvSpPr>
          <p:cNvPr id="5" name="Rectangle 4"/>
          <p:cNvSpPr/>
          <p:nvPr/>
        </p:nvSpPr>
        <p:spPr>
          <a:xfrm>
            <a:off x="6143302" y="185323"/>
            <a:ext cx="6048698" cy="615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Century Gothic" panose="020B0502020202020204" pitchFamily="34" charset="0"/>
              </a:rPr>
              <a:t>The Eat Well Guide Research</a:t>
            </a:r>
            <a:r>
              <a:rPr lang="en-GB" sz="2000" b="1" dirty="0">
                <a:latin typeface="Century Gothic" panose="020B0502020202020204" pitchFamily="34" charset="0"/>
              </a:rPr>
              <a:t> </a:t>
            </a:r>
          </a:p>
        </p:txBody>
      </p:sp>
      <p:sp>
        <p:nvSpPr>
          <p:cNvPr id="6" name="Rectangle 5"/>
          <p:cNvSpPr/>
          <p:nvPr/>
        </p:nvSpPr>
        <p:spPr>
          <a:xfrm>
            <a:off x="4580999" y="814536"/>
            <a:ext cx="7609368" cy="954107"/>
          </a:xfrm>
          <a:prstGeom prst="rect">
            <a:avLst/>
          </a:prstGeom>
        </p:spPr>
        <p:txBody>
          <a:bodyPr wrap="square">
            <a:spAutoFit/>
          </a:bodyPr>
          <a:lstStyle/>
          <a:p>
            <a:r>
              <a:rPr lang="en-GB" sz="1400" b="1" dirty="0">
                <a:solidFill>
                  <a:srgbClr val="212B32"/>
                </a:solidFill>
                <a:latin typeface="Century Gothic" panose="020B0502020202020204" pitchFamily="34" charset="0"/>
              </a:rPr>
              <a:t>The Eat well Guide shows how much of what we eat overall should come from each food group to achieve a healthy, balanced diet.</a:t>
            </a:r>
            <a:endParaRPr lang="en-GB" sz="1400" dirty="0">
              <a:solidFill>
                <a:srgbClr val="212B32"/>
              </a:solidFill>
              <a:latin typeface="Century Gothic" panose="020B0502020202020204" pitchFamily="34" charset="0"/>
            </a:endParaRPr>
          </a:p>
          <a:p>
            <a:r>
              <a:rPr lang="en-GB" sz="1400" dirty="0">
                <a:solidFill>
                  <a:srgbClr val="212B32"/>
                </a:solidFill>
                <a:latin typeface="Century Gothic" panose="020B0502020202020204" pitchFamily="34" charset="0"/>
              </a:rPr>
              <a:t>You do not need to achieve this balance with every meal, but try to get the balance right over a day or even a week</a:t>
            </a:r>
            <a:endParaRPr lang="en-GB" sz="1400" b="0" i="0" dirty="0">
              <a:solidFill>
                <a:srgbClr val="212B32"/>
              </a:solidFill>
              <a:effectLst/>
              <a:latin typeface="Century Gothic" panose="020B0502020202020204" pitchFamily="34" charset="0"/>
            </a:endParaRPr>
          </a:p>
        </p:txBody>
      </p:sp>
      <p:sp>
        <p:nvSpPr>
          <p:cNvPr id="7" name="Rectangle 6"/>
          <p:cNvSpPr/>
          <p:nvPr/>
        </p:nvSpPr>
        <p:spPr>
          <a:xfrm>
            <a:off x="8915386" y="6374153"/>
            <a:ext cx="2996077" cy="307777"/>
          </a:xfrm>
          <a:prstGeom prst="rect">
            <a:avLst/>
          </a:prstGeom>
        </p:spPr>
        <p:txBody>
          <a:bodyPr wrap="none">
            <a:spAutoFit/>
          </a:bodyPr>
          <a:lstStyle/>
          <a:p>
            <a:r>
              <a:rPr lang="en-GB" sz="1400" dirty="0">
                <a:hlinkClick r:id="rId3"/>
              </a:rPr>
              <a:t>The </a:t>
            </a:r>
            <a:r>
              <a:rPr lang="en-GB" sz="1400" dirty="0" err="1">
                <a:hlinkClick r:id="rId3"/>
              </a:rPr>
              <a:t>Eatwell</a:t>
            </a:r>
            <a:r>
              <a:rPr lang="en-GB" sz="1400" dirty="0">
                <a:hlinkClick r:id="rId3"/>
              </a:rPr>
              <a:t> Guide - NHS (www.nhs.uk)</a:t>
            </a:r>
            <a:endParaRPr lang="en-GB" sz="1400" dirty="0"/>
          </a:p>
        </p:txBody>
      </p:sp>
      <p:sp>
        <p:nvSpPr>
          <p:cNvPr id="8" name="Rectangle 7"/>
          <p:cNvSpPr/>
          <p:nvPr/>
        </p:nvSpPr>
        <p:spPr>
          <a:xfrm>
            <a:off x="214312" y="3408520"/>
            <a:ext cx="2727303" cy="2246769"/>
          </a:xfrm>
          <a:prstGeom prst="rect">
            <a:avLst/>
          </a:prstGeom>
        </p:spPr>
        <p:txBody>
          <a:bodyPr wrap="square">
            <a:spAutoFit/>
          </a:bodyPr>
          <a:lstStyle/>
          <a:p>
            <a:r>
              <a:rPr lang="en-GB" sz="1400" dirty="0">
                <a:solidFill>
                  <a:srgbClr val="212B32"/>
                </a:solidFill>
                <a:latin typeface="Century Gothic" panose="020B0502020202020204" pitchFamily="34" charset="0"/>
              </a:rPr>
              <a:t>Most of us still are not eating. enough </a:t>
            </a:r>
            <a:r>
              <a:rPr lang="en-GB" sz="1400" b="1" dirty="0">
                <a:solidFill>
                  <a:srgbClr val="212B32"/>
                </a:solidFill>
                <a:latin typeface="Century Gothic" panose="020B0502020202020204" pitchFamily="34" charset="0"/>
              </a:rPr>
              <a:t>fruit and vegetables </a:t>
            </a:r>
            <a:r>
              <a:rPr lang="en-GB" sz="1400" dirty="0">
                <a:solidFill>
                  <a:srgbClr val="212B32"/>
                </a:solidFill>
                <a:latin typeface="Century Gothic" panose="020B0502020202020204" pitchFamily="34" charset="0"/>
              </a:rPr>
              <a:t>They should make up over a third of the food we eat each day.</a:t>
            </a:r>
          </a:p>
          <a:p>
            <a:r>
              <a:rPr lang="en-GB" sz="1400" dirty="0">
                <a:solidFill>
                  <a:srgbClr val="212B32"/>
                </a:solidFill>
                <a:latin typeface="Century Gothic" panose="020B0502020202020204" pitchFamily="34" charset="0"/>
              </a:rPr>
              <a:t>Aim to eat at least 5 portions of a variety of fruit and veg each day. Choose from fresh, frozen, tinned, dried or juiced.</a:t>
            </a:r>
            <a:endParaRPr lang="en-GB" sz="1400" b="0" i="0" dirty="0">
              <a:solidFill>
                <a:srgbClr val="212B32"/>
              </a:solidFill>
              <a:effectLst/>
              <a:latin typeface="Century Gothic" panose="020B0502020202020204" pitchFamily="34" charset="0"/>
            </a:endParaRPr>
          </a:p>
        </p:txBody>
      </p:sp>
      <p:cxnSp>
        <p:nvCxnSpPr>
          <p:cNvPr id="10" name="Straight Arrow Connector 9"/>
          <p:cNvCxnSpPr/>
          <p:nvPr/>
        </p:nvCxnSpPr>
        <p:spPr>
          <a:xfrm flipV="1">
            <a:off x="2725022" y="4459459"/>
            <a:ext cx="552750" cy="5356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8229233" y="2387115"/>
            <a:ext cx="3682230" cy="1384995"/>
          </a:xfrm>
          <a:prstGeom prst="rect">
            <a:avLst/>
          </a:prstGeom>
        </p:spPr>
        <p:txBody>
          <a:bodyPr wrap="square">
            <a:spAutoFit/>
          </a:bodyPr>
          <a:lstStyle/>
          <a:p>
            <a:r>
              <a:rPr lang="en-GB" sz="1400" b="1" dirty="0">
                <a:latin typeface="Century Gothic" panose="020B0502020202020204" pitchFamily="34" charset="0"/>
              </a:rPr>
              <a:t>Starchy food </a:t>
            </a:r>
            <a:r>
              <a:rPr lang="en-GB" sz="1400" dirty="0">
                <a:latin typeface="Century Gothic" panose="020B0502020202020204" pitchFamily="34" charset="0"/>
              </a:rPr>
              <a:t>should make up just over a third of the food we eat. </a:t>
            </a:r>
          </a:p>
          <a:p>
            <a:r>
              <a:rPr lang="en-GB" sz="1400" dirty="0">
                <a:latin typeface="Century Gothic" panose="020B0502020202020204" pitchFamily="34" charset="0"/>
              </a:rPr>
              <a:t>Choose higher fibre wholegrain varieties, such as whole wheat pasta and brown rice, or simply leave skins on potatoes.</a:t>
            </a:r>
          </a:p>
        </p:txBody>
      </p:sp>
      <p:cxnSp>
        <p:nvCxnSpPr>
          <p:cNvPr id="14" name="Straight Arrow Connector 13"/>
          <p:cNvCxnSpPr/>
          <p:nvPr/>
        </p:nvCxnSpPr>
        <p:spPr>
          <a:xfrm flipH="1">
            <a:off x="7717863" y="2610254"/>
            <a:ext cx="451227" cy="3615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8" name="Rectangle 17"/>
          <p:cNvSpPr/>
          <p:nvPr/>
        </p:nvSpPr>
        <p:spPr>
          <a:xfrm>
            <a:off x="7288444" y="5348366"/>
            <a:ext cx="4514350" cy="954107"/>
          </a:xfrm>
          <a:prstGeom prst="rect">
            <a:avLst/>
          </a:prstGeom>
        </p:spPr>
        <p:txBody>
          <a:bodyPr wrap="square">
            <a:spAutoFit/>
          </a:bodyPr>
          <a:lstStyle/>
          <a:p>
            <a:r>
              <a:rPr lang="en-GB" sz="1400" dirty="0">
                <a:latin typeface="Century Gothic" panose="020B0502020202020204" pitchFamily="34" charset="0"/>
              </a:rPr>
              <a:t>Milk, cheese, yoghurt and fromage </a:t>
            </a:r>
            <a:r>
              <a:rPr lang="en-GB" sz="1400" dirty="0" err="1">
                <a:latin typeface="Century Gothic" panose="020B0502020202020204" pitchFamily="34" charset="0"/>
              </a:rPr>
              <a:t>frais</a:t>
            </a:r>
            <a:r>
              <a:rPr lang="en-GB" sz="1400" dirty="0">
                <a:latin typeface="Century Gothic" panose="020B0502020202020204" pitchFamily="34" charset="0"/>
              </a:rPr>
              <a:t> are good sources of</a:t>
            </a:r>
            <a:r>
              <a:rPr lang="en-GB" sz="1400" b="1" dirty="0">
                <a:latin typeface="Century Gothic" panose="020B0502020202020204" pitchFamily="34" charset="0"/>
              </a:rPr>
              <a:t> protein </a:t>
            </a:r>
            <a:r>
              <a:rPr lang="en-GB" sz="1400" dirty="0">
                <a:latin typeface="Century Gothic" panose="020B0502020202020204" pitchFamily="34" charset="0"/>
              </a:rPr>
              <a:t>and some vitamins, and they're also an important source of calcium, which helps keep our bones healthy.</a:t>
            </a:r>
          </a:p>
        </p:txBody>
      </p:sp>
      <p:cxnSp>
        <p:nvCxnSpPr>
          <p:cNvPr id="19" name="Straight Arrow Connector 18"/>
          <p:cNvCxnSpPr/>
          <p:nvPr/>
        </p:nvCxnSpPr>
        <p:spPr>
          <a:xfrm flipH="1" flipV="1">
            <a:off x="6678088" y="5195080"/>
            <a:ext cx="603816" cy="46020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1" name="Rectangle 20"/>
          <p:cNvSpPr/>
          <p:nvPr/>
        </p:nvSpPr>
        <p:spPr>
          <a:xfrm>
            <a:off x="214312" y="5688377"/>
            <a:ext cx="6974278" cy="738664"/>
          </a:xfrm>
          <a:prstGeom prst="rect">
            <a:avLst/>
          </a:prstGeom>
        </p:spPr>
        <p:txBody>
          <a:bodyPr wrap="square">
            <a:spAutoFit/>
          </a:bodyPr>
          <a:lstStyle/>
          <a:p>
            <a:r>
              <a:rPr lang="en-GB" sz="1400" dirty="0">
                <a:latin typeface="Century Gothic" panose="020B0502020202020204" pitchFamily="34" charset="0"/>
              </a:rPr>
              <a:t>These foods are good </a:t>
            </a:r>
            <a:r>
              <a:rPr lang="en-GB" sz="1400" b="1" dirty="0">
                <a:latin typeface="Century Gothic" panose="020B0502020202020204" pitchFamily="34" charset="0"/>
              </a:rPr>
              <a:t>sources of protein</a:t>
            </a:r>
            <a:r>
              <a:rPr lang="en-GB" sz="1400" dirty="0">
                <a:latin typeface="Century Gothic" panose="020B0502020202020204" pitchFamily="34" charset="0"/>
              </a:rPr>
              <a:t>, vitamins and minerals. Pulses, such as beans, peas and lentils, are good alternatives to meat because they're lower in fat and higher in fibre and protein, too.</a:t>
            </a:r>
          </a:p>
        </p:txBody>
      </p:sp>
      <p:cxnSp>
        <p:nvCxnSpPr>
          <p:cNvPr id="22" name="Straight Arrow Connector 21"/>
          <p:cNvCxnSpPr/>
          <p:nvPr/>
        </p:nvCxnSpPr>
        <p:spPr>
          <a:xfrm flipV="1">
            <a:off x="4192172" y="5272452"/>
            <a:ext cx="390460" cy="41446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8169090" y="3956776"/>
            <a:ext cx="3768453" cy="1231106"/>
          </a:xfrm>
          <a:prstGeom prst="rect">
            <a:avLst/>
          </a:prstGeom>
        </p:spPr>
        <p:txBody>
          <a:bodyPr wrap="square">
            <a:spAutoFit/>
          </a:bodyPr>
          <a:lstStyle/>
          <a:p>
            <a:r>
              <a:rPr lang="en-GB" sz="1400" b="1" dirty="0">
                <a:latin typeface="Century Gothic" panose="020B0502020202020204" pitchFamily="34" charset="0"/>
              </a:rPr>
              <a:t>Unsaturated fats </a:t>
            </a:r>
            <a:r>
              <a:rPr lang="en-GB" sz="1400" dirty="0">
                <a:latin typeface="Century Gothic" panose="020B0502020202020204" pitchFamily="34" charset="0"/>
              </a:rPr>
              <a:t>are healthier fats and include vegetable, rapeseed, olive and sunflower oils.</a:t>
            </a:r>
          </a:p>
          <a:p>
            <a:r>
              <a:rPr lang="en-GB" sz="1400" dirty="0">
                <a:latin typeface="Century Gothic" panose="020B0502020202020204" pitchFamily="34" charset="0"/>
              </a:rPr>
              <a:t>Remember all types of fat are high in energy and should be eaten sparingly</a:t>
            </a:r>
            <a:r>
              <a:rPr lang="en-GB" dirty="0"/>
              <a:t>.</a:t>
            </a:r>
          </a:p>
        </p:txBody>
      </p:sp>
      <p:cxnSp>
        <p:nvCxnSpPr>
          <p:cNvPr id="26" name="Straight Arrow Connector 25"/>
          <p:cNvCxnSpPr/>
          <p:nvPr/>
        </p:nvCxnSpPr>
        <p:spPr>
          <a:xfrm flipH="1">
            <a:off x="7266636" y="4747551"/>
            <a:ext cx="902454" cy="24759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6" name="Rectangle 35"/>
          <p:cNvSpPr/>
          <p:nvPr/>
        </p:nvSpPr>
        <p:spPr>
          <a:xfrm>
            <a:off x="238208" y="183472"/>
            <a:ext cx="6096000" cy="738664"/>
          </a:xfrm>
          <a:prstGeom prst="rect">
            <a:avLst/>
          </a:prstGeom>
        </p:spPr>
        <p:txBody>
          <a:bodyPr>
            <a:spAutoFit/>
          </a:bodyPr>
          <a:lstStyle/>
          <a:p>
            <a:r>
              <a:rPr lang="en-GB" sz="1400" dirty="0">
                <a:solidFill>
                  <a:srgbClr val="0B0C0C"/>
                </a:solidFill>
                <a:latin typeface="Century Gothic" panose="020B0502020202020204" pitchFamily="34" charset="0"/>
              </a:rPr>
              <a:t>The Eat well Guide is a policy tool used to define government recommendations on eating healthily and achieving a balanced diet.</a:t>
            </a:r>
            <a:endParaRPr lang="en-GB" sz="1400" dirty="0">
              <a:latin typeface="Century Gothic" panose="020B0502020202020204" pitchFamily="34" charset="0"/>
            </a:endParaRPr>
          </a:p>
        </p:txBody>
      </p:sp>
      <p:sp>
        <p:nvSpPr>
          <p:cNvPr id="37" name="Rectangle 36"/>
          <p:cNvSpPr/>
          <p:nvPr/>
        </p:nvSpPr>
        <p:spPr>
          <a:xfrm>
            <a:off x="859565" y="660648"/>
            <a:ext cx="3240054" cy="307777"/>
          </a:xfrm>
          <a:prstGeom prst="rect">
            <a:avLst/>
          </a:prstGeom>
        </p:spPr>
        <p:txBody>
          <a:bodyPr wrap="none">
            <a:spAutoFit/>
          </a:bodyPr>
          <a:lstStyle/>
          <a:p>
            <a:r>
              <a:rPr lang="en-GB" sz="1400" dirty="0">
                <a:hlinkClick r:id="rId4"/>
              </a:rPr>
              <a:t>The </a:t>
            </a:r>
            <a:r>
              <a:rPr lang="en-GB" sz="1400" dirty="0" err="1">
                <a:hlinkClick r:id="rId4"/>
              </a:rPr>
              <a:t>Eatwell</a:t>
            </a:r>
            <a:r>
              <a:rPr lang="en-GB" sz="1400" dirty="0">
                <a:hlinkClick r:id="rId4"/>
              </a:rPr>
              <a:t> Guide - GOV.UK (www.gov.uk)</a:t>
            </a:r>
            <a:endParaRPr lang="en-GB" sz="1400" dirty="0"/>
          </a:p>
        </p:txBody>
      </p:sp>
      <p:sp>
        <p:nvSpPr>
          <p:cNvPr id="38" name="Rectangle 37"/>
          <p:cNvSpPr/>
          <p:nvPr/>
        </p:nvSpPr>
        <p:spPr>
          <a:xfrm>
            <a:off x="229772" y="1180427"/>
            <a:ext cx="3869847" cy="1446550"/>
          </a:xfrm>
          <a:prstGeom prst="rect">
            <a:avLst/>
          </a:prstGeom>
        </p:spPr>
        <p:txBody>
          <a:bodyPr wrap="square">
            <a:spAutoFit/>
          </a:bodyPr>
          <a:lstStyle/>
          <a:p>
            <a:r>
              <a:rPr lang="en-GB" sz="1400" dirty="0">
                <a:solidFill>
                  <a:srgbClr val="333333"/>
                </a:solidFill>
                <a:latin typeface="Century Gothic" panose="020B0502020202020204" pitchFamily="34" charset="0"/>
              </a:rPr>
              <a:t>The Eat well guide shows what kind of foods you should eat, and in what proportions, to have a healthy and balanced diet and more sustainable food. This includes everything you eat and drink during the day</a:t>
            </a:r>
            <a:r>
              <a:rPr lang="en-GB" b="1" dirty="0">
                <a:solidFill>
                  <a:srgbClr val="333333"/>
                </a:solidFill>
                <a:latin typeface="Trebuchet"/>
              </a:rPr>
              <a:t>.</a:t>
            </a:r>
            <a:endParaRPr lang="en-GB" dirty="0"/>
          </a:p>
        </p:txBody>
      </p:sp>
      <p:sp>
        <p:nvSpPr>
          <p:cNvPr id="39" name="Rectangle 38"/>
          <p:cNvSpPr/>
          <p:nvPr/>
        </p:nvSpPr>
        <p:spPr>
          <a:xfrm>
            <a:off x="229772" y="2703921"/>
            <a:ext cx="2822918" cy="523220"/>
          </a:xfrm>
          <a:prstGeom prst="rect">
            <a:avLst/>
          </a:prstGeom>
        </p:spPr>
        <p:txBody>
          <a:bodyPr wrap="square">
            <a:spAutoFit/>
          </a:bodyPr>
          <a:lstStyle/>
          <a:p>
            <a:r>
              <a:rPr lang="en-GB" sz="1400" dirty="0" err="1">
                <a:hlinkClick r:id="rId5"/>
              </a:rPr>
              <a:t>Eatwell</a:t>
            </a:r>
            <a:r>
              <a:rPr lang="en-GB" sz="1400" dirty="0">
                <a:hlinkClick r:id="rId5"/>
              </a:rPr>
              <a:t> guide - follow a healthy and balanced diet (bhf.org.uk)</a:t>
            </a:r>
            <a:endParaRPr lang="en-GB" sz="1400" dirty="0"/>
          </a:p>
        </p:txBody>
      </p:sp>
    </p:spTree>
    <p:extLst>
      <p:ext uri="{BB962C8B-B14F-4D97-AF65-F5344CB8AC3E}">
        <p14:creationId xmlns:p14="http://schemas.microsoft.com/office/powerpoint/2010/main" val="1071573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01D3CFEA-E688-EEE3-57FB-58C592A61E2E}"/>
              </a:ext>
            </a:extLst>
          </p:cNvPr>
          <p:cNvPicPr>
            <a:picLocks noChangeAspect="1"/>
          </p:cNvPicPr>
          <p:nvPr/>
        </p:nvPicPr>
        <p:blipFill rotWithShape="1">
          <a:blip r:embed="rId2"/>
          <a:srcRect l="28047" r="33921" b="-7292"/>
          <a:stretch/>
        </p:blipFill>
        <p:spPr>
          <a:xfrm>
            <a:off x="8810625" y="1834385"/>
            <a:ext cx="3086409" cy="3546443"/>
          </a:xfrm>
          <a:prstGeom prst="rect">
            <a:avLst/>
          </a:prstGeom>
        </p:spPr>
      </p:pic>
      <p:sp>
        <p:nvSpPr>
          <p:cNvPr id="5" name="Rectangle 4">
            <a:extLst>
              <a:ext uri="{FF2B5EF4-FFF2-40B4-BE49-F238E27FC236}">
                <a16:creationId xmlns:a16="http://schemas.microsoft.com/office/drawing/2014/main" id="{8B69B5AE-2CEC-4129-8DBB-A4901F2DFB3B}"/>
              </a:ext>
            </a:extLst>
          </p:cNvPr>
          <p:cNvSpPr/>
          <p:nvPr/>
        </p:nvSpPr>
        <p:spPr>
          <a:xfrm>
            <a:off x="481149" y="951938"/>
            <a:ext cx="8615920" cy="5311339"/>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dirty="0">
                <a:solidFill>
                  <a:schemeClr val="tx1"/>
                </a:solidFill>
                <a:latin typeface="Century Gothic"/>
              </a:rPr>
              <a:t>True or False…</a:t>
            </a:r>
          </a:p>
          <a:p>
            <a:pPr marL="342900" indent="-342900">
              <a:buFont typeface="+mj-lt"/>
              <a:buAutoNum type="arabicPeriod"/>
            </a:pPr>
            <a:r>
              <a:rPr lang="en-GB" sz="2000" dirty="0">
                <a:solidFill>
                  <a:schemeClr val="tx1"/>
                </a:solidFill>
                <a:latin typeface="Century Gothic"/>
              </a:rPr>
              <a:t>Chopping is one of the 4c’s</a:t>
            </a:r>
          </a:p>
          <a:p>
            <a:pPr marL="342900" indent="-342900">
              <a:buFont typeface="+mj-lt"/>
              <a:buAutoNum type="arabicPeriod"/>
            </a:pPr>
            <a:r>
              <a:rPr lang="en-GB" sz="2000" dirty="0">
                <a:solidFill>
                  <a:schemeClr val="tx1"/>
                </a:solidFill>
                <a:latin typeface="Century Gothic"/>
              </a:rPr>
              <a:t>Cross contamination is the spread of bacteria</a:t>
            </a:r>
          </a:p>
          <a:p>
            <a:pPr marL="342900" indent="-342900">
              <a:buFont typeface="+mj-lt"/>
              <a:buAutoNum type="arabicPeriod"/>
            </a:pPr>
            <a:r>
              <a:rPr lang="en-GB" sz="2000" dirty="0">
                <a:solidFill>
                  <a:schemeClr val="tx1"/>
                </a:solidFill>
                <a:latin typeface="Century Gothic"/>
              </a:rPr>
              <a:t>Storing cooked and uncooked foods in separate fridges is an example of avoiding cross contamination.</a:t>
            </a:r>
          </a:p>
          <a:p>
            <a:pPr marL="342900" indent="-342900">
              <a:buFont typeface="+mj-lt"/>
              <a:buAutoNum type="arabicPeriod"/>
            </a:pPr>
            <a:r>
              <a:rPr lang="en-GB" sz="2000" dirty="0">
                <a:solidFill>
                  <a:schemeClr val="tx1"/>
                </a:solidFill>
                <a:latin typeface="Century Gothic"/>
              </a:rPr>
              <a:t>A hazard is a measure of heat.</a:t>
            </a:r>
          </a:p>
          <a:p>
            <a:pPr marL="342900" indent="-342900">
              <a:buFont typeface="+mj-lt"/>
              <a:buAutoNum type="arabicPeriod"/>
            </a:pPr>
            <a:r>
              <a:rPr lang="en-GB" sz="2000" dirty="0">
                <a:solidFill>
                  <a:schemeClr val="tx1"/>
                </a:solidFill>
                <a:latin typeface="Century Gothic"/>
              </a:rPr>
              <a:t>Fridges should be kept below 0 degrees. </a:t>
            </a:r>
          </a:p>
          <a:p>
            <a:pPr marL="342900" indent="-342900">
              <a:buFont typeface="+mj-lt"/>
              <a:buAutoNum type="arabicPeriod"/>
            </a:pPr>
            <a:r>
              <a:rPr lang="en-GB" sz="2000" dirty="0">
                <a:solidFill>
                  <a:schemeClr val="tx1"/>
                </a:solidFill>
                <a:latin typeface="Century Gothic"/>
              </a:rPr>
              <a:t>Bacteria require moisture, warmth, food and darkness to reproduce. </a:t>
            </a:r>
            <a:endParaRPr lang="en-GB" sz="2000" dirty="0">
              <a:solidFill>
                <a:schemeClr val="tx1"/>
              </a:solidFill>
              <a:latin typeface="Century Gothic" panose="020B0502020202020204" pitchFamily="34" charset="0"/>
            </a:endParaRPr>
          </a:p>
          <a:p>
            <a:pPr marL="342900" indent="-342900">
              <a:buFont typeface="+mj-lt"/>
              <a:buAutoNum type="arabicPeriod"/>
            </a:pPr>
            <a:r>
              <a:rPr lang="en-GB" sz="2000" dirty="0">
                <a:solidFill>
                  <a:schemeClr val="tx1"/>
                </a:solidFill>
                <a:latin typeface="Century Gothic"/>
              </a:rPr>
              <a:t>Taking away warmth is one way to slow the growth of bacteria. </a:t>
            </a:r>
            <a:endParaRPr lang="en-GB" sz="2000" dirty="0">
              <a:solidFill>
                <a:schemeClr val="tx1"/>
              </a:solidFill>
              <a:latin typeface="Century Gothic" panose="020B0502020202020204" pitchFamily="34" charset="0"/>
            </a:endParaRPr>
          </a:p>
          <a:p>
            <a:pPr marL="342900" indent="-342900">
              <a:buFont typeface="+mj-lt"/>
              <a:buAutoNum type="arabicPeriod"/>
            </a:pPr>
            <a:r>
              <a:rPr lang="en-GB" sz="2000" dirty="0">
                <a:solidFill>
                  <a:schemeClr val="tx1"/>
                </a:solidFill>
                <a:latin typeface="Century Gothic"/>
              </a:rPr>
              <a:t>Bacteria are killed at -10 degrees</a:t>
            </a:r>
          </a:p>
          <a:p>
            <a:pPr marL="342900" indent="-342900">
              <a:buFont typeface="+mj-lt"/>
              <a:buAutoNum type="arabicPeriod"/>
            </a:pPr>
            <a:r>
              <a:rPr lang="en-GB" sz="2000" dirty="0">
                <a:solidFill>
                  <a:schemeClr val="tx1"/>
                </a:solidFill>
                <a:latin typeface="Century Gothic"/>
              </a:rPr>
              <a:t>All food can be frozen. </a:t>
            </a:r>
            <a:endParaRPr lang="en-GB" sz="2000" dirty="0">
              <a:solidFill>
                <a:schemeClr val="tx1"/>
              </a:solidFill>
              <a:latin typeface="Century Gothic" panose="020B0502020202020204" pitchFamily="34" charset="0"/>
            </a:endParaRPr>
          </a:p>
          <a:p>
            <a:pPr marL="342900" indent="-342900">
              <a:buFont typeface="+mj-lt"/>
              <a:buAutoNum type="arabicPeriod"/>
            </a:pPr>
            <a:r>
              <a:rPr lang="en-GB" sz="2000" dirty="0">
                <a:solidFill>
                  <a:schemeClr val="tx1"/>
                </a:solidFill>
                <a:latin typeface="Century Gothic"/>
              </a:rPr>
              <a:t> Food that is frozen will last forever. </a:t>
            </a:r>
            <a:endParaRPr lang="en-GB" sz="2000" dirty="0">
              <a:solidFill>
                <a:schemeClr val="tx1"/>
              </a:solidFill>
              <a:latin typeface="Century Gothic" panose="020B0502020202020204" pitchFamily="34" charset="0"/>
            </a:endParaRPr>
          </a:p>
        </p:txBody>
      </p:sp>
      <p:sp>
        <p:nvSpPr>
          <p:cNvPr id="4" name="Rounded Rectangle 3"/>
          <p:cNvSpPr/>
          <p:nvPr/>
        </p:nvSpPr>
        <p:spPr>
          <a:xfrm>
            <a:off x="941905" y="532030"/>
            <a:ext cx="7694407" cy="8398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Plenary… check your learning </a:t>
            </a:r>
          </a:p>
        </p:txBody>
      </p:sp>
    </p:spTree>
    <p:extLst>
      <p:ext uri="{BB962C8B-B14F-4D97-AF65-F5344CB8AC3E}">
        <p14:creationId xmlns:p14="http://schemas.microsoft.com/office/powerpoint/2010/main" val="2451747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79" y="1267098"/>
            <a:ext cx="10855235" cy="1098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b="1" dirty="0" err="1">
                <a:solidFill>
                  <a:schemeClr val="tx1"/>
                </a:solidFill>
                <a:latin typeface="Century Gothic" panose="020B0502020202020204" pitchFamily="34" charset="0"/>
              </a:rPr>
              <a:t>Cous</a:t>
            </a:r>
            <a:r>
              <a:rPr lang="en-GB" sz="3600" b="1" dirty="0">
                <a:solidFill>
                  <a:schemeClr val="tx1"/>
                </a:solidFill>
                <a:latin typeface="Century Gothic" panose="020B0502020202020204" pitchFamily="34" charset="0"/>
              </a:rPr>
              <a:t> </a:t>
            </a:r>
            <a:r>
              <a:rPr lang="en-GB" sz="3600" b="1" dirty="0" err="1">
                <a:solidFill>
                  <a:schemeClr val="tx1"/>
                </a:solidFill>
                <a:latin typeface="Century Gothic" panose="020B0502020202020204" pitchFamily="34" charset="0"/>
              </a:rPr>
              <a:t>Cous</a:t>
            </a:r>
            <a:r>
              <a:rPr lang="en-GB" sz="3600" b="1" dirty="0">
                <a:solidFill>
                  <a:schemeClr val="tx1"/>
                </a:solidFill>
                <a:latin typeface="Century Gothic" panose="020B0502020202020204" pitchFamily="34" charset="0"/>
              </a:rPr>
              <a:t> Salad</a:t>
            </a:r>
          </a:p>
        </p:txBody>
      </p:sp>
      <p:sp>
        <p:nvSpPr>
          <p:cNvPr id="5" name="Rounded Rectangle 4"/>
          <p:cNvSpPr/>
          <p:nvPr/>
        </p:nvSpPr>
        <p:spPr>
          <a:xfrm>
            <a:off x="1789612" y="431074"/>
            <a:ext cx="8556171" cy="9890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Practical </a:t>
            </a:r>
          </a:p>
        </p:txBody>
      </p:sp>
      <p:sp>
        <p:nvSpPr>
          <p:cNvPr id="6" name="Rectangle 5">
            <a:extLst>
              <a:ext uri="{FF2B5EF4-FFF2-40B4-BE49-F238E27FC236}">
                <a16:creationId xmlns:a16="http://schemas.microsoft.com/office/drawing/2014/main" id="{8B69B5AE-2CEC-4129-8DBB-A4901F2DFB3B}"/>
              </a:ext>
            </a:extLst>
          </p:cNvPr>
          <p:cNvSpPr/>
          <p:nvPr/>
        </p:nvSpPr>
        <p:spPr>
          <a:xfrm>
            <a:off x="640079" y="2578694"/>
            <a:ext cx="10855235" cy="1246407"/>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solidFill>
                  <a:schemeClr val="tx1"/>
                </a:solidFill>
                <a:latin typeface="Century Gothic"/>
              </a:rPr>
              <a:t>Learning Objectives</a:t>
            </a:r>
            <a:endParaRPr lang="en-GB" dirty="0">
              <a:solidFill>
                <a:schemeClr val="tx1"/>
              </a:solidFill>
              <a:latin typeface="Century Gothic"/>
            </a:endParaRPr>
          </a:p>
          <a:p>
            <a:pPr marL="342900" indent="-342900">
              <a:buAutoNum type="arabicPeriod"/>
            </a:pPr>
            <a:r>
              <a:rPr lang="en-GB" dirty="0">
                <a:solidFill>
                  <a:schemeClr val="tx1"/>
                </a:solidFill>
                <a:latin typeface="Century Gothic"/>
              </a:rPr>
              <a:t>To be able to combine ingredients to make a cous </a:t>
            </a:r>
            <a:r>
              <a:rPr lang="en-GB" dirty="0" err="1">
                <a:solidFill>
                  <a:schemeClr val="tx1"/>
                </a:solidFill>
                <a:latin typeface="Century Gothic"/>
              </a:rPr>
              <a:t>cous</a:t>
            </a:r>
            <a:r>
              <a:rPr lang="en-GB" dirty="0">
                <a:solidFill>
                  <a:schemeClr val="tx1"/>
                </a:solidFill>
                <a:latin typeface="Century Gothic"/>
              </a:rPr>
              <a:t> salad</a:t>
            </a:r>
            <a:endParaRPr lang="en-GB">
              <a:solidFill>
                <a:schemeClr val="tx1"/>
              </a:solidFill>
              <a:latin typeface="Century Gothic" panose="020B0502020202020204" pitchFamily="34" charset="0"/>
            </a:endParaRPr>
          </a:p>
          <a:p>
            <a:pPr marL="342900" indent="-342900">
              <a:buFont typeface="+mj-lt"/>
              <a:buAutoNum type="arabicPeriod"/>
            </a:pPr>
            <a:r>
              <a:rPr lang="en-GB" dirty="0">
                <a:solidFill>
                  <a:schemeClr val="tx1"/>
                </a:solidFill>
                <a:latin typeface="Century Gothic"/>
              </a:rPr>
              <a:t>To be able to check cous </a:t>
            </a:r>
            <a:r>
              <a:rPr lang="en-GB" dirty="0" err="1">
                <a:solidFill>
                  <a:schemeClr val="tx1"/>
                </a:solidFill>
                <a:latin typeface="Century Gothic"/>
              </a:rPr>
              <a:t>cous</a:t>
            </a:r>
            <a:r>
              <a:rPr lang="en-GB" dirty="0">
                <a:solidFill>
                  <a:schemeClr val="tx1"/>
                </a:solidFill>
                <a:latin typeface="Century Gothic"/>
              </a:rPr>
              <a:t> for readiness </a:t>
            </a:r>
            <a:endParaRPr lang="en-GB" dirty="0">
              <a:solidFill>
                <a:schemeClr val="tx1"/>
              </a:solidFill>
              <a:latin typeface="Century Gothic" panose="020B0502020202020204" pitchFamily="34" charset="0"/>
            </a:endParaRPr>
          </a:p>
          <a:p>
            <a:pPr marL="342900" indent="-342900">
              <a:buAutoNum type="arabicPeriod"/>
            </a:pPr>
            <a:r>
              <a:rPr lang="en-GB" dirty="0">
                <a:solidFill>
                  <a:schemeClr val="tx1"/>
                </a:solidFill>
                <a:latin typeface="Century Gothic"/>
              </a:rPr>
              <a:t>To demonstrate safe working procedures with knives and hot water</a:t>
            </a:r>
          </a:p>
        </p:txBody>
      </p:sp>
      <p:sp>
        <p:nvSpPr>
          <p:cNvPr id="8" name="Double Brace 7"/>
          <p:cNvSpPr/>
          <p:nvPr/>
        </p:nvSpPr>
        <p:spPr>
          <a:xfrm>
            <a:off x="620150" y="4062265"/>
            <a:ext cx="5355772" cy="567138"/>
          </a:xfrm>
          <a:prstGeom prst="brace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dirty="0"/>
              <a:t> </a:t>
            </a:r>
            <a:r>
              <a:rPr lang="en-GB" sz="2800" dirty="0">
                <a:latin typeface="Century Gothic" panose="020B0502020202020204" pitchFamily="34" charset="0"/>
              </a:rPr>
              <a:t>Be an </a:t>
            </a:r>
            <a:r>
              <a:rPr lang="en-GB" sz="3200" b="1" dirty="0">
                <a:latin typeface="Century Gothic" panose="020B0502020202020204" pitchFamily="34" charset="0"/>
              </a:rPr>
              <a:t>organised</a:t>
            </a:r>
            <a:r>
              <a:rPr lang="en-GB" sz="2800" dirty="0">
                <a:latin typeface="Century Gothic" panose="020B0502020202020204" pitchFamily="34" charset="0"/>
              </a:rPr>
              <a:t> learner</a:t>
            </a:r>
            <a:endParaRPr lang="en-GB" dirty="0"/>
          </a:p>
        </p:txBody>
      </p:sp>
      <p:sp>
        <p:nvSpPr>
          <p:cNvPr id="7" name="Rectangle 6">
            <a:extLst>
              <a:ext uri="{FF2B5EF4-FFF2-40B4-BE49-F238E27FC236}">
                <a16:creationId xmlns:a16="http://schemas.microsoft.com/office/drawing/2014/main" id="{8B69B5AE-2CEC-4129-8DBB-A4901F2DFB3B}"/>
              </a:ext>
            </a:extLst>
          </p:cNvPr>
          <p:cNvSpPr/>
          <p:nvPr/>
        </p:nvSpPr>
        <p:spPr>
          <a:xfrm>
            <a:off x="923924" y="4715423"/>
            <a:ext cx="4905105" cy="174660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Practical Procedure...</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Apron on </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Hair tied back</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Hands washed</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Stood behind desk</a:t>
            </a:r>
          </a:p>
        </p:txBody>
      </p:sp>
      <p:sp>
        <p:nvSpPr>
          <p:cNvPr id="10" name="Rounded Rectangle 9"/>
          <p:cNvSpPr/>
          <p:nvPr/>
        </p:nvSpPr>
        <p:spPr>
          <a:xfrm>
            <a:off x="448075" y="242428"/>
            <a:ext cx="2599509" cy="79683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solidFill>
                  <a:schemeClr val="tx1">
                    <a:lumMod val="95000"/>
                    <a:lumOff val="5000"/>
                  </a:schemeClr>
                </a:solidFill>
                <a:latin typeface="Century Gothic"/>
              </a:rPr>
              <a:t>Week One </a:t>
            </a:r>
          </a:p>
          <a:p>
            <a:r>
              <a:rPr lang="en-GB" sz="2000" b="1" dirty="0">
                <a:solidFill>
                  <a:schemeClr val="tx1">
                    <a:lumMod val="95000"/>
                    <a:lumOff val="5000"/>
                  </a:schemeClr>
                </a:solidFill>
                <a:latin typeface="Century Gothic" panose="020B0502020202020204" pitchFamily="34" charset="0"/>
              </a:rPr>
              <a:t>Lesson Two </a:t>
            </a:r>
          </a:p>
        </p:txBody>
      </p:sp>
      <p:pic>
        <p:nvPicPr>
          <p:cNvPr id="3" name="Picture 8">
            <a:extLst>
              <a:ext uri="{FF2B5EF4-FFF2-40B4-BE49-F238E27FC236}">
                <a16:creationId xmlns:a16="http://schemas.microsoft.com/office/drawing/2014/main" id="{DBBA973E-F7BA-6654-EDA6-F1BC919BA498}"/>
              </a:ext>
            </a:extLst>
          </p:cNvPr>
          <p:cNvPicPr>
            <a:picLocks noChangeAspect="1"/>
          </p:cNvPicPr>
          <p:nvPr/>
        </p:nvPicPr>
        <p:blipFill>
          <a:blip r:embed="rId2"/>
          <a:stretch>
            <a:fillRect/>
          </a:stretch>
        </p:blipFill>
        <p:spPr>
          <a:xfrm>
            <a:off x="6153971" y="4503354"/>
            <a:ext cx="1933575" cy="1924050"/>
          </a:xfrm>
          <a:prstGeom prst="rect">
            <a:avLst/>
          </a:prstGeom>
        </p:spPr>
      </p:pic>
      <p:pic>
        <p:nvPicPr>
          <p:cNvPr id="9" name="Picture 10">
            <a:extLst>
              <a:ext uri="{FF2B5EF4-FFF2-40B4-BE49-F238E27FC236}">
                <a16:creationId xmlns:a16="http://schemas.microsoft.com/office/drawing/2014/main" id="{A9BFBB94-DE74-2C94-BEAE-9251615CB5FA}"/>
              </a:ext>
            </a:extLst>
          </p:cNvPr>
          <p:cNvPicPr>
            <a:picLocks noChangeAspect="1"/>
          </p:cNvPicPr>
          <p:nvPr/>
        </p:nvPicPr>
        <p:blipFill>
          <a:blip r:embed="rId3"/>
          <a:stretch>
            <a:fillRect/>
          </a:stretch>
        </p:blipFill>
        <p:spPr>
          <a:xfrm>
            <a:off x="8192814" y="4500563"/>
            <a:ext cx="3137337" cy="1929633"/>
          </a:xfrm>
          <a:prstGeom prst="rect">
            <a:avLst/>
          </a:prstGeom>
        </p:spPr>
      </p:pic>
    </p:spTree>
    <p:extLst>
      <p:ext uri="{BB962C8B-B14F-4D97-AF65-F5344CB8AC3E}">
        <p14:creationId xmlns:p14="http://schemas.microsoft.com/office/powerpoint/2010/main" val="305191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7484178" y="1510604"/>
            <a:ext cx="4284320" cy="410552"/>
          </a:xfrm>
          <a:prstGeom prst="rect">
            <a:avLst/>
          </a:prstGeom>
          <a:solidFill>
            <a:schemeClr val="bg1"/>
          </a:solidFill>
          <a:ln w="9525" algn="in">
            <a:solidFill>
              <a:srgbClr val="000000"/>
            </a:solidFill>
            <a:prstDash val="dash"/>
            <a:miter lim="800000"/>
            <a:headEnd/>
            <a:tailEnd/>
          </a:ln>
          <a:effec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lang="en-US" altLang="en-US" sz="2000" dirty="0">
                <a:latin typeface="Century Gothic" panose="020B0502020202020204" pitchFamily="34" charset="0"/>
                <a:cs typeface="Arial" pitchFamily="34" charset="0"/>
              </a:rPr>
              <a:t>Individual task… </a:t>
            </a:r>
            <a:endParaRPr kumimoji="0" lang="en-US" altLang="en-US" sz="2000" b="0" i="0" u="none" strike="noStrike" cap="none" normalizeH="0" baseline="0" dirty="0">
              <a:ln>
                <a:noFill/>
              </a:ln>
              <a:solidFill>
                <a:schemeClr val="tx1"/>
              </a:solidFill>
              <a:effectLst/>
              <a:latin typeface="Century Gothic" panose="020B0502020202020204" pitchFamily="34" charset="0"/>
              <a:cs typeface="Arial" pitchFamily="34" charset="0"/>
            </a:endParaRPr>
          </a:p>
        </p:txBody>
      </p:sp>
      <p:sp>
        <p:nvSpPr>
          <p:cNvPr id="13" name="AutoShape 2"/>
          <p:cNvSpPr>
            <a:spLocks noChangeArrowheads="1"/>
          </p:cNvSpPr>
          <p:nvPr/>
        </p:nvSpPr>
        <p:spPr bwMode="auto">
          <a:xfrm>
            <a:off x="334090" y="257429"/>
            <a:ext cx="4625643" cy="792087"/>
          </a:xfrm>
          <a:prstGeom prst="roundRect">
            <a:avLst>
              <a:gd name="adj" fmla="val 16667"/>
            </a:avLst>
          </a:prstGeom>
          <a:solidFill>
            <a:schemeClr val="bg1"/>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Century Gothic" panose="020B0502020202020204" pitchFamily="34" charset="0"/>
              </a:rPr>
              <a:t>A </a:t>
            </a:r>
            <a:r>
              <a:rPr kumimoji="0" lang="en-GB" altLang="en-US" b="1" i="0" u="none" strike="noStrike" cap="none" normalizeH="0" baseline="0" dirty="0">
                <a:ln>
                  <a:noFill/>
                </a:ln>
                <a:solidFill>
                  <a:srgbClr val="000000"/>
                </a:solidFill>
                <a:effectLst/>
                <a:latin typeface="Century Gothic" panose="020B0502020202020204" pitchFamily="34" charset="0"/>
              </a:rPr>
              <a:t>hazard</a:t>
            </a:r>
            <a:r>
              <a:rPr kumimoji="0" lang="en-GB" altLang="en-US" b="0" i="0" u="none" strike="noStrike" cap="none" normalizeH="0" baseline="0" dirty="0">
                <a:ln>
                  <a:noFill/>
                </a:ln>
                <a:solidFill>
                  <a:srgbClr val="000000"/>
                </a:solidFill>
                <a:effectLst/>
                <a:latin typeface="Century Gothic" panose="020B0502020202020204" pitchFamily="34" charset="0"/>
              </a:rPr>
              <a:t> is something that could be dangerous and cause someone harm. </a:t>
            </a:r>
            <a:endParaRPr kumimoji="0" lang="en-US" altLang="en-US" sz="2400" b="0" i="0" u="none" strike="noStrike" cap="none" normalizeH="0" baseline="0" dirty="0">
              <a:ln>
                <a:noFill/>
              </a:ln>
              <a:solidFill>
                <a:schemeClr val="tx1"/>
              </a:solidFill>
              <a:effectLst/>
              <a:latin typeface="Century Gothic" panose="020B0502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56940519"/>
              </p:ext>
            </p:extLst>
          </p:nvPr>
        </p:nvGraphicFramePr>
        <p:xfrm>
          <a:off x="7509578" y="1976504"/>
          <a:ext cx="4319276" cy="4334578"/>
        </p:xfrm>
        <a:graphic>
          <a:graphicData uri="http://schemas.openxmlformats.org/drawingml/2006/table">
            <a:tbl>
              <a:tblPr firstRow="1" bandRow="1">
                <a:tableStyleId>{5C22544A-7EE6-4342-B048-85BDC9FD1C3A}</a:tableStyleId>
              </a:tblPr>
              <a:tblGrid>
                <a:gridCol w="388671">
                  <a:extLst>
                    <a:ext uri="{9D8B030D-6E8A-4147-A177-3AD203B41FA5}">
                      <a16:colId xmlns:a16="http://schemas.microsoft.com/office/drawing/2014/main" val="870473152"/>
                    </a:ext>
                  </a:extLst>
                </a:gridCol>
                <a:gridCol w="3930605">
                  <a:extLst>
                    <a:ext uri="{9D8B030D-6E8A-4147-A177-3AD203B41FA5}">
                      <a16:colId xmlns:a16="http://schemas.microsoft.com/office/drawing/2014/main" val="501447528"/>
                    </a:ext>
                  </a:extLst>
                </a:gridCol>
              </a:tblGrid>
              <a:tr h="705854">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Define</a:t>
                      </a:r>
                      <a:r>
                        <a:rPr lang="en-GB" sz="1600" b="0" baseline="0" dirty="0">
                          <a:solidFill>
                            <a:schemeClr val="tx1"/>
                          </a:solidFill>
                          <a:latin typeface="Century Gothic" panose="020B0502020202020204" pitchFamily="34" charset="0"/>
                        </a:rPr>
                        <a:t> what a hazard is and identify some examples. </a:t>
                      </a:r>
                      <a:endParaRPr lang="en-GB"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444155"/>
                  </a:ext>
                </a:extLst>
              </a:tr>
              <a:tr h="625642">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Define</a:t>
                      </a:r>
                      <a:r>
                        <a:rPr lang="en-GB" sz="1600" b="0" baseline="0" dirty="0">
                          <a:solidFill>
                            <a:schemeClr val="tx1"/>
                          </a:solidFill>
                          <a:latin typeface="Century Gothic" panose="020B0502020202020204" pitchFamily="34" charset="0"/>
                        </a:rPr>
                        <a:t> what a hazard is and identify a range of examples. </a:t>
                      </a:r>
                      <a:endParaRPr lang="en-GB"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04656"/>
                  </a:ext>
                </a:extLst>
              </a:tr>
              <a:tr h="625642">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Define</a:t>
                      </a:r>
                      <a:r>
                        <a:rPr lang="en-GB" sz="1600" b="0" baseline="0" dirty="0">
                          <a:solidFill>
                            <a:schemeClr val="tx1"/>
                          </a:solidFill>
                          <a:latin typeface="Century Gothic" panose="020B0502020202020204" pitchFamily="34" charset="0"/>
                        </a:rPr>
                        <a:t> what a hazard is and identify a wide and varied range of examples. </a:t>
                      </a:r>
                      <a:endParaRPr lang="en-GB"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03611"/>
                  </a:ext>
                </a:extLst>
              </a:tr>
              <a:tr h="914400">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Define</a:t>
                      </a:r>
                      <a:r>
                        <a:rPr lang="en-GB" sz="1600" b="0" baseline="0" dirty="0">
                          <a:solidFill>
                            <a:schemeClr val="tx1"/>
                          </a:solidFill>
                          <a:latin typeface="Century Gothic" panose="020B0502020202020204" pitchFamily="34" charset="0"/>
                        </a:rPr>
                        <a:t> what a hazard is and identify a wide and varied range of examples. You should discuss what makes these a hazard. </a:t>
                      </a:r>
                      <a:endParaRPr lang="en-GB"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7267491"/>
                  </a:ext>
                </a:extLst>
              </a:tr>
              <a:tr h="956169">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Define</a:t>
                      </a:r>
                      <a:r>
                        <a:rPr lang="en-GB" sz="1600" b="0" baseline="0" dirty="0">
                          <a:solidFill>
                            <a:schemeClr val="tx1"/>
                          </a:solidFill>
                          <a:latin typeface="Century Gothic" panose="020B0502020202020204" pitchFamily="34" charset="0"/>
                        </a:rPr>
                        <a:t> what a hazard is and identify a wide and varied range of examples. You should discuss what makes these a hazard and suggest ways to avoid them. </a:t>
                      </a:r>
                      <a:endParaRPr lang="en-GB"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137618"/>
                  </a:ext>
                </a:extLst>
              </a:tr>
            </a:tbl>
          </a:graphicData>
        </a:graphic>
      </p:graphicFrame>
      <p:sp>
        <p:nvSpPr>
          <p:cNvPr id="11" name="Rectangle 10">
            <a:extLst>
              <a:ext uri="{FF2B5EF4-FFF2-40B4-BE49-F238E27FC236}">
                <a16:creationId xmlns:a16="http://schemas.microsoft.com/office/drawing/2014/main" id="{8B69B5AE-2CEC-4129-8DBB-A4901F2DFB3B}"/>
              </a:ext>
            </a:extLst>
          </p:cNvPr>
          <p:cNvSpPr/>
          <p:nvPr/>
        </p:nvSpPr>
        <p:spPr>
          <a:xfrm>
            <a:off x="5394668" y="260648"/>
            <a:ext cx="6450030" cy="68655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Learning Objective</a:t>
            </a:r>
          </a:p>
          <a:p>
            <a:pPr marL="342900" indent="-342900">
              <a:buFont typeface="+mj-lt"/>
              <a:buAutoNum type="arabicPeriod"/>
            </a:pPr>
            <a:r>
              <a:rPr lang="en-GB" dirty="0">
                <a:solidFill>
                  <a:schemeClr val="tx1"/>
                </a:solidFill>
                <a:latin typeface="Century Gothic" panose="020B0502020202020204" pitchFamily="34" charset="0"/>
              </a:rPr>
              <a:t>To be able to define and identify what hazards are. .</a:t>
            </a:r>
          </a:p>
        </p:txBody>
      </p:sp>
      <p:pic>
        <p:nvPicPr>
          <p:cNvPr id="2" name="Picture 2" descr="A picture containing text, screenshot, indoor&#10;&#10;Description automatically generated">
            <a:extLst>
              <a:ext uri="{FF2B5EF4-FFF2-40B4-BE49-F238E27FC236}">
                <a16:creationId xmlns:a16="http://schemas.microsoft.com/office/drawing/2014/main" id="{B0076502-4256-F7C2-DAE9-3BC0A3AE4DC5}"/>
              </a:ext>
            </a:extLst>
          </p:cNvPr>
          <p:cNvPicPr>
            <a:picLocks noChangeAspect="1"/>
          </p:cNvPicPr>
          <p:nvPr/>
        </p:nvPicPr>
        <p:blipFill rotWithShape="1">
          <a:blip r:embed="rId2"/>
          <a:srcRect l="18738" t="25802" r="35289" b="11125"/>
          <a:stretch/>
        </p:blipFill>
        <p:spPr>
          <a:xfrm>
            <a:off x="338040" y="1152422"/>
            <a:ext cx="7078766" cy="5464266"/>
          </a:xfrm>
          <a:prstGeom prst="rect">
            <a:avLst/>
          </a:prstGeom>
        </p:spPr>
      </p:pic>
    </p:spTree>
    <p:extLst>
      <p:ext uri="{BB962C8B-B14F-4D97-AF65-F5344CB8AC3E}">
        <p14:creationId xmlns:p14="http://schemas.microsoft.com/office/powerpoint/2010/main" val="2277016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566" y="1532769"/>
            <a:ext cx="6071219" cy="3693319"/>
          </a:xfrm>
          <a:prstGeom prst="rect">
            <a:avLst/>
          </a:prstGeom>
        </p:spPr>
        <p:txBody>
          <a:bodyPr wrap="square">
            <a:spAutoFit/>
          </a:bodyPr>
          <a:lstStyle/>
          <a:p>
            <a:pPr>
              <a:buFont typeface="+mj-lt"/>
              <a:buAutoNum type="arabicPeriod"/>
            </a:pPr>
            <a:r>
              <a:rPr lang="en-GB" dirty="0">
                <a:solidFill>
                  <a:srgbClr val="263143"/>
                </a:solidFill>
                <a:latin typeface="Century Gothic" panose="020B0502020202020204" pitchFamily="34" charset="0"/>
              </a:rPr>
              <a:t> Make up the stock by dissolving the stock powder in the boiling water.</a:t>
            </a:r>
          </a:p>
          <a:p>
            <a:pPr>
              <a:buFont typeface="+mj-lt"/>
              <a:buAutoNum type="arabicPeriod"/>
            </a:pPr>
            <a:r>
              <a:rPr lang="en-GB" dirty="0">
                <a:solidFill>
                  <a:srgbClr val="263143"/>
                </a:solidFill>
                <a:latin typeface="Century Gothic" panose="020B0502020202020204" pitchFamily="34" charset="0"/>
              </a:rPr>
              <a:t> Pour the stock over the couscous in a large bowl.</a:t>
            </a:r>
          </a:p>
          <a:p>
            <a:pPr>
              <a:buFont typeface="+mj-lt"/>
              <a:buAutoNum type="arabicPeriod"/>
            </a:pPr>
            <a:r>
              <a:rPr lang="en-GB" dirty="0">
                <a:solidFill>
                  <a:srgbClr val="263143"/>
                </a:solidFill>
                <a:latin typeface="Century Gothic" panose="020B0502020202020204" pitchFamily="34" charset="0"/>
              </a:rPr>
              <a:t> Fluff with a fork and leave to stand for 5 minutes.</a:t>
            </a:r>
          </a:p>
          <a:p>
            <a:pPr>
              <a:buFont typeface="+mj-lt"/>
              <a:buAutoNum type="arabicPeriod"/>
            </a:pPr>
            <a:r>
              <a:rPr lang="en-GB" dirty="0">
                <a:solidFill>
                  <a:srgbClr val="263143"/>
                </a:solidFill>
                <a:latin typeface="Century Gothic" panose="020B0502020202020204" pitchFamily="34" charset="0"/>
              </a:rPr>
              <a:t> Chop the tomatoes and cucumber into small chunks.</a:t>
            </a:r>
          </a:p>
          <a:p>
            <a:pPr>
              <a:buFont typeface="+mj-lt"/>
              <a:buAutoNum type="arabicPeriod"/>
            </a:pPr>
            <a:r>
              <a:rPr lang="en-GB" dirty="0">
                <a:solidFill>
                  <a:srgbClr val="263143"/>
                </a:solidFill>
                <a:latin typeface="Century Gothic" panose="020B0502020202020204" pitchFamily="34" charset="0"/>
              </a:rPr>
              <a:t> Slice the pepper into small strips.</a:t>
            </a:r>
          </a:p>
          <a:p>
            <a:pPr>
              <a:buFont typeface="+mj-lt"/>
              <a:buAutoNum type="arabicPeriod"/>
            </a:pPr>
            <a:r>
              <a:rPr lang="en-GB" dirty="0">
                <a:solidFill>
                  <a:srgbClr val="263143"/>
                </a:solidFill>
                <a:latin typeface="Century Gothic" panose="020B0502020202020204" pitchFamily="34" charset="0"/>
              </a:rPr>
              <a:t> Slice the dried apricots/or add the raisins and parsley into small pieces.</a:t>
            </a:r>
          </a:p>
          <a:p>
            <a:pPr>
              <a:buFont typeface="+mj-lt"/>
              <a:buAutoNum type="arabicPeriod"/>
            </a:pPr>
            <a:r>
              <a:rPr lang="en-GB" dirty="0">
                <a:solidFill>
                  <a:srgbClr val="263143"/>
                </a:solidFill>
                <a:latin typeface="Century Gothic" panose="020B0502020202020204" pitchFamily="34" charset="0"/>
              </a:rPr>
              <a:t> Add all the vegetables to the couscous and snip the spring onions into the bowl using the scissors.</a:t>
            </a:r>
          </a:p>
          <a:p>
            <a:pPr>
              <a:buFont typeface="+mj-lt"/>
              <a:buAutoNum type="arabicPeriod"/>
            </a:pPr>
            <a:r>
              <a:rPr lang="en-GB" dirty="0">
                <a:solidFill>
                  <a:srgbClr val="263143"/>
                </a:solidFill>
                <a:latin typeface="Century Gothic" panose="020B0502020202020204" pitchFamily="34" charset="0"/>
              </a:rPr>
              <a:t> Stir everything together.</a:t>
            </a:r>
          </a:p>
          <a:p>
            <a:pPr>
              <a:buFont typeface="+mj-lt"/>
              <a:buAutoNum type="arabicPeriod"/>
            </a:pPr>
            <a:r>
              <a:rPr lang="en-GB" dirty="0">
                <a:solidFill>
                  <a:srgbClr val="263143"/>
                </a:solidFill>
                <a:latin typeface="Century Gothic" panose="020B0502020202020204" pitchFamily="34" charset="0"/>
              </a:rPr>
              <a:t> Add the dressing.</a:t>
            </a:r>
            <a:endParaRPr lang="en-GB" b="0" i="0" dirty="0">
              <a:solidFill>
                <a:srgbClr val="263143"/>
              </a:solidFill>
              <a:effectLst/>
              <a:latin typeface="Century Gothic" panose="020B0502020202020204" pitchFamily="34" charset="0"/>
            </a:endParaRPr>
          </a:p>
        </p:txBody>
      </p:sp>
      <p:sp>
        <p:nvSpPr>
          <p:cNvPr id="5" name="Rectangle 4"/>
          <p:cNvSpPr/>
          <p:nvPr/>
        </p:nvSpPr>
        <p:spPr>
          <a:xfrm>
            <a:off x="7186685" y="1650335"/>
            <a:ext cx="4582949" cy="3139321"/>
          </a:xfrm>
          <a:prstGeom prst="rect">
            <a:avLst/>
          </a:prstGeom>
        </p:spPr>
        <p:txBody>
          <a:bodyPr wrap="square" lIns="91440" tIns="45720" rIns="91440" bIns="45720" anchor="t">
            <a:spAutoFit/>
          </a:bodyPr>
          <a:lstStyle/>
          <a:p>
            <a:r>
              <a:rPr lang="en-GB" b="1" dirty="0">
                <a:latin typeface="Century Gothic" panose="020B0502020202020204" pitchFamily="34" charset="0"/>
              </a:rPr>
              <a:t>Ingredients</a:t>
            </a:r>
          </a:p>
          <a:p>
            <a:pPr marL="285750" indent="-285750">
              <a:buFont typeface="Arial" panose="020B0604020202020204" pitchFamily="34" charset="0"/>
              <a:buChar char="•"/>
            </a:pPr>
            <a:r>
              <a:rPr lang="en-GB" dirty="0">
                <a:solidFill>
                  <a:srgbClr val="263143"/>
                </a:solidFill>
                <a:latin typeface="Century Gothic" panose="020B0502020202020204" pitchFamily="34" charset="0"/>
              </a:rPr>
              <a:t>350ml water, boiling</a:t>
            </a:r>
          </a:p>
          <a:p>
            <a:pPr marL="285750" indent="-285750">
              <a:buFont typeface="Arial" panose="020B0604020202020204" pitchFamily="34" charset="0"/>
              <a:buChar char="•"/>
            </a:pPr>
            <a:r>
              <a:rPr lang="en-GB" dirty="0">
                <a:solidFill>
                  <a:srgbClr val="263143"/>
                </a:solidFill>
                <a:latin typeface="Century Gothic"/>
              </a:rPr>
              <a:t>1 x chicken or vegetable stock cube</a:t>
            </a:r>
            <a:endParaRPr lang="en-GB" dirty="0">
              <a:solidFill>
                <a:srgbClr val="263143"/>
              </a:solidFill>
              <a:latin typeface="Century Gothic" panose="020B0502020202020204" pitchFamily="34" charset="0"/>
            </a:endParaRPr>
          </a:p>
          <a:p>
            <a:pPr marL="285750" indent="-285750">
              <a:buFont typeface="Arial" panose="020B0604020202020204" pitchFamily="34" charset="0"/>
              <a:buChar char="•"/>
            </a:pPr>
            <a:r>
              <a:rPr lang="en-GB" dirty="0">
                <a:solidFill>
                  <a:srgbClr val="263143"/>
                </a:solidFill>
                <a:latin typeface="Century Gothic" panose="020B0502020202020204" pitchFamily="34" charset="0"/>
              </a:rPr>
              <a:t>200g couscous</a:t>
            </a:r>
          </a:p>
          <a:p>
            <a:pPr marL="285750" indent="-285750">
              <a:buFont typeface="Arial" panose="020B0604020202020204" pitchFamily="34" charset="0"/>
              <a:buChar char="•"/>
            </a:pPr>
            <a:r>
              <a:rPr lang="en-GB" i="1" dirty="0">
                <a:solidFill>
                  <a:srgbClr val="263143"/>
                </a:solidFill>
                <a:latin typeface="Century Gothic"/>
              </a:rPr>
              <a:t>2 spring onions or ½ red onion</a:t>
            </a:r>
            <a:endParaRPr lang="en-GB" i="1" dirty="0">
              <a:solidFill>
                <a:srgbClr val="263143"/>
              </a:solidFill>
              <a:latin typeface="Century Gothic" panose="020B0502020202020204" pitchFamily="34" charset="0"/>
            </a:endParaRPr>
          </a:p>
          <a:p>
            <a:pPr marL="285750" indent="-285750">
              <a:buFont typeface="Arial" panose="020B0604020202020204" pitchFamily="34" charset="0"/>
              <a:buChar char="•"/>
            </a:pPr>
            <a:r>
              <a:rPr lang="en-GB" i="1" dirty="0">
                <a:solidFill>
                  <a:srgbClr val="263143"/>
                </a:solidFill>
                <a:latin typeface="Century Gothic" panose="020B0502020202020204" pitchFamily="34" charset="0"/>
              </a:rPr>
              <a:t>½ yellow pepper                                   </a:t>
            </a:r>
          </a:p>
          <a:p>
            <a:pPr marL="285750" indent="-285750">
              <a:buFont typeface="Arial" panose="020B0604020202020204" pitchFamily="34" charset="0"/>
              <a:buChar char="•"/>
            </a:pPr>
            <a:r>
              <a:rPr lang="en-GB" i="1" dirty="0">
                <a:solidFill>
                  <a:srgbClr val="263143"/>
                </a:solidFill>
                <a:latin typeface="Century Gothic" panose="020B0502020202020204" pitchFamily="34" charset="0"/>
              </a:rPr>
              <a:t>¼ cucumber</a:t>
            </a:r>
          </a:p>
          <a:p>
            <a:pPr marL="285750" indent="-285750">
              <a:buFont typeface="Arial" panose="020B0604020202020204" pitchFamily="34" charset="0"/>
              <a:buChar char="•"/>
            </a:pPr>
            <a:r>
              <a:rPr lang="en-GB" i="1" dirty="0">
                <a:solidFill>
                  <a:srgbClr val="263143"/>
                </a:solidFill>
                <a:latin typeface="Century Gothic"/>
              </a:rPr>
              <a:t>2 medium tomatoes</a:t>
            </a:r>
          </a:p>
          <a:p>
            <a:pPr marL="285750" indent="-285750">
              <a:buFont typeface="Arial" panose="020B0604020202020204" pitchFamily="34" charset="0"/>
              <a:buChar char="•"/>
            </a:pPr>
            <a:r>
              <a:rPr lang="en-GB" dirty="0">
                <a:solidFill>
                  <a:srgbClr val="263143"/>
                </a:solidFill>
                <a:latin typeface="Century Gothic" panose="020B0502020202020204" pitchFamily="34" charset="0"/>
              </a:rPr>
              <a:t>2 x 15ml spoons low fat dressing</a:t>
            </a:r>
          </a:p>
          <a:p>
            <a:pPr marL="285750" indent="-285750">
              <a:buFont typeface="Arial" panose="020B0604020202020204" pitchFamily="34" charset="0"/>
              <a:buChar char="•"/>
            </a:pPr>
            <a:r>
              <a:rPr lang="en-GB" dirty="0">
                <a:solidFill>
                  <a:srgbClr val="263143"/>
                </a:solidFill>
                <a:latin typeface="Century Gothic"/>
              </a:rPr>
              <a:t>Handful of fresh herbs (e.g. parsley or basil)</a:t>
            </a:r>
            <a:endParaRPr lang="en-GB" dirty="0">
              <a:solidFill>
                <a:srgbClr val="263143"/>
              </a:solidFill>
              <a:latin typeface="Century Gothic" panose="020B0502020202020204" pitchFamily="34" charset="0"/>
            </a:endParaRPr>
          </a:p>
        </p:txBody>
      </p:sp>
      <p:sp>
        <p:nvSpPr>
          <p:cNvPr id="7" name="Rectangle 6">
            <a:extLst>
              <a:ext uri="{FF2B5EF4-FFF2-40B4-BE49-F238E27FC236}">
                <a16:creationId xmlns:a16="http://schemas.microsoft.com/office/drawing/2014/main" id="{8B69B5AE-2CEC-4129-8DBB-A4901F2DFB3B}"/>
              </a:ext>
            </a:extLst>
          </p:cNvPr>
          <p:cNvSpPr/>
          <p:nvPr/>
        </p:nvSpPr>
        <p:spPr>
          <a:xfrm>
            <a:off x="3931920" y="333182"/>
            <a:ext cx="7835465" cy="106281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GB" sz="1600" b="1" dirty="0">
                <a:solidFill>
                  <a:schemeClr val="tx1"/>
                </a:solidFill>
                <a:latin typeface="Century Gothic"/>
              </a:rPr>
              <a:t>Learning Objectives</a:t>
            </a:r>
            <a:endParaRPr lang="en-GB" sz="1600">
              <a:solidFill>
                <a:schemeClr val="tx1"/>
              </a:solidFill>
              <a:ea typeface="+mn-lt"/>
              <a:cs typeface="+mn-lt"/>
            </a:endParaRPr>
          </a:p>
          <a:p>
            <a:pPr marL="342900" indent="-342900" algn="r">
              <a:buAutoNum type="arabicPeriod"/>
            </a:pPr>
            <a:r>
              <a:rPr lang="en-GB" sz="1600" dirty="0">
                <a:solidFill>
                  <a:schemeClr val="tx1"/>
                </a:solidFill>
                <a:latin typeface="Century Gothic"/>
              </a:rPr>
              <a:t>To be able to combine ingredients to make a cous </a:t>
            </a:r>
            <a:r>
              <a:rPr lang="en-GB" sz="1600" dirty="0" err="1">
                <a:solidFill>
                  <a:schemeClr val="tx1"/>
                </a:solidFill>
                <a:latin typeface="Century Gothic"/>
              </a:rPr>
              <a:t>cous</a:t>
            </a:r>
            <a:r>
              <a:rPr lang="en-GB" sz="1600" dirty="0">
                <a:solidFill>
                  <a:schemeClr val="tx1"/>
                </a:solidFill>
                <a:latin typeface="Century Gothic"/>
              </a:rPr>
              <a:t> salad</a:t>
            </a:r>
            <a:endParaRPr lang="en-GB" sz="1600">
              <a:solidFill>
                <a:schemeClr val="tx1"/>
              </a:solidFill>
              <a:ea typeface="+mn-lt"/>
              <a:cs typeface="+mn-lt"/>
            </a:endParaRPr>
          </a:p>
          <a:p>
            <a:pPr marL="342900" indent="-342900" algn="r">
              <a:buAutoNum type="arabicPeriod"/>
            </a:pPr>
            <a:r>
              <a:rPr lang="en-GB" sz="1600" dirty="0">
                <a:solidFill>
                  <a:schemeClr val="tx1"/>
                </a:solidFill>
                <a:latin typeface="Century Gothic"/>
              </a:rPr>
              <a:t>To be able to check cous </a:t>
            </a:r>
            <a:r>
              <a:rPr lang="en-GB" sz="1600" dirty="0" err="1">
                <a:solidFill>
                  <a:schemeClr val="tx1"/>
                </a:solidFill>
                <a:latin typeface="Century Gothic"/>
              </a:rPr>
              <a:t>cous</a:t>
            </a:r>
            <a:r>
              <a:rPr lang="en-GB" sz="1600" dirty="0">
                <a:solidFill>
                  <a:schemeClr val="tx1"/>
                </a:solidFill>
                <a:latin typeface="Century Gothic"/>
              </a:rPr>
              <a:t> for readiness </a:t>
            </a:r>
            <a:endParaRPr lang="en-GB" sz="1600">
              <a:solidFill>
                <a:schemeClr val="tx1"/>
              </a:solidFill>
              <a:ea typeface="+mn-lt"/>
              <a:cs typeface="+mn-lt"/>
            </a:endParaRPr>
          </a:p>
          <a:p>
            <a:pPr marL="342900" indent="-342900" algn="r">
              <a:buAutoNum type="arabicPeriod"/>
            </a:pPr>
            <a:r>
              <a:rPr lang="en-GB" sz="1600" dirty="0">
                <a:solidFill>
                  <a:schemeClr val="tx1"/>
                </a:solidFill>
                <a:latin typeface="Century Gothic"/>
              </a:rPr>
              <a:t>To demonstrate safe working procedures with knives and hot water</a:t>
            </a:r>
            <a:endParaRPr lang="en-GB" sz="1600">
              <a:solidFill>
                <a:schemeClr val="tx1"/>
              </a:solidFill>
              <a:cs typeface="Calibri" panose="020F0502020204030204"/>
            </a:endParaRPr>
          </a:p>
        </p:txBody>
      </p:sp>
      <p:sp>
        <p:nvSpPr>
          <p:cNvPr id="6" name="Rectangle 5">
            <a:extLst>
              <a:ext uri="{FF2B5EF4-FFF2-40B4-BE49-F238E27FC236}">
                <a16:creationId xmlns:a16="http://schemas.microsoft.com/office/drawing/2014/main" id="{8B69B5AE-2CEC-4129-8DBB-A4901F2DFB3B}"/>
              </a:ext>
            </a:extLst>
          </p:cNvPr>
          <p:cNvSpPr/>
          <p:nvPr/>
        </p:nvSpPr>
        <p:spPr>
          <a:xfrm>
            <a:off x="561006" y="434379"/>
            <a:ext cx="3919554" cy="692333"/>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b="1" dirty="0" err="1">
                <a:solidFill>
                  <a:schemeClr val="tx1"/>
                </a:solidFill>
                <a:latin typeface="Century Gothic"/>
              </a:rPr>
              <a:t>Cous</a:t>
            </a:r>
            <a:r>
              <a:rPr lang="en-GB" sz="3200" b="1" dirty="0">
                <a:solidFill>
                  <a:schemeClr val="tx1"/>
                </a:solidFill>
                <a:latin typeface="Century Gothic"/>
              </a:rPr>
              <a:t> </a:t>
            </a:r>
            <a:r>
              <a:rPr lang="en-GB" sz="3200" b="1" dirty="0" err="1">
                <a:solidFill>
                  <a:schemeClr val="tx1"/>
                </a:solidFill>
                <a:latin typeface="Century Gothic"/>
              </a:rPr>
              <a:t>Cous</a:t>
            </a:r>
            <a:r>
              <a:rPr lang="en-GB" sz="3200" b="1" dirty="0">
                <a:solidFill>
                  <a:schemeClr val="tx1"/>
                </a:solidFill>
                <a:latin typeface="Century Gothic"/>
              </a:rPr>
              <a:t> Salad</a:t>
            </a:r>
          </a:p>
        </p:txBody>
      </p:sp>
      <p:sp>
        <p:nvSpPr>
          <p:cNvPr id="2" name="Double Brace 1">
            <a:extLst>
              <a:ext uri="{FF2B5EF4-FFF2-40B4-BE49-F238E27FC236}">
                <a16:creationId xmlns:a16="http://schemas.microsoft.com/office/drawing/2014/main" id="{A40041F3-9BF5-D7D4-133E-E6146438F0F2}"/>
              </a:ext>
            </a:extLst>
          </p:cNvPr>
          <p:cNvSpPr/>
          <p:nvPr/>
        </p:nvSpPr>
        <p:spPr>
          <a:xfrm>
            <a:off x="471382" y="5461068"/>
            <a:ext cx="11294889" cy="970549"/>
          </a:xfrm>
          <a:prstGeom prst="brace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r>
              <a:rPr lang="en-GB" sz="2400" dirty="0">
                <a:latin typeface="Century Gothic"/>
              </a:rPr>
              <a:t>Let's practise </a:t>
            </a:r>
            <a:r>
              <a:rPr lang="en-GB" sz="2400" b="1" dirty="0">
                <a:latin typeface="Century Gothic"/>
              </a:rPr>
              <a:t>independent learning</a:t>
            </a:r>
            <a:r>
              <a:rPr lang="en-GB" sz="2400" dirty="0">
                <a:latin typeface="Century Gothic"/>
              </a:rPr>
              <a:t>...</a:t>
            </a:r>
            <a:r>
              <a:rPr lang="en-GB" sz="2000" dirty="0">
                <a:latin typeface="Century Gothic"/>
              </a:rPr>
              <a:t> If you get stuck, try these </a:t>
            </a:r>
            <a:r>
              <a:rPr lang="en-GB" sz="2000" u="sng" dirty="0">
                <a:latin typeface="Century Gothic"/>
              </a:rPr>
              <a:t>in this order </a:t>
            </a:r>
            <a:r>
              <a:rPr lang="en-GB" sz="2000" dirty="0">
                <a:latin typeface="Century Gothic"/>
              </a:rPr>
              <a:t>first... </a:t>
            </a:r>
            <a:endParaRPr lang="en-US" sz="2000" dirty="0">
              <a:cs typeface="Calibri"/>
            </a:endParaRPr>
          </a:p>
          <a:p>
            <a:pPr algn="ctr"/>
            <a:r>
              <a:rPr lang="en-GB" sz="2800" b="1" dirty="0">
                <a:latin typeface="Century Gothic"/>
              </a:rPr>
              <a:t>Brain (think), Board, Book, Buddy, Boss (that's me!)</a:t>
            </a:r>
            <a:endParaRPr lang="en-GB" sz="2800" dirty="0">
              <a:cs typeface="Calibri" panose="020F0502020204030204"/>
            </a:endParaRPr>
          </a:p>
        </p:txBody>
      </p:sp>
    </p:spTree>
    <p:extLst>
      <p:ext uri="{BB962C8B-B14F-4D97-AF65-F5344CB8AC3E}">
        <p14:creationId xmlns:p14="http://schemas.microsoft.com/office/powerpoint/2010/main" val="2476229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884" y="0"/>
            <a:ext cx="8807116" cy="6858000"/>
          </a:xfrm>
          <a:prstGeom prst="rect">
            <a:avLst/>
          </a:prstGeom>
        </p:spPr>
      </p:pic>
      <p:sp>
        <p:nvSpPr>
          <p:cNvPr id="5" name="Rectangle 4"/>
          <p:cNvSpPr/>
          <p:nvPr/>
        </p:nvSpPr>
        <p:spPr>
          <a:xfrm>
            <a:off x="366275" y="151179"/>
            <a:ext cx="3740504" cy="6555641"/>
          </a:xfrm>
          <a:prstGeom prst="rect">
            <a:avLst/>
          </a:prstGeom>
          <a:solidFill>
            <a:schemeClr val="bg1"/>
          </a:solidFill>
        </p:spPr>
        <p:txBody>
          <a:bodyPr wrap="square">
            <a:spAutoFit/>
          </a:bodyPr>
          <a:lstStyle/>
          <a:p>
            <a:pPr>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Tidying away… </a:t>
            </a:r>
          </a:p>
          <a:p>
            <a:pPr marL="342900" indent="-342900">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Food away. Rubbish in the bin. Sweep floor.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All equipment for washing by the sink.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Antibac the worktop and wipe down with the dish cloth.</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Warm soapy water in the washing up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Wash glass first and then everything else. </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and put back on the trolley</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Empty washing bowl. Remove any food from the plug</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with the tea towel and put bottles back in the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Put cloths in the laundry </a:t>
            </a:r>
          </a:p>
        </p:txBody>
      </p:sp>
    </p:spTree>
    <p:extLst>
      <p:ext uri="{BB962C8B-B14F-4D97-AF65-F5344CB8AC3E}">
        <p14:creationId xmlns:p14="http://schemas.microsoft.com/office/powerpoint/2010/main" val="1617161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69B5AE-2CEC-4129-8DBB-A4901F2DFB3B}"/>
              </a:ext>
            </a:extLst>
          </p:cNvPr>
          <p:cNvSpPr/>
          <p:nvPr/>
        </p:nvSpPr>
        <p:spPr>
          <a:xfrm>
            <a:off x="2889144" y="1116770"/>
            <a:ext cx="9099442" cy="113113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dirty="0">
                <a:solidFill>
                  <a:schemeClr val="tx1"/>
                </a:solidFill>
                <a:latin typeface="Century Gothic"/>
              </a:rPr>
              <a:t>Learning Objectives</a:t>
            </a:r>
            <a:endParaRPr lang="en-GB" sz="1600">
              <a:solidFill>
                <a:schemeClr val="tx1"/>
              </a:solidFill>
              <a:latin typeface="Century Gothic"/>
            </a:endParaRPr>
          </a:p>
          <a:p>
            <a:pPr marL="342900" indent="-342900">
              <a:buFont typeface="+mj-lt"/>
              <a:buAutoNum type="arabicPeriod"/>
            </a:pPr>
            <a:r>
              <a:rPr lang="en-GB" sz="1400" dirty="0">
                <a:solidFill>
                  <a:schemeClr val="tx1"/>
                </a:solidFill>
                <a:latin typeface="Century Gothic"/>
              </a:rPr>
              <a:t>To understand what the eat well guide is and how it is used.</a:t>
            </a:r>
          </a:p>
          <a:p>
            <a:pPr marL="342900" indent="-342900">
              <a:buFont typeface="+mj-lt"/>
              <a:buAutoNum type="arabicPeriod"/>
            </a:pPr>
            <a:r>
              <a:rPr lang="en-GB" sz="1400" dirty="0">
                <a:solidFill>
                  <a:schemeClr val="tx1"/>
                </a:solidFill>
                <a:latin typeface="Century Gothic"/>
              </a:rPr>
              <a:t>Be able to group foods according to their section on the eat well guide.</a:t>
            </a:r>
          </a:p>
          <a:p>
            <a:pPr marL="342900" indent="-342900">
              <a:buFont typeface="+mj-lt"/>
              <a:buAutoNum type="arabicPeriod"/>
            </a:pPr>
            <a:r>
              <a:rPr lang="en-GB" sz="1400" dirty="0">
                <a:solidFill>
                  <a:schemeClr val="tx1"/>
                </a:solidFill>
                <a:latin typeface="Century Gothic"/>
              </a:rPr>
              <a:t>Be able to evaluate a days food intake and suggest appropriate modifications</a:t>
            </a:r>
          </a:p>
        </p:txBody>
      </p:sp>
      <p:sp>
        <p:nvSpPr>
          <p:cNvPr id="7" name="Rounded Rectangle 6"/>
          <p:cNvSpPr/>
          <p:nvPr/>
        </p:nvSpPr>
        <p:spPr>
          <a:xfrm>
            <a:off x="2894958" y="224881"/>
            <a:ext cx="9080494" cy="83140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The Eat Well Guide</a:t>
            </a:r>
          </a:p>
        </p:txBody>
      </p:sp>
      <p:sp>
        <p:nvSpPr>
          <p:cNvPr id="11" name="Rectangle 10"/>
          <p:cNvSpPr/>
          <p:nvPr/>
        </p:nvSpPr>
        <p:spPr>
          <a:xfrm>
            <a:off x="2889143" y="2399652"/>
            <a:ext cx="8587675" cy="35600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dirty="0">
                <a:solidFill>
                  <a:schemeClr val="tx1"/>
                </a:solidFill>
                <a:latin typeface="Century Gothic"/>
              </a:rPr>
              <a:t>Do it now task…</a:t>
            </a:r>
            <a:endParaRPr lang="en-US" sz="2400">
              <a:latin typeface="Century Gothic"/>
              <a:cs typeface="Calibri"/>
            </a:endParaRPr>
          </a:p>
          <a:p>
            <a:pPr algn="ctr"/>
            <a:endParaRPr lang="en-GB" sz="2400" b="1" dirty="0">
              <a:solidFill>
                <a:schemeClr val="tx1"/>
              </a:solidFill>
              <a:latin typeface="Century Gothic"/>
            </a:endParaRPr>
          </a:p>
          <a:p>
            <a:r>
              <a:rPr lang="en-GB" dirty="0">
                <a:solidFill>
                  <a:schemeClr val="tx1"/>
                </a:solidFill>
                <a:latin typeface="Century Gothic"/>
              </a:rPr>
              <a:t>Answer the questions below…</a:t>
            </a:r>
          </a:p>
          <a:p>
            <a:endParaRPr lang="en-GB" dirty="0">
              <a:solidFill>
                <a:schemeClr val="tx1"/>
              </a:solidFill>
              <a:latin typeface="Century Gothic" panose="020B0502020202020204" pitchFamily="34" charset="0"/>
            </a:endParaRPr>
          </a:p>
          <a:p>
            <a:pPr marL="457200" indent="-457200">
              <a:buFontTx/>
              <a:buAutoNum type="arabicPeriod"/>
            </a:pPr>
            <a:r>
              <a:rPr lang="en-GB" dirty="0">
                <a:solidFill>
                  <a:schemeClr val="tx1"/>
                </a:solidFill>
                <a:latin typeface="Century Gothic"/>
              </a:rPr>
              <a:t>What is the purpose of the Eat well guide?</a:t>
            </a:r>
          </a:p>
          <a:p>
            <a:pPr marL="457200" indent="-457200">
              <a:buAutoNum type="arabicPeriod"/>
            </a:pPr>
            <a:r>
              <a:rPr lang="en-GB" dirty="0">
                <a:solidFill>
                  <a:schemeClr val="tx1"/>
                </a:solidFill>
                <a:latin typeface="Century Gothic"/>
              </a:rPr>
              <a:t>How many sections are there on the Eat well guide?</a:t>
            </a:r>
          </a:p>
          <a:p>
            <a:pPr marL="457200" indent="-457200">
              <a:buAutoNum type="arabicPeriod"/>
            </a:pPr>
            <a:r>
              <a:rPr lang="en-GB" dirty="0">
                <a:solidFill>
                  <a:schemeClr val="tx1"/>
                </a:solidFill>
                <a:latin typeface="Century Gothic"/>
              </a:rPr>
              <a:t>Give 3 examples of foods that would fit in each of the sections.</a:t>
            </a:r>
          </a:p>
          <a:p>
            <a:pPr marL="457200" indent="-457200">
              <a:buAutoNum type="arabicPeriod"/>
            </a:pPr>
            <a:r>
              <a:rPr lang="en-GB" dirty="0">
                <a:solidFill>
                  <a:schemeClr val="tx1"/>
                </a:solidFill>
                <a:latin typeface="Century Gothic"/>
              </a:rPr>
              <a:t>How many fruits and vegetables should we aim to eat a day?</a:t>
            </a:r>
          </a:p>
          <a:p>
            <a:pPr marL="457200" indent="-457200">
              <a:buAutoNum type="arabicPeriod"/>
            </a:pPr>
            <a:r>
              <a:rPr lang="en-GB" dirty="0">
                <a:solidFill>
                  <a:schemeClr val="tx1"/>
                </a:solidFill>
                <a:latin typeface="Century Gothic"/>
              </a:rPr>
              <a:t>Why is it important to eat a wide range of the green section?</a:t>
            </a:r>
          </a:p>
          <a:p>
            <a:pPr marL="457200" indent="-457200">
              <a:buAutoNum type="arabicPeriod"/>
            </a:pPr>
            <a:r>
              <a:rPr lang="en-GB" dirty="0">
                <a:solidFill>
                  <a:schemeClr val="tx1"/>
                </a:solidFill>
                <a:latin typeface="Century Gothic"/>
              </a:rPr>
              <a:t>How many litres of water should you aim to drink a day?</a:t>
            </a:r>
          </a:p>
        </p:txBody>
      </p:sp>
      <p:pic>
        <p:nvPicPr>
          <p:cNvPr id="6" name="Picture 5"/>
          <p:cNvPicPr>
            <a:picLocks noChangeAspect="1"/>
          </p:cNvPicPr>
          <p:nvPr/>
        </p:nvPicPr>
        <p:blipFill>
          <a:blip r:embed="rId2"/>
          <a:stretch>
            <a:fillRect/>
          </a:stretch>
        </p:blipFill>
        <p:spPr>
          <a:xfrm>
            <a:off x="9275427" y="2558602"/>
            <a:ext cx="2816481" cy="1741414"/>
          </a:xfrm>
          <a:prstGeom prst="rect">
            <a:avLst/>
          </a:prstGeom>
        </p:spPr>
      </p:pic>
      <p:sp>
        <p:nvSpPr>
          <p:cNvPr id="2" name="Rectangle 1"/>
          <p:cNvSpPr/>
          <p:nvPr/>
        </p:nvSpPr>
        <p:spPr>
          <a:xfrm>
            <a:off x="8575344" y="6073371"/>
            <a:ext cx="3413242" cy="461665"/>
          </a:xfrm>
          <a:prstGeom prst="rect">
            <a:avLst/>
          </a:prstGeom>
        </p:spPr>
        <p:txBody>
          <a:bodyPr wrap="none">
            <a:spAutoFit/>
          </a:bodyPr>
          <a:lstStyle/>
          <a:p>
            <a:r>
              <a:rPr lang="en-GB" sz="1200" dirty="0">
                <a:hlinkClick r:id="rId3"/>
              </a:rPr>
              <a:t>https://www.youtube.com/watch?v=UIQ1Hyq9HG0</a:t>
            </a:r>
            <a:endParaRPr lang="en-GB" sz="1200" dirty="0"/>
          </a:p>
          <a:p>
            <a:endParaRPr lang="en-GB" sz="1200" dirty="0"/>
          </a:p>
        </p:txBody>
      </p:sp>
      <p:grpSp>
        <p:nvGrpSpPr>
          <p:cNvPr id="17" name="Group 16">
            <a:extLst>
              <a:ext uri="{FF2B5EF4-FFF2-40B4-BE49-F238E27FC236}">
                <a16:creationId xmlns:a16="http://schemas.microsoft.com/office/drawing/2014/main" id="{5A69E641-8ABC-B8F6-F33A-9A14829D2B5F}"/>
              </a:ext>
            </a:extLst>
          </p:cNvPr>
          <p:cNvGrpSpPr/>
          <p:nvPr/>
        </p:nvGrpSpPr>
        <p:grpSpPr>
          <a:xfrm>
            <a:off x="349469" y="234316"/>
            <a:ext cx="2441847" cy="6072538"/>
            <a:chOff x="349469" y="234316"/>
            <a:chExt cx="2441847" cy="6072538"/>
          </a:xfrm>
        </p:grpSpPr>
        <p:pic>
          <p:nvPicPr>
            <p:cNvPr id="4" name="Picture 3" descr="A black and red logo with a smiley face and a spoon and fork&#10;&#10;Description automatically generated">
              <a:extLst>
                <a:ext uri="{FF2B5EF4-FFF2-40B4-BE49-F238E27FC236}">
                  <a16:creationId xmlns:a16="http://schemas.microsoft.com/office/drawing/2014/main" id="{3B6B682E-9857-0291-32CE-D8C1FFB2B104}"/>
                </a:ext>
              </a:extLst>
            </p:cNvPr>
            <p:cNvPicPr>
              <a:picLocks noChangeAspect="1"/>
            </p:cNvPicPr>
            <p:nvPr/>
          </p:nvPicPr>
          <p:blipFill rotWithShape="1">
            <a:blip r:embed="rId4"/>
            <a:srcRect l="15789" r="15311" b="35252"/>
            <a:stretch/>
          </p:blipFill>
          <p:spPr>
            <a:xfrm>
              <a:off x="349469" y="234316"/>
              <a:ext cx="2441847" cy="1400061"/>
            </a:xfrm>
            <a:prstGeom prst="rect">
              <a:avLst/>
            </a:prstGeom>
          </p:spPr>
        </p:pic>
        <p:grpSp>
          <p:nvGrpSpPr>
            <p:cNvPr id="5" name="Group 4">
              <a:extLst>
                <a:ext uri="{FF2B5EF4-FFF2-40B4-BE49-F238E27FC236}">
                  <a16:creationId xmlns:a16="http://schemas.microsoft.com/office/drawing/2014/main" id="{E3A229EB-CF60-8FE6-EA73-9F84AFB7D269}"/>
                </a:ext>
              </a:extLst>
            </p:cNvPr>
            <p:cNvGrpSpPr/>
            <p:nvPr/>
          </p:nvGrpSpPr>
          <p:grpSpPr>
            <a:xfrm>
              <a:off x="352452" y="1739396"/>
              <a:ext cx="2429543" cy="4567458"/>
              <a:chOff x="352452" y="1739396"/>
              <a:chExt cx="2429543" cy="4567458"/>
            </a:xfrm>
          </p:grpSpPr>
          <p:sp>
            <p:nvSpPr>
              <p:cNvPr id="9" name="Call-out: Down Arrow 8">
                <a:extLst>
                  <a:ext uri="{FF2B5EF4-FFF2-40B4-BE49-F238E27FC236}">
                    <a16:creationId xmlns:a16="http://schemas.microsoft.com/office/drawing/2014/main" id="{A6135ED2-9A7D-7E37-99C0-95F9E53082AF}"/>
                  </a:ext>
                </a:extLst>
              </p:cNvPr>
              <p:cNvSpPr/>
              <p:nvPr/>
            </p:nvSpPr>
            <p:spPr>
              <a:xfrm>
                <a:off x="599559" y="2411296"/>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Hazards &amp; hygiene</a:t>
                </a:r>
              </a:p>
            </p:txBody>
          </p:sp>
          <p:sp>
            <p:nvSpPr>
              <p:cNvPr id="10" name="Call-out: Down Arrow 9">
                <a:extLst>
                  <a:ext uri="{FF2B5EF4-FFF2-40B4-BE49-F238E27FC236}">
                    <a16:creationId xmlns:a16="http://schemas.microsoft.com/office/drawing/2014/main" id="{4075522D-0F92-08D9-A62D-95A296A450A6}"/>
                  </a:ext>
                </a:extLst>
              </p:cNvPr>
              <p:cNvSpPr/>
              <p:nvPr/>
            </p:nvSpPr>
            <p:spPr>
              <a:xfrm>
                <a:off x="599559" y="3088629"/>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Working with knives</a:t>
                </a:r>
              </a:p>
            </p:txBody>
          </p:sp>
          <p:sp>
            <p:nvSpPr>
              <p:cNvPr id="12" name="Call-out: Down Arrow 11">
                <a:extLst>
                  <a:ext uri="{FF2B5EF4-FFF2-40B4-BE49-F238E27FC236}">
                    <a16:creationId xmlns:a16="http://schemas.microsoft.com/office/drawing/2014/main" id="{271934C3-419C-7F26-9050-3310C8C45E0F}"/>
                  </a:ext>
                </a:extLst>
              </p:cNvPr>
              <p:cNvSpPr/>
              <p:nvPr/>
            </p:nvSpPr>
            <p:spPr>
              <a:xfrm>
                <a:off x="599559" y="3737740"/>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Designing food products</a:t>
                </a:r>
              </a:p>
            </p:txBody>
          </p:sp>
          <p:sp>
            <p:nvSpPr>
              <p:cNvPr id="13" name="Call-out: Down Arrow 12">
                <a:extLst>
                  <a:ext uri="{FF2B5EF4-FFF2-40B4-BE49-F238E27FC236}">
                    <a16:creationId xmlns:a16="http://schemas.microsoft.com/office/drawing/2014/main" id="{6258AAB9-C384-40A3-C521-F44D65698D90}"/>
                  </a:ext>
                </a:extLst>
              </p:cNvPr>
              <p:cNvSpPr/>
              <p:nvPr/>
            </p:nvSpPr>
            <p:spPr>
              <a:xfrm>
                <a:off x="599559" y="4386851"/>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Temperature control</a:t>
                </a:r>
                <a:endParaRPr lang="en-US" sz="1200" dirty="0"/>
              </a:p>
            </p:txBody>
          </p:sp>
          <p:sp>
            <p:nvSpPr>
              <p:cNvPr id="14" name="Rectangle 13">
                <a:extLst>
                  <a:ext uri="{FF2B5EF4-FFF2-40B4-BE49-F238E27FC236}">
                    <a16:creationId xmlns:a16="http://schemas.microsoft.com/office/drawing/2014/main" id="{A3D36C97-ABEE-73A8-37AA-6D61468B1B3D}"/>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rPr>
                  <a:t>Food labelling</a:t>
                </a:r>
              </a:p>
            </p:txBody>
          </p:sp>
          <p:sp>
            <p:nvSpPr>
              <p:cNvPr id="15" name="Rectangle 14">
                <a:extLst>
                  <a:ext uri="{FF2B5EF4-FFF2-40B4-BE49-F238E27FC236}">
                    <a16:creationId xmlns:a16="http://schemas.microsoft.com/office/drawing/2014/main" id="{6519A5C8-0166-B79F-0600-B4A735978575}"/>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16" name="Call-out: Down Arrow 15">
                <a:extLst>
                  <a:ext uri="{FF2B5EF4-FFF2-40B4-BE49-F238E27FC236}">
                    <a16:creationId xmlns:a16="http://schemas.microsoft.com/office/drawing/2014/main" id="{656FE748-A25D-A17E-4C9B-6A5F8A2EB954}"/>
                  </a:ext>
                </a:extLst>
              </p:cNvPr>
              <p:cNvSpPr/>
              <p:nvPr/>
            </p:nvSpPr>
            <p:spPr>
              <a:xfrm>
                <a:off x="599559" y="5070023"/>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The Eat Well Guide</a:t>
                </a:r>
              </a:p>
            </p:txBody>
          </p:sp>
        </p:grpSp>
      </p:grpSp>
    </p:spTree>
    <p:extLst>
      <p:ext uri="{BB962C8B-B14F-4D97-AF65-F5344CB8AC3E}">
        <p14:creationId xmlns:p14="http://schemas.microsoft.com/office/powerpoint/2010/main" val="3749431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751" y="1009393"/>
            <a:ext cx="9058997" cy="5698353"/>
          </a:xfrm>
          <a:prstGeom prst="rect">
            <a:avLst/>
          </a:prstGeom>
        </p:spPr>
      </p:pic>
      <p:sp>
        <p:nvSpPr>
          <p:cNvPr id="2" name="Rectangle 1"/>
          <p:cNvSpPr/>
          <p:nvPr/>
        </p:nvSpPr>
        <p:spPr>
          <a:xfrm>
            <a:off x="9158749" y="1009393"/>
            <a:ext cx="2739407" cy="364285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latin typeface="Century Gothic" panose="020B0502020202020204" pitchFamily="34" charset="0"/>
              </a:rPr>
              <a:t>Key Points…</a:t>
            </a:r>
          </a:p>
          <a:p>
            <a:pPr marL="285750" indent="-285750">
              <a:buFont typeface="Wingdings" panose="05000000000000000000" pitchFamily="2" charset="2"/>
              <a:buChar char=""/>
            </a:pPr>
            <a:r>
              <a:rPr lang="en-GB" sz="1600" dirty="0">
                <a:solidFill>
                  <a:schemeClr val="tx1"/>
                </a:solidFill>
                <a:latin typeface="Century Gothic" panose="020B0502020202020204" pitchFamily="34" charset="0"/>
              </a:rPr>
              <a:t>5 sections of different sizes</a:t>
            </a:r>
          </a:p>
          <a:p>
            <a:pPr marL="285750" indent="-285750">
              <a:buFont typeface="Wingdings" panose="05000000000000000000" pitchFamily="2" charset="2"/>
              <a:buChar char=""/>
            </a:pPr>
            <a:r>
              <a:rPr lang="en-GB" sz="1600" dirty="0">
                <a:solidFill>
                  <a:schemeClr val="tx1"/>
                </a:solidFill>
                <a:latin typeface="Century Gothic" panose="020B0502020202020204" pitchFamily="34" charset="0"/>
              </a:rPr>
              <a:t>The larger the section the more you should eat from it</a:t>
            </a:r>
          </a:p>
          <a:p>
            <a:pPr marL="285750" indent="-285750">
              <a:buFont typeface="Wingdings" panose="05000000000000000000" pitchFamily="2" charset="2"/>
              <a:buChar char=""/>
            </a:pPr>
            <a:r>
              <a:rPr lang="en-GB" sz="1600" dirty="0">
                <a:solidFill>
                  <a:schemeClr val="tx1"/>
                </a:solidFill>
                <a:latin typeface="Century Gothic" panose="020B0502020202020204" pitchFamily="34" charset="0"/>
              </a:rPr>
              <a:t>Eat wholegrain carbohydrates where possible</a:t>
            </a:r>
          </a:p>
          <a:p>
            <a:pPr marL="285750" indent="-285750">
              <a:buFont typeface="Wingdings" panose="05000000000000000000" pitchFamily="2" charset="2"/>
              <a:buChar char=""/>
            </a:pPr>
            <a:r>
              <a:rPr lang="en-GB" sz="1600" dirty="0">
                <a:solidFill>
                  <a:schemeClr val="tx1"/>
                </a:solidFill>
                <a:latin typeface="Century Gothic" panose="020B0502020202020204" pitchFamily="34" charset="0"/>
              </a:rPr>
              <a:t>Avoid adding oil/fat to foods</a:t>
            </a:r>
          </a:p>
          <a:p>
            <a:pPr marL="285750" indent="-285750">
              <a:buFont typeface="Wingdings" panose="05000000000000000000" pitchFamily="2" charset="2"/>
              <a:buChar char=""/>
            </a:pPr>
            <a:r>
              <a:rPr lang="en-GB" sz="1600" dirty="0">
                <a:solidFill>
                  <a:schemeClr val="tx1"/>
                </a:solidFill>
                <a:latin typeface="Century Gothic" panose="020B0502020202020204" pitchFamily="34" charset="0"/>
              </a:rPr>
              <a:t>Make sure ‘treats’ are just that… a treat. </a:t>
            </a:r>
          </a:p>
        </p:txBody>
      </p:sp>
      <p:sp>
        <p:nvSpPr>
          <p:cNvPr id="5" name="Rectangle 4"/>
          <p:cNvSpPr/>
          <p:nvPr/>
        </p:nvSpPr>
        <p:spPr>
          <a:xfrm>
            <a:off x="6992632" y="363062"/>
            <a:ext cx="5038259" cy="646331"/>
          </a:xfrm>
          <a:prstGeom prst="rect">
            <a:avLst/>
          </a:prstGeom>
        </p:spPr>
        <p:txBody>
          <a:bodyPr wrap="square">
            <a:spAutoFit/>
          </a:bodyPr>
          <a:lstStyle/>
          <a:p>
            <a:r>
              <a:rPr lang="en-GB" dirty="0">
                <a:hlinkClick r:id="rId3"/>
              </a:rPr>
              <a:t>https://www.youtube.com/watch?v=m4f7mZug_s4</a:t>
            </a:r>
            <a:endParaRPr lang="en-GB" dirty="0"/>
          </a:p>
          <a:p>
            <a:endParaRPr lang="en-GB" dirty="0"/>
          </a:p>
        </p:txBody>
      </p:sp>
      <p:sp>
        <p:nvSpPr>
          <p:cNvPr id="6" name="Rectangle 5">
            <a:extLst>
              <a:ext uri="{FF2B5EF4-FFF2-40B4-BE49-F238E27FC236}">
                <a16:creationId xmlns:a16="http://schemas.microsoft.com/office/drawing/2014/main" id="{8B69B5AE-2CEC-4129-8DBB-A4901F2DFB3B}"/>
              </a:ext>
            </a:extLst>
          </p:cNvPr>
          <p:cNvSpPr/>
          <p:nvPr/>
        </p:nvSpPr>
        <p:spPr>
          <a:xfrm>
            <a:off x="282050" y="292148"/>
            <a:ext cx="6601654" cy="66874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Learning Objectives</a:t>
            </a:r>
            <a:endParaRPr lang="en-GB" dirty="0">
              <a:solidFill>
                <a:schemeClr val="tx1"/>
              </a:solidFill>
              <a:latin typeface="Century Gothic" panose="020B0502020202020204" pitchFamily="34" charset="0"/>
            </a:endParaRPr>
          </a:p>
          <a:p>
            <a:pPr marL="342900" indent="-342900">
              <a:buFont typeface="+mj-lt"/>
              <a:buAutoNum type="arabicPeriod"/>
            </a:pPr>
            <a:r>
              <a:rPr lang="en-GB" sz="1600" dirty="0">
                <a:solidFill>
                  <a:schemeClr val="tx1"/>
                </a:solidFill>
                <a:latin typeface="Century Gothic" panose="020B0502020202020204" pitchFamily="34" charset="0"/>
              </a:rPr>
              <a:t>To understand what the eat well guide is and how it is used.</a:t>
            </a:r>
          </a:p>
        </p:txBody>
      </p:sp>
    </p:spTree>
    <p:extLst>
      <p:ext uri="{BB962C8B-B14F-4D97-AF65-F5344CB8AC3E}">
        <p14:creationId xmlns:p14="http://schemas.microsoft.com/office/powerpoint/2010/main" val="2041079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208838" y="634181"/>
            <a:ext cx="6678659" cy="1477749"/>
          </a:xfrm>
          <a:prstGeom prst="rect">
            <a:avLst/>
          </a:prstGeom>
          <a:solidFill>
            <a:srgbClr val="FFFFFF"/>
          </a:solidFill>
          <a:ln w="9525" algn="in">
            <a:solidFill>
              <a:schemeClr val="bg1"/>
            </a:solidFill>
            <a:prstDash val="dash"/>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000000"/>
                </a:solidFill>
                <a:effectLst/>
                <a:latin typeface="Century Gothic" panose="020B0502020202020204" pitchFamily="34" charset="0"/>
              </a:rPr>
              <a:t>Task:</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entury Gothic" panose="020B0502020202020204" pitchFamily="34" charset="0"/>
              </a:rPr>
              <a:t>Using this outline of the eat well plate,  can you fill each of the sections with the correct foods?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entury Gothic" panose="020B0502020202020204" pitchFamily="34" charset="0"/>
              </a:rPr>
              <a:t>You could use magazines to cut out  images, a  computer to search for  pictures or if you’re feeling arty, draw and colour them. </a:t>
            </a:r>
            <a:endParaRPr kumimoji="0" lang="en-US" altLang="en-US" sz="2400" b="0" i="0" u="none" strike="noStrike" cap="none" normalizeH="0" baseline="0" dirty="0">
              <a:ln>
                <a:noFill/>
              </a:ln>
              <a:solidFill>
                <a:schemeClr val="tx1"/>
              </a:solidFill>
              <a:effectLst/>
              <a:latin typeface="Century Gothic" panose="020B0502020202020204" pitchFamily="34" charset="0"/>
            </a:endParaRPr>
          </a:p>
        </p:txBody>
      </p:sp>
      <p:grpSp>
        <p:nvGrpSpPr>
          <p:cNvPr id="12" name="Group 11"/>
          <p:cNvGrpSpPr/>
          <p:nvPr/>
        </p:nvGrpSpPr>
        <p:grpSpPr>
          <a:xfrm>
            <a:off x="5663381" y="1603875"/>
            <a:ext cx="6190102" cy="4811640"/>
            <a:chOff x="4640239" y="548897"/>
            <a:chExt cx="7213244" cy="5580988"/>
          </a:xfrm>
        </p:grpSpPr>
        <p:sp>
          <p:nvSpPr>
            <p:cNvPr id="8" name="Oval 10"/>
            <p:cNvSpPr>
              <a:spLocks noChangeArrowheads="1"/>
            </p:cNvSpPr>
            <p:nvPr/>
          </p:nvSpPr>
          <p:spPr bwMode="auto">
            <a:xfrm>
              <a:off x="4640239" y="556681"/>
              <a:ext cx="7213244" cy="5573204"/>
            </a:xfrm>
            <a:prstGeom prst="ellipse">
              <a:avLst/>
            </a:prstGeom>
            <a:solidFill>
              <a:srgbClr val="FFFFFF"/>
            </a:solidFill>
            <a:ln w="9525" algn="in">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cxnSp>
          <p:nvCxnSpPr>
            <p:cNvPr id="2059" name="AutoShape 11"/>
            <p:cNvCxnSpPr>
              <a:cxnSpLocks noChangeShapeType="1"/>
            </p:cNvCxnSpPr>
            <p:nvPr/>
          </p:nvCxnSpPr>
          <p:spPr bwMode="auto">
            <a:xfrm>
              <a:off x="8252192" y="548897"/>
              <a:ext cx="2" cy="2833305"/>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60" name="AutoShape 12"/>
            <p:cNvCxnSpPr>
              <a:cxnSpLocks noChangeShapeType="1"/>
            </p:cNvCxnSpPr>
            <p:nvPr/>
          </p:nvCxnSpPr>
          <p:spPr bwMode="auto">
            <a:xfrm>
              <a:off x="8252194" y="3382202"/>
              <a:ext cx="800366" cy="2747682"/>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61" name="AutoShape 13"/>
            <p:cNvCxnSpPr>
              <a:cxnSpLocks noChangeShapeType="1"/>
              <a:endCxn id="8" idx="3"/>
            </p:cNvCxnSpPr>
            <p:nvPr/>
          </p:nvCxnSpPr>
          <p:spPr bwMode="auto">
            <a:xfrm flipH="1">
              <a:off x="5696594" y="3382202"/>
              <a:ext cx="2574257" cy="1931506"/>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62" name="AutoShape 14"/>
            <p:cNvCxnSpPr>
              <a:cxnSpLocks noChangeShapeType="1"/>
              <a:endCxn id="8" idx="5"/>
            </p:cNvCxnSpPr>
            <p:nvPr/>
          </p:nvCxnSpPr>
          <p:spPr bwMode="auto">
            <a:xfrm>
              <a:off x="8270852" y="3382202"/>
              <a:ext cx="2526276" cy="1931506"/>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63" name="AutoShape 15"/>
            <p:cNvCxnSpPr>
              <a:cxnSpLocks noChangeShapeType="1"/>
            </p:cNvCxnSpPr>
            <p:nvPr/>
          </p:nvCxnSpPr>
          <p:spPr bwMode="auto">
            <a:xfrm>
              <a:off x="8270852" y="3382202"/>
              <a:ext cx="1944302" cy="2313204"/>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grpSp>
      <p:sp>
        <p:nvSpPr>
          <p:cNvPr id="26" name="Rectangle 25"/>
          <p:cNvSpPr/>
          <p:nvPr/>
        </p:nvSpPr>
        <p:spPr>
          <a:xfrm>
            <a:off x="208838" y="6178110"/>
            <a:ext cx="6347550" cy="47481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latin typeface="Century Gothic" panose="020B0502020202020204" pitchFamily="34" charset="0"/>
              </a:rPr>
              <a:t>* Some sections may be difficult to find examples for so do your best.</a:t>
            </a:r>
            <a:endParaRPr lang="en-GB" sz="1400" dirty="0">
              <a:solidFill>
                <a:schemeClr val="tx1"/>
              </a:solidFill>
              <a:latin typeface="Century Gothic" panose="020B0502020202020204" pitchFamily="34" charset="0"/>
            </a:endParaRPr>
          </a:p>
        </p:txBody>
      </p:sp>
      <p:graphicFrame>
        <p:nvGraphicFramePr>
          <p:cNvPr id="13" name="Table 12">
            <a:extLst>
              <a:ext uri="{FF2B5EF4-FFF2-40B4-BE49-F238E27FC236}">
                <a16:creationId xmlns:a16="http://schemas.microsoft.com/office/drawing/2014/main" id="{C3579BBB-8D45-4EFB-A19A-92B3103B3BC5}"/>
              </a:ext>
            </a:extLst>
          </p:cNvPr>
          <p:cNvGraphicFramePr>
            <a:graphicFrameLocks noGrp="1"/>
          </p:cNvGraphicFramePr>
          <p:nvPr/>
        </p:nvGraphicFramePr>
        <p:xfrm>
          <a:off x="208838" y="2249111"/>
          <a:ext cx="5182027" cy="3791818"/>
        </p:xfrm>
        <a:graphic>
          <a:graphicData uri="http://schemas.openxmlformats.org/drawingml/2006/table">
            <a:tbl>
              <a:tblPr firstRow="1" bandRow="1">
                <a:tableStyleId>{5C22544A-7EE6-4342-B048-85BDC9FD1C3A}</a:tableStyleId>
              </a:tblPr>
              <a:tblGrid>
                <a:gridCol w="669054">
                  <a:extLst>
                    <a:ext uri="{9D8B030D-6E8A-4147-A177-3AD203B41FA5}">
                      <a16:colId xmlns:a16="http://schemas.microsoft.com/office/drawing/2014/main" val="870473152"/>
                    </a:ext>
                  </a:extLst>
                </a:gridCol>
                <a:gridCol w="4512973">
                  <a:extLst>
                    <a:ext uri="{9D8B030D-6E8A-4147-A177-3AD203B41FA5}">
                      <a16:colId xmlns:a16="http://schemas.microsoft.com/office/drawing/2014/main" val="501447528"/>
                    </a:ext>
                  </a:extLst>
                </a:gridCol>
              </a:tblGrid>
              <a:tr h="355115">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Correctly colour each of the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Correctly choose some foods and organise them into the correct sections.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444155"/>
                  </a:ext>
                </a:extLst>
              </a:tr>
              <a:tr h="639351">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Label each of the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Correctly choose a selection of foods and organise them into the correct sections.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04656"/>
                  </a:ext>
                </a:extLst>
              </a:tr>
              <a:tr h="639351">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Label each of the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Correctly choose a range of foods and organise them into the correct sections.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03611"/>
                  </a:ext>
                </a:extLst>
              </a:tr>
              <a:tr h="639351">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Label each of the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Correctly choose a wide range of foods and organise them into the correct sections.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7267491"/>
                  </a:ext>
                </a:extLst>
              </a:tr>
              <a:tr h="865738">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Explain each of the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Correctly  a wide range of foods and organise them into the correct sections.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137618"/>
                  </a:ext>
                </a:extLst>
              </a:tr>
            </a:tbl>
          </a:graphicData>
        </a:graphic>
      </p:graphicFrame>
      <p:sp>
        <p:nvSpPr>
          <p:cNvPr id="14" name="Rectangle 13">
            <a:extLst>
              <a:ext uri="{FF2B5EF4-FFF2-40B4-BE49-F238E27FC236}">
                <a16:creationId xmlns:a16="http://schemas.microsoft.com/office/drawing/2014/main" id="{8B69B5AE-2CEC-4129-8DBB-A4901F2DFB3B}"/>
              </a:ext>
            </a:extLst>
          </p:cNvPr>
          <p:cNvSpPr/>
          <p:nvPr/>
        </p:nvSpPr>
        <p:spPr>
          <a:xfrm>
            <a:off x="4049366" y="209275"/>
            <a:ext cx="7804117" cy="54788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Learning Objectives</a:t>
            </a:r>
            <a:endParaRPr lang="en-GB" dirty="0">
              <a:solidFill>
                <a:schemeClr val="tx1"/>
              </a:solidFill>
              <a:latin typeface="Century Gothic" panose="020B0502020202020204" pitchFamily="34" charset="0"/>
            </a:endParaRPr>
          </a:p>
          <a:p>
            <a:r>
              <a:rPr lang="en-GB" sz="1600" dirty="0">
                <a:solidFill>
                  <a:schemeClr val="tx1"/>
                </a:solidFill>
                <a:latin typeface="Century Gothic" panose="020B0502020202020204" pitchFamily="34" charset="0"/>
              </a:rPr>
              <a:t>2.   Be able to group foods according to their section on the eat well guide.</a:t>
            </a:r>
          </a:p>
        </p:txBody>
      </p:sp>
    </p:spTree>
    <p:extLst>
      <p:ext uri="{BB962C8B-B14F-4D97-AF65-F5344CB8AC3E}">
        <p14:creationId xmlns:p14="http://schemas.microsoft.com/office/powerpoint/2010/main" val="2824625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79" y="1593668"/>
            <a:ext cx="10855235" cy="858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Pasta Salad</a:t>
            </a:r>
          </a:p>
        </p:txBody>
      </p:sp>
      <p:sp>
        <p:nvSpPr>
          <p:cNvPr id="5" name="Rounded Rectangle 4"/>
          <p:cNvSpPr/>
          <p:nvPr/>
        </p:nvSpPr>
        <p:spPr>
          <a:xfrm>
            <a:off x="1789612" y="431073"/>
            <a:ext cx="8556171" cy="116259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Practical </a:t>
            </a:r>
          </a:p>
        </p:txBody>
      </p:sp>
      <p:sp>
        <p:nvSpPr>
          <p:cNvPr id="6" name="Rectangle 5">
            <a:extLst>
              <a:ext uri="{FF2B5EF4-FFF2-40B4-BE49-F238E27FC236}">
                <a16:creationId xmlns:a16="http://schemas.microsoft.com/office/drawing/2014/main" id="{8B69B5AE-2CEC-4129-8DBB-A4901F2DFB3B}"/>
              </a:ext>
            </a:extLst>
          </p:cNvPr>
          <p:cNvSpPr/>
          <p:nvPr/>
        </p:nvSpPr>
        <p:spPr>
          <a:xfrm>
            <a:off x="640079" y="2653479"/>
            <a:ext cx="10855235" cy="140907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rPr>
              <a:t>Learning Objectives</a:t>
            </a:r>
          </a:p>
          <a:p>
            <a:pPr marL="342900" indent="-342900">
              <a:buFont typeface="+mj-lt"/>
              <a:buAutoNum type="arabicPeriod"/>
            </a:pPr>
            <a:r>
              <a:rPr lang="en-GB" sz="2000" dirty="0">
                <a:solidFill>
                  <a:schemeClr val="tx1"/>
                </a:solidFill>
                <a:latin typeface="Century Gothic" panose="020B0502020202020204" pitchFamily="34" charset="0"/>
              </a:rPr>
              <a:t>To recognise the difference between boiling and simmering </a:t>
            </a:r>
          </a:p>
          <a:p>
            <a:pPr marL="342900" indent="-342900">
              <a:buFont typeface="+mj-lt"/>
              <a:buAutoNum type="arabicPeriod"/>
            </a:pPr>
            <a:r>
              <a:rPr lang="en-GB" sz="2000" dirty="0">
                <a:solidFill>
                  <a:schemeClr val="tx1"/>
                </a:solidFill>
                <a:latin typeface="Century Gothic" panose="020B0502020202020204" pitchFamily="34" charset="0"/>
              </a:rPr>
              <a:t>To correctly use the hob</a:t>
            </a:r>
          </a:p>
          <a:p>
            <a:pPr marL="342900" indent="-342900">
              <a:buFont typeface="+mj-lt"/>
              <a:buAutoNum type="arabicPeriod"/>
            </a:pPr>
            <a:r>
              <a:rPr lang="en-GB" sz="2000" dirty="0">
                <a:solidFill>
                  <a:schemeClr val="tx1"/>
                </a:solidFill>
                <a:latin typeface="Century Gothic" panose="020B0502020202020204" pitchFamily="34" charset="0"/>
              </a:rPr>
              <a:t>To work safely with hot liquids.</a:t>
            </a:r>
          </a:p>
        </p:txBody>
      </p:sp>
      <p:sp>
        <p:nvSpPr>
          <p:cNvPr id="7" name="Rectangle 6">
            <a:extLst>
              <a:ext uri="{FF2B5EF4-FFF2-40B4-BE49-F238E27FC236}">
                <a16:creationId xmlns:a16="http://schemas.microsoft.com/office/drawing/2014/main" id="{8B69B5AE-2CEC-4129-8DBB-A4901F2DFB3B}"/>
              </a:ext>
            </a:extLst>
          </p:cNvPr>
          <p:cNvSpPr/>
          <p:nvPr/>
        </p:nvSpPr>
        <p:spPr>
          <a:xfrm>
            <a:off x="6178732" y="4196866"/>
            <a:ext cx="5316582" cy="2011929"/>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Practical Procedure...</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Apron on </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Hair tied back</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Hands washed</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Stood behind desk</a:t>
            </a:r>
          </a:p>
        </p:txBody>
      </p:sp>
      <p:sp>
        <p:nvSpPr>
          <p:cNvPr id="8" name="Double Brace 7"/>
          <p:cNvSpPr/>
          <p:nvPr/>
        </p:nvSpPr>
        <p:spPr>
          <a:xfrm>
            <a:off x="640079" y="4292245"/>
            <a:ext cx="5355772" cy="1141904"/>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dirty="0"/>
              <a:t> </a:t>
            </a:r>
            <a:r>
              <a:rPr lang="en-GB" sz="2800" dirty="0">
                <a:latin typeface="Century Gothic" panose="020B0502020202020204" pitchFamily="34" charset="0"/>
              </a:rPr>
              <a:t>Be an </a:t>
            </a:r>
            <a:r>
              <a:rPr lang="en-GB" sz="3200" b="1" dirty="0">
                <a:latin typeface="Century Gothic" panose="020B0502020202020204" pitchFamily="34" charset="0"/>
              </a:rPr>
              <a:t>organised</a:t>
            </a:r>
            <a:r>
              <a:rPr lang="en-GB" sz="2800" dirty="0">
                <a:latin typeface="Century Gothic" panose="020B0502020202020204" pitchFamily="34" charset="0"/>
              </a:rPr>
              <a:t> learner</a:t>
            </a:r>
            <a:endParaRPr lang="en-GB" dirty="0"/>
          </a:p>
        </p:txBody>
      </p:sp>
    </p:spTree>
    <p:extLst>
      <p:ext uri="{BB962C8B-B14F-4D97-AF65-F5344CB8AC3E}">
        <p14:creationId xmlns:p14="http://schemas.microsoft.com/office/powerpoint/2010/main" val="953232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9B5AE-2CEC-4129-8DBB-A4901F2DFB3B}"/>
              </a:ext>
            </a:extLst>
          </p:cNvPr>
          <p:cNvSpPr/>
          <p:nvPr/>
        </p:nvSpPr>
        <p:spPr>
          <a:xfrm>
            <a:off x="2786327" y="243736"/>
            <a:ext cx="9009433" cy="123854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latin typeface="Century Gothic" panose="020B0502020202020204" pitchFamily="34" charset="0"/>
              </a:rPr>
              <a:t>Learning Objectives</a:t>
            </a:r>
          </a:p>
          <a:p>
            <a:pPr marL="342900" indent="-342900" algn="r">
              <a:buFont typeface="+mj-lt"/>
              <a:buAutoNum type="arabicPeriod"/>
            </a:pPr>
            <a:r>
              <a:rPr lang="en-GB" sz="1600" dirty="0">
                <a:solidFill>
                  <a:schemeClr val="tx1"/>
                </a:solidFill>
                <a:latin typeface="Century Gothic" panose="020B0502020202020204" pitchFamily="34" charset="0"/>
              </a:rPr>
              <a:t>To recognise the difference between boiling and simmering </a:t>
            </a:r>
          </a:p>
          <a:p>
            <a:pPr marL="342900" indent="-342900" algn="r">
              <a:buFont typeface="+mj-lt"/>
              <a:buAutoNum type="arabicPeriod"/>
            </a:pPr>
            <a:r>
              <a:rPr lang="en-GB" sz="1600" dirty="0">
                <a:solidFill>
                  <a:schemeClr val="tx1"/>
                </a:solidFill>
                <a:latin typeface="Century Gothic" panose="020B0502020202020204" pitchFamily="34" charset="0"/>
              </a:rPr>
              <a:t>To correctly use the hob</a:t>
            </a:r>
          </a:p>
          <a:p>
            <a:pPr marL="342900" indent="-342900" algn="r">
              <a:buFont typeface="+mj-lt"/>
              <a:buAutoNum type="arabicPeriod"/>
            </a:pPr>
            <a:r>
              <a:rPr lang="en-GB" sz="1600" dirty="0">
                <a:solidFill>
                  <a:schemeClr val="tx1"/>
                </a:solidFill>
                <a:latin typeface="Century Gothic" panose="020B0502020202020204" pitchFamily="34" charset="0"/>
              </a:rPr>
              <a:t>To work safely with hot liquids.</a:t>
            </a:r>
          </a:p>
        </p:txBody>
      </p:sp>
      <p:sp>
        <p:nvSpPr>
          <p:cNvPr id="4" name="Rounded Rectangle 3"/>
          <p:cNvSpPr/>
          <p:nvPr/>
        </p:nvSpPr>
        <p:spPr>
          <a:xfrm>
            <a:off x="382651" y="354646"/>
            <a:ext cx="3039422" cy="7295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Century Gothic" panose="020B0502020202020204" pitchFamily="34" charset="0"/>
              </a:rPr>
              <a:t>Using the hob</a:t>
            </a:r>
          </a:p>
        </p:txBody>
      </p:sp>
      <p:sp>
        <p:nvSpPr>
          <p:cNvPr id="6" name="Rounded Rectangle 5"/>
          <p:cNvSpPr/>
          <p:nvPr/>
        </p:nvSpPr>
        <p:spPr>
          <a:xfrm>
            <a:off x="421046" y="5624213"/>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Boiling</a:t>
            </a:r>
          </a:p>
        </p:txBody>
      </p:sp>
      <p:sp>
        <p:nvSpPr>
          <p:cNvPr id="7" name="Rounded Rectangle 6"/>
          <p:cNvSpPr/>
          <p:nvPr/>
        </p:nvSpPr>
        <p:spPr>
          <a:xfrm>
            <a:off x="3127558" y="5624213"/>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Simmering</a:t>
            </a:r>
          </a:p>
        </p:txBody>
      </p:sp>
      <p:sp>
        <p:nvSpPr>
          <p:cNvPr id="12" name="Rounded Rectangle 11"/>
          <p:cNvSpPr/>
          <p:nvPr/>
        </p:nvSpPr>
        <p:spPr>
          <a:xfrm>
            <a:off x="8520804" y="4232366"/>
            <a:ext cx="3274953" cy="23605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solidFill>
                  <a:schemeClr val="tx1"/>
                </a:solidFill>
                <a:latin typeface="Century Gothic" panose="020B0502020202020204" pitchFamily="34" charset="0"/>
              </a:rPr>
              <a:t>Equipment</a:t>
            </a:r>
          </a:p>
          <a:p>
            <a:r>
              <a:rPr lang="en-GB" dirty="0">
                <a:solidFill>
                  <a:schemeClr val="tx1"/>
                </a:solidFill>
                <a:latin typeface="Century Gothic" panose="020B0502020202020204" pitchFamily="34" charset="0"/>
              </a:rPr>
              <a:t>Saucepan</a:t>
            </a:r>
          </a:p>
          <a:p>
            <a:r>
              <a:rPr lang="en-GB" dirty="0">
                <a:solidFill>
                  <a:schemeClr val="tx1"/>
                </a:solidFill>
                <a:latin typeface="Century Gothic" panose="020B0502020202020204" pitchFamily="34" charset="0"/>
              </a:rPr>
              <a:t>Colander</a:t>
            </a:r>
          </a:p>
          <a:p>
            <a:r>
              <a:rPr lang="en-GB" dirty="0">
                <a:solidFill>
                  <a:schemeClr val="tx1"/>
                </a:solidFill>
                <a:latin typeface="Century Gothic" panose="020B0502020202020204" pitchFamily="34" charset="0"/>
              </a:rPr>
              <a:t>Green chopping board</a:t>
            </a:r>
          </a:p>
          <a:p>
            <a:r>
              <a:rPr lang="en-GB" dirty="0">
                <a:solidFill>
                  <a:schemeClr val="tx1"/>
                </a:solidFill>
                <a:latin typeface="Century Gothic" panose="020B0502020202020204" pitchFamily="34" charset="0"/>
              </a:rPr>
              <a:t>Sharp knife</a:t>
            </a:r>
          </a:p>
          <a:p>
            <a:r>
              <a:rPr lang="en-GB" dirty="0">
                <a:solidFill>
                  <a:schemeClr val="tx1"/>
                </a:solidFill>
                <a:latin typeface="Century Gothic" panose="020B0502020202020204" pitchFamily="34" charset="0"/>
              </a:rPr>
              <a:t>Wooden spoon </a:t>
            </a:r>
          </a:p>
          <a:p>
            <a:pPr algn="ctr"/>
            <a:endParaRPr lang="en-GB" sz="1200" dirty="0">
              <a:solidFill>
                <a:schemeClr val="tx1"/>
              </a:solidFill>
              <a:latin typeface="Century Gothic" panose="020B0502020202020204" pitchFamily="34" charset="0"/>
            </a:endParaRPr>
          </a:p>
        </p:txBody>
      </p:sp>
      <p:sp>
        <p:nvSpPr>
          <p:cNvPr id="13" name="Rounded Rectangle 12"/>
          <p:cNvSpPr/>
          <p:nvPr/>
        </p:nvSpPr>
        <p:spPr>
          <a:xfrm>
            <a:off x="5824181" y="5624213"/>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Hob</a:t>
            </a:r>
          </a:p>
        </p:txBody>
      </p:sp>
      <p:sp>
        <p:nvSpPr>
          <p:cNvPr id="15" name="Rectangle 14"/>
          <p:cNvSpPr/>
          <p:nvPr/>
        </p:nvSpPr>
        <p:spPr>
          <a:xfrm>
            <a:off x="382651" y="1621397"/>
            <a:ext cx="8138153" cy="3785652"/>
          </a:xfrm>
          <a:prstGeom prst="rect">
            <a:avLst/>
          </a:prstGeom>
        </p:spPr>
        <p:txBody>
          <a:bodyPr wrap="square">
            <a:spAutoFit/>
          </a:bodyPr>
          <a:lstStyle/>
          <a:p>
            <a:pPr>
              <a:spcAft>
                <a:spcPts val="0"/>
              </a:spcAft>
            </a:pPr>
            <a:r>
              <a:rPr lang="en-GB" sz="2000" b="1" u="sng" dirty="0">
                <a:latin typeface="Century Gothic" panose="020B0502020202020204" pitchFamily="34" charset="0"/>
                <a:ea typeface="Calibri" panose="020F0502020204030204" pitchFamily="34" charset="0"/>
                <a:cs typeface="Times New Roman" panose="02020603050405020304" pitchFamily="18" charset="0"/>
              </a:rPr>
              <a:t>Method. </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a:spcAft>
                <a:spcPts val="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 </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Half fill a saucepan with water.  Bring to the boil on a large hob on a high heat (5 or 6)</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Carefully add the pasta to the boiling water and cook for about 10-12 minutes until it is tender. You will need to look at the time for this. </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Whilst this is cooking, prepare and chop the other ingredients. Don’t stir the pasta as it will become sticky. </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Drain the pasta through a colander and rinse with cold water.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Put the pasta in to your container.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Add all other ingredients including your sauce and mix well.</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347" y="1621396"/>
            <a:ext cx="3286410" cy="2393805"/>
          </a:xfrm>
          <a:prstGeom prst="rect">
            <a:avLst/>
          </a:prstGeom>
        </p:spPr>
      </p:pic>
    </p:spTree>
    <p:extLst>
      <p:ext uri="{BB962C8B-B14F-4D97-AF65-F5344CB8AC3E}">
        <p14:creationId xmlns:p14="http://schemas.microsoft.com/office/powerpoint/2010/main" val="2917743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884" y="0"/>
            <a:ext cx="8807116" cy="6858000"/>
          </a:xfrm>
          <a:prstGeom prst="rect">
            <a:avLst/>
          </a:prstGeom>
        </p:spPr>
      </p:pic>
      <p:sp>
        <p:nvSpPr>
          <p:cNvPr id="5" name="Rectangle 4"/>
          <p:cNvSpPr/>
          <p:nvPr/>
        </p:nvSpPr>
        <p:spPr>
          <a:xfrm>
            <a:off x="366275" y="151179"/>
            <a:ext cx="3740504" cy="6555641"/>
          </a:xfrm>
          <a:prstGeom prst="rect">
            <a:avLst/>
          </a:prstGeom>
          <a:solidFill>
            <a:schemeClr val="bg1"/>
          </a:solidFill>
        </p:spPr>
        <p:txBody>
          <a:bodyPr wrap="square">
            <a:spAutoFit/>
          </a:bodyPr>
          <a:lstStyle/>
          <a:p>
            <a:pPr>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Tidying away… </a:t>
            </a:r>
          </a:p>
          <a:p>
            <a:pPr marL="342900" indent="-342900">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Food away. Rubbish in the bin. Sweep floor.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All equipment for washing by the sink.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Antibac the worktop and wipe down with the dish cloth.</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Warm soapy water in the washing up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Wash glass first and then everything else. </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and put back on the trolley</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Empty washing bowl. Remove any food from the plug</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with the tea towel and put bottles back in the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Put cloths in the laundry </a:t>
            </a:r>
          </a:p>
        </p:txBody>
      </p:sp>
    </p:spTree>
    <p:extLst>
      <p:ext uri="{BB962C8B-B14F-4D97-AF65-F5344CB8AC3E}">
        <p14:creationId xmlns:p14="http://schemas.microsoft.com/office/powerpoint/2010/main" val="1506302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69B5AE-2CEC-4129-8DBB-A4901F2DFB3B}"/>
              </a:ext>
            </a:extLst>
          </p:cNvPr>
          <p:cNvSpPr/>
          <p:nvPr/>
        </p:nvSpPr>
        <p:spPr>
          <a:xfrm>
            <a:off x="2956480" y="1109000"/>
            <a:ext cx="8983884" cy="121929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GB" sz="1600" b="1" dirty="0">
                <a:solidFill>
                  <a:schemeClr val="tx1"/>
                </a:solidFill>
                <a:latin typeface="Century Gothic"/>
              </a:rPr>
              <a:t>Learning Objectives</a:t>
            </a:r>
          </a:p>
          <a:p>
            <a:pPr marL="342900" lvl="0" indent="-342900">
              <a:buFont typeface="+mj-lt"/>
              <a:buAutoNum type="arabicPeriod"/>
            </a:pPr>
            <a:r>
              <a:rPr lang="en-GB" sz="1600" dirty="0">
                <a:solidFill>
                  <a:schemeClr val="tx1"/>
                </a:solidFill>
                <a:latin typeface="Century Gothic"/>
              </a:rPr>
              <a:t>To be able to discuss the importance of labelling on food products</a:t>
            </a:r>
          </a:p>
          <a:p>
            <a:pPr marL="342900" lvl="0" indent="-342900">
              <a:buFont typeface="+mj-lt"/>
              <a:buAutoNum type="arabicPeriod"/>
            </a:pPr>
            <a:r>
              <a:rPr lang="en-GB" sz="1600" dirty="0">
                <a:solidFill>
                  <a:schemeClr val="tx1"/>
                </a:solidFill>
                <a:latin typeface="Century Gothic"/>
              </a:rPr>
              <a:t>To recall and explain the different labels required by law</a:t>
            </a:r>
          </a:p>
          <a:p>
            <a:pPr marL="342900" indent="-342900">
              <a:buFont typeface="+mj-lt"/>
              <a:buAutoNum type="arabicPeriod"/>
            </a:pPr>
            <a:r>
              <a:rPr lang="en-GB" sz="1600" dirty="0">
                <a:solidFill>
                  <a:schemeClr val="tx1"/>
                </a:solidFill>
                <a:latin typeface="Century Gothic"/>
              </a:rPr>
              <a:t>To argue the importance of food labelling and defend their use</a:t>
            </a:r>
            <a:endParaRPr lang="en-GB" sz="1600" b="1" dirty="0">
              <a:solidFill>
                <a:schemeClr val="tx1"/>
              </a:solidFill>
              <a:latin typeface="Century Gothic"/>
            </a:endParaRPr>
          </a:p>
        </p:txBody>
      </p:sp>
      <p:sp>
        <p:nvSpPr>
          <p:cNvPr id="6" name="Rounded Rectangle 5"/>
          <p:cNvSpPr/>
          <p:nvPr/>
        </p:nvSpPr>
        <p:spPr>
          <a:xfrm>
            <a:off x="2953040" y="234586"/>
            <a:ext cx="8990765" cy="81849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Food Labelling</a:t>
            </a:r>
          </a:p>
        </p:txBody>
      </p:sp>
      <p:grpSp>
        <p:nvGrpSpPr>
          <p:cNvPr id="3" name="Group 2">
            <a:extLst>
              <a:ext uri="{FF2B5EF4-FFF2-40B4-BE49-F238E27FC236}">
                <a16:creationId xmlns:a16="http://schemas.microsoft.com/office/drawing/2014/main" id="{E88578D2-ADA9-6A94-8AD1-CA3642FE5D49}"/>
              </a:ext>
            </a:extLst>
          </p:cNvPr>
          <p:cNvGrpSpPr/>
          <p:nvPr/>
        </p:nvGrpSpPr>
        <p:grpSpPr>
          <a:xfrm>
            <a:off x="3111464" y="2500051"/>
            <a:ext cx="8833082" cy="4123816"/>
            <a:chOff x="231362" y="2577542"/>
            <a:chExt cx="11777760" cy="4136731"/>
          </a:xfrm>
        </p:grpSpPr>
        <p:pic>
          <p:nvPicPr>
            <p:cNvPr id="2" name="Picture 1"/>
            <p:cNvPicPr>
              <a:picLocks noChangeAspect="1"/>
            </p:cNvPicPr>
            <p:nvPr/>
          </p:nvPicPr>
          <p:blipFill rotWithShape="1">
            <a:blip r:embed="rId2"/>
            <a:srcRect l="13269" r="12898"/>
            <a:stretch/>
          </p:blipFill>
          <p:spPr>
            <a:xfrm>
              <a:off x="231362" y="2577542"/>
              <a:ext cx="1747563" cy="2366930"/>
            </a:xfrm>
            <a:prstGeom prst="rect">
              <a:avLst/>
            </a:prstGeom>
          </p:spPr>
        </p:pic>
        <p:pic>
          <p:nvPicPr>
            <p:cNvPr id="4" name="Picture 3"/>
            <p:cNvPicPr>
              <a:picLocks noChangeAspect="1"/>
            </p:cNvPicPr>
            <p:nvPr/>
          </p:nvPicPr>
          <p:blipFill>
            <a:blip r:embed="rId3"/>
            <a:stretch>
              <a:fillRect/>
            </a:stretch>
          </p:blipFill>
          <p:spPr>
            <a:xfrm>
              <a:off x="387264" y="4815079"/>
              <a:ext cx="3038475" cy="1885950"/>
            </a:xfrm>
            <a:prstGeom prst="rect">
              <a:avLst/>
            </a:prstGeom>
          </p:spPr>
        </p:pic>
        <p:pic>
          <p:nvPicPr>
            <p:cNvPr id="9" name="Picture 8"/>
            <p:cNvPicPr>
              <a:picLocks noChangeAspect="1"/>
            </p:cNvPicPr>
            <p:nvPr/>
          </p:nvPicPr>
          <p:blipFill rotWithShape="1">
            <a:blip r:embed="rId4"/>
            <a:srcRect l="27126" r="29749"/>
            <a:stretch/>
          </p:blipFill>
          <p:spPr>
            <a:xfrm>
              <a:off x="10309766" y="2577542"/>
              <a:ext cx="1699356" cy="3959736"/>
            </a:xfrm>
            <a:prstGeom prst="rect">
              <a:avLst/>
            </a:prstGeom>
          </p:spPr>
        </p:pic>
        <p:pic>
          <p:nvPicPr>
            <p:cNvPr id="11" name="Picture 10"/>
            <p:cNvPicPr>
              <a:picLocks noChangeAspect="1"/>
            </p:cNvPicPr>
            <p:nvPr/>
          </p:nvPicPr>
          <p:blipFill rotWithShape="1">
            <a:blip r:embed="rId5"/>
            <a:srcRect t="9869" b="9981"/>
            <a:stretch/>
          </p:blipFill>
          <p:spPr>
            <a:xfrm>
              <a:off x="2272869" y="2577542"/>
              <a:ext cx="2791713" cy="2237537"/>
            </a:xfrm>
            <a:prstGeom prst="rect">
              <a:avLst/>
            </a:prstGeom>
          </p:spPr>
        </p:pic>
        <p:pic>
          <p:nvPicPr>
            <p:cNvPr id="12" name="Picture 11"/>
            <p:cNvPicPr>
              <a:picLocks noChangeAspect="1"/>
            </p:cNvPicPr>
            <p:nvPr/>
          </p:nvPicPr>
          <p:blipFill rotWithShape="1">
            <a:blip r:embed="rId6"/>
            <a:srcRect l="25880" r="31601"/>
            <a:stretch/>
          </p:blipFill>
          <p:spPr>
            <a:xfrm>
              <a:off x="5195018" y="2615875"/>
              <a:ext cx="1661437" cy="3921403"/>
            </a:xfrm>
            <a:prstGeom prst="rect">
              <a:avLst/>
            </a:prstGeom>
          </p:spPr>
        </p:pic>
        <p:pic>
          <p:nvPicPr>
            <p:cNvPr id="13" name="Picture 12"/>
            <p:cNvPicPr>
              <a:picLocks noChangeAspect="1"/>
            </p:cNvPicPr>
            <p:nvPr/>
          </p:nvPicPr>
          <p:blipFill>
            <a:blip r:embed="rId7"/>
            <a:stretch>
              <a:fillRect/>
            </a:stretch>
          </p:blipFill>
          <p:spPr>
            <a:xfrm>
              <a:off x="3425739" y="4935171"/>
              <a:ext cx="1602107" cy="1602107"/>
            </a:xfrm>
            <a:prstGeom prst="rect">
              <a:avLst/>
            </a:prstGeom>
          </p:spPr>
        </p:pic>
        <p:pic>
          <p:nvPicPr>
            <p:cNvPr id="14" name="Picture 13"/>
            <p:cNvPicPr>
              <a:picLocks noChangeAspect="1"/>
            </p:cNvPicPr>
            <p:nvPr/>
          </p:nvPicPr>
          <p:blipFill rotWithShape="1">
            <a:blip r:embed="rId8"/>
            <a:srcRect r="24810"/>
            <a:stretch/>
          </p:blipFill>
          <p:spPr>
            <a:xfrm>
              <a:off x="7089563" y="2615874"/>
              <a:ext cx="1682859" cy="2238121"/>
            </a:xfrm>
            <a:prstGeom prst="rect">
              <a:avLst/>
            </a:prstGeom>
          </p:spPr>
        </p:pic>
        <p:pic>
          <p:nvPicPr>
            <p:cNvPr id="15" name="Picture 14"/>
            <p:cNvPicPr>
              <a:picLocks noChangeAspect="1"/>
            </p:cNvPicPr>
            <p:nvPr/>
          </p:nvPicPr>
          <p:blipFill rotWithShape="1">
            <a:blip r:embed="rId9"/>
            <a:srcRect t="22405" b="23700"/>
            <a:stretch/>
          </p:blipFill>
          <p:spPr>
            <a:xfrm>
              <a:off x="6879050" y="4853996"/>
              <a:ext cx="3451686" cy="1860277"/>
            </a:xfrm>
            <a:prstGeom prst="rect">
              <a:avLst/>
            </a:prstGeom>
          </p:spPr>
        </p:pic>
        <p:pic>
          <p:nvPicPr>
            <p:cNvPr id="16" name="Picture 15"/>
            <p:cNvPicPr>
              <a:picLocks noChangeAspect="1"/>
            </p:cNvPicPr>
            <p:nvPr/>
          </p:nvPicPr>
          <p:blipFill rotWithShape="1">
            <a:blip r:embed="rId10"/>
            <a:srcRect l="21144" r="20582"/>
            <a:stretch/>
          </p:blipFill>
          <p:spPr>
            <a:xfrm>
              <a:off x="8982935" y="2615874"/>
              <a:ext cx="1304236" cy="2238121"/>
            </a:xfrm>
            <a:prstGeom prst="rect">
              <a:avLst/>
            </a:prstGeom>
          </p:spPr>
        </p:pic>
        <p:sp>
          <p:nvSpPr>
            <p:cNvPr id="17" name="Rectangle 16"/>
            <p:cNvSpPr/>
            <p:nvPr/>
          </p:nvSpPr>
          <p:spPr>
            <a:xfrm>
              <a:off x="305412" y="2638809"/>
              <a:ext cx="1837021" cy="839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703923" y="3163965"/>
              <a:ext cx="2003314" cy="839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77268" y="5296059"/>
              <a:ext cx="1926353" cy="655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753168" y="5112195"/>
              <a:ext cx="954069" cy="566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rot="5400000">
              <a:off x="4838523" y="4444892"/>
              <a:ext cx="2511985" cy="1014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549962" y="3012064"/>
              <a:ext cx="762060" cy="466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950764" y="3012064"/>
              <a:ext cx="1492647" cy="839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0686805" y="5389410"/>
              <a:ext cx="1023932" cy="839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310365" y="5637354"/>
              <a:ext cx="2642056" cy="839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C8FAF90E-E776-DE29-ABCB-64D89D89F422}"/>
              </a:ext>
            </a:extLst>
          </p:cNvPr>
          <p:cNvGrpSpPr/>
          <p:nvPr/>
        </p:nvGrpSpPr>
        <p:grpSpPr>
          <a:xfrm>
            <a:off x="349469" y="234316"/>
            <a:ext cx="2441847" cy="6072538"/>
            <a:chOff x="349469" y="234316"/>
            <a:chExt cx="2441847" cy="6072538"/>
          </a:xfrm>
        </p:grpSpPr>
        <p:pic>
          <p:nvPicPr>
            <p:cNvPr id="7" name="Picture 6" descr="A black and red logo with a smiley face and a spoon and fork&#10;&#10;Description automatically generated">
              <a:extLst>
                <a:ext uri="{FF2B5EF4-FFF2-40B4-BE49-F238E27FC236}">
                  <a16:creationId xmlns:a16="http://schemas.microsoft.com/office/drawing/2014/main" id="{1D9DBA9A-27AE-CA59-BEAE-FC482AEE858A}"/>
                </a:ext>
              </a:extLst>
            </p:cNvPr>
            <p:cNvPicPr>
              <a:picLocks noChangeAspect="1"/>
            </p:cNvPicPr>
            <p:nvPr/>
          </p:nvPicPr>
          <p:blipFill rotWithShape="1">
            <a:blip r:embed="rId11"/>
            <a:srcRect l="15789" r="15311" b="35252"/>
            <a:stretch/>
          </p:blipFill>
          <p:spPr>
            <a:xfrm>
              <a:off x="349469" y="234316"/>
              <a:ext cx="2441847" cy="1400061"/>
            </a:xfrm>
            <a:prstGeom prst="rect">
              <a:avLst/>
            </a:prstGeom>
          </p:spPr>
        </p:pic>
        <p:grpSp>
          <p:nvGrpSpPr>
            <p:cNvPr id="10" name="Group 9">
              <a:extLst>
                <a:ext uri="{FF2B5EF4-FFF2-40B4-BE49-F238E27FC236}">
                  <a16:creationId xmlns:a16="http://schemas.microsoft.com/office/drawing/2014/main" id="{EBEEB505-4A91-7EB1-C4B4-16EF49CF5F7A}"/>
                </a:ext>
              </a:extLst>
            </p:cNvPr>
            <p:cNvGrpSpPr/>
            <p:nvPr/>
          </p:nvGrpSpPr>
          <p:grpSpPr>
            <a:xfrm>
              <a:off x="352452" y="1739396"/>
              <a:ext cx="2429543" cy="4567458"/>
              <a:chOff x="352452" y="1739396"/>
              <a:chExt cx="2429543" cy="4567458"/>
            </a:xfrm>
          </p:grpSpPr>
          <p:sp>
            <p:nvSpPr>
              <p:cNvPr id="26" name="Call-out: Down Arrow 25">
                <a:extLst>
                  <a:ext uri="{FF2B5EF4-FFF2-40B4-BE49-F238E27FC236}">
                    <a16:creationId xmlns:a16="http://schemas.microsoft.com/office/drawing/2014/main" id="{9BDB037C-9C79-5866-004C-D8946546E213}"/>
                  </a:ext>
                </a:extLst>
              </p:cNvPr>
              <p:cNvSpPr/>
              <p:nvPr/>
            </p:nvSpPr>
            <p:spPr>
              <a:xfrm>
                <a:off x="599559" y="2411296"/>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Hazards &amp; hygiene</a:t>
                </a:r>
              </a:p>
            </p:txBody>
          </p:sp>
          <p:sp>
            <p:nvSpPr>
              <p:cNvPr id="27" name="Call-out: Down Arrow 26">
                <a:extLst>
                  <a:ext uri="{FF2B5EF4-FFF2-40B4-BE49-F238E27FC236}">
                    <a16:creationId xmlns:a16="http://schemas.microsoft.com/office/drawing/2014/main" id="{3DCE0444-8F7C-98CE-6CF4-3CC72597969B}"/>
                  </a:ext>
                </a:extLst>
              </p:cNvPr>
              <p:cNvSpPr/>
              <p:nvPr/>
            </p:nvSpPr>
            <p:spPr>
              <a:xfrm>
                <a:off x="599559" y="3088629"/>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Working with knives</a:t>
                </a:r>
              </a:p>
            </p:txBody>
          </p:sp>
          <p:sp>
            <p:nvSpPr>
              <p:cNvPr id="28" name="Call-out: Down Arrow 27">
                <a:extLst>
                  <a:ext uri="{FF2B5EF4-FFF2-40B4-BE49-F238E27FC236}">
                    <a16:creationId xmlns:a16="http://schemas.microsoft.com/office/drawing/2014/main" id="{C8F37695-A653-C2FC-D764-49B37120C6D1}"/>
                  </a:ext>
                </a:extLst>
              </p:cNvPr>
              <p:cNvSpPr/>
              <p:nvPr/>
            </p:nvSpPr>
            <p:spPr>
              <a:xfrm>
                <a:off x="599559" y="3737740"/>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Designing food products</a:t>
                </a:r>
              </a:p>
            </p:txBody>
          </p:sp>
          <p:sp>
            <p:nvSpPr>
              <p:cNvPr id="29" name="Call-out: Down Arrow 28">
                <a:extLst>
                  <a:ext uri="{FF2B5EF4-FFF2-40B4-BE49-F238E27FC236}">
                    <a16:creationId xmlns:a16="http://schemas.microsoft.com/office/drawing/2014/main" id="{F2BBC2A4-5D5A-D226-2FFC-D87F580EA1E1}"/>
                  </a:ext>
                </a:extLst>
              </p:cNvPr>
              <p:cNvSpPr/>
              <p:nvPr/>
            </p:nvSpPr>
            <p:spPr>
              <a:xfrm>
                <a:off x="599559" y="4386851"/>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Temperature control</a:t>
                </a:r>
                <a:endParaRPr lang="en-US" sz="1200" dirty="0"/>
              </a:p>
            </p:txBody>
          </p:sp>
          <p:sp>
            <p:nvSpPr>
              <p:cNvPr id="30" name="Rectangle 29">
                <a:extLst>
                  <a:ext uri="{FF2B5EF4-FFF2-40B4-BE49-F238E27FC236}">
                    <a16:creationId xmlns:a16="http://schemas.microsoft.com/office/drawing/2014/main" id="{A749447C-B425-1785-557B-A866DA38590E}"/>
                  </a:ext>
                </a:extLst>
              </p:cNvPr>
              <p:cNvSpPr/>
              <p:nvPr/>
            </p:nvSpPr>
            <p:spPr>
              <a:xfrm>
                <a:off x="602073" y="5707052"/>
                <a:ext cx="1890888" cy="442148"/>
              </a:xfrm>
              <a:prstGeom prst="rect">
                <a:avLst/>
              </a:prstGeom>
              <a:solidFill>
                <a:srgbClr val="FF005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rPr>
                  <a:t>Food labelling</a:t>
                </a:r>
              </a:p>
            </p:txBody>
          </p:sp>
          <p:sp>
            <p:nvSpPr>
              <p:cNvPr id="31" name="Rectangle 30">
                <a:extLst>
                  <a:ext uri="{FF2B5EF4-FFF2-40B4-BE49-F238E27FC236}">
                    <a16:creationId xmlns:a16="http://schemas.microsoft.com/office/drawing/2014/main" id="{1655C022-5470-DCC3-4231-1A15AEF88261}"/>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32" name="Call-out: Down Arrow 31">
                <a:extLst>
                  <a:ext uri="{FF2B5EF4-FFF2-40B4-BE49-F238E27FC236}">
                    <a16:creationId xmlns:a16="http://schemas.microsoft.com/office/drawing/2014/main" id="{4CE9AF4F-1F93-977A-78BC-DD8B2AB3A941}"/>
                  </a:ext>
                </a:extLst>
              </p:cNvPr>
              <p:cNvSpPr/>
              <p:nvPr/>
            </p:nvSpPr>
            <p:spPr>
              <a:xfrm>
                <a:off x="599559" y="5070023"/>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The Eat Well Guide</a:t>
                </a:r>
              </a:p>
            </p:txBody>
          </p:sp>
        </p:grpSp>
      </p:grpSp>
    </p:spTree>
    <p:extLst>
      <p:ext uri="{BB962C8B-B14F-4D97-AF65-F5344CB8AC3E}">
        <p14:creationId xmlns:p14="http://schemas.microsoft.com/office/powerpoint/2010/main" val="3818550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10;&#10;Description automatically generated">
            <a:extLst>
              <a:ext uri="{FF2B5EF4-FFF2-40B4-BE49-F238E27FC236}">
                <a16:creationId xmlns:a16="http://schemas.microsoft.com/office/drawing/2014/main" id="{D50FE4D2-7F57-8886-4B82-29091A0059FC}"/>
              </a:ext>
            </a:extLst>
          </p:cNvPr>
          <p:cNvPicPr>
            <a:picLocks noChangeAspect="1"/>
          </p:cNvPicPr>
          <p:nvPr/>
        </p:nvPicPr>
        <p:blipFill>
          <a:blip r:embed="rId2"/>
          <a:stretch>
            <a:fillRect/>
          </a:stretch>
        </p:blipFill>
        <p:spPr>
          <a:xfrm>
            <a:off x="7043738" y="503238"/>
            <a:ext cx="3006725" cy="3019425"/>
          </a:xfrm>
          <a:prstGeom prst="rect">
            <a:avLst/>
          </a:prstGeom>
        </p:spPr>
      </p:pic>
      <p:sp>
        <p:nvSpPr>
          <p:cNvPr id="4" name="TextBox 3">
            <a:extLst>
              <a:ext uri="{FF2B5EF4-FFF2-40B4-BE49-F238E27FC236}">
                <a16:creationId xmlns:a16="http://schemas.microsoft.com/office/drawing/2014/main" id="{4242C93E-5675-F3C9-A5F8-12C89F643BA0}"/>
              </a:ext>
            </a:extLst>
          </p:cNvPr>
          <p:cNvSpPr txBox="1"/>
          <p:nvPr/>
        </p:nvSpPr>
        <p:spPr>
          <a:xfrm>
            <a:off x="393700" y="1308100"/>
            <a:ext cx="697230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0" i="0" kern="1200" dirty="0">
                <a:latin typeface="Century Gothic"/>
                <a:ea typeface="Arial"/>
                <a:cs typeface="Arial"/>
              </a:rPr>
              <a:t>The following </a:t>
            </a:r>
            <a:r>
              <a:rPr lang="en-GB" sz="2400" b="1" i="0" kern="1200" dirty="0">
                <a:latin typeface="Century Gothic"/>
                <a:ea typeface="Arial"/>
                <a:cs typeface="Arial"/>
              </a:rPr>
              <a:t>eight pieces</a:t>
            </a:r>
            <a:r>
              <a:rPr lang="en-GB" sz="2400" b="0" i="0" kern="1200" dirty="0">
                <a:latin typeface="Century Gothic"/>
                <a:ea typeface="Arial"/>
                <a:cs typeface="Arial"/>
              </a:rPr>
              <a:t> of information must appear by law on food labels:</a:t>
            </a:r>
          </a:p>
          <a:p>
            <a:pPr marL="457200" indent="-457200" algn="l" rtl="0">
              <a:buAutoNum type="arabicPeriod"/>
            </a:pPr>
            <a:r>
              <a:rPr lang="en-GB" sz="2400" b="0" i="0" kern="1200" dirty="0">
                <a:latin typeface="Century Gothic"/>
                <a:ea typeface="Arial"/>
                <a:cs typeface="Arial"/>
              </a:rPr>
              <a:t>name of food or drink;</a:t>
            </a:r>
          </a:p>
          <a:p>
            <a:pPr marL="457200" indent="-457200" algn="l" rtl="0">
              <a:buAutoNum type="arabicPeriod"/>
            </a:pPr>
            <a:r>
              <a:rPr lang="en-GB" sz="2400" b="0" i="0" kern="1200" dirty="0">
                <a:latin typeface="Century Gothic"/>
                <a:ea typeface="Arial"/>
                <a:cs typeface="Arial"/>
              </a:rPr>
              <a:t>list of ingredients (including additives and allergens);</a:t>
            </a:r>
          </a:p>
          <a:p>
            <a:pPr marL="457200" indent="-457200" algn="l" rtl="0">
              <a:buAutoNum type="arabicPeriod"/>
            </a:pPr>
            <a:r>
              <a:rPr lang="en-GB" sz="2400" b="0" i="0" kern="1200" dirty="0">
                <a:latin typeface="Century Gothic"/>
                <a:ea typeface="Arial"/>
                <a:cs typeface="Arial"/>
              </a:rPr>
              <a:t>weight or volume;</a:t>
            </a:r>
          </a:p>
          <a:p>
            <a:pPr marL="457200" indent="-457200" algn="l" rtl="0">
              <a:buAutoNum type="arabicPeriod"/>
            </a:pPr>
            <a:r>
              <a:rPr lang="en-GB" sz="2400" b="0" i="0" kern="1200" dirty="0">
                <a:latin typeface="Century Gothic"/>
                <a:ea typeface="Arial"/>
                <a:cs typeface="Arial"/>
              </a:rPr>
              <a:t>date mark;</a:t>
            </a:r>
          </a:p>
          <a:p>
            <a:pPr marL="457200" indent="-457200" algn="l" rtl="0">
              <a:buAutoNum type="arabicPeriod"/>
            </a:pPr>
            <a:r>
              <a:rPr lang="en-GB" sz="2400" b="0" i="0" kern="1200" dirty="0">
                <a:latin typeface="Century Gothic"/>
                <a:ea typeface="Arial"/>
                <a:cs typeface="Arial"/>
              </a:rPr>
              <a:t>storage and preparation conditions;</a:t>
            </a:r>
          </a:p>
          <a:p>
            <a:pPr marL="457200" indent="-457200" algn="l" rtl="0">
              <a:buAutoNum type="arabicPeriod"/>
            </a:pPr>
            <a:r>
              <a:rPr lang="en-GB" sz="2400" b="0" i="0" kern="1200" dirty="0">
                <a:latin typeface="Century Gothic"/>
                <a:ea typeface="Arial"/>
                <a:cs typeface="Arial"/>
              </a:rPr>
              <a:t>name and address of the manufacturer, packer or seller;</a:t>
            </a:r>
          </a:p>
          <a:p>
            <a:pPr marL="457200" indent="-457200" algn="l" rtl="0">
              <a:buAutoNum type="arabicPeriod"/>
            </a:pPr>
            <a:r>
              <a:rPr lang="en-GB" sz="2400" b="0" i="0" kern="1200" dirty="0">
                <a:latin typeface="Century Gothic"/>
                <a:ea typeface="Arial"/>
                <a:cs typeface="Arial"/>
              </a:rPr>
              <a:t>country of origin and place of provenance;</a:t>
            </a:r>
          </a:p>
          <a:p>
            <a:pPr marL="457200" indent="-457200" algn="l" rtl="0">
              <a:buAutoNum type="arabicPeriod"/>
            </a:pPr>
            <a:r>
              <a:rPr lang="en-GB" sz="2400" b="0" i="0" kern="1200" dirty="0">
                <a:latin typeface="Century Gothic"/>
                <a:ea typeface="Arial"/>
                <a:cs typeface="Arial"/>
              </a:rPr>
              <a:t>nutrition information.</a:t>
            </a:r>
            <a:endParaRPr lang="en-GB" sz="2400" dirty="0">
              <a:cs typeface="Calibri" panose="020F0502020204030204"/>
            </a:endParaRPr>
          </a:p>
        </p:txBody>
      </p:sp>
      <p:sp>
        <p:nvSpPr>
          <p:cNvPr id="6" name="Rectangle 5">
            <a:extLst>
              <a:ext uri="{FF2B5EF4-FFF2-40B4-BE49-F238E27FC236}">
                <a16:creationId xmlns:a16="http://schemas.microsoft.com/office/drawing/2014/main" id="{2939FCAA-E6CC-7C16-04DF-2464F3A3C349}"/>
              </a:ext>
            </a:extLst>
          </p:cNvPr>
          <p:cNvSpPr/>
          <p:nvPr/>
        </p:nvSpPr>
        <p:spPr>
          <a:xfrm>
            <a:off x="398779" y="412568"/>
            <a:ext cx="6905535" cy="731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latin typeface="Century Gothic"/>
              </a:rPr>
              <a:t>Understanding food labelling...</a:t>
            </a:r>
            <a:endParaRPr lang="en-GB" sz="3200" b="1" dirty="0">
              <a:solidFill>
                <a:schemeClr val="tx1"/>
              </a:solidFill>
              <a:latin typeface="Century Gothic" panose="020B0502020202020204" pitchFamily="34" charset="0"/>
            </a:endParaRPr>
          </a:p>
        </p:txBody>
      </p:sp>
      <p:pic>
        <p:nvPicPr>
          <p:cNvPr id="7" name="Picture 7" descr="Logo, company name&#10;&#10;Description automatically generated">
            <a:extLst>
              <a:ext uri="{FF2B5EF4-FFF2-40B4-BE49-F238E27FC236}">
                <a16:creationId xmlns:a16="http://schemas.microsoft.com/office/drawing/2014/main" id="{9C43AC38-D3BB-975B-65E0-B5D7F7A29D30}"/>
              </a:ext>
            </a:extLst>
          </p:cNvPr>
          <p:cNvPicPr>
            <a:picLocks noChangeAspect="1"/>
          </p:cNvPicPr>
          <p:nvPr/>
        </p:nvPicPr>
        <p:blipFill rotWithShape="1">
          <a:blip r:embed="rId3"/>
          <a:srcRect l="9722"/>
          <a:stretch/>
        </p:blipFill>
        <p:spPr>
          <a:xfrm>
            <a:off x="9626600" y="342900"/>
            <a:ext cx="2451101" cy="2730500"/>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CDBAEA88-2084-D080-38B1-6E41DA1E2761}"/>
              </a:ext>
            </a:extLst>
          </p:cNvPr>
          <p:cNvPicPr>
            <a:picLocks noChangeAspect="1"/>
          </p:cNvPicPr>
          <p:nvPr/>
        </p:nvPicPr>
        <p:blipFill rotWithShape="1">
          <a:blip r:embed="rId4"/>
          <a:srcRect l="23611" r="23611"/>
          <a:stretch/>
        </p:blipFill>
        <p:spPr>
          <a:xfrm>
            <a:off x="10045700" y="3263900"/>
            <a:ext cx="1816102" cy="3429000"/>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0143C326-AD26-311A-0396-CE70E4D3DE89}"/>
              </a:ext>
            </a:extLst>
          </p:cNvPr>
          <p:cNvPicPr>
            <a:picLocks noChangeAspect="1"/>
          </p:cNvPicPr>
          <p:nvPr/>
        </p:nvPicPr>
        <p:blipFill>
          <a:blip r:embed="rId5"/>
          <a:stretch>
            <a:fillRect/>
          </a:stretch>
        </p:blipFill>
        <p:spPr>
          <a:xfrm>
            <a:off x="7175500" y="3606800"/>
            <a:ext cx="2743200" cy="2743200"/>
          </a:xfrm>
          <a:prstGeom prst="rect">
            <a:avLst/>
          </a:prstGeom>
        </p:spPr>
      </p:pic>
      <p:sp>
        <p:nvSpPr>
          <p:cNvPr id="12" name="TextBox 11">
            <a:extLst>
              <a:ext uri="{FF2B5EF4-FFF2-40B4-BE49-F238E27FC236}">
                <a16:creationId xmlns:a16="http://schemas.microsoft.com/office/drawing/2014/main" id="{82D17D74-31F5-2D20-AD6E-ED52E6B3DD80}"/>
              </a:ext>
            </a:extLst>
          </p:cNvPr>
          <p:cNvSpPr txBox="1"/>
          <p:nvPr/>
        </p:nvSpPr>
        <p:spPr>
          <a:xfrm>
            <a:off x="355600" y="6285884"/>
            <a:ext cx="6858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https://www.youtube.com/watch?v=OZOIEYQ0axo</a:t>
            </a:r>
            <a:endParaRPr lang="en-US" dirty="0"/>
          </a:p>
          <a:p>
            <a:endParaRPr lang="en-US" dirty="0">
              <a:cs typeface="Calibri"/>
            </a:endParaRPr>
          </a:p>
        </p:txBody>
      </p:sp>
    </p:spTree>
    <p:extLst>
      <p:ext uri="{BB962C8B-B14F-4D97-AF65-F5344CB8AC3E}">
        <p14:creationId xmlns:p14="http://schemas.microsoft.com/office/powerpoint/2010/main" val="1326079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66612" y="2246811"/>
            <a:ext cx="8546714" cy="2815823"/>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entury Gothic" panose="020B0502020202020204" pitchFamily="34" charset="0"/>
              </a:rPr>
              <a:t>Thinking about today’s lesson write down…</a:t>
            </a:r>
          </a:p>
          <a:p>
            <a:r>
              <a:rPr lang="en-GB" sz="3200" dirty="0">
                <a:solidFill>
                  <a:schemeClr val="tx1"/>
                </a:solidFill>
                <a:latin typeface="Century Gothic" panose="020B0502020202020204" pitchFamily="34" charset="0"/>
              </a:rPr>
              <a:t> </a:t>
            </a:r>
          </a:p>
          <a:p>
            <a:r>
              <a:rPr lang="en-GB" sz="3200" b="1" dirty="0">
                <a:solidFill>
                  <a:schemeClr val="tx1"/>
                </a:solidFill>
                <a:latin typeface="Century Gothic" panose="020B0502020202020204" pitchFamily="34" charset="0"/>
              </a:rPr>
              <a:t>5</a:t>
            </a:r>
            <a:r>
              <a:rPr lang="en-GB" sz="3200" dirty="0">
                <a:solidFill>
                  <a:schemeClr val="tx1"/>
                </a:solidFill>
                <a:latin typeface="Century Gothic" panose="020B0502020202020204" pitchFamily="34" charset="0"/>
              </a:rPr>
              <a:t>… keywords</a:t>
            </a:r>
          </a:p>
          <a:p>
            <a:r>
              <a:rPr lang="en-GB" sz="3200" b="1" dirty="0">
                <a:solidFill>
                  <a:schemeClr val="tx1"/>
                </a:solidFill>
                <a:latin typeface="Century Gothic" panose="020B0502020202020204" pitchFamily="34" charset="0"/>
              </a:rPr>
              <a:t>4… </a:t>
            </a:r>
            <a:r>
              <a:rPr lang="en-GB" sz="3200" dirty="0">
                <a:solidFill>
                  <a:schemeClr val="tx1"/>
                </a:solidFill>
                <a:latin typeface="Century Gothic" panose="020B0502020202020204" pitchFamily="34" charset="0"/>
              </a:rPr>
              <a:t>skills </a:t>
            </a:r>
          </a:p>
          <a:p>
            <a:r>
              <a:rPr lang="en-GB" sz="3200" b="1" dirty="0">
                <a:solidFill>
                  <a:schemeClr val="tx1"/>
                </a:solidFill>
                <a:latin typeface="Century Gothic" panose="020B0502020202020204" pitchFamily="34" charset="0"/>
              </a:rPr>
              <a:t>3… </a:t>
            </a:r>
            <a:r>
              <a:rPr lang="en-GB" sz="3200" dirty="0">
                <a:solidFill>
                  <a:schemeClr val="tx1"/>
                </a:solidFill>
                <a:latin typeface="Century Gothic" panose="020B0502020202020204" pitchFamily="34" charset="0"/>
              </a:rPr>
              <a:t>things you did well</a:t>
            </a:r>
          </a:p>
          <a:p>
            <a:r>
              <a:rPr lang="en-GB" sz="3200" b="1" dirty="0">
                <a:solidFill>
                  <a:schemeClr val="tx1"/>
                </a:solidFill>
                <a:latin typeface="Century Gothic" panose="020B0502020202020204" pitchFamily="34" charset="0"/>
              </a:rPr>
              <a:t>2</a:t>
            </a:r>
            <a:r>
              <a:rPr lang="en-GB" sz="3200" dirty="0">
                <a:solidFill>
                  <a:schemeClr val="tx1"/>
                </a:solidFill>
                <a:latin typeface="Century Gothic" panose="020B0502020202020204" pitchFamily="34" charset="0"/>
              </a:rPr>
              <a:t>… things you could improve</a:t>
            </a:r>
          </a:p>
          <a:p>
            <a:r>
              <a:rPr lang="en-GB" sz="3200" b="1" dirty="0">
                <a:solidFill>
                  <a:schemeClr val="tx1"/>
                </a:solidFill>
                <a:latin typeface="Century Gothic" panose="020B0502020202020204" pitchFamily="34" charset="0"/>
              </a:rPr>
              <a:t>1</a:t>
            </a:r>
            <a:r>
              <a:rPr lang="en-GB" sz="3200" dirty="0">
                <a:solidFill>
                  <a:schemeClr val="tx1"/>
                </a:solidFill>
                <a:latin typeface="Century Gothic" panose="020B0502020202020204" pitchFamily="34" charset="0"/>
              </a:rPr>
              <a:t>… sentence to summarise todays lesson</a:t>
            </a:r>
          </a:p>
        </p:txBody>
      </p:sp>
      <p:pic>
        <p:nvPicPr>
          <p:cNvPr id="1026" name="Picture 2" descr="5..4..3..2..1 - RG Magaz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0797" y="2703014"/>
            <a:ext cx="4991491" cy="251154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9178" y="357228"/>
            <a:ext cx="3383280" cy="8184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Century Gothic" panose="020B0502020202020204" pitchFamily="34" charset="0"/>
              </a:rPr>
              <a:t>Plenary Task</a:t>
            </a:r>
          </a:p>
        </p:txBody>
      </p:sp>
    </p:spTree>
    <p:extLst>
      <p:ext uri="{BB962C8B-B14F-4D97-AF65-F5344CB8AC3E}">
        <p14:creationId xmlns:p14="http://schemas.microsoft.com/office/powerpoint/2010/main" val="721161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133E2B-3AD4-5BD3-6E23-ECD8E4A0C7F3}"/>
              </a:ext>
            </a:extLst>
          </p:cNvPr>
          <p:cNvSpPr txBox="1"/>
          <p:nvPr/>
        </p:nvSpPr>
        <p:spPr>
          <a:xfrm>
            <a:off x="393700" y="1320800"/>
            <a:ext cx="6908800" cy="680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entury Gothic"/>
                <a:cs typeface="Arial"/>
              </a:rPr>
              <a:t>Date marks</a:t>
            </a:r>
            <a:r>
              <a:rPr lang="en-GB" sz="2400" dirty="0">
                <a:latin typeface="Century Gothic"/>
                <a:cs typeface="Arial"/>
              </a:rPr>
              <a:t> show by when food should be eaten. There are two types: </a:t>
            </a:r>
          </a:p>
          <a:p>
            <a:endParaRPr lang="en-GB" sz="2000" b="1" dirty="0">
              <a:cs typeface="Calibri"/>
            </a:endParaRPr>
          </a:p>
          <a:p>
            <a:pPr marL="457200" indent="-457200">
              <a:buAutoNum type="arabicPeriod"/>
            </a:pPr>
            <a:r>
              <a:rPr lang="en-GB" sz="2400" b="1" dirty="0">
                <a:latin typeface="Century Gothic"/>
                <a:cs typeface="Arial"/>
              </a:rPr>
              <a:t>‘use by’</a:t>
            </a:r>
          </a:p>
          <a:p>
            <a:r>
              <a:rPr lang="en-GB" sz="2000" dirty="0">
                <a:latin typeface="Century Gothic"/>
                <a:cs typeface="Arial"/>
              </a:rPr>
              <a:t>This is used on foods such as milk, cheese, meat and ready made pizzas. </a:t>
            </a:r>
            <a:endParaRPr lang="en-US" sz="2000">
              <a:ea typeface="+mn-lt"/>
              <a:cs typeface="+mn-lt"/>
            </a:endParaRPr>
          </a:p>
          <a:p>
            <a:r>
              <a:rPr lang="en-GB" sz="2000" dirty="0">
                <a:latin typeface="Century Gothic"/>
                <a:cs typeface="Arial"/>
              </a:rPr>
              <a:t>It shows the day/month, e.g. 8 Feb.</a:t>
            </a:r>
            <a:endParaRPr lang="en-US" sz="2000">
              <a:ea typeface="+mn-lt"/>
              <a:cs typeface="+mn-lt"/>
            </a:endParaRPr>
          </a:p>
          <a:p>
            <a:r>
              <a:rPr lang="en-GB" sz="2000" dirty="0">
                <a:latin typeface="Century Gothic"/>
                <a:cs typeface="Arial"/>
              </a:rPr>
              <a:t>After this date, the food is not safe to eat. </a:t>
            </a:r>
            <a:endParaRPr lang="en-US" sz="2000" dirty="0">
              <a:ea typeface="+mn-lt"/>
              <a:cs typeface="+mn-lt"/>
            </a:endParaRPr>
          </a:p>
          <a:p>
            <a:endParaRPr lang="en-GB" sz="2000" dirty="0">
              <a:latin typeface="Century Gothic"/>
              <a:cs typeface="Arial"/>
            </a:endParaRPr>
          </a:p>
          <a:p>
            <a:r>
              <a:rPr lang="en-GB" sz="2400" b="1" dirty="0">
                <a:latin typeface="Century Gothic"/>
                <a:cs typeface="Arial"/>
              </a:rPr>
              <a:t>2.   ‘best before’</a:t>
            </a:r>
          </a:p>
          <a:p>
            <a:r>
              <a:rPr lang="en-GB" sz="2000" dirty="0">
                <a:latin typeface="Century Gothic"/>
                <a:ea typeface="+mn-lt"/>
                <a:cs typeface="+mn-lt"/>
              </a:rPr>
              <a:t>This is used on foods such as canned beans, dried fruit, breakfast cereals and frozen peas. </a:t>
            </a:r>
            <a:endParaRPr lang="en-GB" sz="2000">
              <a:latin typeface="Century Gothic"/>
            </a:endParaRPr>
          </a:p>
          <a:p>
            <a:r>
              <a:rPr lang="en-GB" sz="2000" dirty="0">
                <a:latin typeface="Century Gothic"/>
                <a:ea typeface="+mn-lt"/>
                <a:cs typeface="+mn-lt"/>
              </a:rPr>
              <a:t>It shows the month/year, e.g. Feb ’20.</a:t>
            </a:r>
            <a:endParaRPr lang="en-GB" sz="2000">
              <a:latin typeface="Century Gothic"/>
            </a:endParaRPr>
          </a:p>
          <a:p>
            <a:r>
              <a:rPr lang="en-GB" sz="2000" dirty="0">
                <a:latin typeface="Century Gothic"/>
                <a:ea typeface="+mn-lt"/>
                <a:cs typeface="+mn-lt"/>
              </a:rPr>
              <a:t>After this date, the food will probably be safe to eat, but may not look or taste as good.</a:t>
            </a:r>
            <a:endParaRPr lang="en-GB" sz="2000" dirty="0">
              <a:latin typeface="Century Gothic"/>
            </a:endParaRPr>
          </a:p>
          <a:p>
            <a:endParaRPr lang="en-GB" sz="2400" dirty="0">
              <a:latin typeface="Century Gothic"/>
              <a:cs typeface="Arial"/>
            </a:endParaRPr>
          </a:p>
          <a:p>
            <a:endParaRPr lang="en-GB" sz="2400" dirty="0">
              <a:latin typeface="Century Gothic"/>
              <a:cs typeface="Arial"/>
            </a:endParaRPr>
          </a:p>
          <a:p>
            <a:endParaRPr lang="en-GB" sz="2400" dirty="0">
              <a:latin typeface="Century Gothic"/>
              <a:cs typeface="Arial"/>
            </a:endParaRPr>
          </a:p>
          <a:p>
            <a:endParaRPr lang="en-GB" sz="2400" dirty="0">
              <a:latin typeface="Century Gothic"/>
              <a:cs typeface="Arial"/>
            </a:endParaRPr>
          </a:p>
          <a:p>
            <a:endParaRPr lang="en-GB" sz="2400" dirty="0">
              <a:latin typeface="Century Gothic"/>
              <a:cs typeface="Arial"/>
            </a:endParaRPr>
          </a:p>
        </p:txBody>
      </p:sp>
      <p:sp>
        <p:nvSpPr>
          <p:cNvPr id="4" name="Rectangle 3">
            <a:extLst>
              <a:ext uri="{FF2B5EF4-FFF2-40B4-BE49-F238E27FC236}">
                <a16:creationId xmlns:a16="http://schemas.microsoft.com/office/drawing/2014/main" id="{4D5B728C-2325-2558-1D2E-2135ADD9A0CF}"/>
              </a:ext>
            </a:extLst>
          </p:cNvPr>
          <p:cNvSpPr/>
          <p:nvPr/>
        </p:nvSpPr>
        <p:spPr>
          <a:xfrm>
            <a:off x="398779" y="412568"/>
            <a:ext cx="6905535" cy="7312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b="1" dirty="0">
                <a:solidFill>
                  <a:schemeClr val="tx1"/>
                </a:solidFill>
                <a:latin typeface="Century Gothic"/>
              </a:rPr>
              <a:t>Other labels...</a:t>
            </a:r>
            <a:endParaRPr lang="en-GB" sz="3200" b="1" dirty="0">
              <a:solidFill>
                <a:schemeClr val="tx1"/>
              </a:solidFill>
              <a:latin typeface="Century Gothic" panose="020B0502020202020204" pitchFamily="34" charset="0"/>
            </a:endParaRPr>
          </a:p>
        </p:txBody>
      </p:sp>
      <p:pic>
        <p:nvPicPr>
          <p:cNvPr id="5" name="Picture 5" descr="A picture containing text, device&#10;&#10;Description automatically generated">
            <a:extLst>
              <a:ext uri="{FF2B5EF4-FFF2-40B4-BE49-F238E27FC236}">
                <a16:creationId xmlns:a16="http://schemas.microsoft.com/office/drawing/2014/main" id="{C46C7807-66BB-59D7-83EF-0E373EDFA89F}"/>
              </a:ext>
            </a:extLst>
          </p:cNvPr>
          <p:cNvPicPr>
            <a:picLocks noChangeAspect="1"/>
          </p:cNvPicPr>
          <p:nvPr/>
        </p:nvPicPr>
        <p:blipFill>
          <a:blip r:embed="rId2"/>
          <a:stretch>
            <a:fillRect/>
          </a:stretch>
        </p:blipFill>
        <p:spPr>
          <a:xfrm>
            <a:off x="7531100" y="427827"/>
            <a:ext cx="4267200" cy="2573346"/>
          </a:xfrm>
          <a:prstGeom prst="rect">
            <a:avLst/>
          </a:prstGeom>
        </p:spPr>
      </p:pic>
      <p:pic>
        <p:nvPicPr>
          <p:cNvPr id="6" name="Picture 6">
            <a:extLst>
              <a:ext uri="{FF2B5EF4-FFF2-40B4-BE49-F238E27FC236}">
                <a16:creationId xmlns:a16="http://schemas.microsoft.com/office/drawing/2014/main" id="{9552926C-0127-0826-A67A-0AB8F5F3393E}"/>
              </a:ext>
            </a:extLst>
          </p:cNvPr>
          <p:cNvPicPr>
            <a:picLocks noChangeAspect="1"/>
          </p:cNvPicPr>
          <p:nvPr/>
        </p:nvPicPr>
        <p:blipFill>
          <a:blip r:embed="rId3"/>
          <a:stretch>
            <a:fillRect/>
          </a:stretch>
        </p:blipFill>
        <p:spPr>
          <a:xfrm>
            <a:off x="7531100" y="3049727"/>
            <a:ext cx="4267200" cy="3196946"/>
          </a:xfrm>
          <a:prstGeom prst="rect">
            <a:avLst/>
          </a:prstGeom>
        </p:spPr>
      </p:pic>
    </p:spTree>
    <p:extLst>
      <p:ext uri="{BB962C8B-B14F-4D97-AF65-F5344CB8AC3E}">
        <p14:creationId xmlns:p14="http://schemas.microsoft.com/office/powerpoint/2010/main" val="2394593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4641" t="25260" r="9736" b="9635"/>
          <a:stretch/>
        </p:blipFill>
        <p:spPr>
          <a:xfrm>
            <a:off x="7315201" y="152399"/>
            <a:ext cx="4591050" cy="6558641"/>
          </a:xfrm>
          <a:prstGeom prst="rect">
            <a:avLst/>
          </a:prstGeom>
        </p:spPr>
      </p:pic>
      <p:graphicFrame>
        <p:nvGraphicFramePr>
          <p:cNvPr id="6" name="Table 5">
            <a:extLst>
              <a:ext uri="{FF2B5EF4-FFF2-40B4-BE49-F238E27FC236}">
                <a16:creationId xmlns:a16="http://schemas.microsoft.com/office/drawing/2014/main" id="{C3579BBB-8D45-4EFB-A19A-92B3103B3BC5}"/>
              </a:ext>
            </a:extLst>
          </p:cNvPr>
          <p:cNvGraphicFramePr>
            <a:graphicFrameLocks noGrp="1"/>
          </p:cNvGraphicFramePr>
          <p:nvPr>
            <p:extLst>
              <p:ext uri="{D42A27DB-BD31-4B8C-83A1-F6EECF244321}">
                <p14:modId xmlns:p14="http://schemas.microsoft.com/office/powerpoint/2010/main" val="1432717728"/>
              </p:ext>
            </p:extLst>
          </p:nvPr>
        </p:nvGraphicFramePr>
        <p:xfrm>
          <a:off x="398779" y="1329631"/>
          <a:ext cx="6649162" cy="3473262"/>
        </p:xfrm>
        <a:graphic>
          <a:graphicData uri="http://schemas.openxmlformats.org/drawingml/2006/table">
            <a:tbl>
              <a:tblPr firstRow="1" bandRow="1">
                <a:tableStyleId>{5C22544A-7EE6-4342-B048-85BDC9FD1C3A}</a:tableStyleId>
              </a:tblPr>
              <a:tblGrid>
                <a:gridCol w="858477">
                  <a:extLst>
                    <a:ext uri="{9D8B030D-6E8A-4147-A177-3AD203B41FA5}">
                      <a16:colId xmlns:a16="http://schemas.microsoft.com/office/drawing/2014/main" val="870473152"/>
                    </a:ext>
                  </a:extLst>
                </a:gridCol>
                <a:gridCol w="5790685">
                  <a:extLst>
                    <a:ext uri="{9D8B030D-6E8A-4147-A177-3AD203B41FA5}">
                      <a16:colId xmlns:a16="http://schemas.microsoft.com/office/drawing/2014/main" val="501447528"/>
                    </a:ext>
                  </a:extLst>
                </a:gridCol>
              </a:tblGrid>
              <a:tr h="355115">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For one of the packages shown, include some of the information legally required on food packaging. Annotate your work.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444155"/>
                  </a:ext>
                </a:extLst>
              </a:tr>
              <a:tr h="639351">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For two of the packages shown, include most of the information legally required on food packaging. Annotate your work.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04656"/>
                  </a:ext>
                </a:extLst>
              </a:tr>
              <a:tr h="639351">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For each of the packages shown, include all the information legally required on food packaging. Annotate your work.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03611"/>
                  </a:ext>
                </a:extLst>
              </a:tr>
              <a:tr h="639351">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For each of the packages shown, include all the information legally required on food packaging including the correct date mark. Annotate your work.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7267491"/>
                  </a:ext>
                </a:extLst>
              </a:tr>
              <a:tr h="0">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Century Gothic" panose="020B0502020202020204" pitchFamily="34" charset="0"/>
                        </a:rPr>
                        <a:t>For each of the packages shown, include all the information legally required on food packaging including the correct date mark. Annotate your work and explain why each piece of information is important.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137618"/>
                  </a:ext>
                </a:extLst>
              </a:tr>
            </a:tbl>
          </a:graphicData>
        </a:graphic>
      </p:graphicFrame>
      <p:sp>
        <p:nvSpPr>
          <p:cNvPr id="7" name="Rectangle 6">
            <a:extLst>
              <a:ext uri="{FF2B5EF4-FFF2-40B4-BE49-F238E27FC236}">
                <a16:creationId xmlns:a16="http://schemas.microsoft.com/office/drawing/2014/main" id="{4D5B728C-2325-2558-1D2E-2135ADD9A0CF}"/>
              </a:ext>
            </a:extLst>
          </p:cNvPr>
          <p:cNvSpPr/>
          <p:nvPr/>
        </p:nvSpPr>
        <p:spPr>
          <a:xfrm>
            <a:off x="398779" y="412568"/>
            <a:ext cx="6905535" cy="731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dirty="0">
                <a:solidFill>
                  <a:schemeClr val="tx1"/>
                </a:solidFill>
                <a:latin typeface="Century Gothic" panose="020B0502020202020204" pitchFamily="34" charset="0"/>
              </a:rPr>
              <a:t>To show your understanding of food labelling…</a:t>
            </a:r>
          </a:p>
        </p:txBody>
      </p:sp>
    </p:spTree>
    <p:extLst>
      <p:ext uri="{BB962C8B-B14F-4D97-AF65-F5344CB8AC3E}">
        <p14:creationId xmlns:p14="http://schemas.microsoft.com/office/powerpoint/2010/main" val="154050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NHS Poste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331" y="3369708"/>
            <a:ext cx="2412651" cy="31642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Image result for NHS Post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8607" y="3370217"/>
            <a:ext cx="2456060" cy="31705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Image result for NHS Poster">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292" y="3375636"/>
            <a:ext cx="2402819" cy="31513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rot="16200000">
            <a:off x="-837360" y="4627783"/>
            <a:ext cx="3164217" cy="648072"/>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WAGOLL</a:t>
            </a:r>
          </a:p>
        </p:txBody>
      </p:sp>
      <p:sp>
        <p:nvSpPr>
          <p:cNvPr id="11" name="Text Box 3"/>
          <p:cNvSpPr txBox="1">
            <a:spLocks noChangeArrowheads="1"/>
          </p:cNvSpPr>
          <p:nvPr/>
        </p:nvSpPr>
        <p:spPr bwMode="auto">
          <a:xfrm>
            <a:off x="8783114" y="3370217"/>
            <a:ext cx="3079831" cy="3159640"/>
          </a:xfrm>
          <a:prstGeom prst="rect">
            <a:avLst/>
          </a:prstGeom>
          <a:solidFill>
            <a:schemeClr val="bg1"/>
          </a:solidFill>
          <a:ln w="9525" algn="in">
            <a:solidFill>
              <a:srgbClr val="000000"/>
            </a:solidFill>
            <a:prstDash val="dash"/>
            <a:miter lim="800000"/>
            <a:headEnd/>
            <a:tailEnd/>
          </a:ln>
          <a:effec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 Gothic" panose="020B0502020202020204" pitchFamily="34" charset="0"/>
                <a:cs typeface="Arial" pitchFamily="34" charset="0"/>
              </a:rPr>
              <a:t>Good</a:t>
            </a:r>
            <a:r>
              <a:rPr kumimoji="0" lang="en-US" altLang="en-US" sz="1600" b="1" i="0" u="none" strike="noStrike" cap="none" normalizeH="0" dirty="0">
                <a:ln>
                  <a:noFill/>
                </a:ln>
                <a:solidFill>
                  <a:schemeClr val="tx1"/>
                </a:solidFill>
                <a:effectLst/>
                <a:latin typeface="Century Gothic" panose="020B0502020202020204" pitchFamily="34" charset="0"/>
                <a:cs typeface="Arial" pitchFamily="34" charset="0"/>
              </a:rPr>
              <a:t> posters are…</a:t>
            </a:r>
          </a:p>
          <a:p>
            <a:pPr marL="285750" marR="0" lvl="0" indent="-285750"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lang="en-US" altLang="en-US" sz="1600" baseline="0" dirty="0">
                <a:latin typeface="Century Gothic" panose="020B0502020202020204" pitchFamily="34" charset="0"/>
                <a:cs typeface="Arial" pitchFamily="34" charset="0"/>
              </a:rPr>
              <a:t>Colourful</a:t>
            </a:r>
          </a:p>
          <a:p>
            <a:pPr marL="285750" marR="0" lvl="0" indent="-285750"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1600" i="0" u="none" strike="noStrike" cap="none" normalizeH="0" dirty="0">
                <a:ln>
                  <a:noFill/>
                </a:ln>
                <a:solidFill>
                  <a:schemeClr val="tx1"/>
                </a:solidFill>
                <a:effectLst/>
                <a:latin typeface="Century Gothic" panose="020B0502020202020204" pitchFamily="34" charset="0"/>
                <a:cs typeface="Arial" pitchFamily="34" charset="0"/>
              </a:rPr>
              <a:t>Neat and tidy</a:t>
            </a:r>
          </a:p>
          <a:p>
            <a:pPr marL="285750" marR="0" lvl="0" indent="-285750"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lang="en-US" altLang="en-US" sz="1600" dirty="0">
                <a:latin typeface="Century Gothic" panose="020B0502020202020204" pitchFamily="34" charset="0"/>
                <a:cs typeface="Arial" pitchFamily="34" charset="0"/>
              </a:rPr>
              <a:t>Bold</a:t>
            </a:r>
          </a:p>
          <a:p>
            <a:pPr marL="285750" marR="0" lvl="0" indent="-285750"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1600" i="0" u="none" strike="noStrike" cap="none" normalizeH="0" dirty="0">
                <a:ln>
                  <a:noFill/>
                </a:ln>
                <a:solidFill>
                  <a:schemeClr val="tx1"/>
                </a:solidFill>
                <a:effectLst/>
                <a:latin typeface="Century Gothic" panose="020B0502020202020204" pitchFamily="34" charset="0"/>
                <a:cs typeface="Arial" pitchFamily="34" charset="0"/>
              </a:rPr>
              <a:t>Attractive – include a range of images</a:t>
            </a:r>
          </a:p>
          <a:p>
            <a:pPr marL="285750" marR="0" lvl="0" indent="-285750"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lang="en-US" altLang="en-US" sz="1600" dirty="0">
                <a:latin typeface="Century Gothic" panose="020B0502020202020204" pitchFamily="34" charset="0"/>
                <a:cs typeface="Arial" pitchFamily="34" charset="0"/>
              </a:rPr>
              <a:t>Informative</a:t>
            </a:r>
            <a:endParaRPr kumimoji="0" lang="en-US" altLang="en-US" sz="1600" i="0" u="none" strike="noStrike" cap="none" normalizeH="0" dirty="0">
              <a:ln>
                <a:noFill/>
              </a:ln>
              <a:solidFill>
                <a:schemeClr val="tx1"/>
              </a:solidFill>
              <a:effectLst/>
              <a:latin typeface="Century Gothic" panose="020B0502020202020204" pitchFamily="34" charset="0"/>
              <a:cs typeface="Arial" pitchFamily="34" charset="0"/>
            </a:endParaRPr>
          </a:p>
          <a:p>
            <a:pPr marL="285750" marR="0" lvl="0" indent="-285750"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endParaRPr kumimoji="0" lang="en-US" altLang="en-US" sz="1600" i="0" u="none" strike="noStrike" cap="none" normalizeH="0" baseline="0" dirty="0">
              <a:ln>
                <a:noFill/>
              </a:ln>
              <a:solidFill>
                <a:schemeClr val="tx1"/>
              </a:solidFill>
              <a:effectLst/>
              <a:latin typeface="Century Gothic" panose="020B0502020202020204" pitchFamily="34" charset="0"/>
              <a:cs typeface="Arial" pitchFamily="34" charset="0"/>
            </a:endParaRPr>
          </a:p>
          <a:p>
            <a:pPr marR="0" lvl="0" defTabSz="914400" rtl="0" eaLnBrk="1" fontAlgn="base" latinLnBrk="0" hangingPunct="1">
              <a:lnSpc>
                <a:spcPct val="100000"/>
              </a:lnSpc>
              <a:spcBef>
                <a:spcPct val="0"/>
              </a:spcBef>
              <a:spcAft>
                <a:spcPct val="0"/>
              </a:spcAft>
              <a:buClrTx/>
              <a:buSzTx/>
              <a:tabLst/>
            </a:pPr>
            <a:r>
              <a:rPr lang="en-US" altLang="en-US" sz="1600" b="1" dirty="0">
                <a:latin typeface="Century Gothic" panose="020B0502020202020204" pitchFamily="34" charset="0"/>
                <a:cs typeface="Arial" pitchFamily="34" charset="0"/>
              </a:rPr>
              <a:t>Good posters are not… </a:t>
            </a:r>
          </a:p>
          <a:p>
            <a:pPr marR="0" lvl="0" defTabSz="914400" rtl="0" eaLnBrk="1" fontAlgn="base" latinLnBrk="0" hangingPunct="1">
              <a:lnSpc>
                <a:spcPct val="100000"/>
              </a:lnSpc>
              <a:spcBef>
                <a:spcPct val="0"/>
              </a:spcBef>
              <a:spcAft>
                <a:spcPct val="0"/>
              </a:spcAft>
              <a:buClrTx/>
              <a:buSzTx/>
              <a:tabLst/>
            </a:pPr>
            <a:r>
              <a:rPr kumimoji="0" lang="en-US" altLang="en-US" sz="1600" i="0" u="none" strike="noStrike" cap="none" normalizeH="0" baseline="0" dirty="0">
                <a:ln>
                  <a:noFill/>
                </a:ln>
                <a:solidFill>
                  <a:schemeClr val="tx1"/>
                </a:solidFill>
                <a:effectLst/>
                <a:latin typeface="Century Gothic" panose="020B0502020202020204" pitchFamily="34" charset="0"/>
                <a:cs typeface="Arial" pitchFamily="34" charset="0"/>
              </a:rPr>
              <a:t>X  Plain</a:t>
            </a:r>
            <a:r>
              <a:rPr kumimoji="0" lang="en-US" altLang="en-US" sz="1600" i="0" u="none" strike="noStrike" cap="none" normalizeH="0" dirty="0">
                <a:ln>
                  <a:noFill/>
                </a:ln>
                <a:solidFill>
                  <a:schemeClr val="tx1"/>
                </a:solidFill>
                <a:effectLst/>
                <a:latin typeface="Century Gothic" panose="020B0502020202020204" pitchFamily="34" charset="0"/>
                <a:cs typeface="Arial" pitchFamily="34" charset="0"/>
              </a:rPr>
              <a:t> with a lot of white space</a:t>
            </a:r>
          </a:p>
          <a:p>
            <a:pPr marR="0" lvl="0" defTabSz="914400" rtl="0" eaLnBrk="1" fontAlgn="base" latinLnBrk="0" hangingPunct="1">
              <a:lnSpc>
                <a:spcPct val="100000"/>
              </a:lnSpc>
              <a:spcBef>
                <a:spcPct val="0"/>
              </a:spcBef>
              <a:spcAft>
                <a:spcPct val="0"/>
              </a:spcAft>
              <a:buClrTx/>
              <a:buSzTx/>
              <a:tabLst/>
            </a:pPr>
            <a:r>
              <a:rPr lang="en-US" altLang="en-US" sz="1600" dirty="0">
                <a:latin typeface="Century Gothic" panose="020B0502020202020204" pitchFamily="34" charset="0"/>
                <a:cs typeface="Arial" pitchFamily="34" charset="0"/>
              </a:rPr>
              <a:t>X  Untidy </a:t>
            </a:r>
            <a:endParaRPr kumimoji="0" lang="en-US" altLang="en-US" sz="1600" i="0" u="none" strike="noStrike" cap="none" normalizeH="0" baseline="0" dirty="0">
              <a:ln>
                <a:noFill/>
              </a:ln>
              <a:solidFill>
                <a:schemeClr val="tx1"/>
              </a:solidFill>
              <a:effectLst/>
              <a:latin typeface="Century Gothic" panose="020B0502020202020204"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609853467"/>
              </p:ext>
            </p:extLst>
          </p:nvPr>
        </p:nvGraphicFramePr>
        <p:xfrm>
          <a:off x="195943" y="279058"/>
          <a:ext cx="11782697" cy="2924219"/>
        </p:xfrm>
        <a:graphic>
          <a:graphicData uri="http://schemas.openxmlformats.org/drawingml/2006/table">
            <a:tbl>
              <a:tblPr firstRow="1" bandRow="1">
                <a:tableStyleId>{5C22544A-7EE6-4342-B048-85BDC9FD1C3A}</a:tableStyleId>
              </a:tblPr>
              <a:tblGrid>
                <a:gridCol w="692331">
                  <a:extLst>
                    <a:ext uri="{9D8B030D-6E8A-4147-A177-3AD203B41FA5}">
                      <a16:colId xmlns:a16="http://schemas.microsoft.com/office/drawing/2014/main" val="870473152"/>
                    </a:ext>
                  </a:extLst>
                </a:gridCol>
                <a:gridCol w="11090366">
                  <a:extLst>
                    <a:ext uri="{9D8B030D-6E8A-4147-A177-3AD203B41FA5}">
                      <a16:colId xmlns:a16="http://schemas.microsoft.com/office/drawing/2014/main" val="501447528"/>
                    </a:ext>
                  </a:extLst>
                </a:gridCol>
              </a:tblGrid>
              <a:tr h="497906">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entury Gothic" panose="020B0502020202020204" pitchFamily="34" charset="0"/>
                        </a:rPr>
                        <a:t>Design a poster that highlights</a:t>
                      </a:r>
                      <a:r>
                        <a:rPr lang="en-GB" sz="1400" b="0" baseline="0" dirty="0">
                          <a:solidFill>
                            <a:schemeClr val="tx1"/>
                          </a:solidFill>
                          <a:latin typeface="Century Gothic" panose="020B0502020202020204" pitchFamily="34" charset="0"/>
                        </a:rPr>
                        <a:t> some common hazards found in the kitchen. Your poster should include the words hazard, hygiene and safety. </a:t>
                      </a:r>
                      <a:endParaRPr lang="en-GB" sz="1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444155"/>
                  </a:ext>
                </a:extLst>
              </a:tr>
              <a:tr h="497906">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entury Gothic" panose="020B0502020202020204" pitchFamily="34" charset="0"/>
                        </a:rPr>
                        <a:t>Design a poster that highlights</a:t>
                      </a:r>
                      <a:r>
                        <a:rPr lang="en-GB" sz="1400" b="0" baseline="0" dirty="0">
                          <a:solidFill>
                            <a:schemeClr val="tx1"/>
                          </a:solidFill>
                          <a:latin typeface="Century Gothic" panose="020B0502020202020204" pitchFamily="34" charset="0"/>
                        </a:rPr>
                        <a:t> some common hazards found in the kitchen. Your poster should state what to do to avoid each hazard and include a range of keywords from todays learning. </a:t>
                      </a:r>
                      <a:endParaRPr lang="en-GB" sz="1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04656"/>
                  </a:ext>
                </a:extLst>
              </a:tr>
              <a:tr h="497906">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entury Gothic" panose="020B0502020202020204" pitchFamily="34" charset="0"/>
                        </a:rPr>
                        <a:t>Design a poster that highlights</a:t>
                      </a:r>
                      <a:r>
                        <a:rPr lang="en-GB" sz="1400" b="0" baseline="0" dirty="0">
                          <a:solidFill>
                            <a:schemeClr val="tx1"/>
                          </a:solidFill>
                          <a:latin typeface="Century Gothic" panose="020B0502020202020204" pitchFamily="34" charset="0"/>
                        </a:rPr>
                        <a:t> a range of common hazards found in the kitchen. Your poster should explain what to do to avoid each hazard and include a range of keywords from todays learning. </a:t>
                      </a:r>
                      <a:endParaRPr lang="en-GB" sz="1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03611"/>
                  </a:ext>
                </a:extLst>
              </a:tr>
              <a:tr h="497906">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entury Gothic" panose="020B0502020202020204" pitchFamily="34" charset="0"/>
                        </a:rPr>
                        <a:t>Design a poster that highlights</a:t>
                      </a:r>
                      <a:r>
                        <a:rPr lang="en-GB" sz="1400" b="0" baseline="0" dirty="0">
                          <a:solidFill>
                            <a:schemeClr val="tx1"/>
                          </a:solidFill>
                          <a:latin typeface="Century Gothic" panose="020B0502020202020204" pitchFamily="34" charset="0"/>
                        </a:rPr>
                        <a:t> a range of common hazards found in the kitchen. Your poster should explain what to do to avoid each hazard and include a range of keywords but in particular, the keyword cross contamination.</a:t>
                      </a:r>
                      <a:endParaRPr lang="en-GB" sz="1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7267491"/>
                  </a:ext>
                </a:extLst>
              </a:tr>
              <a:tr h="851579">
                <a:tc>
                  <a:txBody>
                    <a:bodyPr/>
                    <a:lstStyle/>
                    <a:p>
                      <a:endParaRPr lang="en-GB" sz="16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entury Gothic" panose="020B0502020202020204" pitchFamily="34" charset="0"/>
                        </a:rPr>
                        <a:t>Design a poster that highlights</a:t>
                      </a:r>
                      <a:r>
                        <a:rPr lang="en-GB" sz="1400" b="0" baseline="0" dirty="0">
                          <a:solidFill>
                            <a:schemeClr val="tx1"/>
                          </a:solidFill>
                          <a:latin typeface="Century Gothic" panose="020B0502020202020204" pitchFamily="34" charset="0"/>
                        </a:rPr>
                        <a:t> a range of common hazards found in the kitchen. Your poster should explain what to do to avoid each hazard and include a range of sophisticated keywords. Your poster should also explain what to do if each hazard occurred. </a:t>
                      </a:r>
                      <a:endParaRPr lang="en-GB" sz="14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137618"/>
                  </a:ext>
                </a:extLst>
              </a:tr>
            </a:tbl>
          </a:graphicData>
        </a:graphic>
      </p:graphicFrame>
    </p:spTree>
    <p:extLst>
      <p:ext uri="{BB962C8B-B14F-4D97-AF65-F5344CB8AC3E}">
        <p14:creationId xmlns:p14="http://schemas.microsoft.com/office/powerpoint/2010/main" val="259158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69B5AE-2CEC-4129-8DBB-A4901F2DFB3B}"/>
              </a:ext>
            </a:extLst>
          </p:cNvPr>
          <p:cNvSpPr/>
          <p:nvPr/>
        </p:nvSpPr>
        <p:spPr>
          <a:xfrm>
            <a:off x="2932970" y="1153537"/>
            <a:ext cx="9082567" cy="1007892"/>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dirty="0">
                <a:solidFill>
                  <a:schemeClr val="tx1"/>
                </a:solidFill>
                <a:latin typeface="Century Gothic"/>
              </a:rPr>
              <a:t>Learning Objectives</a:t>
            </a:r>
          </a:p>
          <a:p>
            <a:pPr marL="342900" indent="-342900">
              <a:buFont typeface="+mj-lt"/>
              <a:buAutoNum type="arabicPeriod"/>
            </a:pPr>
            <a:r>
              <a:rPr lang="en-GB" sz="1400" dirty="0">
                <a:solidFill>
                  <a:schemeClr val="tx1"/>
                </a:solidFill>
                <a:latin typeface="Century Gothic"/>
              </a:rPr>
              <a:t>To be able to explain how and when to use the bridge and claw grip</a:t>
            </a:r>
          </a:p>
          <a:p>
            <a:pPr marL="342900" indent="-342900">
              <a:buFont typeface="+mj-lt"/>
              <a:buAutoNum type="arabicPeriod"/>
            </a:pPr>
            <a:r>
              <a:rPr lang="en-GB" sz="1400" dirty="0">
                <a:solidFill>
                  <a:schemeClr val="tx1"/>
                </a:solidFill>
                <a:latin typeface="Century Gothic"/>
              </a:rPr>
              <a:t>To demonstrate how to use the bridge and claw grip by preparing a range of ingredients</a:t>
            </a:r>
          </a:p>
          <a:p>
            <a:pPr marL="342900" indent="-342900">
              <a:buFont typeface="+mj-lt"/>
              <a:buAutoNum type="arabicPeriod"/>
            </a:pPr>
            <a:r>
              <a:rPr lang="en-GB" sz="1400" dirty="0">
                <a:solidFill>
                  <a:schemeClr val="tx1"/>
                </a:solidFill>
                <a:latin typeface="Century Gothic"/>
              </a:rPr>
              <a:t>To work safely and hygienically in a food environment.</a:t>
            </a:r>
          </a:p>
        </p:txBody>
      </p:sp>
      <p:sp>
        <p:nvSpPr>
          <p:cNvPr id="2" name="Rounded Rectangle 1"/>
          <p:cNvSpPr/>
          <p:nvPr/>
        </p:nvSpPr>
        <p:spPr>
          <a:xfrm>
            <a:off x="2927211" y="234586"/>
            <a:ext cx="9081171" cy="81849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Knife Skills and Safety</a:t>
            </a:r>
          </a:p>
        </p:txBody>
      </p:sp>
      <p:pic>
        <p:nvPicPr>
          <p:cNvPr id="9" name="Picture 8"/>
          <p:cNvPicPr>
            <a:picLocks noChangeAspect="1"/>
          </p:cNvPicPr>
          <p:nvPr/>
        </p:nvPicPr>
        <p:blipFill rotWithShape="1">
          <a:blip r:embed="rId2"/>
          <a:srcRect l="3540" r="4707"/>
          <a:stretch/>
        </p:blipFill>
        <p:spPr>
          <a:xfrm rot="16200000">
            <a:off x="6456376" y="1067337"/>
            <a:ext cx="4365568" cy="6766663"/>
          </a:xfrm>
          <a:prstGeom prst="rect">
            <a:avLst/>
          </a:prstGeom>
        </p:spPr>
      </p:pic>
      <p:sp>
        <p:nvSpPr>
          <p:cNvPr id="11" name="Rectangle 10"/>
          <p:cNvSpPr/>
          <p:nvPr/>
        </p:nvSpPr>
        <p:spPr>
          <a:xfrm>
            <a:off x="2932970" y="2280799"/>
            <a:ext cx="2250891" cy="42258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tx1"/>
                </a:solidFill>
                <a:latin typeface="Century Gothic" panose="020B0502020202020204" pitchFamily="34" charset="0"/>
              </a:rPr>
              <a:t>Do it now task…</a:t>
            </a:r>
          </a:p>
          <a:p>
            <a:pPr algn="ctr"/>
            <a:endParaRPr lang="en-GB" b="1" dirty="0">
              <a:solidFill>
                <a:schemeClr val="tx1"/>
              </a:solidFill>
              <a:latin typeface="Century Gothic" panose="020B0502020202020204" pitchFamily="34" charset="0"/>
            </a:endParaRPr>
          </a:p>
          <a:p>
            <a:pPr algn="ctr"/>
            <a:r>
              <a:rPr lang="en-GB" dirty="0">
                <a:solidFill>
                  <a:schemeClr val="tx1"/>
                </a:solidFill>
                <a:latin typeface="Century Gothic" panose="020B0502020202020204" pitchFamily="34" charset="0"/>
              </a:rPr>
              <a:t>Which pieces of equipment can you identify?</a:t>
            </a:r>
          </a:p>
          <a:p>
            <a:pPr algn="ctr"/>
            <a:endParaRPr lang="en-GB" dirty="0">
              <a:solidFill>
                <a:schemeClr val="tx1"/>
              </a:solidFill>
              <a:latin typeface="Century Gothic"/>
            </a:endParaRPr>
          </a:p>
          <a:p>
            <a:pPr algn="ctr"/>
            <a:r>
              <a:rPr lang="en-GB" dirty="0">
                <a:solidFill>
                  <a:schemeClr val="tx1"/>
                </a:solidFill>
                <a:latin typeface="Century Gothic" panose="020B0502020202020204" pitchFamily="34" charset="0"/>
              </a:rPr>
              <a:t>Which pieces of equipment shown contain a blade?</a:t>
            </a:r>
          </a:p>
        </p:txBody>
      </p:sp>
      <p:grpSp>
        <p:nvGrpSpPr>
          <p:cNvPr id="16" name="Group 15">
            <a:extLst>
              <a:ext uri="{FF2B5EF4-FFF2-40B4-BE49-F238E27FC236}">
                <a16:creationId xmlns:a16="http://schemas.microsoft.com/office/drawing/2014/main" id="{458CC7E9-6DE6-C40A-B3C5-0958EB30215E}"/>
              </a:ext>
            </a:extLst>
          </p:cNvPr>
          <p:cNvGrpSpPr/>
          <p:nvPr/>
        </p:nvGrpSpPr>
        <p:grpSpPr>
          <a:xfrm>
            <a:off x="349469" y="234316"/>
            <a:ext cx="2441847" cy="6072538"/>
            <a:chOff x="349469" y="234316"/>
            <a:chExt cx="2441847" cy="6072538"/>
          </a:xfrm>
        </p:grpSpPr>
        <p:pic>
          <p:nvPicPr>
            <p:cNvPr id="4" name="Picture 3" descr="A black and red logo with a smiley face and a spoon and fork&#10;&#10;Description automatically generated">
              <a:extLst>
                <a:ext uri="{FF2B5EF4-FFF2-40B4-BE49-F238E27FC236}">
                  <a16:creationId xmlns:a16="http://schemas.microsoft.com/office/drawing/2014/main" id="{0A44C8EF-C7B2-19AA-866E-B4FD95C1927A}"/>
                </a:ext>
              </a:extLst>
            </p:cNvPr>
            <p:cNvPicPr>
              <a:picLocks noChangeAspect="1"/>
            </p:cNvPicPr>
            <p:nvPr/>
          </p:nvPicPr>
          <p:blipFill rotWithShape="1">
            <a:blip r:embed="rId3"/>
            <a:srcRect l="15789" r="15311" b="35252"/>
            <a:stretch/>
          </p:blipFill>
          <p:spPr>
            <a:xfrm>
              <a:off x="349469" y="234316"/>
              <a:ext cx="2441847" cy="1400061"/>
            </a:xfrm>
            <a:prstGeom prst="rect">
              <a:avLst/>
            </a:prstGeom>
          </p:spPr>
        </p:pic>
        <p:grpSp>
          <p:nvGrpSpPr>
            <p:cNvPr id="5" name="Group 4">
              <a:extLst>
                <a:ext uri="{FF2B5EF4-FFF2-40B4-BE49-F238E27FC236}">
                  <a16:creationId xmlns:a16="http://schemas.microsoft.com/office/drawing/2014/main" id="{467941EE-29F1-6530-41BB-309BB23AA369}"/>
                </a:ext>
              </a:extLst>
            </p:cNvPr>
            <p:cNvGrpSpPr/>
            <p:nvPr/>
          </p:nvGrpSpPr>
          <p:grpSpPr>
            <a:xfrm>
              <a:off x="352452" y="1739396"/>
              <a:ext cx="2429543" cy="4567458"/>
              <a:chOff x="352452" y="1739396"/>
              <a:chExt cx="2429543" cy="4567458"/>
            </a:xfrm>
          </p:grpSpPr>
          <p:sp>
            <p:nvSpPr>
              <p:cNvPr id="6" name="Call-out: Down Arrow 5">
                <a:extLst>
                  <a:ext uri="{FF2B5EF4-FFF2-40B4-BE49-F238E27FC236}">
                    <a16:creationId xmlns:a16="http://schemas.microsoft.com/office/drawing/2014/main" id="{C0193CC5-24EF-E9CD-76C2-5D5006FFBA6C}"/>
                  </a:ext>
                </a:extLst>
              </p:cNvPr>
              <p:cNvSpPr/>
              <p:nvPr/>
            </p:nvSpPr>
            <p:spPr>
              <a:xfrm>
                <a:off x="599559" y="2411296"/>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Hazards &amp; hygiene</a:t>
                </a:r>
              </a:p>
            </p:txBody>
          </p:sp>
          <p:sp>
            <p:nvSpPr>
              <p:cNvPr id="7" name="Call-out: Down Arrow 6">
                <a:extLst>
                  <a:ext uri="{FF2B5EF4-FFF2-40B4-BE49-F238E27FC236}">
                    <a16:creationId xmlns:a16="http://schemas.microsoft.com/office/drawing/2014/main" id="{4A7A9A6C-E23C-639F-F935-E334FF631798}"/>
                  </a:ext>
                </a:extLst>
              </p:cNvPr>
              <p:cNvSpPr/>
              <p:nvPr/>
            </p:nvSpPr>
            <p:spPr>
              <a:xfrm>
                <a:off x="599559" y="3088629"/>
                <a:ext cx="1891700" cy="631918"/>
              </a:xfrm>
              <a:prstGeom prst="downArrowCallout">
                <a:avLst/>
              </a:prstGeom>
              <a:solidFill>
                <a:srgbClr val="FF0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Working with knives</a:t>
                </a:r>
              </a:p>
            </p:txBody>
          </p:sp>
          <p:sp>
            <p:nvSpPr>
              <p:cNvPr id="10" name="Call-out: Down Arrow 9">
                <a:extLst>
                  <a:ext uri="{FF2B5EF4-FFF2-40B4-BE49-F238E27FC236}">
                    <a16:creationId xmlns:a16="http://schemas.microsoft.com/office/drawing/2014/main" id="{F62DEA11-FA7E-69A5-F9A8-7D5FFB1028CD}"/>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Designing food products</a:t>
                </a:r>
              </a:p>
            </p:txBody>
          </p:sp>
          <p:sp>
            <p:nvSpPr>
              <p:cNvPr id="12" name="Call-out: Down Arrow 11">
                <a:extLst>
                  <a:ext uri="{FF2B5EF4-FFF2-40B4-BE49-F238E27FC236}">
                    <a16:creationId xmlns:a16="http://schemas.microsoft.com/office/drawing/2014/main" id="{29C7D9D2-298A-602D-4DE9-74CFA0151528}"/>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tx1"/>
                    </a:solidFill>
                    <a:latin typeface="Century Gothic"/>
                    <a:cs typeface="Calibri"/>
                  </a:rPr>
                  <a:t>Temperature control</a:t>
                </a:r>
                <a:endParaRPr lang="en-US" sz="1200" dirty="0"/>
              </a:p>
            </p:txBody>
          </p:sp>
          <p:sp>
            <p:nvSpPr>
              <p:cNvPr id="13" name="Rectangle 12">
                <a:extLst>
                  <a:ext uri="{FF2B5EF4-FFF2-40B4-BE49-F238E27FC236}">
                    <a16:creationId xmlns:a16="http://schemas.microsoft.com/office/drawing/2014/main" id="{51175F7F-900B-9FCA-7CF7-3CDC01BA82AC}"/>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rPr>
                  <a:t>Food labelling</a:t>
                </a:r>
              </a:p>
            </p:txBody>
          </p:sp>
          <p:sp>
            <p:nvSpPr>
              <p:cNvPr id="14" name="Rectangle 13">
                <a:extLst>
                  <a:ext uri="{FF2B5EF4-FFF2-40B4-BE49-F238E27FC236}">
                    <a16:creationId xmlns:a16="http://schemas.microsoft.com/office/drawing/2014/main" id="{C2877394-3C6C-DD83-CA07-50EDD1FE71BF}"/>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15" name="Call-out: Down Arrow 14">
                <a:extLst>
                  <a:ext uri="{FF2B5EF4-FFF2-40B4-BE49-F238E27FC236}">
                    <a16:creationId xmlns:a16="http://schemas.microsoft.com/office/drawing/2014/main" id="{50122129-6796-AA6A-12B2-E36DCEBC4904}"/>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The Eat Well Guide</a:t>
                </a:r>
              </a:p>
            </p:txBody>
          </p:sp>
        </p:grpSp>
      </p:grpSp>
    </p:spTree>
    <p:extLst>
      <p:ext uri="{BB962C8B-B14F-4D97-AF65-F5344CB8AC3E}">
        <p14:creationId xmlns:p14="http://schemas.microsoft.com/office/powerpoint/2010/main" val="231109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26570" y="1315462"/>
            <a:ext cx="5705266" cy="298346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How…</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Create a claw by partly curling your fingers to look like a claw</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Press the tips of your fingers/nails against the food to be gripped</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Lean your fingers slightly forward so you cant see your nails when you look down</a:t>
            </a:r>
          </a:p>
          <a:p>
            <a:pPr marL="285750" indent="-285750">
              <a:buFont typeface="Arial" panose="020B0604020202020204" pitchFamily="34" charset="0"/>
              <a:buChar char="•"/>
            </a:pPr>
            <a:endParaRPr lang="en-GB" sz="1600" dirty="0">
              <a:solidFill>
                <a:schemeClr val="tx1"/>
              </a:solidFill>
              <a:latin typeface="Century Gothic" panose="020B0502020202020204" pitchFamily="34" charset="0"/>
            </a:endParaRPr>
          </a:p>
          <a:p>
            <a:r>
              <a:rPr lang="en-GB" b="1" dirty="0">
                <a:solidFill>
                  <a:schemeClr val="tx1"/>
                </a:solidFill>
                <a:latin typeface="Century Gothic" panose="020B0502020202020204" pitchFamily="34" charset="0"/>
              </a:rPr>
              <a:t>When.. </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Very helpful for securing items to be cut</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Best for cutting foods into chunks or slices</a:t>
            </a:r>
          </a:p>
        </p:txBody>
      </p:sp>
      <p:sp>
        <p:nvSpPr>
          <p:cNvPr id="13" name="Rectangle 12"/>
          <p:cNvSpPr/>
          <p:nvPr/>
        </p:nvSpPr>
        <p:spPr>
          <a:xfrm>
            <a:off x="6172200" y="1315462"/>
            <a:ext cx="5715000" cy="298346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Century Gothic" panose="020B0502020202020204" pitchFamily="34" charset="0"/>
              </a:rPr>
              <a:t>How…</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Make a bridge over the food with your hand </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Your fingers should be on one side and your thumb the other</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Hold the food to be cut between the fingers and thumb and place the knife under ‘the bridge’</a:t>
            </a:r>
          </a:p>
          <a:p>
            <a:pPr marL="285750" indent="-285750">
              <a:buFont typeface="Arial" panose="020B0604020202020204" pitchFamily="34" charset="0"/>
              <a:buChar char="•"/>
            </a:pPr>
            <a:endParaRPr lang="en-GB" sz="1600" dirty="0">
              <a:solidFill>
                <a:schemeClr val="tx1"/>
              </a:solidFill>
              <a:latin typeface="Century Gothic" panose="020B0502020202020204" pitchFamily="34" charset="0"/>
            </a:endParaRPr>
          </a:p>
          <a:p>
            <a:r>
              <a:rPr lang="en-GB" b="1" dirty="0">
                <a:solidFill>
                  <a:schemeClr val="tx1"/>
                </a:solidFill>
                <a:latin typeface="Century Gothic" panose="020B0502020202020204" pitchFamily="34" charset="0"/>
              </a:rPr>
              <a:t>When.. </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Very helpful for cutting something in half</a:t>
            </a:r>
          </a:p>
          <a:p>
            <a:pPr marL="285750" indent="-285750">
              <a:buFont typeface="Arial" panose="020B0604020202020204" pitchFamily="34" charset="0"/>
              <a:buChar char="•"/>
            </a:pPr>
            <a:r>
              <a:rPr lang="en-GB" sz="1600" dirty="0">
                <a:solidFill>
                  <a:schemeClr val="tx1"/>
                </a:solidFill>
                <a:latin typeface="Century Gothic" panose="020B0502020202020204" pitchFamily="34" charset="0"/>
              </a:rPr>
              <a:t>Great for cutting circular items like tomatoes</a:t>
            </a:r>
          </a:p>
        </p:txBody>
      </p:sp>
      <p:pic>
        <p:nvPicPr>
          <p:cNvPr id="6" name="UhIRGJJdDXU"/>
          <p:cNvPicPr>
            <a:picLocks noRot="1" noChangeAspect="1"/>
          </p:cNvPicPr>
          <p:nvPr>
            <a:videoFile r:link="rId1"/>
          </p:nvPr>
        </p:nvPicPr>
        <p:blipFill>
          <a:blip r:embed="rId4"/>
          <a:stretch>
            <a:fillRect/>
          </a:stretch>
        </p:blipFill>
        <p:spPr>
          <a:xfrm>
            <a:off x="326570" y="4472857"/>
            <a:ext cx="3807510" cy="2141725"/>
          </a:xfrm>
          <a:prstGeom prst="rect">
            <a:avLst/>
          </a:prstGeom>
        </p:spPr>
      </p:pic>
      <p:sp>
        <p:nvSpPr>
          <p:cNvPr id="7" name="Rounded Rectangle 6"/>
          <p:cNvSpPr/>
          <p:nvPr/>
        </p:nvSpPr>
        <p:spPr>
          <a:xfrm>
            <a:off x="1298215" y="906098"/>
            <a:ext cx="3108960"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 Claw Grip  </a:t>
            </a:r>
          </a:p>
        </p:txBody>
      </p:sp>
      <p:sp>
        <p:nvSpPr>
          <p:cNvPr id="8" name="Rectangle 7"/>
          <p:cNvSpPr/>
          <p:nvPr/>
        </p:nvSpPr>
        <p:spPr>
          <a:xfrm>
            <a:off x="326570" y="259865"/>
            <a:ext cx="11560630" cy="54979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When working with sharp knives we use </a:t>
            </a:r>
            <a:r>
              <a:rPr lang="en-GB" b="1" dirty="0">
                <a:solidFill>
                  <a:schemeClr val="tx1"/>
                </a:solidFill>
                <a:latin typeface="Century Gothic" panose="020B0502020202020204" pitchFamily="34" charset="0"/>
              </a:rPr>
              <a:t>two types of grip </a:t>
            </a:r>
            <a:r>
              <a:rPr lang="en-GB" dirty="0">
                <a:solidFill>
                  <a:schemeClr val="tx1"/>
                </a:solidFill>
                <a:latin typeface="Century Gothic" panose="020B0502020202020204" pitchFamily="34" charset="0"/>
              </a:rPr>
              <a:t>to make sure we are working safely… </a:t>
            </a:r>
          </a:p>
        </p:txBody>
      </p:sp>
      <p:sp>
        <p:nvSpPr>
          <p:cNvPr id="9" name="Rounded Rectangle 8"/>
          <p:cNvSpPr/>
          <p:nvPr/>
        </p:nvSpPr>
        <p:spPr>
          <a:xfrm>
            <a:off x="7241753" y="906098"/>
            <a:ext cx="3108960"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 Bridge Grip  </a:t>
            </a:r>
          </a:p>
        </p:txBody>
      </p:sp>
      <p:pic>
        <p:nvPicPr>
          <p:cNvPr id="5" name="qN0GCLXfHWY"/>
          <p:cNvPicPr>
            <a:picLocks noRot="1" noChangeAspect="1"/>
          </p:cNvPicPr>
          <p:nvPr>
            <a:videoFile r:link="rId2"/>
          </p:nvPr>
        </p:nvPicPr>
        <p:blipFill>
          <a:blip r:embed="rId5"/>
          <a:stretch>
            <a:fillRect/>
          </a:stretch>
        </p:blipFill>
        <p:spPr>
          <a:xfrm>
            <a:off x="8062023" y="4472857"/>
            <a:ext cx="3825177" cy="2151662"/>
          </a:xfrm>
          <a:prstGeom prst="rect">
            <a:avLst/>
          </a:prstGeom>
        </p:spPr>
      </p:pic>
      <p:sp>
        <p:nvSpPr>
          <p:cNvPr id="17" name="Double Brace 16"/>
          <p:cNvSpPr/>
          <p:nvPr/>
        </p:nvSpPr>
        <p:spPr>
          <a:xfrm>
            <a:off x="4134081" y="4472857"/>
            <a:ext cx="3742594" cy="2151662"/>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lang="en-GB" sz="2000" b="1" dirty="0">
                <a:latin typeface="Century Gothic" panose="020B0502020202020204" pitchFamily="34" charset="0"/>
              </a:rPr>
              <a:t> Things to remember…</a:t>
            </a:r>
          </a:p>
          <a:p>
            <a:pPr marL="342900" indent="-342900">
              <a:buFont typeface="Wingdings" panose="05000000000000000000" pitchFamily="2" charset="2"/>
              <a:buChar char="ü"/>
            </a:pPr>
            <a:r>
              <a:rPr lang="en-GB" dirty="0">
                <a:latin typeface="Century Gothic" panose="020B0502020202020204" pitchFamily="34" charset="0"/>
              </a:rPr>
              <a:t>Concentrate </a:t>
            </a:r>
          </a:p>
          <a:p>
            <a:pPr marL="342900" indent="-342900">
              <a:buFont typeface="Wingdings" panose="05000000000000000000" pitchFamily="2" charset="2"/>
              <a:buChar char="ü"/>
            </a:pPr>
            <a:r>
              <a:rPr lang="en-GB" dirty="0">
                <a:latin typeface="Century Gothic" panose="020B0502020202020204" pitchFamily="34" charset="0"/>
              </a:rPr>
              <a:t>Always cut down on to the board</a:t>
            </a:r>
          </a:p>
          <a:p>
            <a:pPr marL="342900" indent="-342900">
              <a:buFont typeface="Wingdings" panose="05000000000000000000" pitchFamily="2" charset="2"/>
              <a:buChar char="ü"/>
            </a:pPr>
            <a:r>
              <a:rPr lang="en-GB" dirty="0">
                <a:latin typeface="Century Gothic" panose="020B0502020202020204" pitchFamily="34" charset="0"/>
              </a:rPr>
              <a:t> Use a flat side on a food whenever possible</a:t>
            </a:r>
          </a:p>
          <a:p>
            <a:pPr marL="342900" indent="-342900">
              <a:buFont typeface="Wingdings" panose="05000000000000000000" pitchFamily="2" charset="2"/>
              <a:buChar char="ü"/>
            </a:pPr>
            <a:r>
              <a:rPr lang="en-GB" dirty="0">
                <a:latin typeface="Century Gothic" panose="020B0502020202020204" pitchFamily="34" charset="0"/>
              </a:rPr>
              <a:t>Use the right sized knife</a:t>
            </a:r>
          </a:p>
          <a:p>
            <a:endParaRPr lang="en-GB" dirty="0"/>
          </a:p>
        </p:txBody>
      </p:sp>
    </p:spTree>
    <p:extLst>
      <p:ext uri="{BB962C8B-B14F-4D97-AF65-F5344CB8AC3E}">
        <p14:creationId xmlns:p14="http://schemas.microsoft.com/office/powerpoint/2010/main" val="635074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79" y="1371598"/>
            <a:ext cx="10855235" cy="1214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Simple Coleslaw</a:t>
            </a:r>
          </a:p>
        </p:txBody>
      </p:sp>
      <p:sp>
        <p:nvSpPr>
          <p:cNvPr id="5" name="Rounded Rectangle 4"/>
          <p:cNvSpPr/>
          <p:nvPr/>
        </p:nvSpPr>
        <p:spPr>
          <a:xfrm>
            <a:off x="1789612" y="431073"/>
            <a:ext cx="8556171" cy="116259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Mini Practical </a:t>
            </a:r>
          </a:p>
        </p:txBody>
      </p:sp>
      <p:sp>
        <p:nvSpPr>
          <p:cNvPr id="6" name="Rectangle 5">
            <a:extLst>
              <a:ext uri="{FF2B5EF4-FFF2-40B4-BE49-F238E27FC236}">
                <a16:creationId xmlns:a16="http://schemas.microsoft.com/office/drawing/2014/main" id="{8B69B5AE-2CEC-4129-8DBB-A4901F2DFB3B}"/>
              </a:ext>
            </a:extLst>
          </p:cNvPr>
          <p:cNvSpPr/>
          <p:nvPr/>
        </p:nvSpPr>
        <p:spPr>
          <a:xfrm>
            <a:off x="640079" y="2776954"/>
            <a:ext cx="10855235" cy="1246407"/>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rPr>
              <a:t>Learning Objectives</a:t>
            </a:r>
          </a:p>
          <a:p>
            <a:pPr marL="342900" indent="-342900">
              <a:buFont typeface="+mj-lt"/>
              <a:buAutoNum type="arabicPeriod"/>
            </a:pPr>
            <a:r>
              <a:rPr lang="en-GB" sz="2000" dirty="0">
                <a:solidFill>
                  <a:schemeClr val="tx1"/>
                </a:solidFill>
                <a:latin typeface="Century Gothic" panose="020B0502020202020204" pitchFamily="34" charset="0"/>
              </a:rPr>
              <a:t>To recognise the differences between the bridge and claw grip. </a:t>
            </a:r>
          </a:p>
          <a:p>
            <a:pPr marL="342900" indent="-342900">
              <a:buFont typeface="+mj-lt"/>
              <a:buAutoNum type="arabicPeriod"/>
            </a:pPr>
            <a:r>
              <a:rPr lang="en-GB" sz="2000" dirty="0">
                <a:solidFill>
                  <a:schemeClr val="tx1"/>
                </a:solidFill>
                <a:latin typeface="Century Gothic" panose="020B0502020202020204" pitchFamily="34" charset="0"/>
              </a:rPr>
              <a:t>To be able to identify and correctly use different coloured chopping boards. </a:t>
            </a:r>
          </a:p>
        </p:txBody>
      </p:sp>
      <p:sp>
        <p:nvSpPr>
          <p:cNvPr id="7" name="Rectangle 6">
            <a:extLst>
              <a:ext uri="{FF2B5EF4-FFF2-40B4-BE49-F238E27FC236}">
                <a16:creationId xmlns:a16="http://schemas.microsoft.com/office/drawing/2014/main" id="{8B69B5AE-2CEC-4129-8DBB-A4901F2DFB3B}"/>
              </a:ext>
            </a:extLst>
          </p:cNvPr>
          <p:cNvSpPr/>
          <p:nvPr/>
        </p:nvSpPr>
        <p:spPr>
          <a:xfrm>
            <a:off x="6178732" y="4196866"/>
            <a:ext cx="5316582" cy="2011929"/>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Practical Procedure...</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Apron on </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Hair tied back</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Hands washed</a:t>
            </a:r>
          </a:p>
          <a:p>
            <a:pPr marL="285750" indent="-285750">
              <a:buFont typeface="Wingdings" panose="05000000000000000000" pitchFamily="2" charset="2"/>
              <a:buChar char="F"/>
            </a:pPr>
            <a:r>
              <a:rPr lang="en-GB" sz="2000" dirty="0">
                <a:solidFill>
                  <a:schemeClr val="tx1"/>
                </a:solidFill>
                <a:latin typeface="Century Gothic" panose="020B0502020202020204" pitchFamily="34" charset="0"/>
              </a:rPr>
              <a:t>Stood behind desk</a:t>
            </a:r>
          </a:p>
        </p:txBody>
      </p:sp>
      <p:sp>
        <p:nvSpPr>
          <p:cNvPr id="8" name="Double Brace 7"/>
          <p:cNvSpPr/>
          <p:nvPr/>
        </p:nvSpPr>
        <p:spPr>
          <a:xfrm>
            <a:off x="640079" y="4292245"/>
            <a:ext cx="5355772" cy="1141904"/>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dirty="0"/>
              <a:t> </a:t>
            </a:r>
            <a:r>
              <a:rPr lang="en-GB" sz="2800" dirty="0">
                <a:latin typeface="Century Gothic" panose="020B0502020202020204" pitchFamily="34" charset="0"/>
              </a:rPr>
              <a:t>Be an </a:t>
            </a:r>
            <a:r>
              <a:rPr lang="en-GB" sz="3200" b="1" dirty="0">
                <a:latin typeface="Century Gothic" panose="020B0502020202020204" pitchFamily="34" charset="0"/>
              </a:rPr>
              <a:t>organised</a:t>
            </a:r>
            <a:r>
              <a:rPr lang="en-GB" sz="2800" dirty="0">
                <a:latin typeface="Century Gothic" panose="020B0502020202020204" pitchFamily="34" charset="0"/>
              </a:rPr>
              <a:t> learner</a:t>
            </a:r>
            <a:endParaRPr lang="en-GB" dirty="0"/>
          </a:p>
        </p:txBody>
      </p:sp>
    </p:spTree>
    <p:extLst>
      <p:ext uri="{BB962C8B-B14F-4D97-AF65-F5344CB8AC3E}">
        <p14:creationId xmlns:p14="http://schemas.microsoft.com/office/powerpoint/2010/main" val="242064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9B5AE-2CEC-4129-8DBB-A4901F2DFB3B}"/>
              </a:ext>
            </a:extLst>
          </p:cNvPr>
          <p:cNvSpPr/>
          <p:nvPr/>
        </p:nvSpPr>
        <p:spPr>
          <a:xfrm>
            <a:off x="2786327" y="243736"/>
            <a:ext cx="9009433" cy="95139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latin typeface="Century Gothic" panose="020B0502020202020204" pitchFamily="34" charset="0"/>
              </a:rPr>
              <a:t>Learning Objectives</a:t>
            </a:r>
          </a:p>
          <a:p>
            <a:pPr marL="342900" indent="-342900" algn="r">
              <a:buFont typeface="+mj-lt"/>
              <a:buAutoNum type="arabicPeriod"/>
            </a:pPr>
            <a:r>
              <a:rPr lang="en-GB" sz="1600" dirty="0">
                <a:solidFill>
                  <a:schemeClr val="tx1"/>
                </a:solidFill>
                <a:latin typeface="Century Gothic" panose="020B0502020202020204" pitchFamily="34" charset="0"/>
              </a:rPr>
              <a:t>To recognise the differences between the bridge and claw grip. </a:t>
            </a:r>
          </a:p>
          <a:p>
            <a:pPr marL="342900" indent="-342900" algn="r">
              <a:buFont typeface="+mj-lt"/>
              <a:buAutoNum type="arabicPeriod"/>
            </a:pPr>
            <a:r>
              <a:rPr lang="en-GB" sz="1600" dirty="0">
                <a:solidFill>
                  <a:schemeClr val="tx1"/>
                </a:solidFill>
                <a:latin typeface="Century Gothic" panose="020B0502020202020204" pitchFamily="34" charset="0"/>
              </a:rPr>
              <a:t>To be able to identify and correctly use different coloured chopping boards. </a:t>
            </a:r>
          </a:p>
        </p:txBody>
      </p:sp>
      <p:sp>
        <p:nvSpPr>
          <p:cNvPr id="4" name="Rounded Rectangle 3"/>
          <p:cNvSpPr/>
          <p:nvPr/>
        </p:nvSpPr>
        <p:spPr>
          <a:xfrm>
            <a:off x="382651" y="354646"/>
            <a:ext cx="2687121" cy="7295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Century Gothic" panose="020B0502020202020204" pitchFamily="34" charset="0"/>
              </a:rPr>
              <a:t>Knife Skills</a:t>
            </a:r>
          </a:p>
        </p:txBody>
      </p:sp>
      <p:sp>
        <p:nvSpPr>
          <p:cNvPr id="6" name="Rounded Rectangle 5"/>
          <p:cNvSpPr/>
          <p:nvPr/>
        </p:nvSpPr>
        <p:spPr>
          <a:xfrm>
            <a:off x="9108639" y="1319100"/>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 Claw Grip  </a:t>
            </a:r>
          </a:p>
        </p:txBody>
      </p:sp>
      <p:sp>
        <p:nvSpPr>
          <p:cNvPr id="7" name="Rounded Rectangle 6"/>
          <p:cNvSpPr/>
          <p:nvPr/>
        </p:nvSpPr>
        <p:spPr>
          <a:xfrm>
            <a:off x="9108639" y="2181532"/>
            <a:ext cx="2687121" cy="7515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 Bridge Grip  </a:t>
            </a:r>
          </a:p>
        </p:txBody>
      </p:sp>
      <p:pic>
        <p:nvPicPr>
          <p:cNvPr id="8" name="Picture 7"/>
          <p:cNvPicPr>
            <a:picLocks noChangeAspect="1"/>
          </p:cNvPicPr>
          <p:nvPr/>
        </p:nvPicPr>
        <p:blipFill>
          <a:blip r:embed="rId2"/>
          <a:stretch>
            <a:fillRect/>
          </a:stretch>
        </p:blipFill>
        <p:spPr>
          <a:xfrm>
            <a:off x="382651" y="1319101"/>
            <a:ext cx="2687121" cy="1779894"/>
          </a:xfrm>
          <a:prstGeom prst="rect">
            <a:avLst/>
          </a:prstGeom>
        </p:spPr>
      </p:pic>
      <p:pic>
        <p:nvPicPr>
          <p:cNvPr id="9" name="Picture 8"/>
          <p:cNvPicPr>
            <a:picLocks noChangeAspect="1"/>
          </p:cNvPicPr>
          <p:nvPr/>
        </p:nvPicPr>
        <p:blipFill>
          <a:blip r:embed="rId3"/>
          <a:stretch>
            <a:fillRect/>
          </a:stretch>
        </p:blipFill>
        <p:spPr>
          <a:xfrm>
            <a:off x="382650" y="3098995"/>
            <a:ext cx="2687121" cy="1779894"/>
          </a:xfrm>
          <a:prstGeom prst="rect">
            <a:avLst/>
          </a:prstGeom>
        </p:spPr>
      </p:pic>
      <p:pic>
        <p:nvPicPr>
          <p:cNvPr id="10" name="Picture 9"/>
          <p:cNvPicPr>
            <a:picLocks noChangeAspect="1"/>
          </p:cNvPicPr>
          <p:nvPr/>
        </p:nvPicPr>
        <p:blipFill>
          <a:blip r:embed="rId4"/>
          <a:stretch>
            <a:fillRect/>
          </a:stretch>
        </p:blipFill>
        <p:spPr>
          <a:xfrm>
            <a:off x="382650" y="4878889"/>
            <a:ext cx="2687121" cy="1779894"/>
          </a:xfrm>
          <a:prstGeom prst="rect">
            <a:avLst/>
          </a:prstGeom>
        </p:spPr>
      </p:pic>
      <p:sp>
        <p:nvSpPr>
          <p:cNvPr id="11" name="Rectangle 10">
            <a:extLst>
              <a:ext uri="{FF2B5EF4-FFF2-40B4-BE49-F238E27FC236}">
                <a16:creationId xmlns:a16="http://schemas.microsoft.com/office/drawing/2014/main" id="{8B69B5AE-2CEC-4129-8DBB-A4901F2DFB3B}"/>
              </a:ext>
            </a:extLst>
          </p:cNvPr>
          <p:cNvSpPr/>
          <p:nvPr/>
        </p:nvSpPr>
        <p:spPr>
          <a:xfrm>
            <a:off x="3226053" y="1319100"/>
            <a:ext cx="5726302" cy="2991643"/>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u="sng" dirty="0">
                <a:solidFill>
                  <a:schemeClr val="tx1"/>
                </a:solidFill>
                <a:latin typeface="Century Gothic" panose="020B0502020202020204" pitchFamily="34" charset="0"/>
              </a:rPr>
              <a:t>Simple Coleslaw</a:t>
            </a:r>
          </a:p>
          <a:p>
            <a:pPr marL="342900" indent="-342900">
              <a:buAutoNum type="arabicPeriod"/>
            </a:pPr>
            <a:r>
              <a:rPr lang="en-GB" dirty="0">
                <a:solidFill>
                  <a:schemeClr val="tx1"/>
                </a:solidFill>
                <a:latin typeface="Century Gothic" panose="020B0502020202020204" pitchFamily="34" charset="0"/>
              </a:rPr>
              <a:t>Carefully peel and cut the carrot into batons (sticks). Put in the large bowl.</a:t>
            </a:r>
          </a:p>
          <a:p>
            <a:pPr marL="342900" indent="-342900">
              <a:buAutoNum type="arabicPeriod"/>
            </a:pPr>
            <a:r>
              <a:rPr lang="en-GB" dirty="0">
                <a:solidFill>
                  <a:schemeClr val="tx1"/>
                </a:solidFill>
                <a:latin typeface="Century Gothic" panose="020B0502020202020204" pitchFamily="34" charset="0"/>
              </a:rPr>
              <a:t>Peel and grate the apple. Be careful not to grate the core. Add to the bowl. </a:t>
            </a:r>
          </a:p>
          <a:p>
            <a:pPr marL="342900" indent="-342900">
              <a:buAutoNum type="arabicPeriod"/>
            </a:pPr>
            <a:r>
              <a:rPr lang="en-GB" dirty="0">
                <a:solidFill>
                  <a:schemeClr val="tx1"/>
                </a:solidFill>
                <a:latin typeface="Century Gothic" panose="020B0502020202020204" pitchFamily="34" charset="0"/>
              </a:rPr>
              <a:t>Thinly cut the cabbage into thin even slices and add to the bowl. </a:t>
            </a:r>
          </a:p>
          <a:p>
            <a:pPr marL="342900" indent="-342900">
              <a:buAutoNum type="arabicPeriod"/>
            </a:pPr>
            <a:r>
              <a:rPr lang="en-GB" dirty="0">
                <a:solidFill>
                  <a:schemeClr val="tx1"/>
                </a:solidFill>
                <a:latin typeface="Century Gothic" panose="020B0502020202020204" pitchFamily="34" charset="0"/>
              </a:rPr>
              <a:t>Finally, measure 4 tablespoons (largest) of mayonnaise and mix in the bowl. </a:t>
            </a:r>
          </a:p>
          <a:p>
            <a:pPr marL="342900" indent="-342900">
              <a:buAutoNum type="arabicPeriod"/>
            </a:pPr>
            <a:endParaRPr lang="en-GB" sz="1600" dirty="0">
              <a:solidFill>
                <a:schemeClr val="tx1"/>
              </a:solidFill>
              <a:latin typeface="Century Gothic" panose="020B0502020202020204" pitchFamily="34" charset="0"/>
            </a:endParaRPr>
          </a:p>
        </p:txBody>
      </p:sp>
      <p:sp>
        <p:nvSpPr>
          <p:cNvPr id="12" name="Rounded Rectangle 11"/>
          <p:cNvSpPr/>
          <p:nvPr/>
        </p:nvSpPr>
        <p:spPr>
          <a:xfrm>
            <a:off x="8520807" y="3098995"/>
            <a:ext cx="3274953" cy="257028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solidFill>
                  <a:schemeClr val="tx1"/>
                </a:solidFill>
                <a:latin typeface="Century Gothic" panose="020B0502020202020204" pitchFamily="34" charset="0"/>
              </a:rPr>
              <a:t>Equipment</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Green chopping board</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Sharp vegetable knife</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Vegetable peeler</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Grater</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Tablespoon </a:t>
            </a:r>
          </a:p>
          <a:p>
            <a:pPr marL="171450" indent="-171450">
              <a:buFont typeface="Arial" panose="020B0604020202020204" pitchFamily="34" charset="0"/>
              <a:buChar char="•"/>
            </a:pPr>
            <a:r>
              <a:rPr lang="en-GB" dirty="0">
                <a:solidFill>
                  <a:schemeClr val="tx1"/>
                </a:solidFill>
                <a:latin typeface="Century Gothic" panose="020B0502020202020204" pitchFamily="34" charset="0"/>
              </a:rPr>
              <a:t>Bowl</a:t>
            </a:r>
          </a:p>
          <a:p>
            <a:pPr algn="ctr"/>
            <a:endParaRPr lang="en-GB" sz="1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595527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E0E4D2019C941AC4AFBE304DA1537" ma:contentTypeVersion="30" ma:contentTypeDescription="Create a new document." ma:contentTypeScope="" ma:versionID="3ad8c22e5f93ffd00d826137c18a9c9e">
  <xsd:schema xmlns:xsd="http://www.w3.org/2001/XMLSchema" xmlns:xs="http://www.w3.org/2001/XMLSchema" xmlns:p="http://schemas.microsoft.com/office/2006/metadata/properties" xmlns:ns2="67dda040-bd71-4138-b1f8-6648106f10bf" xmlns:ns3="d16f0c8a-ddc3-47ca-892b-fee0bf80f838" targetNamespace="http://schemas.microsoft.com/office/2006/metadata/properties" ma:root="true" ma:fieldsID="65db182944a782fe3494e9586057d58a" ns2:_="" ns3:_="">
    <xsd:import namespace="67dda040-bd71-4138-b1f8-6648106f10bf"/>
    <xsd:import namespace="d16f0c8a-ddc3-47ca-892b-fee0bf80f838"/>
    <xsd:element name="properties">
      <xsd:complexType>
        <xsd:sequence>
          <xsd:element name="documentManagement">
            <xsd:complexType>
              <xsd:all>
                <xsd:element ref="ns2:j1c91ee9a1f243e1a58ccba367377f4c" minOccurs="0"/>
                <xsd:element ref="ns2:TaxCatchAll" minOccurs="0"/>
                <xsd:element ref="ns2:fe393c3c3a05488bb4433fd7ca262934" minOccurs="0"/>
                <xsd:element ref="ns2:ce43bc2bd6534578bdbd467bef38c623" minOccurs="0"/>
                <xsd:element ref="ns2:j18cb74c942d4bfb913e2d9cc7c8bb09" minOccurs="0"/>
                <xsd:element ref="ns2:m511509ae7a14136b6b5828787c8a1e3"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DateTaken" minOccurs="0"/>
                <xsd:element ref="ns3:MediaLengthInSeconds" minOccurs="0"/>
                <xsd:element ref="ns3:MediaServiceObjectDetectorVersions"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a040-bd71-4138-b1f8-6648106f10bf" elementFormDefault="qualified">
    <xsd:import namespace="http://schemas.microsoft.com/office/2006/documentManagement/types"/>
    <xsd:import namespace="http://schemas.microsoft.com/office/infopath/2007/PartnerControls"/>
    <xsd:element name="j1c91ee9a1f243e1a58ccba367377f4c" ma:index="9" nillable="true" ma:taxonomy="true" ma:internalName="j1c91ee9a1f243e1a58ccba367377f4c" ma:taxonomyFieldName="Topic" ma:displayName="Topic" ma:fieldId="{31c91ee9-a1f2-43e1-a58c-cba367377f4c}" ma:sspId="bc673a2a-d5e0-4858-ab22-c7b93c95df47" ma:termSetId="1588c163-af2a-4302-a24d-645c3e33a94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7fb2e775-b93d-4039-976c-205b8de2ea4d}" ma:internalName="TaxCatchAll" ma:showField="CatchAllData" ma:web="67dda040-bd71-4138-b1f8-6648106f10bf">
      <xsd:complexType>
        <xsd:complexContent>
          <xsd:extension base="dms:MultiChoiceLookup">
            <xsd:sequence>
              <xsd:element name="Value" type="dms:Lookup" maxOccurs="unbounded" minOccurs="0" nillable="true"/>
            </xsd:sequence>
          </xsd:extension>
        </xsd:complexContent>
      </xsd:complexType>
    </xsd:element>
    <xsd:element name="fe393c3c3a05488bb4433fd7ca262934" ma:index="12" nillable="true" ma:taxonomy="true" ma:internalName="fe393c3c3a05488bb4433fd7ca262934" ma:taxonomyFieldName="Staff_x0020_Category" ma:displayName="Staff Category" ma:fieldId="{fe393c3c-3a05-488b-b443-3fd7ca262934}" ma:sspId="bc673a2a-d5e0-4858-ab22-c7b93c95df47" ma:termSetId="048d42ae-b96e-445a-90de-db53c755bf0e" ma:anchorId="00000000-0000-0000-0000-000000000000" ma:open="false" ma:isKeyword="false">
      <xsd:complexType>
        <xsd:sequence>
          <xsd:element ref="pc:Terms" minOccurs="0" maxOccurs="1"/>
        </xsd:sequence>
      </xsd:complexType>
    </xsd:element>
    <xsd:element name="ce43bc2bd6534578bdbd467bef38c623" ma:index="14" nillable="true" ma:taxonomy="true" ma:internalName="ce43bc2bd6534578bdbd467bef38c623" ma:taxonomyFieldName="Exam_x0020_Board" ma:displayName="Exam Board" ma:fieldId="{ce43bc2b-d653-4578-bdbd-467bef38c623}" ma:sspId="bc673a2a-d5e0-4858-ab22-c7b93c95df47" ma:termSetId="d745dbf0-6330-4c0c-81bc-fcfd2d2d65ad" ma:anchorId="00000000-0000-0000-0000-000000000000" ma:open="false" ma:isKeyword="false">
      <xsd:complexType>
        <xsd:sequence>
          <xsd:element ref="pc:Terms" minOccurs="0" maxOccurs="1"/>
        </xsd:sequence>
      </xsd:complexType>
    </xsd:element>
    <xsd:element name="j18cb74c942d4bfb913e2d9cc7c8bb09" ma:index="16" nillable="true" ma:taxonomy="true" ma:internalName="j18cb74c942d4bfb913e2d9cc7c8bb09" ma:taxonomyFieldName="Week" ma:displayName="Week" ma:fieldId="{318cb74c-942d-4bfb-913e-2d9cc7c8bb09}" ma:sspId="bc673a2a-d5e0-4858-ab22-c7b93c95df47" ma:termSetId="fa1aa850-a0a8-4848-94e4-64b7f8cda215" ma:anchorId="00000000-0000-0000-0000-000000000000" ma:open="false" ma:isKeyword="false">
      <xsd:complexType>
        <xsd:sequence>
          <xsd:element ref="pc:Terms" minOccurs="0" maxOccurs="1"/>
        </xsd:sequence>
      </xsd:complexType>
    </xsd:element>
    <xsd:element name="m511509ae7a14136b6b5828787c8a1e3" ma:index="18" nillable="true" ma:taxonomy="true" ma:internalName="m511509ae7a14136b6b5828787c8a1e3" ma:taxonomyFieldName="Term" ma:displayName="Term" ma:fieldId="{6511509a-e7a1-4136-b6b5-828787c8a1e3}" ma:sspId="bc673a2a-d5e0-4858-ab22-c7b93c95df47" ma:termSetId="a228869f-15c6-4f63-8a4c-066dc6f673be"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Design" ma:internalName="Curriculum_x0020_Subject">
      <xsd:simpleType>
        <xsd:restriction base="dms:Text"/>
      </xsd:simple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6f0c8a-ddc3-47ca-892b-fee0bf80f838"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bc673a2a-d5e0-4858-ab22-c7b93c95df47" ma:termSetId="09814cd3-568e-fe90-9814-8d621ff8fb84" ma:anchorId="fba54fb3-c3e1-fe81-a776-ca4b69148c4d" ma:open="true" ma:isKeyword="false">
      <xsd:complexType>
        <xsd:sequence>
          <xsd:element ref="pc:Terms" minOccurs="0" maxOccurs="1"/>
        </xsd:sequence>
      </xsd:complex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SearchProperties" ma:index="3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16f0c8a-ddc3-47ca-892b-fee0bf80f838" xsi:nil="true"/>
    <CurriculumSubject xmlns="67dda040-bd71-4138-b1f8-6648106f10bf">Design</CurriculumSubject>
    <SharedWithUsers xmlns="67dda040-bd71-4138-b1f8-6648106f10bf">
      <UserInfo>
        <DisplayName/>
        <AccountId xsi:nil="true"/>
        <AccountType/>
      </UserInfo>
    </SharedWithUsers>
    <ce43bc2bd6534578bdbd467bef38c623 xmlns="67dda040-bd71-4138-b1f8-6648106f10bf">
      <Terms xmlns="http://schemas.microsoft.com/office/infopath/2007/PartnerControls"/>
    </ce43bc2bd6534578bdbd467bef38c623>
    <j18cb74c942d4bfb913e2d9cc7c8bb09 xmlns="67dda040-bd71-4138-b1f8-6648106f10bf">
      <Terms xmlns="http://schemas.microsoft.com/office/infopath/2007/PartnerControls"/>
    </j18cb74c942d4bfb913e2d9cc7c8bb09>
    <m511509ae7a14136b6b5828787c8a1e3 xmlns="67dda040-bd71-4138-b1f8-6648106f10bf">
      <Terms xmlns="http://schemas.microsoft.com/office/infopath/2007/PartnerControls"/>
    </m511509ae7a14136b6b5828787c8a1e3>
    <Year xmlns="67dda040-bd71-4138-b1f8-6648106f10bf" xsi:nil="true"/>
    <lcf76f155ced4ddcb4097134ff3c332f xmlns="d16f0c8a-ddc3-47ca-892b-fee0bf80f838">
      <Terms xmlns="http://schemas.microsoft.com/office/infopath/2007/PartnerControls"/>
    </lcf76f155ced4ddcb4097134ff3c332f>
    <PersonalIdentificationData xmlns="67dda040-bd71-4138-b1f8-6648106f10bf" xsi:nil="true"/>
    <KeyStage xmlns="67dda040-bd71-4138-b1f8-6648106f10bf" xsi:nil="true"/>
    <j1c91ee9a1f243e1a58ccba367377f4c xmlns="67dda040-bd71-4138-b1f8-6648106f10bf">
      <Terms xmlns="http://schemas.microsoft.com/office/infopath/2007/PartnerControls"/>
    </j1c91ee9a1f243e1a58ccba367377f4c>
    <CustomTags xmlns="67dda040-bd71-4138-b1f8-6648106f10bf" xsi:nil="true"/>
    <TaxCatchAll xmlns="67dda040-bd71-4138-b1f8-6648106f10bf" xsi:nil="true"/>
    <fe393c3c3a05488bb4433fd7ca262934 xmlns="67dda040-bd71-4138-b1f8-6648106f10bf">
      <Terms xmlns="http://schemas.microsoft.com/office/infopath/2007/PartnerControls"/>
    </fe393c3c3a05488bb4433fd7ca262934>
    <Lesson xmlns="67dda040-bd71-4138-b1f8-6648106f10b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AC2C24-6673-46D6-81EF-04279A609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dda040-bd71-4138-b1f8-6648106f10bf"/>
    <ds:schemaRef ds:uri="d16f0c8a-ddc3-47ca-892b-fee0bf80f8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959DDD-B593-46C6-A757-BC7A58B2AD32}">
  <ds:schemaRefs>
    <ds:schemaRef ds:uri="http://schemas.microsoft.com/office/2006/metadata/properties"/>
    <ds:schemaRef ds:uri="http://schemas.microsoft.com/office/infopath/2007/PartnerControls"/>
    <ds:schemaRef ds:uri="d16f0c8a-ddc3-47ca-892b-fee0bf80f838"/>
    <ds:schemaRef ds:uri="67dda040-bd71-4138-b1f8-6648106f10bf"/>
  </ds:schemaRefs>
</ds:datastoreItem>
</file>

<file path=customXml/itemProps3.xml><?xml version="1.0" encoding="utf-8"?>
<ds:datastoreItem xmlns:ds="http://schemas.openxmlformats.org/officeDocument/2006/customXml" ds:itemID="{FFAFE643-2091-478A-8194-8B630E239D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16849</TotalTime>
  <Words>4561</Words>
  <Application>Microsoft Office PowerPoint</Application>
  <PresentationFormat>Widescreen</PresentationFormat>
  <Paragraphs>561</Paragraphs>
  <Slides>41</Slides>
  <Notes>2</Notes>
  <HiddenSlides>0</HiddenSlides>
  <MMClips>3</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Clayton</dc:creator>
  <cp:lastModifiedBy>Mrs Clayton</cp:lastModifiedBy>
  <cp:revision>1076</cp:revision>
  <dcterms:created xsi:type="dcterms:W3CDTF">2020-11-27T09:56:48Z</dcterms:created>
  <dcterms:modified xsi:type="dcterms:W3CDTF">2024-05-17T18:57:58Z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SharedFileIndex">
    <vt:lpwstr/>
  </property>
  <property fmtid="{D5CDD505-2E9C-101B-9397-08002B2CF9AE}" pid="5" name="_ExtendedDescription">
    <vt:lpwstr/>
  </property>
  <property fmtid="{D5CDD505-2E9C-101B-9397-08002B2CF9AE}" pid="6" name="_SourceUrl">
    <vt:lpwstr/>
  </property>
  <property fmtid="{D5CDD505-2E9C-101B-9397-08002B2CF9AE}" pid="7" name="ContentTypeId">
    <vt:lpwstr>0x010100065E0E4D2019C941AC4AFBE304DA1537</vt:lpwstr>
  </property>
  <property fmtid="{D5CDD505-2E9C-101B-9397-08002B2CF9AE}" pid="8" name="Order">
    <vt:lpwstr>396800.000000000</vt:lpwstr>
  </property>
  <property fmtid="{D5CDD505-2E9C-101B-9397-08002B2CF9AE}" pid="9" name="Staff Category">
    <vt:lpwstr/>
  </property>
  <property fmtid="{D5CDD505-2E9C-101B-9397-08002B2CF9AE}" pid="10" name="Topic">
    <vt:lpwstr/>
  </property>
  <property fmtid="{D5CDD505-2E9C-101B-9397-08002B2CF9AE}" pid="11" name="MediaServiceImageTags">
    <vt:lpwstr/>
  </property>
  <property fmtid="{D5CDD505-2E9C-101B-9397-08002B2CF9AE}" pid="12" name="Term">
    <vt:lpwstr/>
  </property>
  <property fmtid="{D5CDD505-2E9C-101B-9397-08002B2CF9AE}" pid="13" name="Week">
    <vt:lpwstr/>
  </property>
  <property fmtid="{D5CDD505-2E9C-101B-9397-08002B2CF9AE}" pid="14" name="Exam Board">
    <vt:lpwstr/>
  </property>
</Properties>
</file>