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68" r:id="rId5"/>
    <p:sldId id="257" r:id="rId6"/>
    <p:sldId id="266" r:id="rId7"/>
    <p:sldId id="258" r:id="rId8"/>
    <p:sldId id="260" r:id="rId9"/>
    <p:sldId id="259" r:id="rId10"/>
    <p:sldId id="263" r:id="rId11"/>
    <p:sldId id="264" r:id="rId12"/>
    <p:sldId id="261" r:id="rId13"/>
    <p:sldId id="262" r:id="rId14"/>
    <p:sldId id="265"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4D1084-82A2-4982-BD09-394B6F11EE95}" v="1" dt="2023-07-20T13:01:07.469"/>
    <p1510:client id="{BE2BAD02-B900-489A-B4B0-B3DA223F3CF4}" v="4" dt="2023-07-20T11:29:19.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86155" autoAdjust="0"/>
  </p:normalViewPr>
  <p:slideViewPr>
    <p:cSldViewPr snapToGrid="0">
      <p:cViewPr varScale="1">
        <p:scale>
          <a:sx n="94" d="100"/>
          <a:sy n="94" d="100"/>
        </p:scale>
        <p:origin x="94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6BFC7-0959-48FD-A62F-E7A95EB93F6E}" type="datetimeFigureOut">
              <a:rPr lang="en-GB" smtClean="0"/>
              <a:t>20/07/2023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A4B4DC-E5ED-4F55-8B08-B059462CFBE3}" type="slidenum">
              <a:rPr lang="en-GB" smtClean="0"/>
              <a:t>‹#›</a:t>
            </a:fld>
            <a:endParaRPr lang="en-GB"/>
          </a:p>
        </p:txBody>
      </p:sp>
    </p:spTree>
    <p:extLst>
      <p:ext uri="{BB962C8B-B14F-4D97-AF65-F5344CB8AC3E}">
        <p14:creationId xmlns:p14="http://schemas.microsoft.com/office/powerpoint/2010/main" val="756831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a list of student responses. How are their words similar?</a:t>
            </a:r>
          </a:p>
        </p:txBody>
      </p:sp>
      <p:sp>
        <p:nvSpPr>
          <p:cNvPr id="4" name="Slide Number Placeholder 3"/>
          <p:cNvSpPr>
            <a:spLocks noGrp="1"/>
          </p:cNvSpPr>
          <p:nvPr>
            <p:ph type="sldNum" sz="quarter" idx="5"/>
          </p:nvPr>
        </p:nvSpPr>
        <p:spPr/>
        <p:txBody>
          <a:bodyPr/>
          <a:lstStyle/>
          <a:p>
            <a:fld id="{FCA4B4DC-E5ED-4F55-8B08-B059462CFBE3}" type="slidenum">
              <a:rPr lang="en-GB" smtClean="0"/>
              <a:t>2</a:t>
            </a:fld>
            <a:endParaRPr lang="en-GB"/>
          </a:p>
        </p:txBody>
      </p:sp>
    </p:spTree>
    <p:extLst>
      <p:ext uri="{BB962C8B-B14F-4D97-AF65-F5344CB8AC3E}">
        <p14:creationId xmlns:p14="http://schemas.microsoft.com/office/powerpoint/2010/main" val="2896329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 to get students with different accents to read aloud the poem.</a:t>
            </a:r>
          </a:p>
        </p:txBody>
      </p:sp>
      <p:sp>
        <p:nvSpPr>
          <p:cNvPr id="4" name="Slide Number Placeholder 3"/>
          <p:cNvSpPr>
            <a:spLocks noGrp="1"/>
          </p:cNvSpPr>
          <p:nvPr>
            <p:ph type="sldNum" sz="quarter" idx="5"/>
          </p:nvPr>
        </p:nvSpPr>
        <p:spPr/>
        <p:txBody>
          <a:bodyPr/>
          <a:lstStyle/>
          <a:p>
            <a:fld id="{FCA4B4DC-E5ED-4F55-8B08-B059462CFBE3}" type="slidenum">
              <a:rPr lang="en-GB" smtClean="0"/>
              <a:t>3</a:t>
            </a:fld>
            <a:endParaRPr lang="en-GB"/>
          </a:p>
        </p:txBody>
      </p:sp>
    </p:spTree>
    <p:extLst>
      <p:ext uri="{BB962C8B-B14F-4D97-AF65-F5344CB8AC3E}">
        <p14:creationId xmlns:p14="http://schemas.microsoft.com/office/powerpoint/2010/main" val="1461392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Only watch first 2 minutes of this documentary. Students to take notes on what they see.</a:t>
            </a:r>
          </a:p>
        </p:txBody>
      </p:sp>
      <p:sp>
        <p:nvSpPr>
          <p:cNvPr id="4" name="Slide Number Placeholder 3"/>
          <p:cNvSpPr>
            <a:spLocks noGrp="1"/>
          </p:cNvSpPr>
          <p:nvPr>
            <p:ph type="sldNum" sz="quarter" idx="5"/>
          </p:nvPr>
        </p:nvSpPr>
        <p:spPr/>
        <p:txBody>
          <a:bodyPr/>
          <a:lstStyle/>
          <a:p>
            <a:fld id="{FCA4B4DC-E5ED-4F55-8B08-B059462CFBE3}" type="slidenum">
              <a:rPr lang="en-GB" smtClean="0"/>
              <a:t>4</a:t>
            </a:fld>
            <a:endParaRPr lang="en-GB"/>
          </a:p>
        </p:txBody>
      </p:sp>
    </p:spTree>
    <p:extLst>
      <p:ext uri="{BB962C8B-B14F-4D97-AF65-F5344CB8AC3E}">
        <p14:creationId xmlns:p14="http://schemas.microsoft.com/office/powerpoint/2010/main" val="1165122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8479-CDAB-4948-8930-5C3F1CEF58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684A373-8D04-4319-A0C1-65CAABE6FC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3FFCC4-22EC-4255-88AB-90E4F8017F0A}"/>
              </a:ext>
            </a:extLst>
          </p:cNvPr>
          <p:cNvSpPr>
            <a:spLocks noGrp="1"/>
          </p:cNvSpPr>
          <p:nvPr>
            <p:ph type="dt" sz="half" idx="10"/>
          </p:nvPr>
        </p:nvSpPr>
        <p:spPr/>
        <p:txBody>
          <a:bodyPr/>
          <a:lstStyle/>
          <a:p>
            <a:fld id="{61793E14-E1E5-4455-BB94-445943834AE1}" type="datetimeFigureOut">
              <a:rPr lang="en-GB" smtClean="0"/>
              <a:t>20/07/2023</a:t>
            </a:fld>
            <a:endParaRPr lang="en-GB"/>
          </a:p>
        </p:txBody>
      </p:sp>
      <p:sp>
        <p:nvSpPr>
          <p:cNvPr id="5" name="Footer Placeholder 4">
            <a:extLst>
              <a:ext uri="{FF2B5EF4-FFF2-40B4-BE49-F238E27FC236}">
                <a16:creationId xmlns:a16="http://schemas.microsoft.com/office/drawing/2014/main" id="{0069FD3B-15EB-4BE5-80A3-7AD0DB9BB8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B7DA5A-C786-4AF6-8077-539BBF2B90FF}"/>
              </a:ext>
            </a:extLst>
          </p:cNvPr>
          <p:cNvSpPr>
            <a:spLocks noGrp="1"/>
          </p:cNvSpPr>
          <p:nvPr>
            <p:ph type="sldNum" sz="quarter" idx="12"/>
          </p:nvPr>
        </p:nvSpPr>
        <p:spPr/>
        <p:txBody>
          <a:bodyPr/>
          <a:lstStyle/>
          <a:p>
            <a:fld id="{98428602-8207-4F9B-A3FF-8F6834CF1A94}" type="slidenum">
              <a:rPr lang="en-GB" smtClean="0"/>
              <a:t>‹#›</a:t>
            </a:fld>
            <a:endParaRPr lang="en-GB"/>
          </a:p>
        </p:txBody>
      </p:sp>
    </p:spTree>
    <p:extLst>
      <p:ext uri="{BB962C8B-B14F-4D97-AF65-F5344CB8AC3E}">
        <p14:creationId xmlns:p14="http://schemas.microsoft.com/office/powerpoint/2010/main" val="2608403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7FD81-F8F9-4665-A90A-238FC2C3517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C801CC-29A7-478C-955C-FC3B1A7232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DBE3A8-1E9C-4534-B89F-26808B6B5847}"/>
              </a:ext>
            </a:extLst>
          </p:cNvPr>
          <p:cNvSpPr>
            <a:spLocks noGrp="1"/>
          </p:cNvSpPr>
          <p:nvPr>
            <p:ph type="dt" sz="half" idx="10"/>
          </p:nvPr>
        </p:nvSpPr>
        <p:spPr/>
        <p:txBody>
          <a:bodyPr/>
          <a:lstStyle/>
          <a:p>
            <a:fld id="{61793E14-E1E5-4455-BB94-445943834AE1}" type="datetimeFigureOut">
              <a:rPr lang="en-GB" smtClean="0"/>
              <a:t>20/07/2023</a:t>
            </a:fld>
            <a:endParaRPr lang="en-GB"/>
          </a:p>
        </p:txBody>
      </p:sp>
      <p:sp>
        <p:nvSpPr>
          <p:cNvPr id="5" name="Footer Placeholder 4">
            <a:extLst>
              <a:ext uri="{FF2B5EF4-FFF2-40B4-BE49-F238E27FC236}">
                <a16:creationId xmlns:a16="http://schemas.microsoft.com/office/drawing/2014/main" id="{DC38BEF9-C6A6-4D41-B691-C322AE8FCF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2FBC8B-39E2-4720-BC96-F115ECBC3F44}"/>
              </a:ext>
            </a:extLst>
          </p:cNvPr>
          <p:cNvSpPr>
            <a:spLocks noGrp="1"/>
          </p:cNvSpPr>
          <p:nvPr>
            <p:ph type="sldNum" sz="quarter" idx="12"/>
          </p:nvPr>
        </p:nvSpPr>
        <p:spPr/>
        <p:txBody>
          <a:bodyPr/>
          <a:lstStyle/>
          <a:p>
            <a:fld id="{98428602-8207-4F9B-A3FF-8F6834CF1A94}" type="slidenum">
              <a:rPr lang="en-GB" smtClean="0"/>
              <a:t>‹#›</a:t>
            </a:fld>
            <a:endParaRPr lang="en-GB"/>
          </a:p>
        </p:txBody>
      </p:sp>
    </p:spTree>
    <p:extLst>
      <p:ext uri="{BB962C8B-B14F-4D97-AF65-F5344CB8AC3E}">
        <p14:creationId xmlns:p14="http://schemas.microsoft.com/office/powerpoint/2010/main" val="425665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847763-5ADF-4891-BC08-31FCDE07AF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AC62B2-93E7-445B-944A-1095D5E61A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5A0BA4-9181-46FD-9388-36854A79AE91}"/>
              </a:ext>
            </a:extLst>
          </p:cNvPr>
          <p:cNvSpPr>
            <a:spLocks noGrp="1"/>
          </p:cNvSpPr>
          <p:nvPr>
            <p:ph type="dt" sz="half" idx="10"/>
          </p:nvPr>
        </p:nvSpPr>
        <p:spPr/>
        <p:txBody>
          <a:bodyPr/>
          <a:lstStyle/>
          <a:p>
            <a:fld id="{61793E14-E1E5-4455-BB94-445943834AE1}" type="datetimeFigureOut">
              <a:rPr lang="en-GB" smtClean="0"/>
              <a:t>20/07/2023</a:t>
            </a:fld>
            <a:endParaRPr lang="en-GB"/>
          </a:p>
        </p:txBody>
      </p:sp>
      <p:sp>
        <p:nvSpPr>
          <p:cNvPr id="5" name="Footer Placeholder 4">
            <a:extLst>
              <a:ext uri="{FF2B5EF4-FFF2-40B4-BE49-F238E27FC236}">
                <a16:creationId xmlns:a16="http://schemas.microsoft.com/office/drawing/2014/main" id="{42FDC998-9DE0-4097-A860-2EB659CBD4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12B549-12D3-4DAD-BD3B-FFF7669FCF9B}"/>
              </a:ext>
            </a:extLst>
          </p:cNvPr>
          <p:cNvSpPr>
            <a:spLocks noGrp="1"/>
          </p:cNvSpPr>
          <p:nvPr>
            <p:ph type="sldNum" sz="quarter" idx="12"/>
          </p:nvPr>
        </p:nvSpPr>
        <p:spPr/>
        <p:txBody>
          <a:bodyPr/>
          <a:lstStyle/>
          <a:p>
            <a:fld id="{98428602-8207-4F9B-A3FF-8F6834CF1A94}" type="slidenum">
              <a:rPr lang="en-GB" smtClean="0"/>
              <a:t>‹#›</a:t>
            </a:fld>
            <a:endParaRPr lang="en-GB"/>
          </a:p>
        </p:txBody>
      </p:sp>
    </p:spTree>
    <p:extLst>
      <p:ext uri="{BB962C8B-B14F-4D97-AF65-F5344CB8AC3E}">
        <p14:creationId xmlns:p14="http://schemas.microsoft.com/office/powerpoint/2010/main" val="1758567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E709E-C9B5-4636-906F-CE2803F327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26CB04-BBAA-4C92-9F88-B46F415B60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72BB7D-6D67-4FCC-B4C1-D88D9426DE06}"/>
              </a:ext>
            </a:extLst>
          </p:cNvPr>
          <p:cNvSpPr>
            <a:spLocks noGrp="1"/>
          </p:cNvSpPr>
          <p:nvPr>
            <p:ph type="dt" sz="half" idx="10"/>
          </p:nvPr>
        </p:nvSpPr>
        <p:spPr/>
        <p:txBody>
          <a:bodyPr/>
          <a:lstStyle/>
          <a:p>
            <a:fld id="{61793E14-E1E5-4455-BB94-445943834AE1}" type="datetimeFigureOut">
              <a:rPr lang="en-GB" smtClean="0"/>
              <a:t>20/07/2023</a:t>
            </a:fld>
            <a:endParaRPr lang="en-GB"/>
          </a:p>
        </p:txBody>
      </p:sp>
      <p:sp>
        <p:nvSpPr>
          <p:cNvPr id="5" name="Footer Placeholder 4">
            <a:extLst>
              <a:ext uri="{FF2B5EF4-FFF2-40B4-BE49-F238E27FC236}">
                <a16:creationId xmlns:a16="http://schemas.microsoft.com/office/drawing/2014/main" id="{99811862-E85C-4AF3-B21E-FFA2D677B5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DC90B9-9B16-425B-86C7-8B9F0270A323}"/>
              </a:ext>
            </a:extLst>
          </p:cNvPr>
          <p:cNvSpPr>
            <a:spLocks noGrp="1"/>
          </p:cNvSpPr>
          <p:nvPr>
            <p:ph type="sldNum" sz="quarter" idx="12"/>
          </p:nvPr>
        </p:nvSpPr>
        <p:spPr/>
        <p:txBody>
          <a:bodyPr/>
          <a:lstStyle/>
          <a:p>
            <a:fld id="{98428602-8207-4F9B-A3FF-8F6834CF1A94}" type="slidenum">
              <a:rPr lang="en-GB" smtClean="0"/>
              <a:t>‹#›</a:t>
            </a:fld>
            <a:endParaRPr lang="en-GB"/>
          </a:p>
        </p:txBody>
      </p:sp>
    </p:spTree>
    <p:extLst>
      <p:ext uri="{BB962C8B-B14F-4D97-AF65-F5344CB8AC3E}">
        <p14:creationId xmlns:p14="http://schemas.microsoft.com/office/powerpoint/2010/main" val="361190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28B15-D4F1-4F08-B370-6FAED06F34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859F48-21BE-44D7-AF19-280C9656CA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F04A83-764D-4521-B6F3-8454EB4AF495}"/>
              </a:ext>
            </a:extLst>
          </p:cNvPr>
          <p:cNvSpPr>
            <a:spLocks noGrp="1"/>
          </p:cNvSpPr>
          <p:nvPr>
            <p:ph type="dt" sz="half" idx="10"/>
          </p:nvPr>
        </p:nvSpPr>
        <p:spPr/>
        <p:txBody>
          <a:bodyPr/>
          <a:lstStyle/>
          <a:p>
            <a:fld id="{61793E14-E1E5-4455-BB94-445943834AE1}" type="datetimeFigureOut">
              <a:rPr lang="en-GB" smtClean="0"/>
              <a:t>20/07/2023</a:t>
            </a:fld>
            <a:endParaRPr lang="en-GB"/>
          </a:p>
        </p:txBody>
      </p:sp>
      <p:sp>
        <p:nvSpPr>
          <p:cNvPr id="5" name="Footer Placeholder 4">
            <a:extLst>
              <a:ext uri="{FF2B5EF4-FFF2-40B4-BE49-F238E27FC236}">
                <a16:creationId xmlns:a16="http://schemas.microsoft.com/office/drawing/2014/main" id="{F441082D-C186-45D2-B8CB-4434EEEC1F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F81663-A2EB-4C91-8969-4B74615C4FB7}"/>
              </a:ext>
            </a:extLst>
          </p:cNvPr>
          <p:cNvSpPr>
            <a:spLocks noGrp="1"/>
          </p:cNvSpPr>
          <p:nvPr>
            <p:ph type="sldNum" sz="quarter" idx="12"/>
          </p:nvPr>
        </p:nvSpPr>
        <p:spPr/>
        <p:txBody>
          <a:bodyPr/>
          <a:lstStyle/>
          <a:p>
            <a:fld id="{98428602-8207-4F9B-A3FF-8F6834CF1A94}" type="slidenum">
              <a:rPr lang="en-GB" smtClean="0"/>
              <a:t>‹#›</a:t>
            </a:fld>
            <a:endParaRPr lang="en-GB"/>
          </a:p>
        </p:txBody>
      </p:sp>
    </p:spTree>
    <p:extLst>
      <p:ext uri="{BB962C8B-B14F-4D97-AF65-F5344CB8AC3E}">
        <p14:creationId xmlns:p14="http://schemas.microsoft.com/office/powerpoint/2010/main" val="93003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40DA6-0E7E-44A2-BC2E-0F6933BDBB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6C5ACE-F4FD-4CAF-9697-BD10A4D0AA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CE4038F-4A36-422C-81D2-89DB5483CE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10770A-07B9-4C09-9275-AE91521784AF}"/>
              </a:ext>
            </a:extLst>
          </p:cNvPr>
          <p:cNvSpPr>
            <a:spLocks noGrp="1"/>
          </p:cNvSpPr>
          <p:nvPr>
            <p:ph type="dt" sz="half" idx="10"/>
          </p:nvPr>
        </p:nvSpPr>
        <p:spPr/>
        <p:txBody>
          <a:bodyPr/>
          <a:lstStyle/>
          <a:p>
            <a:fld id="{61793E14-E1E5-4455-BB94-445943834AE1}" type="datetimeFigureOut">
              <a:rPr lang="en-GB" smtClean="0"/>
              <a:t>20/07/2023</a:t>
            </a:fld>
            <a:endParaRPr lang="en-GB"/>
          </a:p>
        </p:txBody>
      </p:sp>
      <p:sp>
        <p:nvSpPr>
          <p:cNvPr id="6" name="Footer Placeholder 5">
            <a:extLst>
              <a:ext uri="{FF2B5EF4-FFF2-40B4-BE49-F238E27FC236}">
                <a16:creationId xmlns:a16="http://schemas.microsoft.com/office/drawing/2014/main" id="{32C9227D-EED7-4152-B0A0-106956C8EF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4E981C-AA7C-4967-B4F2-7B239CDBB18B}"/>
              </a:ext>
            </a:extLst>
          </p:cNvPr>
          <p:cNvSpPr>
            <a:spLocks noGrp="1"/>
          </p:cNvSpPr>
          <p:nvPr>
            <p:ph type="sldNum" sz="quarter" idx="12"/>
          </p:nvPr>
        </p:nvSpPr>
        <p:spPr/>
        <p:txBody>
          <a:bodyPr/>
          <a:lstStyle/>
          <a:p>
            <a:fld id="{98428602-8207-4F9B-A3FF-8F6834CF1A94}" type="slidenum">
              <a:rPr lang="en-GB" smtClean="0"/>
              <a:t>‹#›</a:t>
            </a:fld>
            <a:endParaRPr lang="en-GB"/>
          </a:p>
        </p:txBody>
      </p:sp>
    </p:spTree>
    <p:extLst>
      <p:ext uri="{BB962C8B-B14F-4D97-AF65-F5344CB8AC3E}">
        <p14:creationId xmlns:p14="http://schemas.microsoft.com/office/powerpoint/2010/main" val="3794234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AC6B6-BFA8-4154-9BEE-64A534BE17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97631D-8739-4AA6-A8B8-E005EE4703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E48AE8-5288-4787-B9FD-613FADA590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542B33-9D29-4ED1-8332-C52F338BB0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43D74C-9368-4B16-9C25-85DD92F8DE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91903F-CC8C-44FF-91AD-5F56041F88A3}"/>
              </a:ext>
            </a:extLst>
          </p:cNvPr>
          <p:cNvSpPr>
            <a:spLocks noGrp="1"/>
          </p:cNvSpPr>
          <p:nvPr>
            <p:ph type="dt" sz="half" idx="10"/>
          </p:nvPr>
        </p:nvSpPr>
        <p:spPr/>
        <p:txBody>
          <a:bodyPr/>
          <a:lstStyle/>
          <a:p>
            <a:fld id="{61793E14-E1E5-4455-BB94-445943834AE1}" type="datetimeFigureOut">
              <a:rPr lang="en-GB" smtClean="0"/>
              <a:t>20/07/2023</a:t>
            </a:fld>
            <a:endParaRPr lang="en-GB"/>
          </a:p>
        </p:txBody>
      </p:sp>
      <p:sp>
        <p:nvSpPr>
          <p:cNvPr id="8" name="Footer Placeholder 7">
            <a:extLst>
              <a:ext uri="{FF2B5EF4-FFF2-40B4-BE49-F238E27FC236}">
                <a16:creationId xmlns:a16="http://schemas.microsoft.com/office/drawing/2014/main" id="{6163648B-198A-4199-AA6E-C270733295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D837DAD-785B-4374-8992-358C8CA77389}"/>
              </a:ext>
            </a:extLst>
          </p:cNvPr>
          <p:cNvSpPr>
            <a:spLocks noGrp="1"/>
          </p:cNvSpPr>
          <p:nvPr>
            <p:ph type="sldNum" sz="quarter" idx="12"/>
          </p:nvPr>
        </p:nvSpPr>
        <p:spPr/>
        <p:txBody>
          <a:bodyPr/>
          <a:lstStyle/>
          <a:p>
            <a:fld id="{98428602-8207-4F9B-A3FF-8F6834CF1A94}" type="slidenum">
              <a:rPr lang="en-GB" smtClean="0"/>
              <a:t>‹#›</a:t>
            </a:fld>
            <a:endParaRPr lang="en-GB"/>
          </a:p>
        </p:txBody>
      </p:sp>
    </p:spTree>
    <p:extLst>
      <p:ext uri="{BB962C8B-B14F-4D97-AF65-F5344CB8AC3E}">
        <p14:creationId xmlns:p14="http://schemas.microsoft.com/office/powerpoint/2010/main" val="126167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5D96D-3E43-4079-A0CA-F24CABE0D1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7F830-5148-417C-AD90-A78917F22CD5}"/>
              </a:ext>
            </a:extLst>
          </p:cNvPr>
          <p:cNvSpPr>
            <a:spLocks noGrp="1"/>
          </p:cNvSpPr>
          <p:nvPr>
            <p:ph type="dt" sz="half" idx="10"/>
          </p:nvPr>
        </p:nvSpPr>
        <p:spPr/>
        <p:txBody>
          <a:bodyPr/>
          <a:lstStyle/>
          <a:p>
            <a:fld id="{61793E14-E1E5-4455-BB94-445943834AE1}" type="datetimeFigureOut">
              <a:rPr lang="en-GB" smtClean="0"/>
              <a:t>20/07/2023</a:t>
            </a:fld>
            <a:endParaRPr lang="en-GB"/>
          </a:p>
        </p:txBody>
      </p:sp>
      <p:sp>
        <p:nvSpPr>
          <p:cNvPr id="4" name="Footer Placeholder 3">
            <a:extLst>
              <a:ext uri="{FF2B5EF4-FFF2-40B4-BE49-F238E27FC236}">
                <a16:creationId xmlns:a16="http://schemas.microsoft.com/office/drawing/2014/main" id="{45CCB5F6-728A-44CF-AF7A-5C77F9F85DB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EB581D9-8875-476B-BDFA-092BFB560D2E}"/>
              </a:ext>
            </a:extLst>
          </p:cNvPr>
          <p:cNvSpPr>
            <a:spLocks noGrp="1"/>
          </p:cNvSpPr>
          <p:nvPr>
            <p:ph type="sldNum" sz="quarter" idx="12"/>
          </p:nvPr>
        </p:nvSpPr>
        <p:spPr/>
        <p:txBody>
          <a:bodyPr/>
          <a:lstStyle/>
          <a:p>
            <a:fld id="{98428602-8207-4F9B-A3FF-8F6834CF1A94}" type="slidenum">
              <a:rPr lang="en-GB" smtClean="0"/>
              <a:t>‹#›</a:t>
            </a:fld>
            <a:endParaRPr lang="en-GB"/>
          </a:p>
        </p:txBody>
      </p:sp>
    </p:spTree>
    <p:extLst>
      <p:ext uri="{BB962C8B-B14F-4D97-AF65-F5344CB8AC3E}">
        <p14:creationId xmlns:p14="http://schemas.microsoft.com/office/powerpoint/2010/main" val="177331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4B958E-95AE-4942-98EB-9497F4C6DEDB}"/>
              </a:ext>
            </a:extLst>
          </p:cNvPr>
          <p:cNvSpPr>
            <a:spLocks noGrp="1"/>
          </p:cNvSpPr>
          <p:nvPr>
            <p:ph type="dt" sz="half" idx="10"/>
          </p:nvPr>
        </p:nvSpPr>
        <p:spPr/>
        <p:txBody>
          <a:bodyPr/>
          <a:lstStyle/>
          <a:p>
            <a:fld id="{61793E14-E1E5-4455-BB94-445943834AE1}" type="datetimeFigureOut">
              <a:rPr lang="en-GB" smtClean="0"/>
              <a:t>20/07/2023</a:t>
            </a:fld>
            <a:endParaRPr lang="en-GB"/>
          </a:p>
        </p:txBody>
      </p:sp>
      <p:sp>
        <p:nvSpPr>
          <p:cNvPr id="3" name="Footer Placeholder 2">
            <a:extLst>
              <a:ext uri="{FF2B5EF4-FFF2-40B4-BE49-F238E27FC236}">
                <a16:creationId xmlns:a16="http://schemas.microsoft.com/office/drawing/2014/main" id="{94A8142A-73CA-4ACC-9DB7-114FE728B6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D8DF38-C0A4-498E-9C6C-3E1CC00120C9}"/>
              </a:ext>
            </a:extLst>
          </p:cNvPr>
          <p:cNvSpPr>
            <a:spLocks noGrp="1"/>
          </p:cNvSpPr>
          <p:nvPr>
            <p:ph type="sldNum" sz="quarter" idx="12"/>
          </p:nvPr>
        </p:nvSpPr>
        <p:spPr/>
        <p:txBody>
          <a:bodyPr/>
          <a:lstStyle/>
          <a:p>
            <a:fld id="{98428602-8207-4F9B-A3FF-8F6834CF1A94}" type="slidenum">
              <a:rPr lang="en-GB" smtClean="0"/>
              <a:t>‹#›</a:t>
            </a:fld>
            <a:endParaRPr lang="en-GB"/>
          </a:p>
        </p:txBody>
      </p:sp>
    </p:spTree>
    <p:extLst>
      <p:ext uri="{BB962C8B-B14F-4D97-AF65-F5344CB8AC3E}">
        <p14:creationId xmlns:p14="http://schemas.microsoft.com/office/powerpoint/2010/main" val="399841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0BA75-D0FE-44CE-AE17-315636BD29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24E6025-9164-46A4-A718-0ADD6D5827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3D6D25-D0AA-4CBA-BADA-6CC576A4E1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41851B-C509-4B70-AD02-0EFD4C18D549}"/>
              </a:ext>
            </a:extLst>
          </p:cNvPr>
          <p:cNvSpPr>
            <a:spLocks noGrp="1"/>
          </p:cNvSpPr>
          <p:nvPr>
            <p:ph type="dt" sz="half" idx="10"/>
          </p:nvPr>
        </p:nvSpPr>
        <p:spPr/>
        <p:txBody>
          <a:bodyPr/>
          <a:lstStyle/>
          <a:p>
            <a:fld id="{61793E14-E1E5-4455-BB94-445943834AE1}" type="datetimeFigureOut">
              <a:rPr lang="en-GB" smtClean="0"/>
              <a:t>20/07/2023</a:t>
            </a:fld>
            <a:endParaRPr lang="en-GB"/>
          </a:p>
        </p:txBody>
      </p:sp>
      <p:sp>
        <p:nvSpPr>
          <p:cNvPr id="6" name="Footer Placeholder 5">
            <a:extLst>
              <a:ext uri="{FF2B5EF4-FFF2-40B4-BE49-F238E27FC236}">
                <a16:creationId xmlns:a16="http://schemas.microsoft.com/office/drawing/2014/main" id="{DE85A191-68E1-415F-8C9E-CD6CE4D7D9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D4D5D9-81B8-4D53-B796-DA197EB6CF1F}"/>
              </a:ext>
            </a:extLst>
          </p:cNvPr>
          <p:cNvSpPr>
            <a:spLocks noGrp="1"/>
          </p:cNvSpPr>
          <p:nvPr>
            <p:ph type="sldNum" sz="quarter" idx="12"/>
          </p:nvPr>
        </p:nvSpPr>
        <p:spPr/>
        <p:txBody>
          <a:bodyPr/>
          <a:lstStyle/>
          <a:p>
            <a:fld id="{98428602-8207-4F9B-A3FF-8F6834CF1A94}" type="slidenum">
              <a:rPr lang="en-GB" smtClean="0"/>
              <a:t>‹#›</a:t>
            </a:fld>
            <a:endParaRPr lang="en-GB"/>
          </a:p>
        </p:txBody>
      </p:sp>
    </p:spTree>
    <p:extLst>
      <p:ext uri="{BB962C8B-B14F-4D97-AF65-F5344CB8AC3E}">
        <p14:creationId xmlns:p14="http://schemas.microsoft.com/office/powerpoint/2010/main" val="130435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E5E3D-2434-4A21-A0E9-96C514484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92D4948-70AD-41A7-A151-455EAB0866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8355AFC-E971-401E-9356-F8AB42D15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5F4657-B345-4CC2-9E33-31703C9C81FD}"/>
              </a:ext>
            </a:extLst>
          </p:cNvPr>
          <p:cNvSpPr>
            <a:spLocks noGrp="1"/>
          </p:cNvSpPr>
          <p:nvPr>
            <p:ph type="dt" sz="half" idx="10"/>
          </p:nvPr>
        </p:nvSpPr>
        <p:spPr/>
        <p:txBody>
          <a:bodyPr/>
          <a:lstStyle/>
          <a:p>
            <a:fld id="{61793E14-E1E5-4455-BB94-445943834AE1}" type="datetimeFigureOut">
              <a:rPr lang="en-GB" smtClean="0"/>
              <a:t>20/07/2023</a:t>
            </a:fld>
            <a:endParaRPr lang="en-GB"/>
          </a:p>
        </p:txBody>
      </p:sp>
      <p:sp>
        <p:nvSpPr>
          <p:cNvPr id="6" name="Footer Placeholder 5">
            <a:extLst>
              <a:ext uri="{FF2B5EF4-FFF2-40B4-BE49-F238E27FC236}">
                <a16:creationId xmlns:a16="http://schemas.microsoft.com/office/drawing/2014/main" id="{1D0341F9-A785-4127-B91B-422879DFFB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AFB829-9835-43D2-B92D-F75325B6AF39}"/>
              </a:ext>
            </a:extLst>
          </p:cNvPr>
          <p:cNvSpPr>
            <a:spLocks noGrp="1"/>
          </p:cNvSpPr>
          <p:nvPr>
            <p:ph type="sldNum" sz="quarter" idx="12"/>
          </p:nvPr>
        </p:nvSpPr>
        <p:spPr/>
        <p:txBody>
          <a:bodyPr/>
          <a:lstStyle/>
          <a:p>
            <a:fld id="{98428602-8207-4F9B-A3FF-8F6834CF1A94}" type="slidenum">
              <a:rPr lang="en-GB" smtClean="0"/>
              <a:t>‹#›</a:t>
            </a:fld>
            <a:endParaRPr lang="en-GB"/>
          </a:p>
        </p:txBody>
      </p:sp>
    </p:spTree>
    <p:extLst>
      <p:ext uri="{BB962C8B-B14F-4D97-AF65-F5344CB8AC3E}">
        <p14:creationId xmlns:p14="http://schemas.microsoft.com/office/powerpoint/2010/main" val="3096130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07DF92-0259-4421-8E18-48868B5D2C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4346D0-AF56-408F-B3CA-BA6A4F5756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E0DD65-DEBA-48EE-B30C-016E539299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793E14-E1E5-4455-BB94-445943834AE1}" type="datetimeFigureOut">
              <a:rPr lang="en-GB" smtClean="0"/>
              <a:t>20/07/2023</a:t>
            </a:fld>
            <a:endParaRPr lang="en-GB"/>
          </a:p>
        </p:txBody>
      </p:sp>
      <p:sp>
        <p:nvSpPr>
          <p:cNvPr id="5" name="Footer Placeholder 4">
            <a:extLst>
              <a:ext uri="{FF2B5EF4-FFF2-40B4-BE49-F238E27FC236}">
                <a16:creationId xmlns:a16="http://schemas.microsoft.com/office/drawing/2014/main" id="{63ED0FDE-2A0C-4074-8818-75B62338F9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91FFDD-CF25-45AB-96D3-4041F235C9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28602-8207-4F9B-A3FF-8F6834CF1A94}" type="slidenum">
              <a:rPr lang="en-GB" smtClean="0"/>
              <a:t>‹#›</a:t>
            </a:fld>
            <a:endParaRPr lang="en-GB"/>
          </a:p>
        </p:txBody>
      </p:sp>
    </p:spTree>
    <p:extLst>
      <p:ext uri="{BB962C8B-B14F-4D97-AF65-F5344CB8AC3E}">
        <p14:creationId xmlns:p14="http://schemas.microsoft.com/office/powerpoint/2010/main" val="23461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oetryarchive.org/poem/hom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theculturetrip.com/europe/united-kingdom/articles/the-story-behind-the-jewellery-quarter-in-birmingha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youtube.com/watch?v=y-sYe-kilj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kids.kiddle.co/Dove" TargetMode="External"/><Relationship Id="rId2" Type="http://schemas.openxmlformats.org/officeDocument/2006/relationships/hyperlink" Target="https://kids.kiddle.co/Breed"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kids.kiddle.co/Artificial_selection" TargetMode="External"/><Relationship Id="rId4" Type="http://schemas.openxmlformats.org/officeDocument/2006/relationships/hyperlink" Target="https://kids.kiddle.co/Domesticat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0D01B2-4B4F-4F53-A7FD-04C34045F6E9}"/>
              </a:ext>
            </a:extLst>
          </p:cNvPr>
          <p:cNvPicPr>
            <a:picLocks noChangeAspect="1"/>
          </p:cNvPicPr>
          <p:nvPr/>
        </p:nvPicPr>
        <p:blipFill>
          <a:blip r:embed="rId2"/>
          <a:stretch>
            <a:fillRect/>
          </a:stretch>
        </p:blipFill>
        <p:spPr>
          <a:xfrm>
            <a:off x="1762760" y="1639888"/>
            <a:ext cx="9041424" cy="5093335"/>
          </a:xfrm>
          <a:prstGeom prst="rect">
            <a:avLst/>
          </a:prstGeom>
        </p:spPr>
      </p:pic>
      <p:sp>
        <p:nvSpPr>
          <p:cNvPr id="5" name="Cloud 4">
            <a:extLst>
              <a:ext uri="{FF2B5EF4-FFF2-40B4-BE49-F238E27FC236}">
                <a16:creationId xmlns:a16="http://schemas.microsoft.com/office/drawing/2014/main" id="{7F4A16F4-E238-4E90-8BA2-482624A0B194}"/>
              </a:ext>
            </a:extLst>
          </p:cNvPr>
          <p:cNvSpPr/>
          <p:nvPr/>
        </p:nvSpPr>
        <p:spPr>
          <a:xfrm>
            <a:off x="7562249" y="1966523"/>
            <a:ext cx="4629751" cy="1938482"/>
          </a:xfrm>
          <a:prstGeom prst="cloud">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What precious thing do you think is being described in this poem?</a:t>
            </a:r>
          </a:p>
        </p:txBody>
      </p:sp>
      <p:sp>
        <p:nvSpPr>
          <p:cNvPr id="6" name="Title 1">
            <a:extLst>
              <a:ext uri="{FF2B5EF4-FFF2-40B4-BE49-F238E27FC236}">
                <a16:creationId xmlns:a16="http://schemas.microsoft.com/office/drawing/2014/main" id="{1961FCEF-4A11-49AC-94C2-2CAC741EF52F}"/>
              </a:ext>
            </a:extLst>
          </p:cNvPr>
          <p:cNvSpPr>
            <a:spLocks noGrp="1"/>
          </p:cNvSpPr>
          <p:nvPr>
            <p:ph type="title"/>
          </p:nvPr>
        </p:nvSpPr>
        <p:spPr>
          <a:xfrm>
            <a:off x="838200" y="314325"/>
            <a:ext cx="10515600" cy="1325563"/>
          </a:xfrm>
          <a:ln w="38100">
            <a:solidFill>
              <a:srgbClr val="009999"/>
            </a:solidFill>
          </a:ln>
        </p:spPr>
        <p:txBody>
          <a:bodyPr>
            <a:normAutofit/>
          </a:bodyPr>
          <a:lstStyle/>
          <a:p>
            <a:pPr algn="ctr"/>
            <a:r>
              <a:rPr lang="en-GB" b="1" u="sng" dirty="0">
                <a:latin typeface="Segoe Print" panose="02000600000000000000" pitchFamily="2" charset="0"/>
              </a:rPr>
              <a:t>Homing</a:t>
            </a:r>
            <a:r>
              <a:rPr lang="en-GB" b="1" dirty="0">
                <a:latin typeface="Segoe Print" panose="02000600000000000000" pitchFamily="2" charset="0"/>
              </a:rPr>
              <a:t> by Liz Berry</a:t>
            </a:r>
            <a:br>
              <a:rPr lang="en-GB" dirty="0">
                <a:latin typeface="Segoe Print" panose="02000600000000000000" pitchFamily="2" charset="0"/>
              </a:rPr>
            </a:br>
            <a:r>
              <a:rPr lang="en-GB" sz="3600" dirty="0">
                <a:latin typeface="Segoe Print" panose="02000600000000000000" pitchFamily="2" charset="0"/>
              </a:rPr>
              <a:t>LO: To explore the themes in this poem</a:t>
            </a:r>
            <a:endParaRPr lang="en-GB" dirty="0">
              <a:latin typeface="Segoe Print" panose="02000600000000000000" pitchFamily="2" charset="0"/>
            </a:endParaRPr>
          </a:p>
        </p:txBody>
      </p:sp>
    </p:spTree>
    <p:extLst>
      <p:ext uri="{BB962C8B-B14F-4D97-AF65-F5344CB8AC3E}">
        <p14:creationId xmlns:p14="http://schemas.microsoft.com/office/powerpoint/2010/main" val="3137574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C698F1-C1B6-4168-9D10-A19F68F76921}"/>
              </a:ext>
            </a:extLst>
          </p:cNvPr>
          <p:cNvSpPr>
            <a:spLocks noGrp="1"/>
          </p:cNvSpPr>
          <p:nvPr>
            <p:ph idx="1"/>
          </p:nvPr>
        </p:nvSpPr>
        <p:spPr>
          <a:xfrm>
            <a:off x="1082705" y="2132284"/>
            <a:ext cx="10143932" cy="2427753"/>
          </a:xfrm>
        </p:spPr>
        <p:txBody>
          <a:bodyPr>
            <a:normAutofit lnSpcReduction="10000"/>
          </a:bodyPr>
          <a:lstStyle/>
          <a:p>
            <a:pPr marL="0" indent="0">
              <a:lnSpc>
                <a:spcPct val="150000"/>
              </a:lnSpc>
              <a:buNone/>
            </a:pPr>
            <a:r>
              <a:rPr lang="en-GB" sz="3600" dirty="0"/>
              <a:t>Compare how poets present the effects of being an outsider in Homing and in one other poem we have studied. </a:t>
            </a:r>
          </a:p>
          <a:p>
            <a:pPr marL="0" indent="0">
              <a:buNone/>
            </a:pPr>
            <a:endParaRPr lang="en-GB" dirty="0"/>
          </a:p>
        </p:txBody>
      </p:sp>
      <p:sp>
        <p:nvSpPr>
          <p:cNvPr id="4" name="Title 1">
            <a:extLst>
              <a:ext uri="{FF2B5EF4-FFF2-40B4-BE49-F238E27FC236}">
                <a16:creationId xmlns:a16="http://schemas.microsoft.com/office/drawing/2014/main" id="{AC56315D-2637-4EC1-B0EF-45875F848F9A}"/>
              </a:ext>
            </a:extLst>
          </p:cNvPr>
          <p:cNvSpPr>
            <a:spLocks noGrp="1"/>
          </p:cNvSpPr>
          <p:nvPr>
            <p:ph type="title"/>
          </p:nvPr>
        </p:nvSpPr>
        <p:spPr>
          <a:xfrm>
            <a:off x="838200" y="365125"/>
            <a:ext cx="10515600" cy="1325563"/>
          </a:xfrm>
          <a:ln w="38100">
            <a:solidFill>
              <a:srgbClr val="009999"/>
            </a:solidFill>
          </a:ln>
        </p:spPr>
        <p:txBody>
          <a:bodyPr>
            <a:normAutofit/>
          </a:bodyPr>
          <a:lstStyle/>
          <a:p>
            <a:pPr algn="ctr"/>
            <a:r>
              <a:rPr lang="en-GB" b="1" u="sng" dirty="0">
                <a:latin typeface="Segoe Print" panose="02000600000000000000" pitchFamily="2" charset="0"/>
              </a:rPr>
              <a:t>Homing</a:t>
            </a:r>
            <a:r>
              <a:rPr lang="en-GB" b="1" dirty="0">
                <a:latin typeface="Segoe Print" panose="02000600000000000000" pitchFamily="2" charset="0"/>
              </a:rPr>
              <a:t> by Liz Berry</a:t>
            </a:r>
            <a:br>
              <a:rPr lang="en-GB" dirty="0">
                <a:latin typeface="Segoe Print" panose="02000600000000000000" pitchFamily="2" charset="0"/>
              </a:rPr>
            </a:br>
            <a:r>
              <a:rPr lang="en-GB" sz="3600" dirty="0">
                <a:latin typeface="Segoe Print" panose="02000600000000000000" pitchFamily="2" charset="0"/>
              </a:rPr>
              <a:t>LO: To explore the themes in this poem</a:t>
            </a:r>
            <a:endParaRPr lang="en-GB" dirty="0">
              <a:latin typeface="Segoe Print" panose="02000600000000000000" pitchFamily="2" charset="0"/>
            </a:endParaRPr>
          </a:p>
        </p:txBody>
      </p:sp>
    </p:spTree>
    <p:extLst>
      <p:ext uri="{BB962C8B-B14F-4D97-AF65-F5344CB8AC3E}">
        <p14:creationId xmlns:p14="http://schemas.microsoft.com/office/powerpoint/2010/main" val="3146446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C698F1-C1B6-4168-9D10-A19F68F76921}"/>
              </a:ext>
            </a:extLst>
          </p:cNvPr>
          <p:cNvSpPr>
            <a:spLocks noGrp="1"/>
          </p:cNvSpPr>
          <p:nvPr>
            <p:ph idx="1"/>
          </p:nvPr>
        </p:nvSpPr>
        <p:spPr/>
        <p:txBody>
          <a:bodyPr/>
          <a:lstStyle/>
          <a:p>
            <a:pPr marL="0" indent="0" algn="ctr">
              <a:buNone/>
            </a:pPr>
            <a:r>
              <a:rPr lang="en-GB" b="1" u="sng" dirty="0">
                <a:solidFill>
                  <a:srgbClr val="CC3399"/>
                </a:solidFill>
              </a:rPr>
              <a:t>Final thought: </a:t>
            </a:r>
            <a:r>
              <a:rPr lang="en-GB" b="1" dirty="0"/>
              <a:t>Which picture do you think best illustrates this poem?</a:t>
            </a:r>
          </a:p>
        </p:txBody>
      </p:sp>
      <p:sp>
        <p:nvSpPr>
          <p:cNvPr id="4" name="Title 1">
            <a:extLst>
              <a:ext uri="{FF2B5EF4-FFF2-40B4-BE49-F238E27FC236}">
                <a16:creationId xmlns:a16="http://schemas.microsoft.com/office/drawing/2014/main" id="{AC56315D-2637-4EC1-B0EF-45875F848F9A}"/>
              </a:ext>
            </a:extLst>
          </p:cNvPr>
          <p:cNvSpPr>
            <a:spLocks noGrp="1"/>
          </p:cNvSpPr>
          <p:nvPr>
            <p:ph type="title"/>
          </p:nvPr>
        </p:nvSpPr>
        <p:spPr>
          <a:xfrm>
            <a:off x="838200" y="365125"/>
            <a:ext cx="10515600" cy="1325563"/>
          </a:xfrm>
          <a:ln w="38100">
            <a:solidFill>
              <a:srgbClr val="009999"/>
            </a:solidFill>
          </a:ln>
        </p:spPr>
        <p:txBody>
          <a:bodyPr>
            <a:normAutofit/>
          </a:bodyPr>
          <a:lstStyle/>
          <a:p>
            <a:pPr algn="ctr"/>
            <a:r>
              <a:rPr lang="en-GB" b="1" u="sng" dirty="0">
                <a:latin typeface="Segoe Print" panose="02000600000000000000" pitchFamily="2" charset="0"/>
              </a:rPr>
              <a:t>Homing</a:t>
            </a:r>
            <a:r>
              <a:rPr lang="en-GB" b="1" dirty="0">
                <a:latin typeface="Segoe Print" panose="02000600000000000000" pitchFamily="2" charset="0"/>
              </a:rPr>
              <a:t> by Liz Berry</a:t>
            </a:r>
            <a:br>
              <a:rPr lang="en-GB" dirty="0">
                <a:latin typeface="Segoe Print" panose="02000600000000000000" pitchFamily="2" charset="0"/>
              </a:rPr>
            </a:br>
            <a:r>
              <a:rPr lang="en-GB" sz="3600" dirty="0">
                <a:latin typeface="Segoe Print" panose="02000600000000000000" pitchFamily="2" charset="0"/>
              </a:rPr>
              <a:t>LO: To explore the themes in this poem</a:t>
            </a:r>
            <a:endParaRPr lang="en-GB" dirty="0">
              <a:latin typeface="Segoe Print" panose="02000600000000000000" pitchFamily="2" charset="0"/>
            </a:endParaRPr>
          </a:p>
        </p:txBody>
      </p:sp>
      <p:pic>
        <p:nvPicPr>
          <p:cNvPr id="2" name="Picture 1">
            <a:extLst>
              <a:ext uri="{FF2B5EF4-FFF2-40B4-BE49-F238E27FC236}">
                <a16:creationId xmlns:a16="http://schemas.microsoft.com/office/drawing/2014/main" id="{FC805D4A-D4D2-40D8-90B4-D2DE34F9BCA8}"/>
              </a:ext>
            </a:extLst>
          </p:cNvPr>
          <p:cNvPicPr>
            <a:picLocks noChangeAspect="1"/>
          </p:cNvPicPr>
          <p:nvPr/>
        </p:nvPicPr>
        <p:blipFill rotWithShape="1">
          <a:blip r:embed="rId2"/>
          <a:srcRect l="39026" t="87"/>
          <a:stretch/>
        </p:blipFill>
        <p:spPr>
          <a:xfrm>
            <a:off x="164026" y="2549679"/>
            <a:ext cx="2498267" cy="2271252"/>
          </a:xfrm>
          <a:prstGeom prst="rect">
            <a:avLst/>
          </a:prstGeom>
        </p:spPr>
      </p:pic>
      <p:pic>
        <p:nvPicPr>
          <p:cNvPr id="5" name="Picture 4">
            <a:extLst>
              <a:ext uri="{FF2B5EF4-FFF2-40B4-BE49-F238E27FC236}">
                <a16:creationId xmlns:a16="http://schemas.microsoft.com/office/drawing/2014/main" id="{25B3C82D-E07D-4F32-BA9B-6E4C51B57763}"/>
              </a:ext>
            </a:extLst>
          </p:cNvPr>
          <p:cNvPicPr>
            <a:picLocks noChangeAspect="1"/>
          </p:cNvPicPr>
          <p:nvPr/>
        </p:nvPicPr>
        <p:blipFill>
          <a:blip r:embed="rId3"/>
          <a:stretch>
            <a:fillRect/>
          </a:stretch>
        </p:blipFill>
        <p:spPr>
          <a:xfrm>
            <a:off x="9024016" y="2727583"/>
            <a:ext cx="2619375" cy="1743075"/>
          </a:xfrm>
          <a:prstGeom prst="rect">
            <a:avLst/>
          </a:prstGeom>
        </p:spPr>
      </p:pic>
      <p:pic>
        <p:nvPicPr>
          <p:cNvPr id="6" name="Picture 5">
            <a:extLst>
              <a:ext uri="{FF2B5EF4-FFF2-40B4-BE49-F238E27FC236}">
                <a16:creationId xmlns:a16="http://schemas.microsoft.com/office/drawing/2014/main" id="{CB9AD4DC-E3DF-4951-91D4-4933F75735F4}"/>
              </a:ext>
            </a:extLst>
          </p:cNvPr>
          <p:cNvPicPr>
            <a:picLocks noChangeAspect="1"/>
          </p:cNvPicPr>
          <p:nvPr/>
        </p:nvPicPr>
        <p:blipFill rotWithShape="1">
          <a:blip r:embed="rId4"/>
          <a:srcRect l="-1" r="-109" b="16532"/>
          <a:stretch/>
        </p:blipFill>
        <p:spPr>
          <a:xfrm>
            <a:off x="2662293" y="4985997"/>
            <a:ext cx="2852790" cy="1743074"/>
          </a:xfrm>
          <a:prstGeom prst="rect">
            <a:avLst/>
          </a:prstGeom>
        </p:spPr>
      </p:pic>
      <p:pic>
        <p:nvPicPr>
          <p:cNvPr id="7" name="Picture 6">
            <a:extLst>
              <a:ext uri="{FF2B5EF4-FFF2-40B4-BE49-F238E27FC236}">
                <a16:creationId xmlns:a16="http://schemas.microsoft.com/office/drawing/2014/main" id="{6FC456CD-AF13-4D77-BB87-94BB671D8E10}"/>
              </a:ext>
            </a:extLst>
          </p:cNvPr>
          <p:cNvPicPr>
            <a:picLocks noChangeAspect="1"/>
          </p:cNvPicPr>
          <p:nvPr/>
        </p:nvPicPr>
        <p:blipFill>
          <a:blip r:embed="rId5"/>
          <a:stretch>
            <a:fillRect/>
          </a:stretch>
        </p:blipFill>
        <p:spPr>
          <a:xfrm>
            <a:off x="3077420" y="2777666"/>
            <a:ext cx="2381250" cy="1914525"/>
          </a:xfrm>
          <a:prstGeom prst="rect">
            <a:avLst/>
          </a:prstGeom>
        </p:spPr>
      </p:pic>
      <p:pic>
        <p:nvPicPr>
          <p:cNvPr id="8" name="Picture 7">
            <a:extLst>
              <a:ext uri="{FF2B5EF4-FFF2-40B4-BE49-F238E27FC236}">
                <a16:creationId xmlns:a16="http://schemas.microsoft.com/office/drawing/2014/main" id="{ACC247AD-5B11-49DC-812F-ECFD85D8A2CB}"/>
              </a:ext>
            </a:extLst>
          </p:cNvPr>
          <p:cNvPicPr>
            <a:picLocks noChangeAspect="1"/>
          </p:cNvPicPr>
          <p:nvPr/>
        </p:nvPicPr>
        <p:blipFill>
          <a:blip r:embed="rId6"/>
          <a:stretch>
            <a:fillRect/>
          </a:stretch>
        </p:blipFill>
        <p:spPr>
          <a:xfrm>
            <a:off x="6254063" y="4820931"/>
            <a:ext cx="4034298" cy="1875519"/>
          </a:xfrm>
          <a:prstGeom prst="rect">
            <a:avLst/>
          </a:prstGeom>
        </p:spPr>
      </p:pic>
      <p:pic>
        <p:nvPicPr>
          <p:cNvPr id="9" name="Picture 8">
            <a:extLst>
              <a:ext uri="{FF2B5EF4-FFF2-40B4-BE49-F238E27FC236}">
                <a16:creationId xmlns:a16="http://schemas.microsoft.com/office/drawing/2014/main" id="{0A31D89E-2FB8-4A78-B423-9F28F11866E3}"/>
              </a:ext>
            </a:extLst>
          </p:cNvPr>
          <p:cNvPicPr>
            <a:picLocks noChangeAspect="1"/>
          </p:cNvPicPr>
          <p:nvPr/>
        </p:nvPicPr>
        <p:blipFill>
          <a:blip r:embed="rId7"/>
          <a:stretch>
            <a:fillRect/>
          </a:stretch>
        </p:blipFill>
        <p:spPr>
          <a:xfrm>
            <a:off x="6096000" y="2852549"/>
            <a:ext cx="2498267" cy="1665511"/>
          </a:xfrm>
          <a:prstGeom prst="rect">
            <a:avLst/>
          </a:prstGeom>
        </p:spPr>
      </p:pic>
      <p:sp>
        <p:nvSpPr>
          <p:cNvPr id="10" name="Rectangle 9">
            <a:extLst>
              <a:ext uri="{FF2B5EF4-FFF2-40B4-BE49-F238E27FC236}">
                <a16:creationId xmlns:a16="http://schemas.microsoft.com/office/drawing/2014/main" id="{52483FD0-0D94-439D-AC01-5F68D9F2E424}"/>
              </a:ext>
            </a:extLst>
          </p:cNvPr>
          <p:cNvSpPr/>
          <p:nvPr/>
        </p:nvSpPr>
        <p:spPr>
          <a:xfrm>
            <a:off x="164026" y="2493827"/>
            <a:ext cx="384583" cy="358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11" name="Rectangle 10">
            <a:extLst>
              <a:ext uri="{FF2B5EF4-FFF2-40B4-BE49-F238E27FC236}">
                <a16:creationId xmlns:a16="http://schemas.microsoft.com/office/drawing/2014/main" id="{93A87BF4-C356-4173-84A4-393EBFC0A376}"/>
              </a:ext>
            </a:extLst>
          </p:cNvPr>
          <p:cNvSpPr/>
          <p:nvPr/>
        </p:nvSpPr>
        <p:spPr>
          <a:xfrm>
            <a:off x="2666244" y="4960872"/>
            <a:ext cx="384583" cy="358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12" name="Rectangle 11">
            <a:extLst>
              <a:ext uri="{FF2B5EF4-FFF2-40B4-BE49-F238E27FC236}">
                <a16:creationId xmlns:a16="http://schemas.microsoft.com/office/drawing/2014/main" id="{05A2F6FA-17DA-4DB8-A60F-B77EA442DCF1}"/>
              </a:ext>
            </a:extLst>
          </p:cNvPr>
          <p:cNvSpPr/>
          <p:nvPr/>
        </p:nvSpPr>
        <p:spPr>
          <a:xfrm>
            <a:off x="9026473" y="2673188"/>
            <a:ext cx="384583" cy="358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13" name="Rectangle 12">
            <a:extLst>
              <a:ext uri="{FF2B5EF4-FFF2-40B4-BE49-F238E27FC236}">
                <a16:creationId xmlns:a16="http://schemas.microsoft.com/office/drawing/2014/main" id="{ADE0A459-5D7A-4C47-9377-9A1D3FD9CCAC}"/>
              </a:ext>
            </a:extLst>
          </p:cNvPr>
          <p:cNvSpPr/>
          <p:nvPr/>
        </p:nvSpPr>
        <p:spPr>
          <a:xfrm>
            <a:off x="6047857" y="2751854"/>
            <a:ext cx="384583" cy="358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14" name="Rectangle 13">
            <a:extLst>
              <a:ext uri="{FF2B5EF4-FFF2-40B4-BE49-F238E27FC236}">
                <a16:creationId xmlns:a16="http://schemas.microsoft.com/office/drawing/2014/main" id="{CAE6714A-45B9-48D9-A841-168C0B60EFAC}"/>
              </a:ext>
            </a:extLst>
          </p:cNvPr>
          <p:cNvSpPr/>
          <p:nvPr/>
        </p:nvSpPr>
        <p:spPr>
          <a:xfrm>
            <a:off x="3071699" y="2750660"/>
            <a:ext cx="384583" cy="358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5" name="Rectangle 14">
            <a:extLst>
              <a:ext uri="{FF2B5EF4-FFF2-40B4-BE49-F238E27FC236}">
                <a16:creationId xmlns:a16="http://schemas.microsoft.com/office/drawing/2014/main" id="{16DF4027-35DA-4674-B210-47D7B71AFAC8}"/>
              </a:ext>
            </a:extLst>
          </p:cNvPr>
          <p:cNvSpPr/>
          <p:nvPr/>
        </p:nvSpPr>
        <p:spPr>
          <a:xfrm>
            <a:off x="6240148" y="4820931"/>
            <a:ext cx="384583" cy="358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a:t>
            </a:r>
          </a:p>
        </p:txBody>
      </p:sp>
    </p:spTree>
    <p:extLst>
      <p:ext uri="{BB962C8B-B14F-4D97-AF65-F5344CB8AC3E}">
        <p14:creationId xmlns:p14="http://schemas.microsoft.com/office/powerpoint/2010/main" val="3873769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C698F1-C1B6-4168-9D10-A19F68F76921}"/>
              </a:ext>
            </a:extLst>
          </p:cNvPr>
          <p:cNvSpPr>
            <a:spLocks noGrp="1"/>
          </p:cNvSpPr>
          <p:nvPr>
            <p:ph idx="1"/>
          </p:nvPr>
        </p:nvSpPr>
        <p:spPr/>
        <p:txBody>
          <a:bodyPr/>
          <a:lstStyle/>
          <a:p>
            <a:endParaRPr lang="en-GB"/>
          </a:p>
        </p:txBody>
      </p:sp>
      <p:sp>
        <p:nvSpPr>
          <p:cNvPr id="4" name="Title 1">
            <a:extLst>
              <a:ext uri="{FF2B5EF4-FFF2-40B4-BE49-F238E27FC236}">
                <a16:creationId xmlns:a16="http://schemas.microsoft.com/office/drawing/2014/main" id="{AC56315D-2637-4EC1-B0EF-45875F848F9A}"/>
              </a:ext>
            </a:extLst>
          </p:cNvPr>
          <p:cNvSpPr>
            <a:spLocks noGrp="1"/>
          </p:cNvSpPr>
          <p:nvPr>
            <p:ph type="title"/>
          </p:nvPr>
        </p:nvSpPr>
        <p:spPr>
          <a:xfrm>
            <a:off x="838200" y="365125"/>
            <a:ext cx="10515600" cy="1325563"/>
          </a:xfrm>
          <a:ln w="38100">
            <a:solidFill>
              <a:srgbClr val="009999"/>
            </a:solidFill>
          </a:ln>
        </p:spPr>
        <p:txBody>
          <a:bodyPr>
            <a:normAutofit/>
          </a:bodyPr>
          <a:lstStyle/>
          <a:p>
            <a:pPr algn="ctr"/>
            <a:r>
              <a:rPr lang="en-GB" b="1" u="sng" dirty="0">
                <a:latin typeface="Segoe Print" panose="02000600000000000000" pitchFamily="2" charset="0"/>
              </a:rPr>
              <a:t>Homing</a:t>
            </a:r>
            <a:r>
              <a:rPr lang="en-GB" b="1" dirty="0">
                <a:latin typeface="Segoe Print" panose="02000600000000000000" pitchFamily="2" charset="0"/>
              </a:rPr>
              <a:t> by Liz Berry</a:t>
            </a:r>
            <a:br>
              <a:rPr lang="en-GB" dirty="0">
                <a:latin typeface="Segoe Print" panose="02000600000000000000" pitchFamily="2" charset="0"/>
              </a:rPr>
            </a:br>
            <a:r>
              <a:rPr lang="en-GB" sz="3600" dirty="0">
                <a:latin typeface="Segoe Print" panose="02000600000000000000" pitchFamily="2" charset="0"/>
              </a:rPr>
              <a:t>LO: To explore the themes in this poem</a:t>
            </a:r>
            <a:endParaRPr lang="en-GB" dirty="0">
              <a:latin typeface="Segoe Print" panose="02000600000000000000" pitchFamily="2" charset="0"/>
            </a:endParaRPr>
          </a:p>
        </p:txBody>
      </p:sp>
    </p:spTree>
    <p:extLst>
      <p:ext uri="{BB962C8B-B14F-4D97-AF65-F5344CB8AC3E}">
        <p14:creationId xmlns:p14="http://schemas.microsoft.com/office/powerpoint/2010/main" val="3009324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78525-9BE8-4B4B-9F19-4B3733B7DD70}"/>
              </a:ext>
            </a:extLst>
          </p:cNvPr>
          <p:cNvSpPr>
            <a:spLocks noGrp="1"/>
          </p:cNvSpPr>
          <p:nvPr>
            <p:ph type="title"/>
          </p:nvPr>
        </p:nvSpPr>
        <p:spPr>
          <a:ln w="38100">
            <a:solidFill>
              <a:srgbClr val="009999"/>
            </a:solidFill>
          </a:ln>
        </p:spPr>
        <p:txBody>
          <a:bodyPr>
            <a:normAutofit/>
          </a:bodyPr>
          <a:lstStyle/>
          <a:p>
            <a:pPr algn="ctr"/>
            <a:r>
              <a:rPr lang="en-GB" b="1" u="sng" dirty="0">
                <a:latin typeface="Segoe Print" panose="02000600000000000000" pitchFamily="2" charset="0"/>
              </a:rPr>
              <a:t>Homing</a:t>
            </a:r>
            <a:r>
              <a:rPr lang="en-GB" b="1" dirty="0">
                <a:latin typeface="Segoe Print" panose="02000600000000000000" pitchFamily="2" charset="0"/>
              </a:rPr>
              <a:t> by Liz Berry</a:t>
            </a:r>
            <a:br>
              <a:rPr lang="en-GB" dirty="0">
                <a:latin typeface="Segoe Print" panose="02000600000000000000" pitchFamily="2" charset="0"/>
              </a:rPr>
            </a:br>
            <a:r>
              <a:rPr lang="en-GB" sz="3600" dirty="0">
                <a:latin typeface="Segoe Print" panose="02000600000000000000" pitchFamily="2" charset="0"/>
              </a:rPr>
              <a:t>LO: To explore the themes in this poem</a:t>
            </a:r>
            <a:endParaRPr lang="en-GB" dirty="0">
              <a:latin typeface="Segoe Print" panose="02000600000000000000" pitchFamily="2" charset="0"/>
            </a:endParaRPr>
          </a:p>
        </p:txBody>
      </p:sp>
      <p:sp>
        <p:nvSpPr>
          <p:cNvPr id="3" name="Content Placeholder 2">
            <a:extLst>
              <a:ext uri="{FF2B5EF4-FFF2-40B4-BE49-F238E27FC236}">
                <a16:creationId xmlns:a16="http://schemas.microsoft.com/office/drawing/2014/main" id="{B05365A1-674D-425C-BAB3-5DD5B5C53616}"/>
              </a:ext>
            </a:extLst>
          </p:cNvPr>
          <p:cNvSpPr>
            <a:spLocks noGrp="1"/>
          </p:cNvSpPr>
          <p:nvPr>
            <p:ph idx="1"/>
          </p:nvPr>
        </p:nvSpPr>
        <p:spPr>
          <a:xfrm>
            <a:off x="1010920" y="3835400"/>
            <a:ext cx="10515600" cy="4351338"/>
          </a:xfrm>
        </p:spPr>
        <p:txBody>
          <a:bodyPr/>
          <a:lstStyle/>
          <a:p>
            <a:pPr marL="0" indent="0">
              <a:buNone/>
            </a:pPr>
            <a:r>
              <a:rPr lang="en-GB" b="1" u="sng" dirty="0">
                <a:solidFill>
                  <a:srgbClr val="CC3399"/>
                </a:solidFill>
              </a:rPr>
              <a:t>Do Now:</a:t>
            </a:r>
            <a:r>
              <a:rPr lang="en-GB" dirty="0"/>
              <a:t>   </a:t>
            </a:r>
            <a:r>
              <a:rPr lang="en-GB" b="1" dirty="0"/>
              <a:t>Guess the missing words</a:t>
            </a:r>
          </a:p>
          <a:p>
            <a:pPr marL="514350" indent="-514350">
              <a:lnSpc>
                <a:spcPct val="150000"/>
              </a:lnSpc>
              <a:buAutoNum type="arabicPeriod"/>
            </a:pPr>
            <a:r>
              <a:rPr lang="en-GB" dirty="0"/>
              <a:t>For years you kept your _______ in a box beneath the bed.</a:t>
            </a:r>
          </a:p>
          <a:p>
            <a:pPr marL="514350" indent="-514350">
              <a:lnSpc>
                <a:spcPct val="150000"/>
              </a:lnSpc>
              <a:buAutoNum type="arabicPeriod"/>
            </a:pPr>
            <a:r>
              <a:rPr lang="en-GB" dirty="0"/>
              <a:t>Clearing your house, the only thing I wanted was that _______.</a:t>
            </a:r>
          </a:p>
          <a:p>
            <a:pPr marL="514350" indent="-514350">
              <a:lnSpc>
                <a:spcPct val="150000"/>
              </a:lnSpc>
              <a:buAutoNum type="arabicPeriod"/>
            </a:pPr>
            <a:r>
              <a:rPr lang="en-GB" dirty="0"/>
              <a:t>Shout it from the roofs, send your words, like _________________</a:t>
            </a:r>
          </a:p>
          <a:p>
            <a:pPr marL="514350" indent="-514350">
              <a:buAutoNum type="arabicPeriod"/>
            </a:pPr>
            <a:endParaRPr lang="en-GB" dirty="0"/>
          </a:p>
        </p:txBody>
      </p:sp>
      <p:sp>
        <p:nvSpPr>
          <p:cNvPr id="5" name="Cloud 4">
            <a:extLst>
              <a:ext uri="{FF2B5EF4-FFF2-40B4-BE49-F238E27FC236}">
                <a16:creationId xmlns:a16="http://schemas.microsoft.com/office/drawing/2014/main" id="{93AD9803-279D-488A-8834-6A713CFB1F56}"/>
              </a:ext>
            </a:extLst>
          </p:cNvPr>
          <p:cNvSpPr/>
          <p:nvPr/>
        </p:nvSpPr>
        <p:spPr>
          <a:xfrm>
            <a:off x="3953844" y="1793803"/>
            <a:ext cx="4629751" cy="1938482"/>
          </a:xfrm>
          <a:prstGeom prst="cloud">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What precious thing do you think is being described in this poem?</a:t>
            </a:r>
          </a:p>
        </p:txBody>
      </p:sp>
    </p:spTree>
    <p:extLst>
      <p:ext uri="{BB962C8B-B14F-4D97-AF65-F5344CB8AC3E}">
        <p14:creationId xmlns:p14="http://schemas.microsoft.com/office/powerpoint/2010/main" val="1841774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56315D-2637-4EC1-B0EF-45875F848F9A}"/>
              </a:ext>
            </a:extLst>
          </p:cNvPr>
          <p:cNvSpPr>
            <a:spLocks noGrp="1"/>
          </p:cNvSpPr>
          <p:nvPr>
            <p:ph type="title"/>
          </p:nvPr>
        </p:nvSpPr>
        <p:spPr>
          <a:xfrm>
            <a:off x="838200" y="365125"/>
            <a:ext cx="10515600" cy="1325563"/>
          </a:xfrm>
          <a:ln w="38100">
            <a:solidFill>
              <a:srgbClr val="009999"/>
            </a:solidFill>
          </a:ln>
        </p:spPr>
        <p:txBody>
          <a:bodyPr>
            <a:normAutofit/>
          </a:bodyPr>
          <a:lstStyle/>
          <a:p>
            <a:pPr algn="ctr"/>
            <a:r>
              <a:rPr lang="en-GB" b="1" u="sng" dirty="0">
                <a:latin typeface="Segoe Print" panose="02000600000000000000" pitchFamily="2" charset="0"/>
              </a:rPr>
              <a:t>Homing</a:t>
            </a:r>
            <a:r>
              <a:rPr lang="en-GB" b="1" dirty="0">
                <a:latin typeface="Segoe Print" panose="02000600000000000000" pitchFamily="2" charset="0"/>
              </a:rPr>
              <a:t> by Liz Berry</a:t>
            </a:r>
            <a:br>
              <a:rPr lang="en-GB" dirty="0">
                <a:latin typeface="Segoe Print" panose="02000600000000000000" pitchFamily="2" charset="0"/>
              </a:rPr>
            </a:br>
            <a:r>
              <a:rPr lang="en-GB" sz="3600" dirty="0">
                <a:latin typeface="Segoe Print" panose="02000600000000000000" pitchFamily="2" charset="0"/>
              </a:rPr>
              <a:t>LO: To explore the themes in this poem</a:t>
            </a:r>
            <a:endParaRPr lang="en-GB" dirty="0">
              <a:latin typeface="Segoe Print" panose="02000600000000000000" pitchFamily="2" charset="0"/>
            </a:endParaRPr>
          </a:p>
        </p:txBody>
      </p:sp>
      <p:sp>
        <p:nvSpPr>
          <p:cNvPr id="5" name="Rectangle 4">
            <a:extLst>
              <a:ext uri="{FF2B5EF4-FFF2-40B4-BE49-F238E27FC236}">
                <a16:creationId xmlns:a16="http://schemas.microsoft.com/office/drawing/2014/main" id="{9409618E-2CC0-491C-82A7-E9E8B1F32C4B}"/>
              </a:ext>
            </a:extLst>
          </p:cNvPr>
          <p:cNvSpPr/>
          <p:nvPr/>
        </p:nvSpPr>
        <p:spPr>
          <a:xfrm>
            <a:off x="6096000" y="5790765"/>
            <a:ext cx="4581626" cy="92648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hlinkClick r:id="rId3"/>
              </a:rPr>
              <a:t>https://poetryarchive.org/poem/homing</a:t>
            </a:r>
            <a:endParaRPr lang="en-GB" dirty="0"/>
          </a:p>
          <a:p>
            <a:pPr algn="ctr"/>
            <a:endParaRPr lang="en-GB" dirty="0"/>
          </a:p>
        </p:txBody>
      </p:sp>
      <p:pic>
        <p:nvPicPr>
          <p:cNvPr id="6" name="Picture 5">
            <a:extLst>
              <a:ext uri="{FF2B5EF4-FFF2-40B4-BE49-F238E27FC236}">
                <a16:creationId xmlns:a16="http://schemas.microsoft.com/office/drawing/2014/main" id="{DBA48F11-E0EF-41E0-88B8-82E781B5FF9C}"/>
              </a:ext>
            </a:extLst>
          </p:cNvPr>
          <p:cNvPicPr>
            <a:picLocks noChangeAspect="1"/>
          </p:cNvPicPr>
          <p:nvPr/>
        </p:nvPicPr>
        <p:blipFill rotWithShape="1">
          <a:blip r:embed="rId4"/>
          <a:srcRect l="13750" t="21219" r="59274" b="5324"/>
          <a:stretch/>
        </p:blipFill>
        <p:spPr>
          <a:xfrm>
            <a:off x="769374" y="1750930"/>
            <a:ext cx="3291349" cy="5041467"/>
          </a:xfrm>
          <a:prstGeom prst="rect">
            <a:avLst/>
          </a:prstGeom>
        </p:spPr>
      </p:pic>
      <p:sp>
        <p:nvSpPr>
          <p:cNvPr id="7" name="Rectangle 6">
            <a:extLst>
              <a:ext uri="{FF2B5EF4-FFF2-40B4-BE49-F238E27FC236}">
                <a16:creationId xmlns:a16="http://schemas.microsoft.com/office/drawing/2014/main" id="{8FAC8C90-3098-443E-8605-37167E9284C0}"/>
              </a:ext>
            </a:extLst>
          </p:cNvPr>
          <p:cNvSpPr/>
          <p:nvPr/>
        </p:nvSpPr>
        <p:spPr>
          <a:xfrm>
            <a:off x="4503174" y="1956619"/>
            <a:ext cx="7380507" cy="36379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rgbClr val="CC3399"/>
                </a:solidFill>
              </a:rPr>
              <a:t>As a class read aloud the poem a couple of times.</a:t>
            </a:r>
          </a:p>
          <a:p>
            <a:pPr algn="ctr"/>
            <a:endParaRPr lang="en-GB" sz="2400" b="1" u="sng" dirty="0">
              <a:solidFill>
                <a:srgbClr val="CC3399"/>
              </a:solidFill>
            </a:endParaRPr>
          </a:p>
          <a:p>
            <a:pPr marL="342900" indent="-342900">
              <a:lnSpc>
                <a:spcPct val="150000"/>
              </a:lnSpc>
              <a:buAutoNum type="arabicPeriod"/>
            </a:pPr>
            <a:r>
              <a:rPr lang="en-GB" sz="2400" dirty="0">
                <a:solidFill>
                  <a:schemeClr val="tx2"/>
                </a:solidFill>
              </a:rPr>
              <a:t>What is your favourite word or phrase in this poem?</a:t>
            </a:r>
          </a:p>
          <a:p>
            <a:pPr marL="342900" indent="-342900">
              <a:lnSpc>
                <a:spcPct val="150000"/>
              </a:lnSpc>
              <a:buAutoNum type="arabicPeriod"/>
            </a:pPr>
            <a:r>
              <a:rPr lang="en-GB" sz="2400" dirty="0">
                <a:solidFill>
                  <a:schemeClr val="tx2"/>
                </a:solidFill>
              </a:rPr>
              <a:t>What words do you not understand?</a:t>
            </a:r>
          </a:p>
          <a:p>
            <a:pPr marL="342900" indent="-342900">
              <a:lnSpc>
                <a:spcPct val="150000"/>
              </a:lnSpc>
              <a:buAutoNum type="arabicPeriod"/>
            </a:pPr>
            <a:r>
              <a:rPr lang="en-GB" sz="2400" dirty="0">
                <a:solidFill>
                  <a:schemeClr val="tx2"/>
                </a:solidFill>
              </a:rPr>
              <a:t>What would you like to ask the poet?</a:t>
            </a:r>
          </a:p>
        </p:txBody>
      </p:sp>
    </p:spTree>
    <p:extLst>
      <p:ext uri="{BB962C8B-B14F-4D97-AF65-F5344CB8AC3E}">
        <p14:creationId xmlns:p14="http://schemas.microsoft.com/office/powerpoint/2010/main" val="3797890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C698F1-C1B6-4168-9D10-A19F68F76921}"/>
              </a:ext>
            </a:extLst>
          </p:cNvPr>
          <p:cNvSpPr>
            <a:spLocks noGrp="1"/>
          </p:cNvSpPr>
          <p:nvPr>
            <p:ph idx="1"/>
          </p:nvPr>
        </p:nvSpPr>
        <p:spPr>
          <a:xfrm>
            <a:off x="269507" y="1832111"/>
            <a:ext cx="9577137" cy="4458708"/>
          </a:xfrm>
        </p:spPr>
        <p:txBody>
          <a:bodyPr>
            <a:normAutofit/>
          </a:bodyPr>
          <a:lstStyle/>
          <a:p>
            <a:pPr marL="0" indent="0" algn="l">
              <a:buNone/>
            </a:pPr>
            <a:r>
              <a:rPr lang="en-GB" sz="2400" b="1" i="0" u="sng" dirty="0">
                <a:solidFill>
                  <a:srgbClr val="121416"/>
                </a:solidFill>
                <a:effectLst/>
                <a:latin typeface="ProximaNova-Regular"/>
              </a:rPr>
              <a:t>The Black Country</a:t>
            </a:r>
          </a:p>
          <a:p>
            <a:pPr marL="0" indent="0" algn="l">
              <a:buNone/>
            </a:pPr>
            <a:r>
              <a:rPr lang="en-GB" sz="2400" b="0" i="0" dirty="0">
                <a:solidFill>
                  <a:srgbClr val="121416"/>
                </a:solidFill>
                <a:effectLst/>
                <a:latin typeface="ProximaNova-Regular"/>
              </a:rPr>
              <a:t>The West Midlands is world-renowned as a </a:t>
            </a:r>
            <a:r>
              <a:rPr lang="en-GB" sz="2400" b="0" i="0" u="none" strike="noStrike" dirty="0">
                <a:solidFill>
                  <a:srgbClr val="121416"/>
                </a:solidFill>
                <a:effectLst/>
                <a:latin typeface="ProximaNova-Regular"/>
                <a:hlinkClick r:id="rId3"/>
              </a:rPr>
              <a:t>leading industrial region</a:t>
            </a:r>
            <a:r>
              <a:rPr lang="en-GB" sz="2400" b="0" i="0" dirty="0">
                <a:solidFill>
                  <a:srgbClr val="121416"/>
                </a:solidFill>
                <a:effectLst/>
                <a:latin typeface="ProximaNova-Regular"/>
              </a:rPr>
              <a:t>, with anything from steel and coal to brick and iron produced in its many factories, forges and foundries.</a:t>
            </a:r>
          </a:p>
          <a:p>
            <a:pPr marL="0" indent="0" algn="l">
              <a:buNone/>
            </a:pPr>
            <a:r>
              <a:rPr lang="en-GB" sz="2400" b="0" i="0" dirty="0">
                <a:solidFill>
                  <a:srgbClr val="121416"/>
                </a:solidFill>
                <a:effectLst/>
                <a:latin typeface="ProximaNova-Regular"/>
              </a:rPr>
              <a:t>The Black Country is believed to have taken its name from the </a:t>
            </a:r>
            <a:r>
              <a:rPr lang="en-GB" sz="2400" b="1" i="0" dirty="0">
                <a:solidFill>
                  <a:srgbClr val="121416"/>
                </a:solidFill>
                <a:effectLst/>
                <a:latin typeface="ProximaNova-Regular"/>
              </a:rPr>
              <a:t>black soot </a:t>
            </a:r>
            <a:r>
              <a:rPr lang="en-GB" sz="2400" b="0" i="0" dirty="0">
                <a:solidFill>
                  <a:srgbClr val="121416"/>
                </a:solidFill>
                <a:effectLst/>
                <a:latin typeface="ProximaNova-Regular"/>
              </a:rPr>
              <a:t>that would emanate from its aforementioned factories, while other people claim that the 30-foot-thick coal seam was also the reasoning behind the name.</a:t>
            </a:r>
          </a:p>
          <a:p>
            <a:pPr marL="0" indent="0" algn="l">
              <a:buNone/>
            </a:pPr>
            <a:r>
              <a:rPr lang="en-GB" sz="2400" b="0" i="0" dirty="0">
                <a:solidFill>
                  <a:srgbClr val="121416"/>
                </a:solidFill>
                <a:effectLst/>
                <a:latin typeface="ProximaNova-Regular"/>
              </a:rPr>
              <a:t>While the term is believed to have been used since the mid-19th century, it wasn’t until 1987 that the local government officially began to call the region the Black Country in a marketing move to bring official recognition to the area, agree on its boundaries and push tourism.</a:t>
            </a:r>
          </a:p>
          <a:p>
            <a:pPr marL="0" indent="0">
              <a:buNone/>
            </a:pPr>
            <a:endParaRPr lang="en-GB" dirty="0"/>
          </a:p>
        </p:txBody>
      </p:sp>
      <p:sp>
        <p:nvSpPr>
          <p:cNvPr id="4" name="Title 1">
            <a:extLst>
              <a:ext uri="{FF2B5EF4-FFF2-40B4-BE49-F238E27FC236}">
                <a16:creationId xmlns:a16="http://schemas.microsoft.com/office/drawing/2014/main" id="{AC56315D-2637-4EC1-B0EF-45875F848F9A}"/>
              </a:ext>
            </a:extLst>
          </p:cNvPr>
          <p:cNvSpPr>
            <a:spLocks noGrp="1"/>
          </p:cNvSpPr>
          <p:nvPr>
            <p:ph type="title"/>
          </p:nvPr>
        </p:nvSpPr>
        <p:spPr>
          <a:xfrm>
            <a:off x="838200" y="365125"/>
            <a:ext cx="10515600" cy="1325563"/>
          </a:xfrm>
          <a:ln w="38100">
            <a:solidFill>
              <a:srgbClr val="009999"/>
            </a:solidFill>
          </a:ln>
        </p:spPr>
        <p:txBody>
          <a:bodyPr>
            <a:normAutofit/>
          </a:bodyPr>
          <a:lstStyle/>
          <a:p>
            <a:pPr algn="ctr"/>
            <a:r>
              <a:rPr lang="en-GB" b="1" u="sng" dirty="0">
                <a:latin typeface="Segoe Print" panose="02000600000000000000" pitchFamily="2" charset="0"/>
              </a:rPr>
              <a:t>Homing</a:t>
            </a:r>
            <a:r>
              <a:rPr lang="en-GB" b="1" dirty="0">
                <a:latin typeface="Segoe Print" panose="02000600000000000000" pitchFamily="2" charset="0"/>
              </a:rPr>
              <a:t> by Liz Berry</a:t>
            </a:r>
            <a:br>
              <a:rPr lang="en-GB" dirty="0">
                <a:latin typeface="Segoe Print" panose="02000600000000000000" pitchFamily="2" charset="0"/>
              </a:rPr>
            </a:br>
            <a:r>
              <a:rPr lang="en-GB" sz="3600" dirty="0">
                <a:latin typeface="Segoe Print" panose="02000600000000000000" pitchFamily="2" charset="0"/>
              </a:rPr>
              <a:t>LO: To explore the themes in this poem</a:t>
            </a:r>
            <a:endParaRPr lang="en-GB" dirty="0">
              <a:latin typeface="Segoe Print" panose="02000600000000000000" pitchFamily="2" charset="0"/>
            </a:endParaRPr>
          </a:p>
        </p:txBody>
      </p:sp>
      <p:sp>
        <p:nvSpPr>
          <p:cNvPr id="5" name="Rectangle 4">
            <a:extLst>
              <a:ext uri="{FF2B5EF4-FFF2-40B4-BE49-F238E27FC236}">
                <a16:creationId xmlns:a16="http://schemas.microsoft.com/office/drawing/2014/main" id="{7FABAC47-E04C-4253-891D-27CED8F70BFC}"/>
              </a:ext>
            </a:extLst>
          </p:cNvPr>
          <p:cNvSpPr/>
          <p:nvPr/>
        </p:nvSpPr>
        <p:spPr>
          <a:xfrm>
            <a:off x="4417995" y="6268405"/>
            <a:ext cx="3532470" cy="58959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hlinkClick r:id="rId4"/>
              </a:rPr>
              <a:t>https://www.youtube.com/watch?v=y-sYe-kiljk</a:t>
            </a:r>
            <a:endParaRPr lang="en-GB" sz="1050" dirty="0"/>
          </a:p>
          <a:p>
            <a:pPr algn="ctr"/>
            <a:endParaRPr lang="en-GB" dirty="0"/>
          </a:p>
        </p:txBody>
      </p:sp>
      <p:pic>
        <p:nvPicPr>
          <p:cNvPr id="6" name="Picture 5">
            <a:extLst>
              <a:ext uri="{FF2B5EF4-FFF2-40B4-BE49-F238E27FC236}">
                <a16:creationId xmlns:a16="http://schemas.microsoft.com/office/drawing/2014/main" id="{83F0F0D5-A05A-401B-8AEA-74157FA8EE89}"/>
              </a:ext>
            </a:extLst>
          </p:cNvPr>
          <p:cNvPicPr>
            <a:picLocks noChangeAspect="1"/>
          </p:cNvPicPr>
          <p:nvPr/>
        </p:nvPicPr>
        <p:blipFill>
          <a:blip r:embed="rId5"/>
          <a:stretch>
            <a:fillRect/>
          </a:stretch>
        </p:blipFill>
        <p:spPr>
          <a:xfrm>
            <a:off x="9826993" y="1895825"/>
            <a:ext cx="2095500" cy="2219325"/>
          </a:xfrm>
          <a:prstGeom prst="rect">
            <a:avLst/>
          </a:prstGeom>
        </p:spPr>
      </p:pic>
      <p:pic>
        <p:nvPicPr>
          <p:cNvPr id="7" name="Picture 6">
            <a:extLst>
              <a:ext uri="{FF2B5EF4-FFF2-40B4-BE49-F238E27FC236}">
                <a16:creationId xmlns:a16="http://schemas.microsoft.com/office/drawing/2014/main" id="{6CC1B93D-B00E-4E66-9FC8-11B7683C8D35}"/>
              </a:ext>
            </a:extLst>
          </p:cNvPr>
          <p:cNvPicPr>
            <a:picLocks noChangeAspect="1"/>
          </p:cNvPicPr>
          <p:nvPr/>
        </p:nvPicPr>
        <p:blipFill>
          <a:blip r:embed="rId6"/>
          <a:stretch>
            <a:fillRect/>
          </a:stretch>
        </p:blipFill>
        <p:spPr>
          <a:xfrm>
            <a:off x="9837881" y="5207267"/>
            <a:ext cx="2202170" cy="1465444"/>
          </a:xfrm>
          <a:prstGeom prst="rect">
            <a:avLst/>
          </a:prstGeom>
        </p:spPr>
      </p:pic>
    </p:spTree>
    <p:extLst>
      <p:ext uri="{BB962C8B-B14F-4D97-AF65-F5344CB8AC3E}">
        <p14:creationId xmlns:p14="http://schemas.microsoft.com/office/powerpoint/2010/main" val="30690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C698F1-C1B6-4168-9D10-A19F68F76921}"/>
              </a:ext>
            </a:extLst>
          </p:cNvPr>
          <p:cNvSpPr>
            <a:spLocks noGrp="1"/>
          </p:cNvSpPr>
          <p:nvPr>
            <p:ph idx="1"/>
          </p:nvPr>
        </p:nvSpPr>
        <p:spPr>
          <a:ln>
            <a:solidFill>
              <a:srgbClr val="009999"/>
            </a:solidFill>
          </a:ln>
        </p:spPr>
        <p:txBody>
          <a:bodyPr/>
          <a:lstStyle/>
          <a:p>
            <a:pPr marL="0" indent="0">
              <a:buNone/>
            </a:pPr>
            <a:r>
              <a:rPr lang="en-GB" dirty="0">
                <a:solidFill>
                  <a:srgbClr val="CC3399"/>
                </a:solidFill>
              </a:rPr>
              <a:t>Stanza One: </a:t>
            </a:r>
          </a:p>
          <a:p>
            <a:pPr marL="514350" indent="-514350">
              <a:buAutoNum type="arabicPeriod"/>
            </a:pPr>
            <a:r>
              <a:rPr lang="en-GB" dirty="0"/>
              <a:t>Why is the metaphor that the accent is “in a box beneath the bed” powerful?</a:t>
            </a:r>
          </a:p>
          <a:p>
            <a:pPr marL="514350" indent="-514350">
              <a:buAutoNum type="arabicPeriod"/>
            </a:pPr>
            <a:r>
              <a:rPr lang="en-GB" dirty="0"/>
              <a:t>Why is the plosive ‘b’ repeated?</a:t>
            </a:r>
          </a:p>
          <a:p>
            <a:pPr marL="514350" indent="-514350">
              <a:buAutoNum type="arabicPeriod"/>
            </a:pPr>
            <a:r>
              <a:rPr lang="en-GB" dirty="0"/>
              <a:t>What does the word ‘elocution’ mean?</a:t>
            </a:r>
          </a:p>
          <a:p>
            <a:pPr marL="0" indent="0">
              <a:buNone/>
            </a:pPr>
            <a:r>
              <a:rPr lang="en-GB" dirty="0">
                <a:solidFill>
                  <a:schemeClr val="accent2"/>
                </a:solidFill>
              </a:rPr>
              <a:t>Stanza Two:</a:t>
            </a:r>
          </a:p>
          <a:p>
            <a:pPr marL="514350" indent="-514350">
              <a:buAutoNum type="arabicPeriod"/>
            </a:pPr>
            <a:r>
              <a:rPr lang="en-GB" dirty="0"/>
              <a:t>Why is the word ‘escape’ powerful?</a:t>
            </a:r>
          </a:p>
          <a:p>
            <a:pPr marL="514350" indent="-514350">
              <a:buAutoNum type="arabicPeriod"/>
            </a:pPr>
            <a:r>
              <a:rPr lang="en-GB" dirty="0"/>
              <a:t>How does the speaker feel about this accent?</a:t>
            </a:r>
          </a:p>
          <a:p>
            <a:pPr marL="0" indent="0">
              <a:buNone/>
            </a:pPr>
            <a:endParaRPr lang="en-GB" dirty="0"/>
          </a:p>
        </p:txBody>
      </p:sp>
      <p:sp>
        <p:nvSpPr>
          <p:cNvPr id="4" name="Title 1">
            <a:extLst>
              <a:ext uri="{FF2B5EF4-FFF2-40B4-BE49-F238E27FC236}">
                <a16:creationId xmlns:a16="http://schemas.microsoft.com/office/drawing/2014/main" id="{AC56315D-2637-4EC1-B0EF-45875F848F9A}"/>
              </a:ext>
            </a:extLst>
          </p:cNvPr>
          <p:cNvSpPr>
            <a:spLocks noGrp="1"/>
          </p:cNvSpPr>
          <p:nvPr>
            <p:ph type="title"/>
          </p:nvPr>
        </p:nvSpPr>
        <p:spPr>
          <a:xfrm>
            <a:off x="838200" y="365125"/>
            <a:ext cx="10515600" cy="1325563"/>
          </a:xfrm>
          <a:ln w="38100">
            <a:solidFill>
              <a:srgbClr val="009999"/>
            </a:solidFill>
          </a:ln>
        </p:spPr>
        <p:txBody>
          <a:bodyPr>
            <a:normAutofit/>
          </a:bodyPr>
          <a:lstStyle/>
          <a:p>
            <a:pPr algn="ctr"/>
            <a:r>
              <a:rPr lang="en-GB" b="1" u="sng" dirty="0">
                <a:latin typeface="Segoe Print" panose="02000600000000000000" pitchFamily="2" charset="0"/>
              </a:rPr>
              <a:t>Homing</a:t>
            </a:r>
            <a:r>
              <a:rPr lang="en-GB" b="1" dirty="0">
                <a:latin typeface="Segoe Print" panose="02000600000000000000" pitchFamily="2" charset="0"/>
              </a:rPr>
              <a:t> by Liz Berry</a:t>
            </a:r>
            <a:br>
              <a:rPr lang="en-GB" dirty="0">
                <a:latin typeface="Segoe Print" panose="02000600000000000000" pitchFamily="2" charset="0"/>
              </a:rPr>
            </a:br>
            <a:r>
              <a:rPr lang="en-GB" sz="3600" dirty="0">
                <a:latin typeface="Segoe Print" panose="02000600000000000000" pitchFamily="2" charset="0"/>
              </a:rPr>
              <a:t>LO: To explore the themes in this poem</a:t>
            </a:r>
            <a:endParaRPr lang="en-GB" dirty="0">
              <a:latin typeface="Segoe Print" panose="02000600000000000000" pitchFamily="2" charset="0"/>
            </a:endParaRPr>
          </a:p>
        </p:txBody>
      </p:sp>
    </p:spTree>
    <p:extLst>
      <p:ext uri="{BB962C8B-B14F-4D97-AF65-F5344CB8AC3E}">
        <p14:creationId xmlns:p14="http://schemas.microsoft.com/office/powerpoint/2010/main" val="1793755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C698F1-C1B6-4168-9D10-A19F68F76921}"/>
              </a:ext>
            </a:extLst>
          </p:cNvPr>
          <p:cNvSpPr>
            <a:spLocks noGrp="1"/>
          </p:cNvSpPr>
          <p:nvPr>
            <p:ph idx="1"/>
          </p:nvPr>
        </p:nvSpPr>
        <p:spPr>
          <a:ln>
            <a:solidFill>
              <a:srgbClr val="00B0F0"/>
            </a:solidFill>
          </a:ln>
        </p:spPr>
        <p:txBody>
          <a:bodyPr/>
          <a:lstStyle/>
          <a:p>
            <a:pPr marL="0" indent="0">
              <a:buNone/>
            </a:pPr>
            <a:r>
              <a:rPr lang="en-GB" dirty="0">
                <a:solidFill>
                  <a:srgbClr val="00B0F0"/>
                </a:solidFill>
              </a:rPr>
              <a:t>Stanza Three:</a:t>
            </a:r>
          </a:p>
          <a:p>
            <a:pPr marL="514350" indent="-514350">
              <a:buAutoNum type="arabicPeriod"/>
            </a:pPr>
            <a:r>
              <a:rPr lang="en-GB" dirty="0"/>
              <a:t>Why is the word “jemmied” powerful?</a:t>
            </a:r>
          </a:p>
          <a:p>
            <a:pPr marL="514350" indent="-514350">
              <a:buAutoNum type="arabicPeriod"/>
            </a:pPr>
            <a:r>
              <a:rPr lang="en-GB" dirty="0"/>
              <a:t>Why has the poet included local dialect in this stanza?</a:t>
            </a:r>
          </a:p>
          <a:p>
            <a:pPr marL="514350" indent="-514350">
              <a:buAutoNum type="arabicPeriod"/>
            </a:pPr>
            <a:r>
              <a:rPr lang="en-GB" dirty="0"/>
              <a:t>Why is the simile “ ferrous as nails” effective?</a:t>
            </a:r>
          </a:p>
        </p:txBody>
      </p:sp>
      <p:sp>
        <p:nvSpPr>
          <p:cNvPr id="4" name="Title 1">
            <a:extLst>
              <a:ext uri="{FF2B5EF4-FFF2-40B4-BE49-F238E27FC236}">
                <a16:creationId xmlns:a16="http://schemas.microsoft.com/office/drawing/2014/main" id="{AC56315D-2637-4EC1-B0EF-45875F848F9A}"/>
              </a:ext>
            </a:extLst>
          </p:cNvPr>
          <p:cNvSpPr>
            <a:spLocks noGrp="1"/>
          </p:cNvSpPr>
          <p:nvPr>
            <p:ph type="title"/>
          </p:nvPr>
        </p:nvSpPr>
        <p:spPr>
          <a:xfrm>
            <a:off x="838200" y="365125"/>
            <a:ext cx="10515600" cy="1325563"/>
          </a:xfrm>
          <a:ln w="38100">
            <a:solidFill>
              <a:srgbClr val="009999"/>
            </a:solidFill>
          </a:ln>
        </p:spPr>
        <p:txBody>
          <a:bodyPr>
            <a:normAutofit/>
          </a:bodyPr>
          <a:lstStyle/>
          <a:p>
            <a:pPr algn="ctr"/>
            <a:r>
              <a:rPr lang="en-GB" b="1" u="sng" dirty="0">
                <a:latin typeface="Segoe Print" panose="02000600000000000000" pitchFamily="2" charset="0"/>
              </a:rPr>
              <a:t>Homing</a:t>
            </a:r>
            <a:r>
              <a:rPr lang="en-GB" b="1" dirty="0">
                <a:latin typeface="Segoe Print" panose="02000600000000000000" pitchFamily="2" charset="0"/>
              </a:rPr>
              <a:t> by Liz Berry</a:t>
            </a:r>
            <a:br>
              <a:rPr lang="en-GB" dirty="0">
                <a:latin typeface="Segoe Print" panose="02000600000000000000" pitchFamily="2" charset="0"/>
              </a:rPr>
            </a:br>
            <a:r>
              <a:rPr lang="en-GB" sz="3600" dirty="0">
                <a:latin typeface="Segoe Print" panose="02000600000000000000" pitchFamily="2" charset="0"/>
              </a:rPr>
              <a:t>LO: To explore the themes in this poem</a:t>
            </a:r>
            <a:endParaRPr lang="en-GB" dirty="0">
              <a:latin typeface="Segoe Print" panose="02000600000000000000" pitchFamily="2" charset="0"/>
            </a:endParaRPr>
          </a:p>
        </p:txBody>
      </p:sp>
      <p:pic>
        <p:nvPicPr>
          <p:cNvPr id="5" name="Picture 4">
            <a:extLst>
              <a:ext uri="{FF2B5EF4-FFF2-40B4-BE49-F238E27FC236}">
                <a16:creationId xmlns:a16="http://schemas.microsoft.com/office/drawing/2014/main" id="{F1D349A4-E876-4E73-B79D-866C133AF206}"/>
              </a:ext>
            </a:extLst>
          </p:cNvPr>
          <p:cNvPicPr>
            <a:picLocks noChangeAspect="1"/>
          </p:cNvPicPr>
          <p:nvPr/>
        </p:nvPicPr>
        <p:blipFill rotWithShape="1">
          <a:blip r:embed="rId2"/>
          <a:srcRect l="9394" t="36551" r="67553" b="42456"/>
          <a:stretch/>
        </p:blipFill>
        <p:spPr>
          <a:xfrm>
            <a:off x="6303532" y="4001294"/>
            <a:ext cx="5426167" cy="2779511"/>
          </a:xfrm>
          <a:prstGeom prst="rect">
            <a:avLst/>
          </a:prstGeom>
        </p:spPr>
      </p:pic>
    </p:spTree>
    <p:extLst>
      <p:ext uri="{BB962C8B-B14F-4D97-AF65-F5344CB8AC3E}">
        <p14:creationId xmlns:p14="http://schemas.microsoft.com/office/powerpoint/2010/main" val="3214653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C698F1-C1B6-4168-9D10-A19F68F76921}"/>
              </a:ext>
            </a:extLst>
          </p:cNvPr>
          <p:cNvSpPr>
            <a:spLocks noGrp="1"/>
          </p:cNvSpPr>
          <p:nvPr>
            <p:ph idx="1"/>
          </p:nvPr>
        </p:nvSpPr>
        <p:spPr>
          <a:ln>
            <a:solidFill>
              <a:srgbClr val="CC3399"/>
            </a:solidFill>
          </a:ln>
        </p:spPr>
        <p:txBody>
          <a:bodyPr/>
          <a:lstStyle/>
          <a:p>
            <a:pPr marL="0" indent="0">
              <a:buNone/>
            </a:pPr>
            <a:r>
              <a:rPr lang="en-GB" dirty="0">
                <a:solidFill>
                  <a:srgbClr val="FFC000"/>
                </a:solidFill>
              </a:rPr>
              <a:t>Stanza Four:</a:t>
            </a:r>
          </a:p>
          <a:p>
            <a:pPr marL="514350" indent="-514350">
              <a:buAutoNum type="arabicPeriod"/>
            </a:pPr>
            <a:r>
              <a:rPr lang="en-GB" dirty="0"/>
              <a:t>Why is the enjambment used between Stanza three and four?</a:t>
            </a:r>
          </a:p>
          <a:p>
            <a:pPr marL="514350" indent="-514350">
              <a:buAutoNum type="arabicPeriod"/>
            </a:pPr>
            <a:r>
              <a:rPr lang="en-GB" dirty="0"/>
              <a:t>Why is a list used in this stanza?</a:t>
            </a:r>
          </a:p>
          <a:p>
            <a:pPr marL="514350" indent="-514350">
              <a:buAutoNum type="arabicPeriod"/>
            </a:pPr>
            <a:endParaRPr lang="en-GB" dirty="0"/>
          </a:p>
          <a:p>
            <a:pPr marL="0" indent="0">
              <a:buNone/>
            </a:pPr>
            <a:r>
              <a:rPr lang="en-GB" dirty="0">
                <a:solidFill>
                  <a:srgbClr val="CC3399"/>
                </a:solidFill>
              </a:rPr>
              <a:t>Stanza Five:</a:t>
            </a:r>
          </a:p>
          <a:p>
            <a:pPr marL="514350" indent="-514350">
              <a:buAutoNum type="arabicPeriod"/>
            </a:pPr>
            <a:r>
              <a:rPr lang="en-GB" dirty="0"/>
              <a:t>Why is the word ‘forge’ effective?</a:t>
            </a:r>
          </a:p>
          <a:p>
            <a:pPr marL="514350" indent="-514350">
              <a:buAutoNum type="arabicPeriod"/>
            </a:pPr>
            <a:r>
              <a:rPr lang="en-GB" dirty="0"/>
              <a:t>What are the different meanings of the word ‘homing’?</a:t>
            </a:r>
          </a:p>
        </p:txBody>
      </p:sp>
      <p:sp>
        <p:nvSpPr>
          <p:cNvPr id="4" name="Title 1">
            <a:extLst>
              <a:ext uri="{FF2B5EF4-FFF2-40B4-BE49-F238E27FC236}">
                <a16:creationId xmlns:a16="http://schemas.microsoft.com/office/drawing/2014/main" id="{AC56315D-2637-4EC1-B0EF-45875F848F9A}"/>
              </a:ext>
            </a:extLst>
          </p:cNvPr>
          <p:cNvSpPr>
            <a:spLocks noGrp="1"/>
          </p:cNvSpPr>
          <p:nvPr>
            <p:ph type="title"/>
          </p:nvPr>
        </p:nvSpPr>
        <p:spPr>
          <a:xfrm>
            <a:off x="838200" y="365125"/>
            <a:ext cx="10515600" cy="1325563"/>
          </a:xfrm>
          <a:ln w="38100">
            <a:solidFill>
              <a:srgbClr val="009999"/>
            </a:solidFill>
          </a:ln>
        </p:spPr>
        <p:txBody>
          <a:bodyPr>
            <a:normAutofit/>
          </a:bodyPr>
          <a:lstStyle/>
          <a:p>
            <a:pPr algn="ctr"/>
            <a:r>
              <a:rPr lang="en-GB" b="1" u="sng" dirty="0">
                <a:latin typeface="Segoe Print" panose="02000600000000000000" pitchFamily="2" charset="0"/>
              </a:rPr>
              <a:t>Homing</a:t>
            </a:r>
            <a:r>
              <a:rPr lang="en-GB" b="1" dirty="0">
                <a:latin typeface="Segoe Print" panose="02000600000000000000" pitchFamily="2" charset="0"/>
              </a:rPr>
              <a:t> by Liz Berry</a:t>
            </a:r>
            <a:br>
              <a:rPr lang="en-GB" dirty="0">
                <a:latin typeface="Segoe Print" panose="02000600000000000000" pitchFamily="2" charset="0"/>
              </a:rPr>
            </a:br>
            <a:r>
              <a:rPr lang="en-GB" sz="3600" dirty="0">
                <a:latin typeface="Segoe Print" panose="02000600000000000000" pitchFamily="2" charset="0"/>
              </a:rPr>
              <a:t>LO: To explore the themes in this poem</a:t>
            </a:r>
            <a:endParaRPr lang="en-GB" dirty="0">
              <a:latin typeface="Segoe Print" panose="02000600000000000000" pitchFamily="2" charset="0"/>
            </a:endParaRPr>
          </a:p>
        </p:txBody>
      </p:sp>
    </p:spTree>
    <p:extLst>
      <p:ext uri="{BB962C8B-B14F-4D97-AF65-F5344CB8AC3E}">
        <p14:creationId xmlns:p14="http://schemas.microsoft.com/office/powerpoint/2010/main" val="298185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C698F1-C1B6-4168-9D10-A19F68F76921}"/>
              </a:ext>
            </a:extLst>
          </p:cNvPr>
          <p:cNvSpPr>
            <a:spLocks noGrp="1"/>
          </p:cNvSpPr>
          <p:nvPr>
            <p:ph idx="1"/>
          </p:nvPr>
        </p:nvSpPr>
        <p:spPr>
          <a:xfrm>
            <a:off x="3234089" y="1950753"/>
            <a:ext cx="8658726" cy="4469297"/>
          </a:xfrm>
        </p:spPr>
        <p:txBody>
          <a:bodyPr>
            <a:normAutofit fontScale="92500" lnSpcReduction="20000"/>
          </a:bodyPr>
          <a:lstStyle/>
          <a:p>
            <a:pPr marL="0" indent="0" algn="l" fontAlgn="base">
              <a:buNone/>
            </a:pPr>
            <a:r>
              <a:rPr lang="en-GB" sz="2600" b="0" i="0" dirty="0">
                <a:solidFill>
                  <a:srgbClr val="222222"/>
                </a:solidFill>
                <a:effectLst/>
                <a:latin typeface="Helvetica Neue"/>
              </a:rPr>
              <a:t>A </a:t>
            </a:r>
            <a:r>
              <a:rPr lang="en-GB" sz="2600" b="1" i="0" dirty="0">
                <a:solidFill>
                  <a:srgbClr val="222222"/>
                </a:solidFill>
                <a:effectLst/>
                <a:latin typeface="inherit"/>
              </a:rPr>
              <a:t>Homing pigeon</a:t>
            </a:r>
            <a:r>
              <a:rPr lang="en-GB" sz="2600" b="0" i="0" dirty="0">
                <a:solidFill>
                  <a:srgbClr val="222222"/>
                </a:solidFill>
                <a:effectLst/>
                <a:latin typeface="Helvetica Neue"/>
              </a:rPr>
              <a:t> is a special </a:t>
            </a:r>
            <a:r>
              <a:rPr lang="en-GB" sz="2600" b="0" i="0" u="none" strike="noStrike" dirty="0">
                <a:solidFill>
                  <a:srgbClr val="002BB8"/>
                </a:solidFill>
                <a:effectLst/>
                <a:latin typeface="inherit"/>
                <a:hlinkClick r:id="rId2" tooltip="Breed"/>
              </a:rPr>
              <a:t>breed</a:t>
            </a:r>
            <a:r>
              <a:rPr lang="en-GB" sz="2600" b="0" i="0" dirty="0">
                <a:solidFill>
                  <a:srgbClr val="222222"/>
                </a:solidFill>
                <a:effectLst/>
                <a:latin typeface="Helvetica Neue"/>
              </a:rPr>
              <a:t> of </a:t>
            </a:r>
            <a:r>
              <a:rPr lang="en-GB" sz="2600" b="0" i="0" u="none" strike="noStrike" dirty="0">
                <a:solidFill>
                  <a:srgbClr val="002BB8"/>
                </a:solidFill>
                <a:effectLst/>
                <a:latin typeface="inherit"/>
                <a:hlinkClick r:id="rId3" tooltip="Dove"/>
              </a:rPr>
              <a:t>pigeons</a:t>
            </a:r>
            <a:r>
              <a:rPr lang="en-GB" sz="2600" b="0" i="0" dirty="0">
                <a:solidFill>
                  <a:srgbClr val="222222"/>
                </a:solidFill>
                <a:effectLst/>
                <a:latin typeface="Helvetica Neue"/>
              </a:rPr>
              <a:t>. These pigeons have been </a:t>
            </a:r>
            <a:r>
              <a:rPr lang="en-GB" sz="2600" b="0" i="0" u="none" strike="noStrike" dirty="0">
                <a:solidFill>
                  <a:srgbClr val="002BB8"/>
                </a:solidFill>
                <a:effectLst/>
                <a:latin typeface="inherit"/>
                <a:hlinkClick r:id="rId4" tooltip="Domestication"/>
              </a:rPr>
              <a:t>domesticated</a:t>
            </a:r>
            <a:r>
              <a:rPr lang="en-GB" sz="2600" b="0" i="0" dirty="0">
                <a:solidFill>
                  <a:srgbClr val="222222"/>
                </a:solidFill>
                <a:effectLst/>
                <a:latin typeface="Helvetica Neue"/>
              </a:rPr>
              <a:t>. They have been </a:t>
            </a:r>
            <a:r>
              <a:rPr lang="en-GB" sz="2600" b="0" i="0" u="none" strike="noStrike" dirty="0">
                <a:solidFill>
                  <a:srgbClr val="002BB8"/>
                </a:solidFill>
                <a:effectLst/>
                <a:latin typeface="inherit"/>
                <a:hlinkClick r:id="rId5" tooltip="Artificial selection"/>
              </a:rPr>
              <a:t>selectively bred</a:t>
            </a:r>
            <a:r>
              <a:rPr lang="en-GB" sz="2600" b="0" i="0" dirty="0">
                <a:solidFill>
                  <a:srgbClr val="222222"/>
                </a:solidFill>
                <a:effectLst/>
                <a:latin typeface="Helvetica Neue"/>
              </a:rPr>
              <a:t> to find their way home. They can do this over very long distances. The wild rock pigeon from which these birds are bred also has this homing ability. This means that it will generally return to its own nest and its own mate. This made it relatively easy to breed from the birds that repeatedly found their way home over long distances. Flights as long as 1800 </a:t>
            </a:r>
            <a:r>
              <a:rPr lang="en-GB" sz="2600" b="0" i="0" dirty="0" err="1">
                <a:solidFill>
                  <a:srgbClr val="222222"/>
                </a:solidFill>
                <a:effectLst/>
                <a:latin typeface="Helvetica Neue"/>
              </a:rPr>
              <a:t>kilometers</a:t>
            </a:r>
            <a:r>
              <a:rPr lang="en-GB" sz="2600" b="0" i="0" dirty="0">
                <a:solidFill>
                  <a:srgbClr val="222222"/>
                </a:solidFill>
                <a:effectLst/>
                <a:latin typeface="Helvetica Neue"/>
              </a:rPr>
              <a:t> have been recorded by birds in competition pigeon racing. Speeds of up to 95 km/h (59 mph) have been observed.</a:t>
            </a:r>
          </a:p>
          <a:p>
            <a:pPr marL="0" indent="0" algn="l" fontAlgn="base">
              <a:buNone/>
            </a:pPr>
            <a:r>
              <a:rPr lang="en-GB" sz="2600" b="0" i="0" dirty="0">
                <a:solidFill>
                  <a:srgbClr val="222222"/>
                </a:solidFill>
                <a:effectLst/>
                <a:latin typeface="Helvetica Neue"/>
              </a:rPr>
              <a:t>Homing pigeons are called </a:t>
            </a:r>
            <a:r>
              <a:rPr lang="en-GB" sz="2600" b="1" i="0" dirty="0">
                <a:solidFill>
                  <a:srgbClr val="222222"/>
                </a:solidFill>
                <a:effectLst/>
                <a:latin typeface="inherit"/>
              </a:rPr>
              <a:t>carrier pigeons</a:t>
            </a:r>
            <a:r>
              <a:rPr lang="en-GB" sz="2600" b="0" i="0" dirty="0">
                <a:solidFill>
                  <a:srgbClr val="222222"/>
                </a:solidFill>
                <a:effectLst/>
                <a:latin typeface="Helvetica Neue"/>
              </a:rPr>
              <a:t> when they are used to carry messages. This is possible where a message is written on thin light paper (such as cigarette paper) and rolled into a small tube attached to the bird's leg; this is called pigeon post. Pigeons can only go back to one "mentally marked" point that they have identified as their home.</a:t>
            </a:r>
          </a:p>
          <a:p>
            <a:pPr marL="0" indent="0">
              <a:buNone/>
            </a:pPr>
            <a:endParaRPr lang="en-GB" dirty="0"/>
          </a:p>
        </p:txBody>
      </p:sp>
      <p:sp>
        <p:nvSpPr>
          <p:cNvPr id="4" name="Title 1">
            <a:extLst>
              <a:ext uri="{FF2B5EF4-FFF2-40B4-BE49-F238E27FC236}">
                <a16:creationId xmlns:a16="http://schemas.microsoft.com/office/drawing/2014/main" id="{AC56315D-2637-4EC1-B0EF-45875F848F9A}"/>
              </a:ext>
            </a:extLst>
          </p:cNvPr>
          <p:cNvSpPr>
            <a:spLocks noGrp="1"/>
          </p:cNvSpPr>
          <p:nvPr>
            <p:ph type="title"/>
          </p:nvPr>
        </p:nvSpPr>
        <p:spPr>
          <a:xfrm>
            <a:off x="838200" y="365125"/>
            <a:ext cx="10515600" cy="1325563"/>
          </a:xfrm>
          <a:ln w="38100">
            <a:solidFill>
              <a:srgbClr val="009999"/>
            </a:solidFill>
          </a:ln>
        </p:spPr>
        <p:txBody>
          <a:bodyPr>
            <a:normAutofit/>
          </a:bodyPr>
          <a:lstStyle/>
          <a:p>
            <a:pPr algn="ctr"/>
            <a:r>
              <a:rPr lang="en-GB" b="1" u="sng" dirty="0">
                <a:latin typeface="Segoe Print" panose="02000600000000000000" pitchFamily="2" charset="0"/>
              </a:rPr>
              <a:t>Homing</a:t>
            </a:r>
            <a:r>
              <a:rPr lang="en-GB" b="1" dirty="0">
                <a:latin typeface="Segoe Print" panose="02000600000000000000" pitchFamily="2" charset="0"/>
              </a:rPr>
              <a:t> by Liz Berry</a:t>
            </a:r>
            <a:br>
              <a:rPr lang="en-GB" dirty="0">
                <a:latin typeface="Segoe Print" panose="02000600000000000000" pitchFamily="2" charset="0"/>
              </a:rPr>
            </a:br>
            <a:r>
              <a:rPr lang="en-GB" sz="3600" dirty="0">
                <a:latin typeface="Segoe Print" panose="02000600000000000000" pitchFamily="2" charset="0"/>
              </a:rPr>
              <a:t>LO: To explore the themes in this poem</a:t>
            </a:r>
            <a:endParaRPr lang="en-GB" dirty="0">
              <a:latin typeface="Segoe Print" panose="02000600000000000000" pitchFamily="2" charset="0"/>
            </a:endParaRPr>
          </a:p>
        </p:txBody>
      </p:sp>
      <p:pic>
        <p:nvPicPr>
          <p:cNvPr id="2" name="Picture 1">
            <a:extLst>
              <a:ext uri="{FF2B5EF4-FFF2-40B4-BE49-F238E27FC236}">
                <a16:creationId xmlns:a16="http://schemas.microsoft.com/office/drawing/2014/main" id="{D59AD085-9C55-41E9-B9E4-05171113EADC}"/>
              </a:ext>
            </a:extLst>
          </p:cNvPr>
          <p:cNvPicPr>
            <a:picLocks noChangeAspect="1"/>
          </p:cNvPicPr>
          <p:nvPr/>
        </p:nvPicPr>
        <p:blipFill>
          <a:blip r:embed="rId6"/>
          <a:stretch>
            <a:fillRect/>
          </a:stretch>
        </p:blipFill>
        <p:spPr>
          <a:xfrm>
            <a:off x="183681" y="1950753"/>
            <a:ext cx="2913812" cy="2127083"/>
          </a:xfrm>
          <a:prstGeom prst="rect">
            <a:avLst/>
          </a:prstGeom>
        </p:spPr>
      </p:pic>
      <p:sp>
        <p:nvSpPr>
          <p:cNvPr id="5" name="Rectangle 4">
            <a:extLst>
              <a:ext uri="{FF2B5EF4-FFF2-40B4-BE49-F238E27FC236}">
                <a16:creationId xmlns:a16="http://schemas.microsoft.com/office/drawing/2014/main" id="{36C73705-153A-48FA-BD87-297E6900E3F6}"/>
              </a:ext>
            </a:extLst>
          </p:cNvPr>
          <p:cNvSpPr/>
          <p:nvPr/>
        </p:nvSpPr>
        <p:spPr>
          <a:xfrm>
            <a:off x="183680" y="4185401"/>
            <a:ext cx="2913811" cy="212708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Pigeon Racing was also a local sport and popular hobby in the Black Country</a:t>
            </a:r>
          </a:p>
        </p:txBody>
      </p:sp>
    </p:spTree>
    <p:extLst>
      <p:ext uri="{BB962C8B-B14F-4D97-AF65-F5344CB8AC3E}">
        <p14:creationId xmlns:p14="http://schemas.microsoft.com/office/powerpoint/2010/main" val="989393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C698F1-C1B6-4168-9D10-A19F68F76921}"/>
              </a:ext>
            </a:extLst>
          </p:cNvPr>
          <p:cNvSpPr>
            <a:spLocks noGrp="1"/>
          </p:cNvSpPr>
          <p:nvPr>
            <p:ph idx="1"/>
          </p:nvPr>
        </p:nvSpPr>
        <p:spPr>
          <a:xfrm>
            <a:off x="838200" y="1825624"/>
            <a:ext cx="10515600" cy="4758055"/>
          </a:xfrm>
          <a:ln>
            <a:solidFill>
              <a:srgbClr val="CC3399"/>
            </a:solidFill>
          </a:ln>
        </p:spPr>
        <p:txBody>
          <a:bodyPr>
            <a:normAutofit/>
          </a:bodyPr>
          <a:lstStyle/>
          <a:p>
            <a:pPr marL="0" indent="0">
              <a:lnSpc>
                <a:spcPct val="150000"/>
              </a:lnSpc>
              <a:buNone/>
            </a:pPr>
            <a:r>
              <a:rPr lang="en-GB" b="1" u="sng" dirty="0">
                <a:solidFill>
                  <a:srgbClr val="CC3399"/>
                </a:solidFill>
              </a:rPr>
              <a:t>Challenge Questions:</a:t>
            </a:r>
          </a:p>
          <a:p>
            <a:pPr marL="514350" indent="-514350">
              <a:lnSpc>
                <a:spcPct val="150000"/>
              </a:lnSpc>
              <a:buAutoNum type="arabicPeriod"/>
            </a:pPr>
            <a:r>
              <a:rPr lang="en-GB" dirty="0"/>
              <a:t>“clearing your house”. Who do you think the ‘you’ is in this poem?</a:t>
            </a:r>
          </a:p>
          <a:p>
            <a:pPr marL="514350" indent="-514350">
              <a:lnSpc>
                <a:spcPct val="150000"/>
              </a:lnSpc>
              <a:buAutoNum type="arabicPeriod"/>
            </a:pPr>
            <a:r>
              <a:rPr lang="en-GB" dirty="0"/>
              <a:t>Why is this poem written in first person, “I wanted”?</a:t>
            </a:r>
          </a:p>
          <a:p>
            <a:pPr marL="514350" indent="-514350">
              <a:lnSpc>
                <a:spcPct val="150000"/>
              </a:lnSpc>
              <a:buAutoNum type="arabicPeriod"/>
            </a:pPr>
            <a:r>
              <a:rPr lang="en-GB" dirty="0"/>
              <a:t>This poem sounds like a conversation, why is that effective?</a:t>
            </a:r>
          </a:p>
          <a:p>
            <a:pPr marL="514350" indent="-514350">
              <a:lnSpc>
                <a:spcPct val="150000"/>
              </a:lnSpc>
              <a:buAutoNum type="arabicPeriod"/>
            </a:pPr>
            <a:r>
              <a:rPr lang="en-GB" dirty="0"/>
              <a:t>Why is the final line of this poem effective?</a:t>
            </a:r>
          </a:p>
          <a:p>
            <a:pPr marL="514350" indent="-514350">
              <a:lnSpc>
                <a:spcPct val="150000"/>
              </a:lnSpc>
              <a:buAutoNum type="arabicPeriod"/>
            </a:pPr>
            <a:r>
              <a:rPr lang="en-GB" dirty="0"/>
              <a:t>What do you think the main emotion or theme of this poem is?</a:t>
            </a:r>
          </a:p>
        </p:txBody>
      </p:sp>
      <p:sp>
        <p:nvSpPr>
          <p:cNvPr id="4" name="Title 1">
            <a:extLst>
              <a:ext uri="{FF2B5EF4-FFF2-40B4-BE49-F238E27FC236}">
                <a16:creationId xmlns:a16="http://schemas.microsoft.com/office/drawing/2014/main" id="{AC56315D-2637-4EC1-B0EF-45875F848F9A}"/>
              </a:ext>
            </a:extLst>
          </p:cNvPr>
          <p:cNvSpPr>
            <a:spLocks noGrp="1"/>
          </p:cNvSpPr>
          <p:nvPr>
            <p:ph type="title"/>
          </p:nvPr>
        </p:nvSpPr>
        <p:spPr>
          <a:xfrm>
            <a:off x="838200" y="365125"/>
            <a:ext cx="10515600" cy="1325563"/>
          </a:xfrm>
          <a:ln w="38100">
            <a:solidFill>
              <a:srgbClr val="009999"/>
            </a:solidFill>
          </a:ln>
        </p:spPr>
        <p:txBody>
          <a:bodyPr>
            <a:normAutofit/>
          </a:bodyPr>
          <a:lstStyle/>
          <a:p>
            <a:pPr algn="ctr"/>
            <a:r>
              <a:rPr lang="en-GB" b="1" dirty="0">
                <a:latin typeface="Segoe Print" panose="02000600000000000000" pitchFamily="2" charset="0"/>
              </a:rPr>
              <a:t>Homing by Liz Berry</a:t>
            </a:r>
            <a:br>
              <a:rPr lang="en-GB" dirty="0">
                <a:latin typeface="Segoe Print" panose="02000600000000000000" pitchFamily="2" charset="0"/>
              </a:rPr>
            </a:br>
            <a:r>
              <a:rPr lang="en-GB" sz="3600" dirty="0">
                <a:latin typeface="Segoe Print" panose="02000600000000000000" pitchFamily="2" charset="0"/>
              </a:rPr>
              <a:t>LO: To explore the themes in this poem</a:t>
            </a:r>
            <a:endParaRPr lang="en-GB" dirty="0">
              <a:latin typeface="Segoe Print" panose="02000600000000000000" pitchFamily="2" charset="0"/>
            </a:endParaRPr>
          </a:p>
        </p:txBody>
      </p:sp>
    </p:spTree>
    <p:extLst>
      <p:ext uri="{BB962C8B-B14F-4D97-AF65-F5344CB8AC3E}">
        <p14:creationId xmlns:p14="http://schemas.microsoft.com/office/powerpoint/2010/main" val="103135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66cf785-9f84-4b30-b70b-7ea3f1e6f61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FD0D64EF565F498934A04C96992611" ma:contentTypeVersion="13" ma:contentTypeDescription="Create a new document." ma:contentTypeScope="" ma:versionID="36406d3c7316a59edcab189e32a86fee">
  <xsd:schema xmlns:xsd="http://www.w3.org/2001/XMLSchema" xmlns:xs="http://www.w3.org/2001/XMLSchema" xmlns:p="http://schemas.microsoft.com/office/2006/metadata/properties" xmlns:ns3="466cf785-9f84-4b30-b70b-7ea3f1e6f615" xmlns:ns4="27b208a5-dec1-4a18-9f6c-b7a5da6a56c2" targetNamespace="http://schemas.microsoft.com/office/2006/metadata/properties" ma:root="true" ma:fieldsID="9f156550129eef016f81e2681c7c9479" ns3:_="" ns4:_="">
    <xsd:import namespace="466cf785-9f84-4b30-b70b-7ea3f1e6f615"/>
    <xsd:import namespace="27b208a5-dec1-4a18-9f6c-b7a5da6a56c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cf785-9f84-4b30-b70b-7ea3f1e6f6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b208a5-dec1-4a18-9f6c-b7a5da6a56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9016C2-65C4-4C6A-AFFF-91CD0009E086}">
  <ds:schemaRefs>
    <ds:schemaRef ds:uri="http://schemas.microsoft.com/sharepoint/v3/contenttype/forms"/>
  </ds:schemaRefs>
</ds:datastoreItem>
</file>

<file path=customXml/itemProps2.xml><?xml version="1.0" encoding="utf-8"?>
<ds:datastoreItem xmlns:ds="http://schemas.openxmlformats.org/officeDocument/2006/customXml" ds:itemID="{519E4070-8858-4F72-8DF1-CE32C6FA58DD}">
  <ds:schemaRefs>
    <ds:schemaRef ds:uri="http://purl.org/dc/elements/1.1/"/>
    <ds:schemaRef ds:uri="http://purl.org/dc/dcmitype/"/>
    <ds:schemaRef ds:uri="http://schemas.microsoft.com/office/2006/documentManagement/types"/>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 ds:uri="27b208a5-dec1-4a18-9f6c-b7a5da6a56c2"/>
    <ds:schemaRef ds:uri="466cf785-9f84-4b30-b70b-7ea3f1e6f615"/>
  </ds:schemaRefs>
</ds:datastoreItem>
</file>

<file path=customXml/itemProps3.xml><?xml version="1.0" encoding="utf-8"?>
<ds:datastoreItem xmlns:ds="http://schemas.openxmlformats.org/officeDocument/2006/customXml" ds:itemID="{73CC8627-1BFF-4EAF-9C24-986DF0147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cf785-9f84-4b30-b70b-7ea3f1e6f615"/>
    <ds:schemaRef ds:uri="27b208a5-dec1-4a18-9f6c-b7a5da6a56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519</TotalTime>
  <Words>924</Words>
  <Application>Microsoft Office PowerPoint</Application>
  <PresentationFormat>Widescreen</PresentationFormat>
  <Paragraphs>70</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Helvetica Neue</vt:lpstr>
      <vt:lpstr>inherit</vt:lpstr>
      <vt:lpstr>ProximaNova-Regular</vt:lpstr>
      <vt:lpstr>Segoe Print</vt:lpstr>
      <vt:lpstr>Office Theme</vt:lpstr>
      <vt:lpstr>Homing by Liz Berry LO: To explore the themes in this poem</vt:lpstr>
      <vt:lpstr>Homing by Liz Berry LO: To explore the themes in this poem</vt:lpstr>
      <vt:lpstr>Homing by Liz Berry LO: To explore the themes in this poem</vt:lpstr>
      <vt:lpstr>Homing by Liz Berry LO: To explore the themes in this poem</vt:lpstr>
      <vt:lpstr>Homing by Liz Berry LO: To explore the themes in this poem</vt:lpstr>
      <vt:lpstr>Homing by Liz Berry LO: To explore the themes in this poem</vt:lpstr>
      <vt:lpstr>Homing by Liz Berry LO: To explore the themes in this poem</vt:lpstr>
      <vt:lpstr>Homing by Liz Berry LO: To explore the themes in this poem</vt:lpstr>
      <vt:lpstr>Homing by Liz Berry LO: To explore the themes in this poem</vt:lpstr>
      <vt:lpstr>Homing by Liz Berry LO: To explore the themes in this poem</vt:lpstr>
      <vt:lpstr>Homing by Liz Berry LO: To explore the themes in this poem</vt:lpstr>
      <vt:lpstr>Homing by Liz Berry LO: To explore the themes in this poem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Homing by Liz Berry LO: To explore the themes in this poem</dc:title>
  <dc:creator>H Sedley</dc:creator>
  <cp:lastModifiedBy>H Sedley</cp:lastModifiedBy>
  <cp:revision>17</cp:revision>
  <dcterms:created xsi:type="dcterms:W3CDTF">2023-07-05T07:28:51Z</dcterms:created>
  <dcterms:modified xsi:type="dcterms:W3CDTF">2023-07-20T13:05:14Z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0x01010092FD0D64EF565F498934A04C96992611</vt:lpwstr>
  </property>
</Properties>
</file>