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2" r:id="rId2"/>
    <p:sldMasterId id="2147483757" r:id="rId3"/>
  </p:sldMasterIdLst>
  <p:notesMasterIdLst>
    <p:notesMasterId r:id="rId13"/>
  </p:notesMasterIdLst>
  <p:handoutMasterIdLst>
    <p:handoutMasterId r:id="rId14"/>
  </p:handoutMasterIdLst>
  <p:sldIdLst>
    <p:sldId id="257" r:id="rId4"/>
    <p:sldId id="259" r:id="rId5"/>
    <p:sldId id="260" r:id="rId6"/>
    <p:sldId id="261" r:id="rId7"/>
    <p:sldId id="262" r:id="rId8"/>
    <p:sldId id="258" r:id="rId9"/>
    <p:sldId id="263" r:id="rId10"/>
    <p:sldId id="264" r:id="rId11"/>
    <p:sldId id="265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01F"/>
    <a:srgbClr val="24211C"/>
    <a:srgbClr val="BEBFC3"/>
    <a:srgbClr val="5D8692"/>
    <a:srgbClr val="3F8AB3"/>
    <a:srgbClr val="E4E9EE"/>
    <a:srgbClr val="638691"/>
    <a:srgbClr val="2B94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74" autoAdjust="0"/>
  </p:normalViewPr>
  <p:slideViewPr>
    <p:cSldViewPr>
      <p:cViewPr varScale="1">
        <p:scale>
          <a:sx n="85" d="100"/>
          <a:sy n="85" d="100"/>
        </p:scale>
        <p:origin x="-470" y="-8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1/9/2018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1/9/2018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023" y="408373"/>
            <a:ext cx="9270805" cy="1039427"/>
          </a:xfrm>
          <a:solidFill>
            <a:srgbClr val="0070C0"/>
          </a:solidFill>
          <a:ln>
            <a:solidFill>
              <a:srgbClr val="0070C0"/>
            </a:solidFill>
          </a:ln>
        </p:spPr>
        <p:txBody>
          <a:bodyPr/>
          <a:lstStyle>
            <a:lvl1pPr>
              <a:defRPr b="1">
                <a:solidFill>
                  <a:schemeClr val="bg1"/>
                </a:solidFill>
                <a:latin typeface="Comic Sans M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752601"/>
            <a:ext cx="10969943" cy="3764631"/>
          </a:xfrm>
          <a:solidFill>
            <a:srgbClr val="00B0F0"/>
          </a:solidFill>
          <a:ln>
            <a:solidFill>
              <a:srgbClr val="00B0F0"/>
            </a:solidFill>
          </a:ln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  <a:latin typeface="Comic Sans MS" pitchFamily="66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023" y="408373"/>
            <a:ext cx="11011361" cy="1039427"/>
          </a:xfrm>
        </p:spPr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023" y="1719071"/>
            <a:ext cx="5383398" cy="3366113"/>
          </a:xfrm>
        </p:spPr>
        <p:txBody>
          <a:bodyPr/>
          <a:lstStyle>
            <a:lvl1pPr>
              <a:defRPr sz="2800">
                <a:latin typeface="Comic Sans MS" pitchFamily="66" charset="0"/>
              </a:defRPr>
            </a:lvl1pPr>
            <a:lvl2pPr>
              <a:defRPr sz="2400">
                <a:latin typeface="Comic Sans MS" pitchFamily="66" charset="0"/>
              </a:defRPr>
            </a:lvl2pPr>
            <a:lvl3pPr>
              <a:defRPr sz="2000">
                <a:latin typeface="Comic Sans MS" pitchFamily="66" charset="0"/>
              </a:defRPr>
            </a:lvl3pPr>
            <a:lvl4pPr>
              <a:defRPr sz="1800">
                <a:latin typeface="Comic Sans MS" pitchFamily="66" charset="0"/>
              </a:defRPr>
            </a:lvl4pPr>
            <a:lvl5pPr>
              <a:defRPr sz="1800">
                <a:latin typeface="Comic Sans MS" pitchFamily="66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719071"/>
            <a:ext cx="5383398" cy="3438121"/>
          </a:xfrm>
        </p:spPr>
        <p:txBody>
          <a:bodyPr/>
          <a:lstStyle>
            <a:lvl1pPr>
              <a:defRPr sz="2800">
                <a:latin typeface="Comic Sans MS" pitchFamily="66" charset="0"/>
              </a:defRPr>
            </a:lvl1pPr>
            <a:lvl2pPr>
              <a:defRPr sz="2400">
                <a:latin typeface="Comic Sans MS" pitchFamily="66" charset="0"/>
              </a:defRPr>
            </a:lvl2pPr>
            <a:lvl3pPr>
              <a:defRPr sz="2000">
                <a:latin typeface="Comic Sans MS" pitchFamily="66" charset="0"/>
              </a:defRPr>
            </a:lvl3pPr>
            <a:lvl4pPr>
              <a:defRPr sz="1800">
                <a:latin typeface="Comic Sans MS" pitchFamily="66" charset="0"/>
              </a:defRPr>
            </a:lvl4pPr>
            <a:lvl5pPr>
              <a:defRPr sz="1800">
                <a:latin typeface="Comic Sans MS" pitchFamily="66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69625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69625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itchFamily="66" charset="0"/>
              </a:defRPr>
            </a:lvl1pPr>
            <a:lvl2pPr>
              <a:defRPr>
                <a:latin typeface="Comic Sans MS" pitchFamily="66" charset="0"/>
              </a:defRPr>
            </a:lvl2pPr>
            <a:lvl3pPr>
              <a:defRPr>
                <a:latin typeface="Comic Sans MS" pitchFamily="66" charset="0"/>
              </a:defRPr>
            </a:lvl3pPr>
            <a:lvl4pPr>
              <a:defRPr>
                <a:latin typeface="Comic Sans MS" pitchFamily="66" charset="0"/>
              </a:defRPr>
            </a:lvl4pPr>
            <a:lvl5pPr>
              <a:defRPr>
                <a:latin typeface="Comic Sans MS" pitchFamily="66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159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888" y="101600"/>
            <a:ext cx="11945049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752601"/>
            <a:ext cx="1096994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65665" y="278166"/>
            <a:ext cx="11457496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021" y="372862"/>
            <a:ext cx="1117111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023" y="408373"/>
            <a:ext cx="11011361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276" y="0"/>
            <a:ext cx="12385376" cy="74614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8868" y="372862"/>
            <a:ext cx="1335796" cy="7433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6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276" y="0"/>
            <a:ext cx="12385376" cy="74614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8868" y="372862"/>
            <a:ext cx="1335796" cy="74332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t="35056" b="28078"/>
          <a:stretch/>
        </p:blipFill>
        <p:spPr>
          <a:xfrm>
            <a:off x="-129393" y="4596080"/>
            <a:ext cx="4824536" cy="2736305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1217215" y="4879861"/>
            <a:ext cx="1515128" cy="393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12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9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26" indent="0" algn="ctr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189" indent="0" algn="ctr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51" indent="0" algn="ctr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14" indent="0" algn="ctr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377" indent="0" algn="ctr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440" indent="0" algn="ctr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03" indent="0" algn="ctr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rgbClr val="24211C"/>
                </a:solidFill>
                <a:latin typeface="Comic Sans MS" pitchFamily="66" charset="0"/>
                <a:cs typeface="Times New Roman" panose="02020603050405020304" pitchFamily="18" charset="0"/>
              </a:rPr>
              <a:t>Keywords:</a:t>
            </a:r>
            <a:endParaRPr lang="en-US" sz="1600" u="sng" dirty="0">
              <a:solidFill>
                <a:srgbClr val="24211C"/>
              </a:solidFill>
              <a:latin typeface="Comic Sans MS" pitchFamily="66" charset="0"/>
              <a:cs typeface="Times New Roman" panose="02020603050405020304" pitchFamily="18" charset="0"/>
            </a:endParaRPr>
          </a:p>
        </p:txBody>
      </p:sp>
      <p:sp>
        <p:nvSpPr>
          <p:cNvPr id="11" name="Text Placeholder 24"/>
          <p:cNvSpPr txBox="1">
            <a:spLocks/>
          </p:cNvSpPr>
          <p:nvPr/>
        </p:nvSpPr>
        <p:spPr>
          <a:xfrm>
            <a:off x="1053852" y="5273285"/>
            <a:ext cx="2214562" cy="11523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874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023" y="408373"/>
            <a:ext cx="9486829" cy="1039427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Engage Task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Make a list in your exercise book of at least TEN things you will need to buy/pay for in order to set up your start-up business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1764" y="6021288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Objective: </a:t>
            </a:r>
            <a:r>
              <a:rPr lang="en-GB" dirty="0" smtClean="0"/>
              <a:t>to identify costs of a business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758708" y="617368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Page: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7340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Unit 2 – finance for business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1804" y="1700809"/>
            <a:ext cx="10729192" cy="377348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External examination</a:t>
            </a:r>
          </a:p>
          <a:p>
            <a:r>
              <a:rPr lang="en-GB" sz="3200" dirty="0" smtClean="0"/>
              <a:t>Grades possible: L1, L2 Pass, L2 Merit, L2 Distinction</a:t>
            </a:r>
          </a:p>
          <a:p>
            <a:r>
              <a:rPr lang="en-GB" sz="3200" dirty="0" smtClean="0"/>
              <a:t>1 hour assessment</a:t>
            </a:r>
          </a:p>
          <a:p>
            <a:r>
              <a:rPr lang="en-GB" sz="3200" dirty="0" smtClean="0"/>
              <a:t>50 marks</a:t>
            </a:r>
          </a:p>
          <a:p>
            <a:r>
              <a:rPr lang="en-GB" sz="3200" dirty="0" smtClean="0"/>
              <a:t>To be sat in late April / early May</a:t>
            </a:r>
          </a:p>
        </p:txBody>
      </p:sp>
    </p:spTree>
    <p:extLst>
      <p:ext uri="{BB962C8B-B14F-4D97-AF65-F5344CB8AC3E}">
        <p14:creationId xmlns:p14="http://schemas.microsoft.com/office/powerpoint/2010/main" val="27019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Level 2 </a:t>
            </a:r>
            <a:r>
              <a:rPr lang="en-GB" dirty="0" smtClean="0"/>
              <a:t>Pass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recall </a:t>
            </a:r>
            <a:r>
              <a:rPr lang="en-US" dirty="0"/>
              <a:t>and apply knowledge of finance in familiar </a:t>
            </a:r>
            <a:r>
              <a:rPr lang="en-US" dirty="0" smtClean="0"/>
              <a:t>situations including </a:t>
            </a:r>
            <a:r>
              <a:rPr lang="en-US" dirty="0"/>
              <a:t>simple business </a:t>
            </a:r>
            <a:r>
              <a:rPr lang="en-US" dirty="0" smtClean="0"/>
              <a:t>applications </a:t>
            </a:r>
          </a:p>
          <a:p>
            <a:r>
              <a:rPr lang="en-US" dirty="0" smtClean="0"/>
              <a:t>have </a:t>
            </a:r>
            <a:r>
              <a:rPr lang="en-US" dirty="0"/>
              <a:t>a sound understanding of </a:t>
            </a:r>
            <a:r>
              <a:rPr lang="en-US" dirty="0" smtClean="0"/>
              <a:t>key terms</a:t>
            </a:r>
            <a:r>
              <a:rPr lang="en-US" dirty="0"/>
              <a:t>, methods, purposes and cost factors related to business. </a:t>
            </a:r>
            <a:endParaRPr lang="en-US" dirty="0" smtClean="0"/>
          </a:p>
          <a:p>
            <a:r>
              <a:rPr lang="en-US" dirty="0" smtClean="0"/>
              <a:t>be able to </a:t>
            </a:r>
            <a:r>
              <a:rPr lang="en-US" dirty="0"/>
              <a:t>interpret information in order to select and apply knowledge of costs, </a:t>
            </a:r>
            <a:r>
              <a:rPr lang="en-US" dirty="0" smtClean="0"/>
              <a:t>profit, breakeven </a:t>
            </a:r>
            <a:r>
              <a:rPr lang="en-US" dirty="0"/>
              <a:t>and cash flow. </a:t>
            </a:r>
            <a:endParaRPr lang="en-US" dirty="0" smtClean="0"/>
          </a:p>
          <a:p>
            <a:r>
              <a:rPr lang="en-US" dirty="0" smtClean="0"/>
              <a:t>define </a:t>
            </a:r>
            <a:r>
              <a:rPr lang="en-US" dirty="0"/>
              <a:t>and describe the </a:t>
            </a:r>
            <a:r>
              <a:rPr lang="en-US" dirty="0" smtClean="0"/>
              <a:t>processes associated </a:t>
            </a:r>
            <a:r>
              <a:rPr lang="en-US" dirty="0"/>
              <a:t>with business finance </a:t>
            </a:r>
            <a:endParaRPr lang="en-US" dirty="0" smtClean="0"/>
          </a:p>
          <a:p>
            <a:r>
              <a:rPr lang="en-US" dirty="0" smtClean="0"/>
              <a:t>perform </a:t>
            </a:r>
            <a:r>
              <a:rPr lang="en-US" dirty="0"/>
              <a:t>simple calculations to </a:t>
            </a:r>
            <a:r>
              <a:rPr lang="en-US" dirty="0" smtClean="0"/>
              <a:t>demonstrate they </a:t>
            </a:r>
            <a:r>
              <a:rPr lang="en-US" dirty="0"/>
              <a:t>can select appropriate actions in simple and familiar </a:t>
            </a:r>
            <a:r>
              <a:rPr lang="en-US" dirty="0" smtClean="0"/>
              <a:t>contexts</a:t>
            </a:r>
          </a:p>
          <a:p>
            <a:r>
              <a:rPr lang="en-US" dirty="0" smtClean="0"/>
              <a:t>relate </a:t>
            </a:r>
            <a:r>
              <a:rPr lang="en-US" dirty="0"/>
              <a:t>knowledge of business finance to vocational and realistic </a:t>
            </a:r>
            <a:r>
              <a:rPr lang="en-US" dirty="0" smtClean="0"/>
              <a:t>situations</a:t>
            </a:r>
            <a:endParaRPr lang="en-US" dirty="0"/>
          </a:p>
          <a:p>
            <a:r>
              <a:rPr lang="en-US" dirty="0"/>
              <a:t>relate the use of business techniques to planning for success.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943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Level 2 </a:t>
            </a:r>
            <a:r>
              <a:rPr lang="en-GB" dirty="0" smtClean="0"/>
              <a:t>distinction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28801"/>
            <a:ext cx="10969943" cy="3888432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synthesise knowledge </a:t>
            </a:r>
            <a:r>
              <a:rPr lang="en-GB" dirty="0" smtClean="0"/>
              <a:t>of </a:t>
            </a:r>
            <a:r>
              <a:rPr lang="en-US" dirty="0" smtClean="0"/>
              <a:t>business </a:t>
            </a:r>
            <a:r>
              <a:rPr lang="en-US" dirty="0"/>
              <a:t>finance and how it is used, bringing together skills in using </a:t>
            </a:r>
            <a:r>
              <a:rPr lang="en-US" dirty="0" smtClean="0"/>
              <a:t>financial methods </a:t>
            </a:r>
            <a:r>
              <a:rPr lang="en-US" dirty="0"/>
              <a:t>in realistic contexts. </a:t>
            </a:r>
            <a:endParaRPr lang="en-US" dirty="0" smtClean="0"/>
          </a:p>
          <a:p>
            <a:r>
              <a:rPr lang="en-US" dirty="0" err="1" smtClean="0"/>
              <a:t>analyse</a:t>
            </a:r>
            <a:r>
              <a:rPr lang="en-US" dirty="0" smtClean="0"/>
              <a:t> </a:t>
            </a:r>
            <a:r>
              <a:rPr lang="en-US" dirty="0"/>
              <a:t>how businesses respond </a:t>
            </a:r>
            <a:r>
              <a:rPr lang="en-US" dirty="0" smtClean="0"/>
              <a:t>to changes</a:t>
            </a:r>
            <a:r>
              <a:rPr lang="en-US" dirty="0"/>
              <a:t>, calculating impacts and deducing appropriate </a:t>
            </a:r>
            <a:r>
              <a:rPr lang="en-US" dirty="0" smtClean="0"/>
              <a:t>reactions</a:t>
            </a:r>
          </a:p>
          <a:p>
            <a:r>
              <a:rPr lang="en-US" dirty="0" smtClean="0"/>
              <a:t>apply </a:t>
            </a:r>
            <a:r>
              <a:rPr lang="en-US" dirty="0"/>
              <a:t>knowledge to sometimes complex contexts including multiple-stage tasks. </a:t>
            </a:r>
            <a:endParaRPr lang="en-US" dirty="0" smtClean="0"/>
          </a:p>
          <a:p>
            <a:r>
              <a:rPr lang="en-US" dirty="0" smtClean="0"/>
              <a:t>show </a:t>
            </a:r>
            <a:r>
              <a:rPr lang="en-US" dirty="0"/>
              <a:t>depth of knowledge and understanding of how finances affect businesses </a:t>
            </a:r>
            <a:r>
              <a:rPr lang="en-US" dirty="0" smtClean="0"/>
              <a:t>in different </a:t>
            </a:r>
            <a:r>
              <a:rPr lang="en-US" dirty="0"/>
              <a:t>situations, </a:t>
            </a:r>
            <a:endParaRPr lang="en-US" dirty="0" smtClean="0"/>
          </a:p>
          <a:p>
            <a:r>
              <a:rPr lang="en-US" dirty="0" smtClean="0"/>
              <a:t>be </a:t>
            </a:r>
            <a:r>
              <a:rPr lang="en-US" dirty="0"/>
              <a:t>able to make effective judgements based on analysis </a:t>
            </a:r>
            <a:r>
              <a:rPr lang="en-US" dirty="0" smtClean="0"/>
              <a:t>of given </a:t>
            </a:r>
            <a:r>
              <a:rPr lang="en-US" dirty="0"/>
              <a:t>information such as costs, sales and prices. </a:t>
            </a:r>
            <a:endParaRPr lang="en-US" dirty="0" smtClean="0"/>
          </a:p>
          <a:p>
            <a:r>
              <a:rPr lang="en-US" dirty="0" smtClean="0"/>
              <a:t>explore and evaluate </a:t>
            </a:r>
            <a:r>
              <a:rPr lang="en-US" dirty="0"/>
              <a:t>potential effects on businesses of financial decisions, and make </a:t>
            </a:r>
            <a:r>
              <a:rPr lang="en-US" dirty="0" smtClean="0"/>
              <a:t>valid recommendations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/>
              <a:t>judgements from data provided </a:t>
            </a:r>
            <a:r>
              <a:rPr lang="en-US" dirty="0" smtClean="0"/>
              <a:t>and recommend </a:t>
            </a:r>
            <a:r>
              <a:rPr lang="en-US" dirty="0"/>
              <a:t>solutions, controls, plans and actions. </a:t>
            </a:r>
            <a:endParaRPr lang="en-US" dirty="0" smtClean="0"/>
          </a:p>
          <a:p>
            <a:r>
              <a:rPr lang="en-US" dirty="0" smtClean="0"/>
              <a:t>Compare methods </a:t>
            </a:r>
            <a:r>
              <a:rPr lang="en-US" dirty="0"/>
              <a:t>and approaches used by different businesses to plan, measure and </a:t>
            </a:r>
            <a:r>
              <a:rPr lang="en-US" dirty="0" smtClean="0"/>
              <a:t>control finances </a:t>
            </a:r>
            <a:r>
              <a:rPr lang="en-US" dirty="0"/>
              <a:t>and evaluate alternatives against defined criteria.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91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28801"/>
            <a:ext cx="10969943" cy="3888432"/>
          </a:xfrm>
        </p:spPr>
        <p:txBody>
          <a:bodyPr/>
          <a:lstStyle/>
          <a:p>
            <a:r>
              <a:rPr lang="en-US" dirty="0"/>
              <a:t>A.1 Understand the costs involved in </a:t>
            </a:r>
            <a:r>
              <a:rPr lang="en-US" dirty="0" smtClean="0"/>
              <a:t>business</a:t>
            </a:r>
          </a:p>
          <a:p>
            <a:r>
              <a:rPr lang="en-US" dirty="0"/>
              <a:t>A.2 Understand how businesses make a </a:t>
            </a:r>
            <a:r>
              <a:rPr lang="en-US" dirty="0" smtClean="0"/>
              <a:t>profit</a:t>
            </a:r>
          </a:p>
          <a:p>
            <a:r>
              <a:rPr lang="en-US" dirty="0" smtClean="0"/>
              <a:t>B.1 </a:t>
            </a:r>
            <a:r>
              <a:rPr lang="en-US" dirty="0"/>
              <a:t>Understand the planning tools businesses use to predict when </a:t>
            </a:r>
            <a:r>
              <a:rPr lang="en-US" dirty="0" smtClean="0"/>
              <a:t>they will </a:t>
            </a:r>
            <a:r>
              <a:rPr lang="en-US" dirty="0"/>
              <a:t>start making a </a:t>
            </a:r>
            <a:r>
              <a:rPr lang="en-US" dirty="0" smtClean="0"/>
              <a:t>profit (break even analysis)</a:t>
            </a:r>
          </a:p>
          <a:p>
            <a:r>
              <a:rPr lang="en-US" dirty="0"/>
              <a:t>B.2 Understand the tools businesses use to plan for </a:t>
            </a:r>
            <a:r>
              <a:rPr lang="en-US" dirty="0" smtClean="0"/>
              <a:t>success (Cash flow and budgeting)</a:t>
            </a:r>
          </a:p>
          <a:p>
            <a:r>
              <a:rPr lang="en-US" dirty="0"/>
              <a:t>C.1 Understand how businesses measure </a:t>
            </a:r>
            <a:r>
              <a:rPr lang="en-US" dirty="0" smtClean="0"/>
              <a:t>success (profit &amp; loss, balance sheets)</a:t>
            </a:r>
          </a:p>
          <a:p>
            <a:r>
              <a:rPr lang="en-US" dirty="0"/>
              <a:t>C.2 Understand how businesses can be more successful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266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Topic A.1 Understand the costs involved in </a:t>
            </a:r>
            <a:r>
              <a:rPr lang="en-US" sz="3600" dirty="0" smtClean="0"/>
              <a:t>business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1804" y="1700809"/>
            <a:ext cx="10729192" cy="3773486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en-GB" sz="3200" dirty="0" smtClean="0"/>
              <a:t>Learners </a:t>
            </a:r>
            <a:r>
              <a:rPr lang="en-GB" sz="3200" dirty="0"/>
              <a:t>should:</a:t>
            </a:r>
          </a:p>
          <a:p>
            <a:r>
              <a:rPr lang="en-US" sz="3200" dirty="0" smtClean="0"/>
              <a:t>understand </a:t>
            </a:r>
            <a:r>
              <a:rPr lang="en-US" sz="3200" dirty="0"/>
              <a:t>and identify costs of a business, </a:t>
            </a:r>
            <a:r>
              <a:rPr lang="en-US" sz="3200" dirty="0" smtClean="0"/>
              <a:t>including:</a:t>
            </a:r>
          </a:p>
          <a:p>
            <a:pPr lvl="1"/>
            <a:r>
              <a:rPr lang="en-US" sz="2800" dirty="0" smtClean="0"/>
              <a:t>start-up </a:t>
            </a:r>
            <a:r>
              <a:rPr lang="en-US" sz="2800" dirty="0"/>
              <a:t>costs – the costs incurred when setting up a business</a:t>
            </a:r>
          </a:p>
          <a:p>
            <a:pPr lvl="1"/>
            <a:r>
              <a:rPr lang="en-US" sz="2800" dirty="0" smtClean="0"/>
              <a:t>operating </a:t>
            </a:r>
            <a:r>
              <a:rPr lang="en-US" sz="2800" dirty="0"/>
              <a:t>(running) costs – the costs incurred in the day-to-day running of </a:t>
            </a:r>
            <a:r>
              <a:rPr lang="en-US" sz="2800" dirty="0" smtClean="0"/>
              <a:t>a </a:t>
            </a:r>
            <a:r>
              <a:rPr lang="en-GB" sz="2800" dirty="0" smtClean="0"/>
              <a:t>business</a:t>
            </a:r>
            <a:endParaRPr lang="en-GB" sz="2800" dirty="0"/>
          </a:p>
          <a:p>
            <a:r>
              <a:rPr lang="en-US" sz="3200" dirty="0" smtClean="0"/>
              <a:t>understand</a:t>
            </a:r>
            <a:r>
              <a:rPr lang="en-US" sz="3200" dirty="0"/>
              <a:t>, define and identify the differences between fixed and variable </a:t>
            </a:r>
            <a:r>
              <a:rPr lang="en-US" sz="3200" dirty="0" smtClean="0"/>
              <a:t>costs, direct </a:t>
            </a:r>
            <a:r>
              <a:rPr lang="en-US" sz="3200" dirty="0"/>
              <a:t>and indirect costs, total costs</a:t>
            </a:r>
          </a:p>
          <a:p>
            <a:r>
              <a:rPr lang="en-US" sz="3200" dirty="0" smtClean="0"/>
              <a:t>calculate </a:t>
            </a:r>
            <a:r>
              <a:rPr lang="en-US" sz="3200" dirty="0"/>
              <a:t>total costs (formula will not be given in the assessment)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398941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28801"/>
            <a:ext cx="10969943" cy="388843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Costs are the things that a business spends its money on</a:t>
            </a:r>
          </a:p>
          <a:p>
            <a:r>
              <a:rPr lang="en-GB" sz="3200" b="1" dirty="0" smtClean="0">
                <a:solidFill>
                  <a:srgbClr val="FF0000"/>
                </a:solidFill>
              </a:rPr>
              <a:t>Start-up costs </a:t>
            </a:r>
            <a:r>
              <a:rPr lang="en-GB" sz="3200" dirty="0" smtClean="0"/>
              <a:t>are the costs that a business pays when it is first set up, and </a:t>
            </a:r>
            <a:r>
              <a:rPr lang="en-GB" sz="3200" u="sng" dirty="0" smtClean="0"/>
              <a:t>before</a:t>
            </a:r>
            <a:r>
              <a:rPr lang="en-GB" sz="3200" dirty="0" smtClean="0"/>
              <a:t> it begins to trade.  They are usually only paid for once</a:t>
            </a:r>
          </a:p>
          <a:p>
            <a:r>
              <a:rPr lang="en-GB" sz="3200" dirty="0" smtClean="0"/>
              <a:t>For example, a bakery would need to buy an oven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61764" y="6021288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Objective: </a:t>
            </a:r>
            <a:r>
              <a:rPr lang="en-US" dirty="0"/>
              <a:t>understand and identify costs of a business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214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28801"/>
            <a:ext cx="10969943" cy="3888432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Running (operating) costs </a:t>
            </a:r>
            <a:r>
              <a:rPr lang="en-GB" sz="3200" dirty="0" smtClean="0"/>
              <a:t>are the costs that a business pays for on a regular basis throughout the time it is trading</a:t>
            </a:r>
          </a:p>
          <a:p>
            <a:r>
              <a:rPr lang="en-GB" sz="3200" dirty="0" smtClean="0"/>
              <a:t>For example, a bakery would need to regularly buy flour, eggs and other ingredients</a:t>
            </a:r>
          </a:p>
          <a:p>
            <a:r>
              <a:rPr lang="en-GB" sz="3200" i="1" dirty="0" smtClean="0"/>
              <a:t>ACTIVITY: for each of the items on your list, state whether they are start-up or running costs</a:t>
            </a:r>
            <a:endParaRPr lang="en-GB" sz="32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61764" y="6021288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Objective: </a:t>
            </a:r>
            <a:r>
              <a:rPr lang="en-US" dirty="0"/>
              <a:t>understand and identify costs of a business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66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 on your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28801"/>
            <a:ext cx="10969943" cy="3888432"/>
          </a:xfrm>
        </p:spPr>
        <p:txBody>
          <a:bodyPr>
            <a:normAutofit/>
          </a:bodyPr>
          <a:lstStyle/>
          <a:p>
            <a:r>
              <a:rPr lang="en-GB" sz="4800" b="1" dirty="0" smtClean="0"/>
              <a:t>Complete the worksheet – place a tick in the most appropriate column</a:t>
            </a:r>
            <a:endParaRPr lang="en-GB" sz="4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61764" y="6021288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Objective: </a:t>
            </a:r>
            <a:r>
              <a:rPr lang="en-US" dirty="0"/>
              <a:t>understand and identify costs of a business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01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BE Lesson template - colour version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09A44C-857D-42FD-9219-94A36248C2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CBE Lesson template - colour version</Template>
  <TotalTime>0</TotalTime>
  <Words>620</Words>
  <Application>Microsoft Office PowerPoint</Application>
  <PresentationFormat>Custom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CBE Lesson template - colour version</vt:lpstr>
      <vt:lpstr>Custom Design</vt:lpstr>
      <vt:lpstr>Engage Task</vt:lpstr>
      <vt:lpstr>Unit 2 – finance for business</vt:lpstr>
      <vt:lpstr>Level 2 Pass</vt:lpstr>
      <vt:lpstr>Level 2 distinction</vt:lpstr>
      <vt:lpstr>topics</vt:lpstr>
      <vt:lpstr>Topic A.1 Understand the costs involved in business</vt:lpstr>
      <vt:lpstr>Costs</vt:lpstr>
      <vt:lpstr>Costs</vt:lpstr>
      <vt:lpstr>Reflect on your learning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2017-06-21T18:01:07Z</dcterms:created>
  <dcterms:modified xsi:type="dcterms:W3CDTF">2018-01-09T13:31:48Z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