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Comfortaa"/>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2" roundtripDataSignature="AMtx7minXWIDhFFaE0+TxrRZ/jUW6mVL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mfortaa-regular.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Comfortaa-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b4fc6bca44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g2b4fc6bca4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c4ac6171c7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2c4ac6171c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c4ac6171c7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c4ac6171c7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c4ac6171c7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2c4ac6171c7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b4fc6bca44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2b4fc6bca4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305374" y="200400"/>
            <a:ext cx="2775900" cy="420000"/>
          </a:xfrm>
          <a:prstGeom prst="rect">
            <a:avLst/>
          </a:prstGeom>
          <a:solidFill>
            <a:srgbClr val="FAD2F8"/>
          </a:solid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omfortaa"/>
                <a:ea typeface="Comfortaa"/>
                <a:cs typeface="Comfortaa"/>
                <a:sym typeface="Comfortaa"/>
              </a:rPr>
              <a:t>Masterclass</a:t>
            </a:r>
            <a:r>
              <a:rPr b="0" i="0" lang="en-GB" sz="1800" u="none" cap="none" strike="noStrike">
                <a:solidFill>
                  <a:schemeClr val="dk1"/>
                </a:solidFill>
                <a:latin typeface="Comfortaa"/>
                <a:ea typeface="Comfortaa"/>
                <a:cs typeface="Comfortaa"/>
                <a:sym typeface="Comfortaa"/>
              </a:rPr>
              <a:t>: </a:t>
            </a:r>
            <a:r>
              <a:rPr lang="en-GB" sz="1800">
                <a:solidFill>
                  <a:schemeClr val="dk1"/>
                </a:solidFill>
                <a:latin typeface="Comfortaa"/>
                <a:ea typeface="Comfortaa"/>
                <a:cs typeface="Comfortaa"/>
                <a:sym typeface="Comfortaa"/>
              </a:rPr>
              <a:t>Analysis</a:t>
            </a:r>
            <a:r>
              <a:rPr b="0" i="0" lang="en-GB" sz="1800" u="none" cap="none" strike="noStrike">
                <a:solidFill>
                  <a:schemeClr val="dk1"/>
                </a:solidFill>
                <a:latin typeface="Comfortaa"/>
                <a:ea typeface="Comfortaa"/>
                <a:cs typeface="Comfortaa"/>
                <a:sym typeface="Comfortaa"/>
              </a:rPr>
              <a:t>.</a:t>
            </a:r>
            <a:endParaRPr b="0" i="0" sz="1800" u="none" cap="none" strike="noStrike">
              <a:solidFill>
                <a:schemeClr val="dk1"/>
              </a:solidFill>
              <a:latin typeface="Comfortaa"/>
              <a:ea typeface="Comfortaa"/>
              <a:cs typeface="Comfortaa"/>
              <a:sym typeface="Comfortaa"/>
            </a:endParaRPr>
          </a:p>
        </p:txBody>
      </p:sp>
      <p:sp>
        <p:nvSpPr>
          <p:cNvPr id="55" name="Google Shape;55;p1"/>
          <p:cNvSpPr txBox="1"/>
          <p:nvPr/>
        </p:nvSpPr>
        <p:spPr>
          <a:xfrm>
            <a:off x="305375" y="863500"/>
            <a:ext cx="8375100" cy="1015800"/>
          </a:xfrm>
          <a:prstGeom prst="rect">
            <a:avLst/>
          </a:prstGeom>
          <a:solidFill>
            <a:srgbClr val="CFE2F3"/>
          </a:solid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omfortaa"/>
                <a:ea typeface="Comfortaa"/>
                <a:cs typeface="Comfortaa"/>
                <a:sym typeface="Comfortaa"/>
              </a:rPr>
              <a:t>Do now</a:t>
            </a:r>
            <a:r>
              <a:rPr b="0" i="0" lang="en-GB" sz="1800" u="none" cap="none" strike="noStrike">
                <a:solidFill>
                  <a:schemeClr val="dk1"/>
                </a:solidFill>
                <a:latin typeface="Comfortaa"/>
                <a:ea typeface="Comfortaa"/>
                <a:cs typeface="Comfortaa"/>
                <a:sym typeface="Comfortaa"/>
              </a:rPr>
              <a:t>: </a:t>
            </a:r>
            <a:r>
              <a:rPr lang="en-GB" sz="1800">
                <a:solidFill>
                  <a:schemeClr val="dk1"/>
                </a:solidFill>
                <a:latin typeface="Comfortaa"/>
                <a:ea typeface="Comfortaa"/>
                <a:cs typeface="Comfortaa"/>
                <a:sym typeface="Comfortaa"/>
              </a:rPr>
              <a:t>What steps do you </a:t>
            </a:r>
            <a:r>
              <a:rPr lang="en-GB" sz="1800">
                <a:solidFill>
                  <a:schemeClr val="dk1"/>
                </a:solidFill>
                <a:latin typeface="Comfortaa"/>
                <a:ea typeface="Comfortaa"/>
                <a:cs typeface="Comfortaa"/>
                <a:sym typeface="Comfortaa"/>
              </a:rPr>
              <a:t>take when analysing a quotation</a:t>
            </a:r>
            <a:r>
              <a:rPr b="0" i="0" lang="en-GB" sz="1800" u="none" cap="none" strike="noStrike">
                <a:solidFill>
                  <a:schemeClr val="dk1"/>
                </a:solidFill>
                <a:latin typeface="Comfortaa"/>
                <a:ea typeface="Comfortaa"/>
                <a:cs typeface="Comfortaa"/>
                <a:sym typeface="Comfortaa"/>
              </a:rPr>
              <a:t>?</a:t>
            </a:r>
            <a:endParaRPr b="0" i="0" sz="1800" u="none" cap="none" strike="noStrike">
              <a:solidFill>
                <a:schemeClr val="dk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lang="en-GB" sz="1800">
                <a:solidFill>
                  <a:schemeClr val="dk1"/>
                </a:solidFill>
                <a:latin typeface="Comfortaa"/>
                <a:ea typeface="Comfortaa"/>
                <a:cs typeface="Comfortaa"/>
                <a:sym typeface="Comfortaa"/>
              </a:rPr>
              <a:t>Use the quotation below to write your steps of analysis.</a:t>
            </a:r>
            <a:r>
              <a:rPr b="0" i="0" lang="en-GB" sz="1800" u="none" cap="none" strike="noStrike">
                <a:solidFill>
                  <a:schemeClr val="dk1"/>
                </a:solidFill>
                <a:latin typeface="Comfortaa"/>
                <a:ea typeface="Comfortaa"/>
                <a:cs typeface="Comfortaa"/>
                <a:sym typeface="Comfortaa"/>
              </a:rPr>
              <a:t> </a:t>
            </a:r>
            <a:endParaRPr b="0" i="0" sz="1800" u="none" cap="none" strike="noStrike">
              <a:solidFill>
                <a:schemeClr val="dk1"/>
              </a:solidFill>
              <a:latin typeface="Comfortaa"/>
              <a:ea typeface="Comfortaa"/>
              <a:cs typeface="Comfortaa"/>
              <a:sym typeface="Comfortaa"/>
            </a:endParaRPr>
          </a:p>
        </p:txBody>
      </p:sp>
      <p:sp>
        <p:nvSpPr>
          <p:cNvPr id="56" name="Google Shape;56;p1"/>
          <p:cNvSpPr txBox="1"/>
          <p:nvPr/>
        </p:nvSpPr>
        <p:spPr>
          <a:xfrm>
            <a:off x="615450" y="2697625"/>
            <a:ext cx="7913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rgbClr val="212529"/>
                </a:solidFill>
                <a:highlight>
                  <a:srgbClr val="FFFFFF"/>
                </a:highlight>
                <a:latin typeface="Comfortaa"/>
                <a:ea typeface="Comfortaa"/>
                <a:cs typeface="Comfortaa"/>
                <a:sym typeface="Comfortaa"/>
              </a:rPr>
              <a:t>“You’re just the kind of son-in-law I always wanted”</a:t>
            </a:r>
            <a:endParaRPr sz="2500">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3" name="Shape 143"/>
        <p:cNvGrpSpPr/>
        <p:nvPr/>
      </p:nvGrpSpPr>
      <p:grpSpPr>
        <a:xfrm>
          <a:off x="0" y="0"/>
          <a:ext cx="0" cy="0"/>
          <a:chOff x="0" y="0"/>
          <a:chExt cx="0" cy="0"/>
        </a:xfrm>
      </p:grpSpPr>
      <p:sp>
        <p:nvSpPr>
          <p:cNvPr id="144" name="Google Shape;144;g2b4fc6bca44_0_36"/>
          <p:cNvSpPr txBox="1"/>
          <p:nvPr/>
        </p:nvSpPr>
        <p:spPr>
          <a:xfrm>
            <a:off x="2427975" y="2066563"/>
            <a:ext cx="3957900" cy="831300"/>
          </a:xfrm>
          <a:prstGeom prst="rect">
            <a:avLst/>
          </a:prstGeom>
          <a:solidFill>
            <a:srgbClr val="CFE2F3"/>
          </a:solidFill>
          <a:ln cap="flat" cmpd="sng" w="952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GB">
                <a:solidFill>
                  <a:srgbClr val="040C28"/>
                </a:solidFill>
                <a:latin typeface="Comfortaa"/>
                <a:ea typeface="Comfortaa"/>
                <a:cs typeface="Comfortaa"/>
                <a:sym typeface="Comfortaa"/>
              </a:rPr>
              <a:t>Mrs Birling: </a:t>
            </a:r>
            <a:r>
              <a:rPr b="1" i="1" lang="en-GB">
                <a:solidFill>
                  <a:srgbClr val="040C28"/>
                </a:solidFill>
                <a:latin typeface="Comfortaa"/>
                <a:ea typeface="Comfortaa"/>
                <a:cs typeface="Comfortaa"/>
                <a:sym typeface="Comfortaa"/>
              </a:rPr>
              <a:t>(With dignity) </a:t>
            </a:r>
            <a:r>
              <a:rPr b="1" lang="en-GB">
                <a:solidFill>
                  <a:srgbClr val="040C28"/>
                </a:solidFill>
                <a:latin typeface="Comfortaa"/>
                <a:ea typeface="Comfortaa"/>
                <a:cs typeface="Comfortaa"/>
                <a:sym typeface="Comfortaa"/>
              </a:rPr>
              <a:t>We have done a </a:t>
            </a:r>
            <a:r>
              <a:rPr b="1" lang="en-GB">
                <a:solidFill>
                  <a:srgbClr val="040C28"/>
                </a:solidFill>
                <a:latin typeface="Comfortaa"/>
                <a:ea typeface="Comfortaa"/>
                <a:cs typeface="Comfortaa"/>
                <a:sym typeface="Comfortaa"/>
              </a:rPr>
              <a:t>great</a:t>
            </a:r>
            <a:r>
              <a:rPr b="1" lang="en-GB">
                <a:solidFill>
                  <a:srgbClr val="040C28"/>
                </a:solidFill>
                <a:latin typeface="Comfortaa"/>
                <a:ea typeface="Comfortaa"/>
                <a:cs typeface="Comfortaa"/>
                <a:sym typeface="Comfortaa"/>
              </a:rPr>
              <a:t> deal of useful work for deserving cases.</a:t>
            </a:r>
            <a:endParaRPr b="0" sz="1400" cap="none" strike="noStrike">
              <a:solidFill>
                <a:srgbClr val="040C28"/>
              </a:solidFill>
              <a:latin typeface="Comfortaa"/>
              <a:ea typeface="Comfortaa"/>
              <a:cs typeface="Comfortaa"/>
              <a:sym typeface="Comfortaa"/>
            </a:endParaRPr>
          </a:p>
        </p:txBody>
      </p:sp>
      <p:cxnSp>
        <p:nvCxnSpPr>
          <p:cNvPr id="145" name="Google Shape;145;g2b4fc6bca44_0_36"/>
          <p:cNvCxnSpPr/>
          <p:nvPr/>
        </p:nvCxnSpPr>
        <p:spPr>
          <a:xfrm flipH="1" rot="10800000">
            <a:off x="3981675" y="1546663"/>
            <a:ext cx="123900" cy="519900"/>
          </a:xfrm>
          <a:prstGeom prst="straightConnector1">
            <a:avLst/>
          </a:prstGeom>
          <a:noFill/>
          <a:ln cap="flat" cmpd="sng" w="9525">
            <a:solidFill>
              <a:schemeClr val="dk2"/>
            </a:solidFill>
            <a:prstDash val="solid"/>
            <a:round/>
            <a:headEnd len="sm" w="sm" type="none"/>
            <a:tailEnd len="sm" w="sm" type="none"/>
          </a:ln>
        </p:spPr>
      </p:cxnSp>
      <p:cxnSp>
        <p:nvCxnSpPr>
          <p:cNvPr id="146" name="Google Shape;146;g2b4fc6bca44_0_36"/>
          <p:cNvCxnSpPr/>
          <p:nvPr/>
        </p:nvCxnSpPr>
        <p:spPr>
          <a:xfrm>
            <a:off x="5994400" y="2976713"/>
            <a:ext cx="935100" cy="333600"/>
          </a:xfrm>
          <a:prstGeom prst="straightConnector1">
            <a:avLst/>
          </a:prstGeom>
          <a:noFill/>
          <a:ln cap="flat" cmpd="sng" w="9525">
            <a:solidFill>
              <a:schemeClr val="dk2"/>
            </a:solidFill>
            <a:prstDash val="solid"/>
            <a:round/>
            <a:headEnd len="sm" w="sm" type="none"/>
            <a:tailEnd len="sm" w="sm" type="none"/>
          </a:ln>
        </p:spPr>
      </p:cxnSp>
      <p:cxnSp>
        <p:nvCxnSpPr>
          <p:cNvPr id="147" name="Google Shape;147;g2b4fc6bca44_0_36"/>
          <p:cNvCxnSpPr/>
          <p:nvPr/>
        </p:nvCxnSpPr>
        <p:spPr>
          <a:xfrm flipH="1" rot="10800000">
            <a:off x="1688225" y="2305063"/>
            <a:ext cx="831900" cy="354300"/>
          </a:xfrm>
          <a:prstGeom prst="straightConnector1">
            <a:avLst/>
          </a:prstGeom>
          <a:noFill/>
          <a:ln cap="flat" cmpd="sng" w="9525">
            <a:solidFill>
              <a:schemeClr val="dk2"/>
            </a:solidFill>
            <a:prstDash val="solid"/>
            <a:round/>
            <a:headEnd len="sm" w="sm" type="none"/>
            <a:tailEnd len="sm" w="sm" type="none"/>
          </a:ln>
        </p:spPr>
      </p:cxnSp>
      <p:sp>
        <p:nvSpPr>
          <p:cNvPr id="148" name="Google Shape;148;g2b4fc6bca44_0_36"/>
          <p:cNvSpPr txBox="1"/>
          <p:nvPr/>
        </p:nvSpPr>
        <p:spPr>
          <a:xfrm>
            <a:off x="355325" y="2251375"/>
            <a:ext cx="1575000" cy="4617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Prejudiced</a:t>
            </a:r>
            <a:r>
              <a:rPr b="0" i="0" lang="en-GB" sz="1800" u="none" cap="none" strike="noStrike">
                <a:solidFill>
                  <a:schemeClr val="dk2"/>
                </a:solidFill>
                <a:latin typeface="Comic Sans MS"/>
                <a:ea typeface="Comic Sans MS"/>
                <a:cs typeface="Comic Sans MS"/>
                <a:sym typeface="Comic Sans MS"/>
              </a:rPr>
              <a:t>.</a:t>
            </a:r>
            <a:endParaRPr b="0" i="0" sz="1800" u="none" cap="none" strike="noStrike">
              <a:solidFill>
                <a:schemeClr val="dk2"/>
              </a:solidFill>
              <a:latin typeface="Comic Sans MS"/>
              <a:ea typeface="Comic Sans MS"/>
              <a:cs typeface="Comic Sans MS"/>
              <a:sym typeface="Comic Sans MS"/>
            </a:endParaRPr>
          </a:p>
        </p:txBody>
      </p:sp>
      <p:sp>
        <p:nvSpPr>
          <p:cNvPr id="149" name="Google Shape;149;g2b4fc6bca44_0_36"/>
          <p:cNvSpPr txBox="1"/>
          <p:nvPr/>
        </p:nvSpPr>
        <p:spPr>
          <a:xfrm>
            <a:off x="3284025" y="1319350"/>
            <a:ext cx="1724700" cy="4617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Assumptious</a:t>
            </a:r>
            <a:r>
              <a:rPr b="0" i="0" lang="en-GB" sz="1800" u="none" cap="none" strike="noStrike">
                <a:solidFill>
                  <a:schemeClr val="dk2"/>
                </a:solidFill>
                <a:latin typeface="Comic Sans MS"/>
                <a:ea typeface="Comic Sans MS"/>
                <a:cs typeface="Comic Sans MS"/>
                <a:sym typeface="Comic Sans MS"/>
              </a:rPr>
              <a:t>.</a:t>
            </a:r>
            <a:endParaRPr b="0" i="0" sz="1800" u="none" cap="none" strike="noStrike">
              <a:solidFill>
                <a:schemeClr val="dk2"/>
              </a:solidFill>
              <a:latin typeface="Comic Sans MS"/>
              <a:ea typeface="Comic Sans MS"/>
              <a:cs typeface="Comic Sans MS"/>
              <a:sym typeface="Comic Sans MS"/>
            </a:endParaRPr>
          </a:p>
        </p:txBody>
      </p:sp>
      <p:sp>
        <p:nvSpPr>
          <p:cNvPr id="150" name="Google Shape;150;g2b4fc6bca44_0_36"/>
          <p:cNvSpPr txBox="1"/>
          <p:nvPr/>
        </p:nvSpPr>
        <p:spPr>
          <a:xfrm>
            <a:off x="6909450" y="3178088"/>
            <a:ext cx="1828200" cy="10158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Discretion of the upper classes</a:t>
            </a:r>
            <a:r>
              <a:rPr b="0" i="0" lang="en-GB" sz="1800" u="none" cap="none" strike="noStrike">
                <a:solidFill>
                  <a:schemeClr val="dk2"/>
                </a:solidFill>
                <a:latin typeface="Comic Sans MS"/>
                <a:ea typeface="Comic Sans MS"/>
                <a:cs typeface="Comic Sans MS"/>
                <a:sym typeface="Comic Sans MS"/>
              </a:rPr>
              <a:t>.</a:t>
            </a:r>
            <a:endParaRPr b="0" i="0" sz="1800" u="none" cap="none" strike="noStrike">
              <a:solidFill>
                <a:schemeClr val="dk2"/>
              </a:solidFill>
              <a:latin typeface="Comic Sans MS"/>
              <a:ea typeface="Comic Sans MS"/>
              <a:cs typeface="Comic Sans MS"/>
              <a:sym typeface="Comic Sans MS"/>
            </a:endParaRPr>
          </a:p>
        </p:txBody>
      </p:sp>
      <p:sp>
        <p:nvSpPr>
          <p:cNvPr id="151" name="Google Shape;151;g2b4fc6bca44_0_36"/>
          <p:cNvSpPr txBox="1"/>
          <p:nvPr/>
        </p:nvSpPr>
        <p:spPr>
          <a:xfrm>
            <a:off x="3517600" y="2976725"/>
            <a:ext cx="3308700" cy="2124000"/>
          </a:xfrm>
          <a:prstGeom prst="rect">
            <a:avLst/>
          </a:prstGeom>
          <a:solidFill>
            <a:srgbClr val="F4CC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The adjective ‘dignity’ shows that she is happy to do exactly the same </a:t>
            </a:r>
            <a:r>
              <a:rPr lang="en-GB" sz="1800">
                <a:solidFill>
                  <a:schemeClr val="dk2"/>
                </a:solidFill>
                <a:latin typeface="Comic Sans MS"/>
                <a:ea typeface="Comic Sans MS"/>
                <a:cs typeface="Comic Sans MS"/>
                <a:sym typeface="Comic Sans MS"/>
              </a:rPr>
              <a:t>time</a:t>
            </a:r>
            <a:r>
              <a:rPr lang="en-GB" sz="1800">
                <a:solidFill>
                  <a:schemeClr val="dk2"/>
                </a:solidFill>
                <a:latin typeface="Comic Sans MS"/>
                <a:ea typeface="Comic Sans MS"/>
                <a:cs typeface="Comic Sans MS"/>
                <a:sym typeface="Comic Sans MS"/>
              </a:rPr>
              <a:t> and time again. She is happy to play God with a girls life and she isn’t willing to see the consequences of her actions</a:t>
            </a:r>
            <a:r>
              <a:rPr b="0" i="0" lang="en-GB" sz="1800" u="none" cap="none" strike="noStrike">
                <a:solidFill>
                  <a:schemeClr val="dk2"/>
                </a:solidFill>
                <a:latin typeface="Comic Sans MS"/>
                <a:ea typeface="Comic Sans MS"/>
                <a:cs typeface="Comic Sans MS"/>
                <a:sym typeface="Comic Sans MS"/>
              </a:rPr>
              <a:t>.</a:t>
            </a:r>
            <a:endParaRPr b="0" i="0" sz="1800" u="none" cap="none" strike="noStrike">
              <a:solidFill>
                <a:schemeClr val="dk2"/>
              </a:solidFill>
              <a:latin typeface="Comic Sans MS"/>
              <a:ea typeface="Comic Sans MS"/>
              <a:cs typeface="Comic Sans MS"/>
              <a:sym typeface="Comic Sans MS"/>
            </a:endParaRPr>
          </a:p>
        </p:txBody>
      </p:sp>
      <p:sp>
        <p:nvSpPr>
          <p:cNvPr id="152" name="Google Shape;152;g2b4fc6bca44_0_36"/>
          <p:cNvSpPr txBox="1"/>
          <p:nvPr/>
        </p:nvSpPr>
        <p:spPr>
          <a:xfrm>
            <a:off x="100425" y="2849925"/>
            <a:ext cx="3308700" cy="1569900"/>
          </a:xfrm>
          <a:prstGeom prst="rect">
            <a:avLst/>
          </a:prstGeom>
          <a:solidFill>
            <a:srgbClr val="F4CC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This highlights Mrs Birling’s prejudice against the lower classes as she deems them as needing to be ‘deserving’ of help.</a:t>
            </a:r>
            <a:endParaRPr b="0" i="0" sz="1800" u="none" cap="none" strike="noStrike">
              <a:solidFill>
                <a:schemeClr val="dk2"/>
              </a:solidFill>
              <a:latin typeface="Comic Sans MS"/>
              <a:ea typeface="Comic Sans MS"/>
              <a:cs typeface="Comic Sans MS"/>
              <a:sym typeface="Comic Sans MS"/>
            </a:endParaRPr>
          </a:p>
        </p:txBody>
      </p:sp>
      <p:sp>
        <p:nvSpPr>
          <p:cNvPr id="153" name="Google Shape;153;g2b4fc6bca44_0_36"/>
          <p:cNvSpPr txBox="1"/>
          <p:nvPr/>
        </p:nvSpPr>
        <p:spPr>
          <a:xfrm>
            <a:off x="253350" y="217950"/>
            <a:ext cx="8637300" cy="1015800"/>
          </a:xfrm>
          <a:prstGeom prst="rect">
            <a:avLst/>
          </a:prstGeom>
          <a:solidFill>
            <a:srgbClr val="F4CC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She doesn’t care to listen to others or their opinions as she deems them to be ‘beneath her’. She makes assumptions based on how someone looks and their class.</a:t>
            </a:r>
            <a:endParaRPr b="0" i="0" sz="1800" u="none" cap="none" strike="noStrike">
              <a:solidFill>
                <a:schemeClr val="dk2"/>
              </a:solidFill>
              <a:latin typeface="Comic Sans MS"/>
              <a:ea typeface="Comic Sans MS"/>
              <a:cs typeface="Comic Sans MS"/>
              <a:sym typeface="Comic Sans MS"/>
            </a:endParaRPr>
          </a:p>
        </p:txBody>
      </p:sp>
      <p:cxnSp>
        <p:nvCxnSpPr>
          <p:cNvPr id="154" name="Google Shape;154;g2b4fc6bca44_0_36"/>
          <p:cNvCxnSpPr>
            <a:stCxn id="153" idx="2"/>
            <a:endCxn id="149" idx="3"/>
          </p:cNvCxnSpPr>
          <p:nvPr/>
        </p:nvCxnSpPr>
        <p:spPr>
          <a:xfrm>
            <a:off x="4572000" y="1233750"/>
            <a:ext cx="436800" cy="316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nvSpPr>
        <p:spPr>
          <a:xfrm>
            <a:off x="171150" y="82375"/>
            <a:ext cx="4205100" cy="492600"/>
          </a:xfrm>
          <a:prstGeom prst="rect">
            <a:avLst/>
          </a:prstGeom>
          <a:solidFill>
            <a:srgbClr val="CFE2F3"/>
          </a:solidFill>
          <a:ln cap="flat" cmpd="sng" w="952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lang="en-GB" sz="2000" u="sng">
                <a:solidFill>
                  <a:srgbClr val="040C28"/>
                </a:solidFill>
                <a:latin typeface="Comfortaa"/>
                <a:ea typeface="Comfortaa"/>
                <a:cs typeface="Comfortaa"/>
                <a:sym typeface="Comfortaa"/>
              </a:rPr>
              <a:t>How to analyse a quotation:</a:t>
            </a:r>
            <a:endParaRPr b="1" i="0" sz="3800" u="sng" cap="none" strike="noStrike">
              <a:solidFill>
                <a:srgbClr val="040C28"/>
              </a:solidFill>
              <a:latin typeface="Comfortaa"/>
              <a:ea typeface="Comfortaa"/>
              <a:cs typeface="Comfortaa"/>
              <a:sym typeface="Comfortaa"/>
            </a:endParaRPr>
          </a:p>
        </p:txBody>
      </p:sp>
      <p:pic>
        <p:nvPicPr>
          <p:cNvPr id="62" name="Google Shape;62;p2"/>
          <p:cNvPicPr preferRelativeResize="0"/>
          <p:nvPr/>
        </p:nvPicPr>
        <p:blipFill>
          <a:blip r:embed="rId3">
            <a:alphaModFix/>
          </a:blip>
          <a:stretch>
            <a:fillRect/>
          </a:stretch>
        </p:blipFill>
        <p:spPr>
          <a:xfrm>
            <a:off x="506850" y="749385"/>
            <a:ext cx="6646576" cy="38100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3"/>
          <p:cNvPicPr preferRelativeResize="0"/>
          <p:nvPr/>
        </p:nvPicPr>
        <p:blipFill>
          <a:blip r:embed="rId3">
            <a:alphaModFix/>
          </a:blip>
          <a:stretch>
            <a:fillRect/>
          </a:stretch>
        </p:blipFill>
        <p:spPr>
          <a:xfrm>
            <a:off x="353325" y="1854900"/>
            <a:ext cx="5234179" cy="3000450"/>
          </a:xfrm>
          <a:prstGeom prst="rect">
            <a:avLst/>
          </a:prstGeom>
          <a:noFill/>
          <a:ln>
            <a:noFill/>
          </a:ln>
        </p:spPr>
      </p:pic>
      <p:sp>
        <p:nvSpPr>
          <p:cNvPr id="68" name="Google Shape;68;p3"/>
          <p:cNvSpPr txBox="1"/>
          <p:nvPr/>
        </p:nvSpPr>
        <p:spPr>
          <a:xfrm>
            <a:off x="5287800" y="1735000"/>
            <a:ext cx="3856200" cy="35403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FF"/>
              </a:buClr>
              <a:buSzPts val="1300"/>
              <a:buChar char="➔"/>
            </a:pPr>
            <a:r>
              <a:rPr b="1" lang="en-GB" sz="1300">
                <a:solidFill>
                  <a:srgbClr val="0000FF"/>
                </a:solidFill>
              </a:rPr>
              <a:t>Opening</a:t>
            </a:r>
            <a:endParaRPr b="1" sz="1300">
              <a:solidFill>
                <a:srgbClr val="0000FF"/>
              </a:solidFill>
            </a:endParaRPr>
          </a:p>
          <a:p>
            <a:pPr indent="-311150" lvl="0" marL="457200" marR="0" rtl="0" algn="l">
              <a:lnSpc>
                <a:spcPct val="100000"/>
              </a:lnSpc>
              <a:spcBef>
                <a:spcPts val="0"/>
              </a:spcBef>
              <a:spcAft>
                <a:spcPts val="0"/>
              </a:spcAft>
              <a:buClr>
                <a:srgbClr val="0000FF"/>
              </a:buClr>
              <a:buSzPts val="1300"/>
              <a:buChar char="➔"/>
            </a:pPr>
            <a:r>
              <a:rPr b="1" lang="en-GB" sz="1300">
                <a:solidFill>
                  <a:srgbClr val="0000FF"/>
                </a:solidFill>
              </a:rPr>
              <a:t>Mr Birling probably understands exactly what Gerald means and due to the ellipsis, it could be inferred, that Mr B has visited once or twice himself.</a:t>
            </a:r>
            <a:endParaRPr b="1" sz="1300">
              <a:solidFill>
                <a:srgbClr val="0000FF"/>
              </a:solidFill>
            </a:endParaRPr>
          </a:p>
          <a:p>
            <a:pPr indent="-311150" lvl="0" marL="457200" marR="0" rtl="0" algn="l">
              <a:lnSpc>
                <a:spcPct val="100000"/>
              </a:lnSpc>
              <a:spcBef>
                <a:spcPts val="0"/>
              </a:spcBef>
              <a:spcAft>
                <a:spcPts val="0"/>
              </a:spcAft>
              <a:buClr>
                <a:srgbClr val="0000FF"/>
              </a:buClr>
              <a:buSzPts val="1300"/>
              <a:buChar char="➔"/>
            </a:pPr>
            <a:r>
              <a:rPr b="1" lang="en-GB" sz="1300">
                <a:solidFill>
                  <a:srgbClr val="0000FF"/>
                </a:solidFill>
              </a:rPr>
              <a:t>The Palace bar is the symbol of the class reality and a symbol of the ‘fallen woman’. </a:t>
            </a:r>
            <a:endParaRPr b="1" sz="1300">
              <a:solidFill>
                <a:srgbClr val="0000FF"/>
              </a:solidFill>
            </a:endParaRPr>
          </a:p>
          <a:p>
            <a:pPr indent="-311150" lvl="0" marL="457200" marR="0" rtl="0" algn="l">
              <a:lnSpc>
                <a:spcPct val="100000"/>
              </a:lnSpc>
              <a:spcBef>
                <a:spcPts val="0"/>
              </a:spcBef>
              <a:spcAft>
                <a:spcPts val="0"/>
              </a:spcAft>
              <a:buClr>
                <a:srgbClr val="0000FF"/>
              </a:buClr>
              <a:buSzPts val="1300"/>
              <a:buChar char="➔"/>
            </a:pPr>
            <a:r>
              <a:rPr b="1" lang="en-GB" sz="1300">
                <a:solidFill>
                  <a:srgbClr val="0000FF"/>
                </a:solidFill>
              </a:rPr>
              <a:t>Structural device of the writing to show that Mr Birling isn’t completely innocent here.</a:t>
            </a:r>
            <a:endParaRPr b="1" sz="1300">
              <a:solidFill>
                <a:srgbClr val="0000FF"/>
              </a:solidFill>
            </a:endParaRPr>
          </a:p>
          <a:p>
            <a:pPr indent="-311150" lvl="0" marL="457200" marR="0" rtl="0" algn="l">
              <a:lnSpc>
                <a:spcPct val="100000"/>
              </a:lnSpc>
              <a:spcBef>
                <a:spcPts val="0"/>
              </a:spcBef>
              <a:spcAft>
                <a:spcPts val="0"/>
              </a:spcAft>
              <a:buClr>
                <a:srgbClr val="0000FF"/>
              </a:buClr>
              <a:buSzPts val="1300"/>
              <a:buChar char="➔"/>
            </a:pPr>
            <a:r>
              <a:rPr b="1" lang="en-GB" sz="1300">
                <a:solidFill>
                  <a:srgbClr val="0000FF"/>
                </a:solidFill>
              </a:rPr>
              <a:t>The repetition makes the things he is saying seem hurried - almost panicked.</a:t>
            </a:r>
            <a:endParaRPr b="1" sz="1300">
              <a:solidFill>
                <a:srgbClr val="0000FF"/>
              </a:solidFill>
            </a:endParaRPr>
          </a:p>
          <a:p>
            <a:pPr indent="-311150" lvl="0" marL="457200" marR="0" rtl="0" algn="l">
              <a:lnSpc>
                <a:spcPct val="100000"/>
              </a:lnSpc>
              <a:spcBef>
                <a:spcPts val="0"/>
              </a:spcBef>
              <a:spcAft>
                <a:spcPts val="0"/>
              </a:spcAft>
              <a:buClr>
                <a:srgbClr val="0000FF"/>
              </a:buClr>
              <a:buSzPts val="1300"/>
              <a:buChar char="➔"/>
            </a:pPr>
            <a:r>
              <a:rPr b="1" lang="en-GB" sz="1300">
                <a:solidFill>
                  <a:srgbClr val="0000FF"/>
                </a:solidFill>
              </a:rPr>
              <a:t>Concept of gender inequality - could link into the feminist theory and the male gaze.</a:t>
            </a:r>
            <a:endParaRPr b="1" sz="1300">
              <a:solidFill>
                <a:srgbClr val="0000FF"/>
              </a:solidFill>
            </a:endParaRPr>
          </a:p>
          <a:p>
            <a:pPr indent="0" lvl="0" marL="0" marR="0" rtl="0" algn="l">
              <a:lnSpc>
                <a:spcPct val="100000"/>
              </a:lnSpc>
              <a:spcBef>
                <a:spcPts val="0"/>
              </a:spcBef>
              <a:spcAft>
                <a:spcPts val="0"/>
              </a:spcAft>
              <a:buClr>
                <a:srgbClr val="000000"/>
              </a:buClr>
              <a:buSzPts val="1000"/>
              <a:buFont typeface="Arial"/>
              <a:buNone/>
            </a:pPr>
            <a:r>
              <a:t/>
            </a:r>
            <a:endParaRPr b="1" sz="1000">
              <a:solidFill>
                <a:srgbClr val="0000FF"/>
              </a:solidFill>
            </a:endParaRPr>
          </a:p>
        </p:txBody>
      </p:sp>
      <p:sp>
        <p:nvSpPr>
          <p:cNvPr id="69" name="Google Shape;69;p3"/>
          <p:cNvSpPr txBox="1"/>
          <p:nvPr/>
        </p:nvSpPr>
        <p:spPr>
          <a:xfrm>
            <a:off x="0" y="-119900"/>
            <a:ext cx="8752500" cy="1854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GB" sz="1650">
                <a:solidFill>
                  <a:srgbClr val="7D9ECD"/>
                </a:solidFill>
                <a:highlight>
                  <a:srgbClr val="FFFFFF"/>
                </a:highlight>
                <a:latin typeface="Roboto"/>
                <a:ea typeface="Roboto"/>
                <a:cs typeface="Roboto"/>
                <a:sym typeface="Roboto"/>
              </a:rPr>
              <a:t>MRS. BIRLING</a:t>
            </a:r>
            <a:endParaRPr sz="1650">
              <a:solidFill>
                <a:srgbClr val="7D9ECD"/>
              </a:solidFill>
              <a:highlight>
                <a:srgbClr val="FFFFFF"/>
              </a:highlight>
              <a:latin typeface="Roboto"/>
              <a:ea typeface="Roboto"/>
              <a:cs typeface="Roboto"/>
              <a:sym typeface="Roboto"/>
            </a:endParaRPr>
          </a:p>
          <a:p>
            <a:pPr indent="0" lvl="0" marL="0" rtl="0" algn="ctr">
              <a:lnSpc>
                <a:spcPct val="100000"/>
              </a:lnSpc>
              <a:spcBef>
                <a:spcPts val="1700"/>
              </a:spcBef>
              <a:spcAft>
                <a:spcPts val="0"/>
              </a:spcAft>
              <a:buNone/>
            </a:pPr>
            <a:r>
              <a:rPr lang="en-GB" sz="1650">
                <a:solidFill>
                  <a:srgbClr val="7D9ECD"/>
                </a:solidFill>
                <a:highlight>
                  <a:srgbClr val="FFFFFF"/>
                </a:highlight>
                <a:latin typeface="Roboto"/>
                <a:ea typeface="Roboto"/>
                <a:cs typeface="Roboto"/>
                <a:sym typeface="Roboto"/>
              </a:rPr>
              <a:t>Women of the town?</a:t>
            </a:r>
            <a:endParaRPr sz="1650">
              <a:solidFill>
                <a:srgbClr val="7D9ECD"/>
              </a:solidFill>
              <a:highlight>
                <a:srgbClr val="FFFFFF"/>
              </a:highlight>
              <a:latin typeface="Roboto"/>
              <a:ea typeface="Roboto"/>
              <a:cs typeface="Roboto"/>
              <a:sym typeface="Roboto"/>
            </a:endParaRPr>
          </a:p>
          <a:p>
            <a:pPr indent="0" lvl="0" marL="0" rtl="0" algn="ctr">
              <a:lnSpc>
                <a:spcPct val="100000"/>
              </a:lnSpc>
              <a:spcBef>
                <a:spcPts val="1700"/>
              </a:spcBef>
              <a:spcAft>
                <a:spcPts val="0"/>
              </a:spcAft>
              <a:buNone/>
            </a:pPr>
            <a:r>
              <a:rPr lang="en-GB" sz="1650">
                <a:solidFill>
                  <a:srgbClr val="7D9ECD"/>
                </a:solidFill>
                <a:highlight>
                  <a:srgbClr val="FFFFFF"/>
                </a:highlight>
                <a:latin typeface="Roboto"/>
                <a:ea typeface="Roboto"/>
                <a:cs typeface="Roboto"/>
                <a:sym typeface="Roboto"/>
              </a:rPr>
              <a:t>BIRLING</a:t>
            </a:r>
            <a:endParaRPr sz="1650">
              <a:solidFill>
                <a:srgbClr val="7D9ECD"/>
              </a:solidFill>
              <a:highlight>
                <a:srgbClr val="FFFFFF"/>
              </a:highlight>
              <a:latin typeface="Roboto"/>
              <a:ea typeface="Roboto"/>
              <a:cs typeface="Roboto"/>
              <a:sym typeface="Roboto"/>
            </a:endParaRPr>
          </a:p>
          <a:p>
            <a:pPr indent="0" lvl="0" marL="0" rtl="0" algn="ctr">
              <a:lnSpc>
                <a:spcPct val="100000"/>
              </a:lnSpc>
              <a:spcBef>
                <a:spcPts val="1700"/>
              </a:spcBef>
              <a:spcAft>
                <a:spcPts val="1700"/>
              </a:spcAft>
              <a:buNone/>
            </a:pPr>
            <a:r>
              <a:rPr lang="en-GB" sz="1650">
                <a:solidFill>
                  <a:srgbClr val="7D9ECD"/>
                </a:solidFill>
                <a:highlight>
                  <a:srgbClr val="FFFFFF"/>
                </a:highlight>
                <a:latin typeface="Roboto"/>
                <a:ea typeface="Roboto"/>
                <a:cs typeface="Roboto"/>
                <a:sym typeface="Roboto"/>
              </a:rPr>
              <a:t>Yes, yes. But I see no point in mentioning the subject ....</a:t>
            </a:r>
            <a:endParaRPr sz="1650">
              <a:solidFill>
                <a:srgbClr val="7D9ECD"/>
              </a:solidFill>
              <a:highlight>
                <a:srgbClr val="FFFFFF"/>
              </a:highlight>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
          <p:cNvSpPr txBox="1"/>
          <p:nvPr/>
        </p:nvSpPr>
        <p:spPr>
          <a:xfrm>
            <a:off x="147450" y="164649"/>
            <a:ext cx="8847600" cy="1439100"/>
          </a:xfrm>
          <a:prstGeom prst="rect">
            <a:avLst/>
          </a:prstGeom>
          <a:solidFill>
            <a:srgbClr val="FAD2F8"/>
          </a:solid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marR="0" rtl="0" algn="l">
              <a:lnSpc>
                <a:spcPct val="160000"/>
              </a:lnSpc>
              <a:spcBef>
                <a:spcPts val="0"/>
              </a:spcBef>
              <a:spcAft>
                <a:spcPts val="0"/>
              </a:spcAft>
              <a:buClr>
                <a:srgbClr val="000000"/>
              </a:buClr>
              <a:buSzPts val="1500"/>
              <a:buFont typeface="Arial"/>
              <a:buNone/>
            </a:pPr>
            <a:r>
              <a:rPr b="1" lang="en-GB" sz="1500" u="sng">
                <a:solidFill>
                  <a:schemeClr val="dk1"/>
                </a:solidFill>
                <a:latin typeface="Comfortaa"/>
                <a:ea typeface="Comfortaa"/>
                <a:cs typeface="Comfortaa"/>
                <a:sym typeface="Comfortaa"/>
              </a:rPr>
              <a:t>Fighting for survival:</a:t>
            </a:r>
            <a:endParaRPr b="1" i="0" sz="1800" u="sng" cap="none" strike="noStrike">
              <a:solidFill>
                <a:srgbClr val="000000"/>
              </a:solidFill>
              <a:latin typeface="Arial"/>
              <a:ea typeface="Arial"/>
              <a:cs typeface="Arial"/>
              <a:sym typeface="Arial"/>
            </a:endParaRPr>
          </a:p>
          <a:p>
            <a:pPr indent="0" lvl="0" marL="0" marR="0" rtl="0" algn="l">
              <a:lnSpc>
                <a:spcPct val="180000"/>
              </a:lnSpc>
              <a:spcBef>
                <a:spcPts val="0"/>
              </a:spcBef>
              <a:spcAft>
                <a:spcPts val="0"/>
              </a:spcAft>
              <a:buClr>
                <a:srgbClr val="000000"/>
              </a:buClr>
              <a:buSzPts val="1300"/>
              <a:buFont typeface="Arial"/>
              <a:buNone/>
            </a:pPr>
            <a:r>
              <a:rPr lang="en-GB" sz="1250">
                <a:solidFill>
                  <a:schemeClr val="dk1"/>
                </a:solidFill>
                <a:latin typeface="Comfortaa"/>
                <a:ea typeface="Comfortaa"/>
                <a:cs typeface="Comfortaa"/>
                <a:sym typeface="Comfortaa"/>
              </a:rPr>
              <a:t>As a theme within ‘An I</a:t>
            </a:r>
            <a:r>
              <a:rPr lang="en-GB" sz="1250">
                <a:solidFill>
                  <a:schemeClr val="dk1"/>
                </a:solidFill>
                <a:latin typeface="Comfortaa"/>
                <a:ea typeface="Comfortaa"/>
                <a:cs typeface="Comfortaa"/>
                <a:sym typeface="Comfortaa"/>
              </a:rPr>
              <a:t>nspector</a:t>
            </a:r>
            <a:r>
              <a:rPr lang="en-GB" sz="1250">
                <a:solidFill>
                  <a:schemeClr val="dk1"/>
                </a:solidFill>
                <a:latin typeface="Comfortaa"/>
                <a:ea typeface="Comfortaa"/>
                <a:cs typeface="Comfortaa"/>
                <a:sym typeface="Comfortaa"/>
              </a:rPr>
              <a:t> Calls’, the phrase survival of the fittest was coined in the 1800s used to describe the animal kingdom. However similar themes can be applied to the capitalist society of the 1900s. </a:t>
            </a:r>
            <a:endParaRPr b="0" i="0" sz="1600" u="none" cap="none" strike="noStrike">
              <a:solidFill>
                <a:srgbClr val="000000"/>
              </a:solidFill>
              <a:latin typeface="Arial"/>
              <a:ea typeface="Arial"/>
              <a:cs typeface="Arial"/>
              <a:sym typeface="Arial"/>
            </a:endParaRPr>
          </a:p>
        </p:txBody>
      </p:sp>
      <p:sp>
        <p:nvSpPr>
          <p:cNvPr id="75" name="Google Shape;75;p4"/>
          <p:cNvSpPr txBox="1"/>
          <p:nvPr/>
        </p:nvSpPr>
        <p:spPr>
          <a:xfrm>
            <a:off x="564600" y="2110053"/>
            <a:ext cx="7859700" cy="7389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Inspector:’all </a:t>
            </a:r>
            <a:r>
              <a:rPr lang="en-GB" sz="1800">
                <a:solidFill>
                  <a:schemeClr val="dk2"/>
                </a:solidFill>
                <a:latin typeface="Comic Sans MS"/>
                <a:ea typeface="Comic Sans MS"/>
                <a:cs typeface="Comic Sans MS"/>
                <a:sym typeface="Comic Sans MS"/>
              </a:rPr>
              <a:t>intertwined</a:t>
            </a:r>
            <a:r>
              <a:rPr lang="en-GB" sz="1800">
                <a:solidFill>
                  <a:schemeClr val="dk2"/>
                </a:solidFill>
                <a:latin typeface="Comic Sans MS"/>
                <a:ea typeface="Comic Sans MS"/>
                <a:cs typeface="Comic Sans MS"/>
                <a:sym typeface="Comic Sans MS"/>
              </a:rPr>
              <a:t> with our lives and what we think and say and do’ (Act 3)</a:t>
            </a:r>
            <a:endParaRPr b="0" i="0" sz="1800" u="none" cap="none" strike="noStrike">
              <a:solidFill>
                <a:schemeClr val="dk2"/>
              </a:solidFill>
              <a:latin typeface="Comic Sans MS"/>
              <a:ea typeface="Comic Sans MS"/>
              <a:cs typeface="Comic Sans MS"/>
              <a:sym typeface="Comic Sans MS"/>
            </a:endParaRPr>
          </a:p>
        </p:txBody>
      </p:sp>
      <p:sp>
        <p:nvSpPr>
          <p:cNvPr id="76" name="Google Shape;76;p4"/>
          <p:cNvSpPr txBox="1"/>
          <p:nvPr/>
        </p:nvSpPr>
        <p:spPr>
          <a:xfrm>
            <a:off x="564600" y="3195525"/>
            <a:ext cx="5406900" cy="4617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Arthur: ‘a man has to make his own way’ (Act 2)</a:t>
            </a:r>
            <a:r>
              <a:rPr lang="en-GB" sz="1800">
                <a:solidFill>
                  <a:schemeClr val="dk2"/>
                </a:solidFill>
                <a:latin typeface="Comic Sans MS"/>
                <a:ea typeface="Comic Sans MS"/>
                <a:cs typeface="Comic Sans MS"/>
                <a:sym typeface="Comic Sans MS"/>
              </a:rPr>
              <a:t> </a:t>
            </a:r>
            <a:endParaRPr b="0" i="0" sz="1800" u="none" cap="none" strike="noStrike">
              <a:solidFill>
                <a:schemeClr val="dk2"/>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2c4ac6171c7_0_9"/>
          <p:cNvSpPr txBox="1"/>
          <p:nvPr/>
        </p:nvSpPr>
        <p:spPr>
          <a:xfrm>
            <a:off x="148200" y="2630599"/>
            <a:ext cx="8847600" cy="2077800"/>
          </a:xfrm>
          <a:prstGeom prst="rect">
            <a:avLst/>
          </a:prstGeom>
          <a:solidFill>
            <a:srgbClr val="FAD2F8"/>
          </a:solid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marR="0" rtl="0" algn="l">
              <a:lnSpc>
                <a:spcPct val="180000"/>
              </a:lnSpc>
              <a:spcBef>
                <a:spcPts val="0"/>
              </a:spcBef>
              <a:spcAft>
                <a:spcPts val="0"/>
              </a:spcAft>
              <a:buClr>
                <a:srgbClr val="000000"/>
              </a:buClr>
              <a:buSzPts val="1300"/>
              <a:buFont typeface="Arial"/>
              <a:buNone/>
            </a:pPr>
            <a:r>
              <a:rPr b="1" lang="en-GB" sz="1500">
                <a:solidFill>
                  <a:schemeClr val="dk1"/>
                </a:solidFill>
                <a:latin typeface="Comfortaa"/>
                <a:ea typeface="Comfortaa"/>
                <a:cs typeface="Comfortaa"/>
                <a:sym typeface="Comfortaa"/>
              </a:rPr>
              <a:t>Arthur’s belief in the </a:t>
            </a:r>
            <a:r>
              <a:rPr b="1" lang="en-GB" sz="1500">
                <a:solidFill>
                  <a:schemeClr val="dk1"/>
                </a:solidFill>
                <a:latin typeface="Comfortaa"/>
                <a:ea typeface="Comfortaa"/>
                <a:cs typeface="Comfortaa"/>
                <a:sym typeface="Comfortaa"/>
              </a:rPr>
              <a:t>survival</a:t>
            </a:r>
            <a:r>
              <a:rPr b="1" lang="en-GB" sz="1500">
                <a:solidFill>
                  <a:schemeClr val="dk1"/>
                </a:solidFill>
                <a:latin typeface="Comfortaa"/>
                <a:ea typeface="Comfortaa"/>
                <a:cs typeface="Comfortaa"/>
                <a:sym typeface="Comfortaa"/>
              </a:rPr>
              <a:t> of the fittest is </a:t>
            </a:r>
            <a:r>
              <a:rPr b="1" lang="en-GB" sz="1500">
                <a:solidFill>
                  <a:schemeClr val="dk1"/>
                </a:solidFill>
                <a:latin typeface="Comfortaa"/>
                <a:ea typeface="Comfortaa"/>
                <a:cs typeface="Comfortaa"/>
                <a:sym typeface="Comfortaa"/>
              </a:rPr>
              <a:t>consistently</a:t>
            </a:r>
            <a:r>
              <a:rPr b="1" lang="en-GB" sz="1500">
                <a:solidFill>
                  <a:schemeClr val="dk1"/>
                </a:solidFill>
                <a:latin typeface="Comfortaa"/>
                <a:ea typeface="Comfortaa"/>
                <a:cs typeface="Comfortaa"/>
                <a:sym typeface="Comfortaa"/>
              </a:rPr>
              <a:t> seen with his </a:t>
            </a:r>
            <a:r>
              <a:rPr b="1" lang="en-GB" sz="1500">
                <a:solidFill>
                  <a:schemeClr val="dk1"/>
                </a:solidFill>
                <a:latin typeface="Comfortaa"/>
                <a:ea typeface="Comfortaa"/>
                <a:cs typeface="Comfortaa"/>
                <a:sym typeface="Comfortaa"/>
              </a:rPr>
              <a:t>promoting</a:t>
            </a:r>
            <a:r>
              <a:rPr b="1" lang="en-GB" sz="1500">
                <a:solidFill>
                  <a:schemeClr val="dk1"/>
                </a:solidFill>
                <a:latin typeface="Comfortaa"/>
                <a:ea typeface="Comfortaa"/>
                <a:cs typeface="Comfortaa"/>
                <a:sym typeface="Comfortaa"/>
              </a:rPr>
              <a:t> of the idea of looking out for yourself and ‘making his own way’, and his disregard for the community that he is always reminded of. He highlights the importance of making </a:t>
            </a:r>
            <a:r>
              <a:rPr b="1" lang="en-GB" sz="1500">
                <a:solidFill>
                  <a:schemeClr val="dk1"/>
                </a:solidFill>
                <a:latin typeface="Comfortaa"/>
                <a:ea typeface="Comfortaa"/>
                <a:cs typeface="Comfortaa"/>
                <a:sym typeface="Comfortaa"/>
              </a:rPr>
              <a:t>money through the </a:t>
            </a:r>
            <a:r>
              <a:rPr b="1" lang="en-GB" sz="1500" u="sng">
                <a:latin typeface="Comfortaa"/>
                <a:ea typeface="Comfortaa"/>
                <a:cs typeface="Comfortaa"/>
                <a:sym typeface="Comfortaa"/>
              </a:rPr>
              <a:t>auxiliary verb</a:t>
            </a:r>
            <a:r>
              <a:rPr b="1" lang="en-GB" sz="1500" u="sng">
                <a:latin typeface="Comfortaa"/>
                <a:ea typeface="Comfortaa"/>
                <a:cs typeface="Comfortaa"/>
                <a:sym typeface="Comfortaa"/>
              </a:rPr>
              <a:t> </a:t>
            </a:r>
            <a:r>
              <a:rPr lang="en-GB" sz="1500">
                <a:latin typeface="Comfortaa"/>
                <a:ea typeface="Comfortaa"/>
                <a:cs typeface="Comfortaa"/>
                <a:sym typeface="Comfortaa"/>
              </a:rPr>
              <a:t>‘has’ promotes his selfishness and domineering personality. </a:t>
            </a:r>
            <a:endParaRPr i="0" sz="1600" cap="none" strike="noStrike">
              <a:latin typeface="Comfortaa"/>
              <a:ea typeface="Comfortaa"/>
              <a:cs typeface="Comfortaa"/>
              <a:sym typeface="Comfortaa"/>
            </a:endParaRPr>
          </a:p>
        </p:txBody>
      </p:sp>
      <p:sp>
        <p:nvSpPr>
          <p:cNvPr id="82" name="Google Shape;82;g2c4ac6171c7_0_9"/>
          <p:cNvSpPr txBox="1"/>
          <p:nvPr/>
        </p:nvSpPr>
        <p:spPr>
          <a:xfrm>
            <a:off x="1868550" y="1089475"/>
            <a:ext cx="5406900" cy="4617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Arthur: ‘a man </a:t>
            </a:r>
            <a:r>
              <a:rPr b="1" lang="en-GB" sz="1800">
                <a:solidFill>
                  <a:srgbClr val="FF0000"/>
                </a:solidFill>
                <a:latin typeface="Comic Sans MS"/>
                <a:ea typeface="Comic Sans MS"/>
                <a:cs typeface="Comic Sans MS"/>
                <a:sym typeface="Comic Sans MS"/>
              </a:rPr>
              <a:t>has to</a:t>
            </a:r>
            <a:r>
              <a:rPr lang="en-GB" sz="1800">
                <a:solidFill>
                  <a:schemeClr val="dk2"/>
                </a:solidFill>
                <a:latin typeface="Comic Sans MS"/>
                <a:ea typeface="Comic Sans MS"/>
                <a:cs typeface="Comic Sans MS"/>
                <a:sym typeface="Comic Sans MS"/>
              </a:rPr>
              <a:t> make </a:t>
            </a:r>
            <a:r>
              <a:rPr b="1" lang="en-GB" sz="1800">
                <a:solidFill>
                  <a:srgbClr val="FF0000"/>
                </a:solidFill>
                <a:latin typeface="Comic Sans MS"/>
                <a:ea typeface="Comic Sans MS"/>
                <a:cs typeface="Comic Sans MS"/>
                <a:sym typeface="Comic Sans MS"/>
              </a:rPr>
              <a:t>his own</a:t>
            </a:r>
            <a:r>
              <a:rPr lang="en-GB" sz="1800">
                <a:solidFill>
                  <a:schemeClr val="dk2"/>
                </a:solidFill>
                <a:latin typeface="Comic Sans MS"/>
                <a:ea typeface="Comic Sans MS"/>
                <a:cs typeface="Comic Sans MS"/>
                <a:sym typeface="Comic Sans MS"/>
              </a:rPr>
              <a:t> way’ (Act 2) </a:t>
            </a:r>
            <a:endParaRPr b="0" i="0" sz="1800" u="none" cap="none" strike="noStrike">
              <a:solidFill>
                <a:schemeClr val="dk2"/>
              </a:solidFill>
              <a:latin typeface="Comic Sans MS"/>
              <a:ea typeface="Comic Sans MS"/>
              <a:cs typeface="Comic Sans MS"/>
              <a:sym typeface="Comic Sans MS"/>
            </a:endParaRPr>
          </a:p>
        </p:txBody>
      </p:sp>
      <p:cxnSp>
        <p:nvCxnSpPr>
          <p:cNvPr id="83" name="Google Shape;83;g2c4ac6171c7_0_9"/>
          <p:cNvCxnSpPr/>
          <p:nvPr/>
        </p:nvCxnSpPr>
        <p:spPr>
          <a:xfrm flipH="1" rot="10800000">
            <a:off x="6318150" y="639850"/>
            <a:ext cx="1186200" cy="466500"/>
          </a:xfrm>
          <a:prstGeom prst="straightConnector1">
            <a:avLst/>
          </a:prstGeom>
          <a:noFill/>
          <a:ln cap="flat" cmpd="sng" w="9525">
            <a:solidFill>
              <a:schemeClr val="dk2"/>
            </a:solidFill>
            <a:prstDash val="solid"/>
            <a:round/>
            <a:headEnd len="med" w="med" type="none"/>
            <a:tailEnd len="med" w="med" type="none"/>
          </a:ln>
        </p:spPr>
      </p:cxnSp>
      <p:sp>
        <p:nvSpPr>
          <p:cNvPr id="84" name="Google Shape;84;g2c4ac6171c7_0_9"/>
          <p:cNvSpPr txBox="1"/>
          <p:nvPr/>
        </p:nvSpPr>
        <p:spPr>
          <a:xfrm>
            <a:off x="7275450" y="279650"/>
            <a:ext cx="1724700" cy="4617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Responsibility</a:t>
            </a:r>
            <a:r>
              <a:rPr b="0" i="0" lang="en-GB" sz="1800" u="none" cap="none" strike="noStrike">
                <a:solidFill>
                  <a:schemeClr val="dk2"/>
                </a:solidFill>
                <a:latin typeface="Comic Sans MS"/>
                <a:ea typeface="Comic Sans MS"/>
                <a:cs typeface="Comic Sans MS"/>
                <a:sym typeface="Comic Sans MS"/>
              </a:rPr>
              <a:t>.</a:t>
            </a:r>
            <a:endParaRPr b="0" i="0" sz="1800" u="none" cap="none" strike="noStrike">
              <a:solidFill>
                <a:schemeClr val="dk2"/>
              </a:solidFill>
              <a:latin typeface="Comic Sans MS"/>
              <a:ea typeface="Comic Sans MS"/>
              <a:cs typeface="Comic Sans MS"/>
              <a:sym typeface="Comic Sans MS"/>
            </a:endParaRPr>
          </a:p>
        </p:txBody>
      </p:sp>
      <p:cxnSp>
        <p:nvCxnSpPr>
          <p:cNvPr id="85" name="Google Shape;85;g2c4ac6171c7_0_9"/>
          <p:cNvCxnSpPr/>
          <p:nvPr/>
        </p:nvCxnSpPr>
        <p:spPr>
          <a:xfrm rot="10800000">
            <a:off x="8000700" y="741350"/>
            <a:ext cx="274200" cy="660600"/>
          </a:xfrm>
          <a:prstGeom prst="straightConnector1">
            <a:avLst/>
          </a:prstGeom>
          <a:noFill/>
          <a:ln cap="flat" cmpd="sng" w="9525">
            <a:solidFill>
              <a:schemeClr val="dk2"/>
            </a:solidFill>
            <a:prstDash val="solid"/>
            <a:round/>
            <a:headEnd len="med" w="med" type="none"/>
            <a:tailEnd len="med" w="med" type="none"/>
          </a:ln>
        </p:spPr>
      </p:cxnSp>
      <p:sp>
        <p:nvSpPr>
          <p:cNvPr id="86" name="Google Shape;86;g2c4ac6171c7_0_9"/>
          <p:cNvSpPr txBox="1"/>
          <p:nvPr/>
        </p:nvSpPr>
        <p:spPr>
          <a:xfrm>
            <a:off x="7704425" y="1401950"/>
            <a:ext cx="1439700" cy="7389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The Inspector</a:t>
            </a:r>
            <a:r>
              <a:rPr b="0" i="0" lang="en-GB" sz="1800" u="none" cap="none" strike="noStrike">
                <a:solidFill>
                  <a:schemeClr val="dk2"/>
                </a:solidFill>
                <a:latin typeface="Comic Sans MS"/>
                <a:ea typeface="Comic Sans MS"/>
                <a:cs typeface="Comic Sans MS"/>
                <a:sym typeface="Comic Sans MS"/>
              </a:rPr>
              <a:t>.</a:t>
            </a:r>
            <a:endParaRPr b="0" i="0" sz="1800" u="none" cap="none" strike="noStrike">
              <a:solidFill>
                <a:schemeClr val="dk2"/>
              </a:solidFill>
              <a:latin typeface="Comic Sans MS"/>
              <a:ea typeface="Comic Sans MS"/>
              <a:cs typeface="Comic Sans MS"/>
              <a:sym typeface="Comic Sans MS"/>
            </a:endParaRPr>
          </a:p>
        </p:txBody>
      </p:sp>
      <p:cxnSp>
        <p:nvCxnSpPr>
          <p:cNvPr id="87" name="Google Shape;87;g2c4ac6171c7_0_9"/>
          <p:cNvCxnSpPr/>
          <p:nvPr/>
        </p:nvCxnSpPr>
        <p:spPr>
          <a:xfrm rot="10800000">
            <a:off x="2066050" y="653200"/>
            <a:ext cx="459000" cy="439800"/>
          </a:xfrm>
          <a:prstGeom prst="straightConnector1">
            <a:avLst/>
          </a:prstGeom>
          <a:noFill/>
          <a:ln cap="flat" cmpd="sng" w="9525">
            <a:solidFill>
              <a:schemeClr val="dk2"/>
            </a:solidFill>
            <a:prstDash val="solid"/>
            <a:round/>
            <a:headEnd len="med" w="med" type="none"/>
            <a:tailEnd len="med" w="med" type="none"/>
          </a:ln>
        </p:spPr>
      </p:cxnSp>
      <p:sp>
        <p:nvSpPr>
          <p:cNvPr id="88" name="Google Shape;88;g2c4ac6171c7_0_9"/>
          <p:cNvSpPr txBox="1"/>
          <p:nvPr/>
        </p:nvSpPr>
        <p:spPr>
          <a:xfrm>
            <a:off x="656500" y="191500"/>
            <a:ext cx="1724700" cy="4617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Class system</a:t>
            </a:r>
            <a:r>
              <a:rPr b="0" i="0" lang="en-GB" sz="1800" u="none" cap="none" strike="noStrike">
                <a:solidFill>
                  <a:schemeClr val="dk2"/>
                </a:solidFill>
                <a:latin typeface="Comic Sans MS"/>
                <a:ea typeface="Comic Sans MS"/>
                <a:cs typeface="Comic Sans MS"/>
                <a:sym typeface="Comic Sans MS"/>
              </a:rPr>
              <a:t>.</a:t>
            </a:r>
            <a:endParaRPr b="0" i="0" sz="1800" u="none" cap="none" strike="noStrike">
              <a:solidFill>
                <a:schemeClr val="dk2"/>
              </a:solidFill>
              <a:latin typeface="Comic Sans MS"/>
              <a:ea typeface="Comic Sans MS"/>
              <a:cs typeface="Comic Sans MS"/>
              <a:sym typeface="Comic Sans MS"/>
            </a:endParaRPr>
          </a:p>
        </p:txBody>
      </p:sp>
      <p:cxnSp>
        <p:nvCxnSpPr>
          <p:cNvPr id="89" name="Google Shape;89;g2c4ac6171c7_0_9"/>
          <p:cNvCxnSpPr/>
          <p:nvPr/>
        </p:nvCxnSpPr>
        <p:spPr>
          <a:xfrm flipH="1" rot="10800000">
            <a:off x="773100" y="653175"/>
            <a:ext cx="258900" cy="466500"/>
          </a:xfrm>
          <a:prstGeom prst="straightConnector1">
            <a:avLst/>
          </a:prstGeom>
          <a:noFill/>
          <a:ln cap="flat" cmpd="sng" w="9525">
            <a:solidFill>
              <a:schemeClr val="dk2"/>
            </a:solidFill>
            <a:prstDash val="solid"/>
            <a:round/>
            <a:headEnd len="med" w="med" type="none"/>
            <a:tailEnd len="med" w="med" type="none"/>
          </a:ln>
        </p:spPr>
      </p:cxnSp>
      <p:sp>
        <p:nvSpPr>
          <p:cNvPr id="90" name="Google Shape;90;g2c4ac6171c7_0_9"/>
          <p:cNvSpPr txBox="1"/>
          <p:nvPr/>
        </p:nvSpPr>
        <p:spPr>
          <a:xfrm>
            <a:off x="182700" y="1021175"/>
            <a:ext cx="1439700" cy="7389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All other characters</a:t>
            </a:r>
            <a:r>
              <a:rPr b="0" i="0" lang="en-GB" sz="1800" u="none" cap="none" strike="noStrike">
                <a:solidFill>
                  <a:schemeClr val="dk2"/>
                </a:solidFill>
                <a:latin typeface="Comic Sans MS"/>
                <a:ea typeface="Comic Sans MS"/>
                <a:cs typeface="Comic Sans MS"/>
                <a:sym typeface="Comic Sans MS"/>
              </a:rPr>
              <a:t>.</a:t>
            </a:r>
            <a:endParaRPr b="0" i="0" sz="1800" u="none" cap="none" strike="noStrike">
              <a:solidFill>
                <a:schemeClr val="dk2"/>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c4ac6171c7_0_23"/>
          <p:cNvSpPr txBox="1"/>
          <p:nvPr/>
        </p:nvSpPr>
        <p:spPr>
          <a:xfrm>
            <a:off x="148200" y="1990774"/>
            <a:ext cx="8847600" cy="3090900"/>
          </a:xfrm>
          <a:prstGeom prst="rect">
            <a:avLst/>
          </a:prstGeom>
          <a:solidFill>
            <a:srgbClr val="FAD2F8"/>
          </a:solid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marR="0" rtl="0" algn="l">
              <a:lnSpc>
                <a:spcPct val="180000"/>
              </a:lnSpc>
              <a:spcBef>
                <a:spcPts val="0"/>
              </a:spcBef>
              <a:spcAft>
                <a:spcPts val="0"/>
              </a:spcAft>
              <a:buClr>
                <a:srgbClr val="000000"/>
              </a:buClr>
              <a:buSzPts val="1300"/>
              <a:buFont typeface="Arial"/>
              <a:buNone/>
            </a:pPr>
            <a:r>
              <a:rPr lang="en-GB" sz="1600">
                <a:latin typeface="Comfortaa"/>
                <a:ea typeface="Comfortaa"/>
                <a:cs typeface="Comfortaa"/>
                <a:sym typeface="Comfortaa"/>
              </a:rPr>
              <a:t>Eric criticises his fathers treatment of Eva and this evidences his increasing desire to understand and acknowledge the impact which he, and his family have had on Eva’s life. 	This contrasts the opinion provided by his family earlier within the play as he understand the reality of society in comparison to his father, </a:t>
            </a:r>
            <a:r>
              <a:rPr lang="en-GB" sz="1600">
                <a:latin typeface="Comfortaa"/>
                <a:ea typeface="Comfortaa"/>
                <a:cs typeface="Comfortaa"/>
                <a:sym typeface="Comfortaa"/>
              </a:rPr>
              <a:t>particularly</a:t>
            </a:r>
            <a:r>
              <a:rPr lang="en-GB" sz="1600">
                <a:latin typeface="Comfortaa"/>
                <a:ea typeface="Comfortaa"/>
                <a:cs typeface="Comfortaa"/>
                <a:sym typeface="Comfortaa"/>
              </a:rPr>
              <a:t> as, at the start of the play, Arthur patronises him in regard to his own understanding and experiences. By using two </a:t>
            </a:r>
            <a:r>
              <a:rPr b="1" lang="en-GB" sz="1600" u="sng">
                <a:latin typeface="Comfortaa"/>
                <a:ea typeface="Comfortaa"/>
                <a:cs typeface="Comfortaa"/>
                <a:sym typeface="Comfortaa"/>
              </a:rPr>
              <a:t>negative verb </a:t>
            </a:r>
            <a:r>
              <a:rPr b="1" lang="en-GB" sz="1600" u="sng">
                <a:latin typeface="Comfortaa"/>
                <a:ea typeface="Comfortaa"/>
                <a:cs typeface="Comfortaa"/>
                <a:sym typeface="Comfortaa"/>
              </a:rPr>
              <a:t>phrases</a:t>
            </a:r>
            <a:r>
              <a:rPr lang="en-GB" sz="1600">
                <a:latin typeface="Comfortaa"/>
                <a:ea typeface="Comfortaa"/>
                <a:cs typeface="Comfortaa"/>
                <a:sym typeface="Comfortaa"/>
              </a:rPr>
              <a:t> shows him challenging the right-wing perspective voices within the play. </a:t>
            </a:r>
            <a:endParaRPr i="0" sz="1600" cap="none" strike="noStrike">
              <a:latin typeface="Comfortaa"/>
              <a:ea typeface="Comfortaa"/>
              <a:cs typeface="Comfortaa"/>
              <a:sym typeface="Comfortaa"/>
            </a:endParaRPr>
          </a:p>
        </p:txBody>
      </p:sp>
      <p:sp>
        <p:nvSpPr>
          <p:cNvPr id="96" name="Google Shape;96;g2c4ac6171c7_0_23"/>
          <p:cNvSpPr txBox="1"/>
          <p:nvPr/>
        </p:nvSpPr>
        <p:spPr>
          <a:xfrm>
            <a:off x="1868550" y="1089475"/>
            <a:ext cx="5406900" cy="7389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Eric (to Birling): ‘It </a:t>
            </a:r>
            <a:r>
              <a:rPr b="1" lang="en-GB" sz="1800">
                <a:solidFill>
                  <a:srgbClr val="FF0000"/>
                </a:solidFill>
                <a:latin typeface="Comic Sans MS"/>
                <a:ea typeface="Comic Sans MS"/>
                <a:cs typeface="Comic Sans MS"/>
                <a:sym typeface="Comic Sans MS"/>
              </a:rPr>
              <a:t>isn’t</a:t>
            </a:r>
            <a:r>
              <a:rPr lang="en-GB" sz="1800">
                <a:solidFill>
                  <a:schemeClr val="dk2"/>
                </a:solidFill>
                <a:latin typeface="Comic Sans MS"/>
                <a:ea typeface="Comic Sans MS"/>
                <a:cs typeface="Comic Sans MS"/>
                <a:sym typeface="Comic Sans MS"/>
              </a:rPr>
              <a:t> if you </a:t>
            </a:r>
            <a:r>
              <a:rPr b="1" lang="en-GB" sz="1800">
                <a:solidFill>
                  <a:srgbClr val="FF0000"/>
                </a:solidFill>
                <a:latin typeface="Comic Sans MS"/>
                <a:ea typeface="Comic Sans MS"/>
                <a:cs typeface="Comic Sans MS"/>
                <a:sym typeface="Comic Sans MS"/>
              </a:rPr>
              <a:t>can’t</a:t>
            </a:r>
            <a:r>
              <a:rPr lang="en-GB" sz="1800">
                <a:solidFill>
                  <a:schemeClr val="dk2"/>
                </a:solidFill>
                <a:latin typeface="Comic Sans MS"/>
                <a:ea typeface="Comic Sans MS"/>
                <a:cs typeface="Comic Sans MS"/>
                <a:sym typeface="Comic Sans MS"/>
              </a:rPr>
              <a:t> go and work somewhere else’.</a:t>
            </a:r>
            <a:endParaRPr b="0" i="0" sz="1800" u="none" cap="none" strike="noStrike">
              <a:solidFill>
                <a:schemeClr val="dk2"/>
              </a:solidFill>
              <a:latin typeface="Comic Sans MS"/>
              <a:ea typeface="Comic Sans MS"/>
              <a:cs typeface="Comic Sans MS"/>
              <a:sym typeface="Comic Sans MS"/>
            </a:endParaRPr>
          </a:p>
        </p:txBody>
      </p:sp>
      <p:cxnSp>
        <p:nvCxnSpPr>
          <p:cNvPr id="97" name="Google Shape;97;g2c4ac6171c7_0_23"/>
          <p:cNvCxnSpPr/>
          <p:nvPr/>
        </p:nvCxnSpPr>
        <p:spPr>
          <a:xfrm flipH="1" rot="10800000">
            <a:off x="6318150" y="639850"/>
            <a:ext cx="1186200" cy="466500"/>
          </a:xfrm>
          <a:prstGeom prst="straightConnector1">
            <a:avLst/>
          </a:prstGeom>
          <a:noFill/>
          <a:ln cap="flat" cmpd="sng" w="9525">
            <a:solidFill>
              <a:schemeClr val="dk2"/>
            </a:solidFill>
            <a:prstDash val="solid"/>
            <a:round/>
            <a:headEnd len="med" w="med" type="none"/>
            <a:tailEnd len="med" w="med" type="none"/>
          </a:ln>
        </p:spPr>
      </p:cxnSp>
      <p:sp>
        <p:nvSpPr>
          <p:cNvPr id="98" name="Google Shape;98;g2c4ac6171c7_0_23"/>
          <p:cNvSpPr txBox="1"/>
          <p:nvPr/>
        </p:nvSpPr>
        <p:spPr>
          <a:xfrm>
            <a:off x="7275450" y="279650"/>
            <a:ext cx="1068900" cy="4617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Class</a:t>
            </a:r>
            <a:endParaRPr b="0" i="0" sz="1800" u="none" cap="none" strike="noStrike">
              <a:solidFill>
                <a:schemeClr val="dk2"/>
              </a:solidFill>
              <a:latin typeface="Comic Sans MS"/>
              <a:ea typeface="Comic Sans MS"/>
              <a:cs typeface="Comic Sans MS"/>
              <a:sym typeface="Comic Sans MS"/>
            </a:endParaRPr>
          </a:p>
        </p:txBody>
      </p:sp>
      <p:cxnSp>
        <p:nvCxnSpPr>
          <p:cNvPr id="99" name="Google Shape;99;g2c4ac6171c7_0_23"/>
          <p:cNvCxnSpPr/>
          <p:nvPr/>
        </p:nvCxnSpPr>
        <p:spPr>
          <a:xfrm rot="10800000">
            <a:off x="8000700" y="741350"/>
            <a:ext cx="274200" cy="660600"/>
          </a:xfrm>
          <a:prstGeom prst="straightConnector1">
            <a:avLst/>
          </a:prstGeom>
          <a:noFill/>
          <a:ln cap="flat" cmpd="sng" w="9525">
            <a:solidFill>
              <a:schemeClr val="dk2"/>
            </a:solidFill>
            <a:prstDash val="solid"/>
            <a:round/>
            <a:headEnd len="med" w="med" type="none"/>
            <a:tailEnd len="med" w="med" type="none"/>
          </a:ln>
        </p:spPr>
      </p:cxnSp>
      <p:sp>
        <p:nvSpPr>
          <p:cNvPr id="100" name="Google Shape;100;g2c4ac6171c7_0_23"/>
          <p:cNvSpPr txBox="1"/>
          <p:nvPr/>
        </p:nvSpPr>
        <p:spPr>
          <a:xfrm>
            <a:off x="7704300" y="996613"/>
            <a:ext cx="1439700" cy="7389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All other characters</a:t>
            </a:r>
            <a:endParaRPr b="0" i="0" sz="1800" u="none" cap="none" strike="noStrike">
              <a:solidFill>
                <a:schemeClr val="dk2"/>
              </a:solidFill>
              <a:latin typeface="Comic Sans MS"/>
              <a:ea typeface="Comic Sans MS"/>
              <a:cs typeface="Comic Sans MS"/>
              <a:sym typeface="Comic Sans MS"/>
            </a:endParaRPr>
          </a:p>
        </p:txBody>
      </p:sp>
      <p:cxnSp>
        <p:nvCxnSpPr>
          <p:cNvPr id="101" name="Google Shape;101;g2c4ac6171c7_0_23"/>
          <p:cNvCxnSpPr/>
          <p:nvPr/>
        </p:nvCxnSpPr>
        <p:spPr>
          <a:xfrm rot="10800000">
            <a:off x="2066050" y="653200"/>
            <a:ext cx="459000" cy="439800"/>
          </a:xfrm>
          <a:prstGeom prst="straightConnector1">
            <a:avLst/>
          </a:prstGeom>
          <a:noFill/>
          <a:ln cap="flat" cmpd="sng" w="9525">
            <a:solidFill>
              <a:schemeClr val="dk2"/>
            </a:solidFill>
            <a:prstDash val="solid"/>
            <a:round/>
            <a:headEnd len="med" w="med" type="none"/>
            <a:tailEnd len="med" w="med" type="none"/>
          </a:ln>
        </p:spPr>
      </p:cxnSp>
      <p:sp>
        <p:nvSpPr>
          <p:cNvPr id="102" name="Google Shape;102;g2c4ac6171c7_0_23"/>
          <p:cNvSpPr txBox="1"/>
          <p:nvPr/>
        </p:nvSpPr>
        <p:spPr>
          <a:xfrm>
            <a:off x="1032000" y="178150"/>
            <a:ext cx="1887300" cy="7389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Social </a:t>
            </a:r>
            <a:r>
              <a:rPr lang="en-GB" sz="1800">
                <a:solidFill>
                  <a:schemeClr val="dk2"/>
                </a:solidFill>
                <a:latin typeface="Comic Sans MS"/>
                <a:ea typeface="Comic Sans MS"/>
                <a:cs typeface="Comic Sans MS"/>
                <a:sym typeface="Comic Sans MS"/>
              </a:rPr>
              <a:t>responsibility</a:t>
            </a:r>
            <a:endParaRPr b="0" i="0" sz="1800" u="none" cap="none" strike="noStrike">
              <a:solidFill>
                <a:schemeClr val="dk2"/>
              </a:solidFill>
              <a:latin typeface="Comic Sans MS"/>
              <a:ea typeface="Comic Sans MS"/>
              <a:cs typeface="Comic Sans MS"/>
              <a:sym typeface="Comic Sans MS"/>
            </a:endParaRPr>
          </a:p>
        </p:txBody>
      </p:sp>
      <p:cxnSp>
        <p:nvCxnSpPr>
          <p:cNvPr id="103" name="Google Shape;103;g2c4ac6171c7_0_23"/>
          <p:cNvCxnSpPr/>
          <p:nvPr/>
        </p:nvCxnSpPr>
        <p:spPr>
          <a:xfrm flipH="1" rot="10800000">
            <a:off x="773100" y="653175"/>
            <a:ext cx="258900" cy="466500"/>
          </a:xfrm>
          <a:prstGeom prst="straightConnector1">
            <a:avLst/>
          </a:prstGeom>
          <a:noFill/>
          <a:ln cap="flat" cmpd="sng" w="9525">
            <a:solidFill>
              <a:schemeClr val="dk2"/>
            </a:solidFill>
            <a:prstDash val="solid"/>
            <a:round/>
            <a:headEnd len="med" w="med" type="none"/>
            <a:tailEnd len="med" w="med" type="none"/>
          </a:ln>
        </p:spPr>
      </p:cxnSp>
      <p:sp>
        <p:nvSpPr>
          <p:cNvPr id="104" name="Google Shape;104;g2c4ac6171c7_0_23"/>
          <p:cNvSpPr txBox="1"/>
          <p:nvPr/>
        </p:nvSpPr>
        <p:spPr>
          <a:xfrm>
            <a:off x="182700" y="1021175"/>
            <a:ext cx="1439700" cy="7389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All other characters</a:t>
            </a:r>
            <a:endParaRPr b="0" i="0" sz="1800" u="none" cap="none" strike="noStrike">
              <a:solidFill>
                <a:schemeClr val="dk2"/>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c4ac6171c7_0_49"/>
          <p:cNvSpPr txBox="1"/>
          <p:nvPr/>
        </p:nvSpPr>
        <p:spPr>
          <a:xfrm>
            <a:off x="148200" y="1990774"/>
            <a:ext cx="8847600" cy="3090900"/>
          </a:xfrm>
          <a:prstGeom prst="rect">
            <a:avLst/>
          </a:prstGeom>
          <a:solidFill>
            <a:srgbClr val="FAD2F8"/>
          </a:solid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marR="0" rtl="0" algn="l">
              <a:lnSpc>
                <a:spcPct val="180000"/>
              </a:lnSpc>
              <a:spcBef>
                <a:spcPts val="0"/>
              </a:spcBef>
              <a:spcAft>
                <a:spcPts val="0"/>
              </a:spcAft>
              <a:buClr>
                <a:srgbClr val="000000"/>
              </a:buClr>
              <a:buSzPts val="1300"/>
              <a:buFont typeface="Arial"/>
              <a:buNone/>
            </a:pPr>
            <a:r>
              <a:rPr lang="en-GB" sz="1600">
                <a:latin typeface="Comfortaa"/>
                <a:ea typeface="Comfortaa"/>
                <a:cs typeface="Comfortaa"/>
                <a:sym typeface="Comfortaa"/>
              </a:rPr>
              <a:t>Priestley explores the theme of time through his exploration of how the past impacts the present and continues to highlight the importance of this to the audience so that they reflect on the past and how the characters, similarly to 1920’s society, has changed throughout the text. The symbolism of chains also highlights how these events unity to create a bigger and more impactful final comment on the Birling’s actions. This also indicates the oppression forced upon Eva and how her class and gender have been used against her within the play.</a:t>
            </a:r>
            <a:endParaRPr i="0" sz="1600" cap="none" strike="noStrike">
              <a:latin typeface="Comfortaa"/>
              <a:ea typeface="Comfortaa"/>
              <a:cs typeface="Comfortaa"/>
              <a:sym typeface="Comfortaa"/>
            </a:endParaRPr>
          </a:p>
        </p:txBody>
      </p:sp>
      <p:sp>
        <p:nvSpPr>
          <p:cNvPr id="110" name="Google Shape;110;g2c4ac6171c7_0_49"/>
          <p:cNvSpPr txBox="1"/>
          <p:nvPr/>
        </p:nvSpPr>
        <p:spPr>
          <a:xfrm>
            <a:off x="1868550" y="1089475"/>
            <a:ext cx="5406900" cy="4617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Inspector: ‘A chain of events’ (Act 1)</a:t>
            </a:r>
            <a:endParaRPr b="0" i="0" sz="1800" u="none" cap="none" strike="noStrike">
              <a:solidFill>
                <a:schemeClr val="dk2"/>
              </a:solidFill>
              <a:latin typeface="Comic Sans MS"/>
              <a:ea typeface="Comic Sans MS"/>
              <a:cs typeface="Comic Sans MS"/>
              <a:sym typeface="Comic Sans MS"/>
            </a:endParaRPr>
          </a:p>
        </p:txBody>
      </p:sp>
      <p:cxnSp>
        <p:nvCxnSpPr>
          <p:cNvPr id="111" name="Google Shape;111;g2c4ac6171c7_0_49"/>
          <p:cNvCxnSpPr/>
          <p:nvPr/>
        </p:nvCxnSpPr>
        <p:spPr>
          <a:xfrm flipH="1" rot="10800000">
            <a:off x="6318150" y="639850"/>
            <a:ext cx="1186200" cy="466500"/>
          </a:xfrm>
          <a:prstGeom prst="straightConnector1">
            <a:avLst/>
          </a:prstGeom>
          <a:noFill/>
          <a:ln cap="flat" cmpd="sng" w="9525">
            <a:solidFill>
              <a:schemeClr val="dk2"/>
            </a:solidFill>
            <a:prstDash val="solid"/>
            <a:round/>
            <a:headEnd len="med" w="med" type="none"/>
            <a:tailEnd len="med" w="med" type="none"/>
          </a:ln>
        </p:spPr>
      </p:cxnSp>
      <p:sp>
        <p:nvSpPr>
          <p:cNvPr id="112" name="Google Shape;112;g2c4ac6171c7_0_49"/>
          <p:cNvSpPr txBox="1"/>
          <p:nvPr/>
        </p:nvSpPr>
        <p:spPr>
          <a:xfrm>
            <a:off x="7275450" y="279650"/>
            <a:ext cx="1068900" cy="4617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Class</a:t>
            </a:r>
            <a:endParaRPr b="0" i="0" sz="1800" u="none" cap="none" strike="noStrike">
              <a:solidFill>
                <a:schemeClr val="dk2"/>
              </a:solidFill>
              <a:latin typeface="Comic Sans MS"/>
              <a:ea typeface="Comic Sans MS"/>
              <a:cs typeface="Comic Sans MS"/>
              <a:sym typeface="Comic Sans MS"/>
            </a:endParaRPr>
          </a:p>
        </p:txBody>
      </p:sp>
      <p:cxnSp>
        <p:nvCxnSpPr>
          <p:cNvPr id="113" name="Google Shape;113;g2c4ac6171c7_0_49"/>
          <p:cNvCxnSpPr/>
          <p:nvPr/>
        </p:nvCxnSpPr>
        <p:spPr>
          <a:xfrm rot="10800000">
            <a:off x="8000700" y="741350"/>
            <a:ext cx="274200" cy="660600"/>
          </a:xfrm>
          <a:prstGeom prst="straightConnector1">
            <a:avLst/>
          </a:prstGeom>
          <a:noFill/>
          <a:ln cap="flat" cmpd="sng" w="9525">
            <a:solidFill>
              <a:schemeClr val="dk2"/>
            </a:solidFill>
            <a:prstDash val="solid"/>
            <a:round/>
            <a:headEnd len="med" w="med" type="none"/>
            <a:tailEnd len="med" w="med" type="none"/>
          </a:ln>
        </p:spPr>
      </p:cxnSp>
      <p:sp>
        <p:nvSpPr>
          <p:cNvPr id="114" name="Google Shape;114;g2c4ac6171c7_0_49"/>
          <p:cNvSpPr txBox="1"/>
          <p:nvPr/>
        </p:nvSpPr>
        <p:spPr>
          <a:xfrm>
            <a:off x="7704300" y="996613"/>
            <a:ext cx="1439700" cy="7389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All other characters</a:t>
            </a:r>
            <a:endParaRPr b="0" i="0" sz="1800" u="none" cap="none" strike="noStrike">
              <a:solidFill>
                <a:schemeClr val="dk2"/>
              </a:solidFill>
              <a:latin typeface="Comic Sans MS"/>
              <a:ea typeface="Comic Sans MS"/>
              <a:cs typeface="Comic Sans MS"/>
              <a:sym typeface="Comic Sans MS"/>
            </a:endParaRPr>
          </a:p>
        </p:txBody>
      </p:sp>
      <p:cxnSp>
        <p:nvCxnSpPr>
          <p:cNvPr id="115" name="Google Shape;115;g2c4ac6171c7_0_49"/>
          <p:cNvCxnSpPr/>
          <p:nvPr/>
        </p:nvCxnSpPr>
        <p:spPr>
          <a:xfrm rot="10800000">
            <a:off x="2066050" y="653200"/>
            <a:ext cx="459000" cy="439800"/>
          </a:xfrm>
          <a:prstGeom prst="straightConnector1">
            <a:avLst/>
          </a:prstGeom>
          <a:noFill/>
          <a:ln cap="flat" cmpd="sng" w="9525">
            <a:solidFill>
              <a:schemeClr val="dk2"/>
            </a:solidFill>
            <a:prstDash val="solid"/>
            <a:round/>
            <a:headEnd len="med" w="med" type="none"/>
            <a:tailEnd len="med" w="med" type="none"/>
          </a:ln>
        </p:spPr>
      </p:cxnSp>
      <p:sp>
        <p:nvSpPr>
          <p:cNvPr id="116" name="Google Shape;116;g2c4ac6171c7_0_49"/>
          <p:cNvSpPr txBox="1"/>
          <p:nvPr/>
        </p:nvSpPr>
        <p:spPr>
          <a:xfrm>
            <a:off x="1032000" y="178150"/>
            <a:ext cx="1887300" cy="7389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Social responsibility</a:t>
            </a:r>
            <a:endParaRPr b="0" i="0" sz="1800" u="none" cap="none" strike="noStrike">
              <a:solidFill>
                <a:schemeClr val="dk2"/>
              </a:solidFill>
              <a:latin typeface="Comic Sans MS"/>
              <a:ea typeface="Comic Sans MS"/>
              <a:cs typeface="Comic Sans MS"/>
              <a:sym typeface="Comic Sans MS"/>
            </a:endParaRPr>
          </a:p>
        </p:txBody>
      </p:sp>
      <p:cxnSp>
        <p:nvCxnSpPr>
          <p:cNvPr id="117" name="Google Shape;117;g2c4ac6171c7_0_49"/>
          <p:cNvCxnSpPr/>
          <p:nvPr/>
        </p:nvCxnSpPr>
        <p:spPr>
          <a:xfrm flipH="1" rot="10800000">
            <a:off x="773100" y="653175"/>
            <a:ext cx="258900" cy="466500"/>
          </a:xfrm>
          <a:prstGeom prst="straightConnector1">
            <a:avLst/>
          </a:prstGeom>
          <a:noFill/>
          <a:ln cap="flat" cmpd="sng" w="9525">
            <a:solidFill>
              <a:schemeClr val="dk2"/>
            </a:solidFill>
            <a:prstDash val="solid"/>
            <a:round/>
            <a:headEnd len="med" w="med" type="none"/>
            <a:tailEnd len="med" w="med" type="none"/>
          </a:ln>
        </p:spPr>
      </p:cxnSp>
      <p:sp>
        <p:nvSpPr>
          <p:cNvPr id="118" name="Google Shape;118;g2c4ac6171c7_0_49"/>
          <p:cNvSpPr txBox="1"/>
          <p:nvPr/>
        </p:nvSpPr>
        <p:spPr>
          <a:xfrm>
            <a:off x="182700" y="1021175"/>
            <a:ext cx="1439700" cy="7389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All other characters</a:t>
            </a:r>
            <a:endParaRPr b="0" i="0" sz="1800" u="none" cap="none" strike="noStrike">
              <a:solidFill>
                <a:schemeClr val="dk2"/>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ctrTitle"/>
          </p:nvPr>
        </p:nvSpPr>
        <p:spPr>
          <a:xfrm>
            <a:off x="171050" y="243497"/>
            <a:ext cx="8802000" cy="2130300"/>
          </a:xfrm>
          <a:prstGeom prst="rect">
            <a:avLst/>
          </a:prstGeom>
          <a:solidFill>
            <a:srgbClr val="D9EAD3"/>
          </a:solidFill>
          <a:ln cap="flat" cmpd="sng" w="9525">
            <a:solidFill>
              <a:srgbClr val="000000"/>
            </a:solidFill>
            <a:prstDash val="lgDash"/>
            <a:round/>
            <a:headEnd len="sm" w="sm" type="none"/>
            <a:tailEnd len="sm" w="sm" type="none"/>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5200"/>
              <a:buNone/>
            </a:pPr>
            <a:r>
              <a:rPr lang="en-GB" sz="1250">
                <a:solidFill>
                  <a:srgbClr val="333333"/>
                </a:solidFill>
                <a:latin typeface="Comfortaa"/>
                <a:ea typeface="Comfortaa"/>
                <a:cs typeface="Comfortaa"/>
                <a:sym typeface="Comfortaa"/>
              </a:rPr>
              <a:t>Edna is a very minor character in the play with few lines, most of which include the words </a:t>
            </a:r>
            <a:r>
              <a:rPr b="1" lang="en-GB" sz="1250">
                <a:solidFill>
                  <a:srgbClr val="FF0000"/>
                </a:solidFill>
                <a:latin typeface="Comfortaa"/>
                <a:ea typeface="Comfortaa"/>
                <a:cs typeface="Comfortaa"/>
                <a:sym typeface="Comfortaa"/>
              </a:rPr>
              <a:t>‘</a:t>
            </a:r>
            <a:r>
              <a:rPr b="1" lang="en-GB" sz="1350">
                <a:solidFill>
                  <a:srgbClr val="FF0000"/>
                </a:solidFill>
                <a:latin typeface="Comfortaa"/>
                <a:ea typeface="Comfortaa"/>
                <a:cs typeface="Comfortaa"/>
                <a:sym typeface="Comfortaa"/>
              </a:rPr>
              <a:t>Ma’am</a:t>
            </a:r>
            <a:r>
              <a:rPr b="1" lang="en-GB" sz="1250">
                <a:solidFill>
                  <a:srgbClr val="FF0000"/>
                </a:solidFill>
                <a:latin typeface="Comfortaa"/>
                <a:ea typeface="Comfortaa"/>
                <a:cs typeface="Comfortaa"/>
                <a:sym typeface="Comfortaa"/>
              </a:rPr>
              <a:t>’</a:t>
            </a:r>
            <a:r>
              <a:rPr lang="en-GB" sz="1250">
                <a:solidFill>
                  <a:srgbClr val="333333"/>
                </a:solidFill>
                <a:latin typeface="Comfortaa"/>
                <a:ea typeface="Comfortaa"/>
                <a:cs typeface="Comfortaa"/>
                <a:sym typeface="Comfortaa"/>
              </a:rPr>
              <a:t> (p. 2) or</a:t>
            </a:r>
            <a:r>
              <a:rPr lang="en-GB" sz="1350">
                <a:solidFill>
                  <a:srgbClr val="FF0000"/>
                </a:solidFill>
                <a:latin typeface="Comfortaa"/>
                <a:ea typeface="Comfortaa"/>
                <a:cs typeface="Comfortaa"/>
                <a:sym typeface="Comfortaa"/>
              </a:rPr>
              <a:t> </a:t>
            </a:r>
            <a:r>
              <a:rPr b="1" lang="en-GB" sz="1450">
                <a:solidFill>
                  <a:srgbClr val="FF0000"/>
                </a:solidFill>
                <a:latin typeface="Comfortaa"/>
                <a:ea typeface="Comfortaa"/>
                <a:cs typeface="Comfortaa"/>
                <a:sym typeface="Comfortaa"/>
              </a:rPr>
              <a:t>‘sir’</a:t>
            </a:r>
            <a:r>
              <a:rPr lang="en-GB" sz="1450">
                <a:solidFill>
                  <a:srgbClr val="FF0000"/>
                </a:solidFill>
                <a:latin typeface="Comfortaa"/>
                <a:ea typeface="Comfortaa"/>
                <a:cs typeface="Comfortaa"/>
                <a:sym typeface="Comfortaa"/>
              </a:rPr>
              <a:t> </a:t>
            </a:r>
            <a:r>
              <a:rPr lang="en-GB" sz="1250">
                <a:solidFill>
                  <a:srgbClr val="333333"/>
                </a:solidFill>
                <a:latin typeface="Comfortaa"/>
                <a:ea typeface="Comfortaa"/>
                <a:cs typeface="Comfortaa"/>
                <a:sym typeface="Comfortaa"/>
              </a:rPr>
              <a:t>(p. 10) and illustrate her lowly status and her employers’ superiority. There is no conversation between Edna and the Birlings. Priestley has deliberately given Edna little dialogue and no character development for particular effects. He is making the point that she is one of the invisible </a:t>
            </a:r>
            <a:r>
              <a:rPr b="1" lang="en-GB" sz="1250">
                <a:solidFill>
                  <a:srgbClr val="21A9E0"/>
                </a:solidFill>
                <a:latin typeface="Comfortaa"/>
                <a:ea typeface="Comfortaa"/>
                <a:cs typeface="Comfortaa"/>
                <a:sym typeface="Comfortaa"/>
              </a:rPr>
              <a:t>‘</a:t>
            </a:r>
            <a:r>
              <a:rPr b="1" lang="en-GB" sz="1350">
                <a:solidFill>
                  <a:srgbClr val="FF0000"/>
                </a:solidFill>
                <a:latin typeface="Comfortaa"/>
                <a:ea typeface="Comfortaa"/>
                <a:cs typeface="Comfortaa"/>
                <a:sym typeface="Comfortaa"/>
              </a:rPr>
              <a:t>millions of Eva Smiths and John Smiths’</a:t>
            </a:r>
            <a:r>
              <a:rPr lang="en-GB" sz="1250">
                <a:solidFill>
                  <a:srgbClr val="333333"/>
                </a:solidFill>
                <a:latin typeface="Comfortaa"/>
                <a:ea typeface="Comfortaa"/>
                <a:cs typeface="Comfortaa"/>
                <a:sym typeface="Comfortaa"/>
              </a:rPr>
              <a:t> (p. 56). We do not know what Edna’s hopes and fears are. Nor, it is safe to say, would Mr and Mrs Birling. They are unlikely to feel any responsibility to her beyond paying her wages. Also note how </a:t>
            </a:r>
            <a:r>
              <a:rPr b="1" lang="en-GB" sz="1350">
                <a:solidFill>
                  <a:srgbClr val="FF0000"/>
                </a:solidFill>
                <a:latin typeface="Comfortaa"/>
                <a:ea typeface="Comfortaa"/>
                <a:cs typeface="Comfortaa"/>
                <a:sym typeface="Comfortaa"/>
              </a:rPr>
              <a:t>Edna ushers Inspector Goole into the dining room (p. 10)</a:t>
            </a:r>
            <a:r>
              <a:rPr lang="en-GB" sz="1250">
                <a:solidFill>
                  <a:srgbClr val="333333"/>
                </a:solidFill>
                <a:latin typeface="Comfortaa"/>
                <a:ea typeface="Comfortaa"/>
                <a:cs typeface="Comfortaa"/>
                <a:sym typeface="Comfortaa"/>
              </a:rPr>
              <a:t>, a fitting action, since he is about to address the Birlings on their responsibility to women like her.</a:t>
            </a:r>
            <a:endParaRPr sz="1600">
              <a:latin typeface="Comfortaa"/>
              <a:ea typeface="Comfortaa"/>
              <a:cs typeface="Comfortaa"/>
              <a:sym typeface="Comfortaa"/>
            </a:endParaRPr>
          </a:p>
        </p:txBody>
      </p:sp>
      <p:sp>
        <p:nvSpPr>
          <p:cNvPr id="124" name="Google Shape;124;p6"/>
          <p:cNvSpPr txBox="1"/>
          <p:nvPr/>
        </p:nvSpPr>
        <p:spPr>
          <a:xfrm>
            <a:off x="506900" y="2571748"/>
            <a:ext cx="8130300" cy="2355000"/>
          </a:xfrm>
          <a:prstGeom prst="rect">
            <a:avLst/>
          </a:prstGeom>
          <a:solidFill>
            <a:srgbClr val="CFE2F3"/>
          </a:solidFill>
          <a:ln cap="flat" cmpd="sng" w="952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solidFill>
                  <a:srgbClr val="040C28"/>
                </a:solidFill>
                <a:latin typeface="Comfortaa"/>
                <a:ea typeface="Comfortaa"/>
                <a:cs typeface="Comfortaa"/>
                <a:sym typeface="Comfortaa"/>
              </a:rPr>
              <a:t>Edna is a direct representation of the working classes living under the Birling’s noses. She also seems to enter at key moments when the family are demonstrating these higher class views. “An </a:t>
            </a:r>
            <a:r>
              <a:rPr lang="en-GB">
                <a:solidFill>
                  <a:srgbClr val="040C28"/>
                </a:solidFill>
                <a:latin typeface="Comfortaa"/>
                <a:ea typeface="Comfortaa"/>
                <a:cs typeface="Comfortaa"/>
                <a:sym typeface="Comfortaa"/>
              </a:rPr>
              <a:t>Inspector</a:t>
            </a:r>
            <a:r>
              <a:rPr lang="en-GB">
                <a:solidFill>
                  <a:srgbClr val="040C28"/>
                </a:solidFill>
                <a:latin typeface="Comfortaa"/>
                <a:ea typeface="Comfortaa"/>
                <a:cs typeface="Comfortaa"/>
                <a:sym typeface="Comfortaa"/>
              </a:rPr>
              <a:t> has called” - Titular line.</a:t>
            </a:r>
            <a:endParaRPr>
              <a:solidFill>
                <a:srgbClr val="040C28"/>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a:solidFill>
                <a:srgbClr val="040C28"/>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lang="en-GB">
                <a:solidFill>
                  <a:srgbClr val="040C28"/>
                </a:solidFill>
                <a:latin typeface="Comfortaa"/>
                <a:ea typeface="Comfortaa"/>
                <a:cs typeface="Comfortaa"/>
                <a:sym typeface="Comfortaa"/>
              </a:rPr>
              <a:t>Could link to the quotation when Mr Birling says about the wonderful meal they have had and Mrs Birling scolds him; showing no thought or thanks to the lower classes for what they provide and do for the family.</a:t>
            </a:r>
            <a:endParaRPr>
              <a:solidFill>
                <a:srgbClr val="040C28"/>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a:solidFill>
                <a:srgbClr val="040C28"/>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lang="en-GB" sz="1450">
                <a:solidFill>
                  <a:schemeClr val="dk1"/>
                </a:solidFill>
                <a:latin typeface="Comfortaa"/>
                <a:ea typeface="Comfortaa"/>
                <a:cs typeface="Comfortaa"/>
                <a:sym typeface="Comfortaa"/>
              </a:rPr>
              <a:t>‘Giving us the port Edna?’ - Birling. Edna is the supplier for </a:t>
            </a:r>
            <a:r>
              <a:rPr lang="en-GB" sz="1450">
                <a:solidFill>
                  <a:schemeClr val="dk1"/>
                </a:solidFill>
                <a:latin typeface="Comfortaa"/>
                <a:ea typeface="Comfortaa"/>
                <a:cs typeface="Comfortaa"/>
                <a:sym typeface="Comfortaa"/>
              </a:rPr>
              <a:t>alcoholic</a:t>
            </a:r>
            <a:r>
              <a:rPr lang="en-GB" sz="1450">
                <a:solidFill>
                  <a:schemeClr val="dk1"/>
                </a:solidFill>
                <a:latin typeface="Comfortaa"/>
                <a:ea typeface="Comfortaa"/>
                <a:cs typeface="Comfortaa"/>
                <a:sym typeface="Comfortaa"/>
              </a:rPr>
              <a:t> </a:t>
            </a:r>
            <a:r>
              <a:rPr lang="en-GB" sz="1450">
                <a:solidFill>
                  <a:schemeClr val="dk1"/>
                </a:solidFill>
                <a:latin typeface="Comfortaa"/>
                <a:ea typeface="Comfortaa"/>
                <a:cs typeface="Comfortaa"/>
                <a:sym typeface="Comfortaa"/>
              </a:rPr>
              <a:t>motif</a:t>
            </a:r>
            <a:r>
              <a:rPr lang="en-GB" sz="1450">
                <a:solidFill>
                  <a:schemeClr val="dk1"/>
                </a:solidFill>
                <a:latin typeface="Comfortaa"/>
                <a:ea typeface="Comfortaa"/>
                <a:cs typeface="Comfortaa"/>
                <a:sym typeface="Comfortaa"/>
              </a:rPr>
              <a:t> - downfall of Eric</a:t>
            </a:r>
            <a:endParaRPr sz="1500">
              <a:solidFill>
                <a:srgbClr val="040C28"/>
              </a:solidFill>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8" name="Shape 128"/>
        <p:cNvGrpSpPr/>
        <p:nvPr/>
      </p:nvGrpSpPr>
      <p:grpSpPr>
        <a:xfrm>
          <a:off x="0" y="0"/>
          <a:ext cx="0" cy="0"/>
          <a:chOff x="0" y="0"/>
          <a:chExt cx="0" cy="0"/>
        </a:xfrm>
      </p:grpSpPr>
      <p:sp>
        <p:nvSpPr>
          <p:cNvPr id="129" name="Google Shape;129;g2b4fc6bca44_0_17"/>
          <p:cNvSpPr txBox="1"/>
          <p:nvPr/>
        </p:nvSpPr>
        <p:spPr>
          <a:xfrm>
            <a:off x="3762625" y="2633300"/>
            <a:ext cx="1248900" cy="400200"/>
          </a:xfrm>
          <a:prstGeom prst="rect">
            <a:avLst/>
          </a:prstGeom>
          <a:solidFill>
            <a:srgbClr val="CFE2F3"/>
          </a:solidFill>
          <a:ln cap="flat" cmpd="sng" w="952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GB" u="sng">
                <a:solidFill>
                  <a:srgbClr val="040C28"/>
                </a:solidFill>
                <a:latin typeface="Comfortaa"/>
                <a:ea typeface="Comfortaa"/>
                <a:cs typeface="Comfortaa"/>
                <a:sym typeface="Comfortaa"/>
              </a:rPr>
              <a:t>Mrs Birling</a:t>
            </a:r>
            <a:endParaRPr b="0" i="0" sz="1400" u="none" cap="none" strike="noStrike">
              <a:solidFill>
                <a:srgbClr val="040C28"/>
              </a:solidFill>
              <a:latin typeface="Comfortaa"/>
              <a:ea typeface="Comfortaa"/>
              <a:cs typeface="Comfortaa"/>
              <a:sym typeface="Comfortaa"/>
            </a:endParaRPr>
          </a:p>
        </p:txBody>
      </p:sp>
      <p:sp>
        <p:nvSpPr>
          <p:cNvPr id="130" name="Google Shape;130;g2b4fc6bca44_0_17"/>
          <p:cNvSpPr txBox="1"/>
          <p:nvPr>
            <p:ph idx="4294967295" type="ctrTitle"/>
          </p:nvPr>
        </p:nvSpPr>
        <p:spPr>
          <a:xfrm>
            <a:off x="171000" y="3590176"/>
            <a:ext cx="8802000" cy="1323900"/>
          </a:xfrm>
          <a:prstGeom prst="rect">
            <a:avLst/>
          </a:prstGeom>
          <a:solidFill>
            <a:srgbClr val="D9EAD3"/>
          </a:solidFill>
          <a:ln cap="flat" cmpd="sng" w="9525">
            <a:solidFill>
              <a:srgbClr val="000000"/>
            </a:solidFill>
            <a:prstDash val="lgDash"/>
            <a:round/>
            <a:headEnd len="sm" w="sm" type="none"/>
            <a:tailEnd len="sm" w="sm" type="none"/>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chemeClr val="dk1"/>
              </a:buClr>
              <a:buSzPts val="5200"/>
              <a:buFont typeface="Arial"/>
              <a:buNone/>
            </a:pPr>
            <a:r>
              <a:rPr b="1" i="0" lang="en-GB" sz="1600" u="sng" cap="none" strike="noStrike">
                <a:solidFill>
                  <a:schemeClr val="dk1"/>
                </a:solidFill>
                <a:highlight>
                  <a:srgbClr val="D9EAD3"/>
                </a:highlight>
                <a:latin typeface="Comfortaa"/>
                <a:ea typeface="Comfortaa"/>
                <a:cs typeface="Comfortaa"/>
                <a:sym typeface="Comfortaa"/>
              </a:rPr>
              <a:t>Key quotations:</a:t>
            </a:r>
            <a:endParaRPr b="1" i="0" sz="1600" u="sng" cap="none" strike="noStrike">
              <a:solidFill>
                <a:schemeClr val="dk1"/>
              </a:solidFill>
              <a:highlight>
                <a:srgbClr val="D9EAD3"/>
              </a:highlight>
              <a:latin typeface="Comfortaa"/>
              <a:ea typeface="Comfortaa"/>
              <a:cs typeface="Comfortaa"/>
              <a:sym typeface="Comfortaa"/>
            </a:endParaRPr>
          </a:p>
          <a:p>
            <a:pPr indent="-139700" lvl="0" marL="139700" marR="0" rtl="0" algn="l">
              <a:lnSpc>
                <a:spcPct val="115000"/>
              </a:lnSpc>
              <a:spcBef>
                <a:spcPts val="0"/>
              </a:spcBef>
              <a:spcAft>
                <a:spcPts val="0"/>
              </a:spcAft>
              <a:buClr>
                <a:schemeClr val="dk1"/>
              </a:buClr>
              <a:buSzPts val="1100"/>
              <a:buFont typeface="Arial"/>
              <a:buNone/>
            </a:pPr>
            <a:r>
              <a:rPr lang="en-GB" sz="1500">
                <a:solidFill>
                  <a:srgbClr val="212529"/>
                </a:solidFill>
                <a:latin typeface="Comfortaa"/>
                <a:ea typeface="Comfortaa"/>
                <a:cs typeface="Comfortaa"/>
                <a:sym typeface="Comfortaa"/>
              </a:rPr>
              <a:t>“Unlike the other three, I did nothing I’m ashamed of”</a:t>
            </a:r>
            <a:endParaRPr sz="1500">
              <a:solidFill>
                <a:srgbClr val="212529"/>
              </a:solidFill>
              <a:latin typeface="Comfortaa"/>
              <a:ea typeface="Comfortaa"/>
              <a:cs typeface="Comfortaa"/>
              <a:sym typeface="Comfortaa"/>
            </a:endParaRPr>
          </a:p>
          <a:p>
            <a:pPr indent="-139700" lvl="0" marL="139700" marR="0" rtl="0" algn="l">
              <a:lnSpc>
                <a:spcPct val="115000"/>
              </a:lnSpc>
              <a:spcBef>
                <a:spcPts val="0"/>
              </a:spcBef>
              <a:spcAft>
                <a:spcPts val="0"/>
              </a:spcAft>
              <a:buClr>
                <a:schemeClr val="dk1"/>
              </a:buClr>
              <a:buSzPts val="1100"/>
              <a:buFont typeface="Arial"/>
              <a:buNone/>
            </a:pPr>
            <a:r>
              <a:rPr lang="en-GB" sz="1500">
                <a:solidFill>
                  <a:srgbClr val="212529"/>
                </a:solidFill>
                <a:latin typeface="Comfortaa"/>
                <a:ea typeface="Comfortaa"/>
                <a:cs typeface="Comfortaa"/>
                <a:sym typeface="Comfortaa"/>
              </a:rPr>
              <a:t>“It wasn’t I who had her turned out of her employment – which probably began it all”</a:t>
            </a:r>
            <a:endParaRPr sz="1500">
              <a:solidFill>
                <a:srgbClr val="212529"/>
              </a:solidFill>
              <a:latin typeface="Comfortaa"/>
              <a:ea typeface="Comfortaa"/>
              <a:cs typeface="Comfortaa"/>
              <a:sym typeface="Comfortaa"/>
            </a:endParaRPr>
          </a:p>
          <a:p>
            <a:pPr indent="-139700" lvl="0" marL="139700" marR="0" rtl="0" algn="l">
              <a:lnSpc>
                <a:spcPct val="115000"/>
              </a:lnSpc>
              <a:spcBef>
                <a:spcPts val="0"/>
              </a:spcBef>
              <a:spcAft>
                <a:spcPts val="0"/>
              </a:spcAft>
              <a:buClr>
                <a:schemeClr val="dk1"/>
              </a:buClr>
              <a:buSzPts val="1100"/>
              <a:buFont typeface="Arial"/>
              <a:buNone/>
            </a:pPr>
            <a:r>
              <a:rPr lang="en-GB" sz="1500">
                <a:solidFill>
                  <a:srgbClr val="212529"/>
                </a:solidFill>
                <a:latin typeface="Comfortaa"/>
                <a:ea typeface="Comfortaa"/>
                <a:cs typeface="Comfortaa"/>
                <a:sym typeface="Comfortaa"/>
              </a:rPr>
              <a:t>“I was the only one of you who didn’t give in to him”</a:t>
            </a:r>
            <a:endParaRPr sz="1500">
              <a:solidFill>
                <a:srgbClr val="212529"/>
              </a:solidFill>
              <a:latin typeface="Comfortaa"/>
              <a:ea typeface="Comfortaa"/>
              <a:cs typeface="Comfortaa"/>
              <a:sym typeface="Comfortaa"/>
            </a:endParaRPr>
          </a:p>
          <a:p>
            <a:pPr indent="-139700" lvl="0" marL="139700" marR="0" rtl="0" algn="l">
              <a:lnSpc>
                <a:spcPct val="115000"/>
              </a:lnSpc>
              <a:spcBef>
                <a:spcPts val="0"/>
              </a:spcBef>
              <a:spcAft>
                <a:spcPts val="0"/>
              </a:spcAft>
              <a:buClr>
                <a:schemeClr val="dk1"/>
              </a:buClr>
              <a:buSzPts val="1100"/>
              <a:buFont typeface="Arial"/>
              <a:buNone/>
            </a:pPr>
            <a:r>
              <a:t/>
            </a:r>
            <a:endParaRPr b="0" i="0" sz="600" u="none" cap="none" strike="noStrike">
              <a:solidFill>
                <a:schemeClr val="dk1"/>
              </a:solidFill>
              <a:latin typeface="Comfortaa"/>
              <a:ea typeface="Comfortaa"/>
              <a:cs typeface="Comfortaa"/>
              <a:sym typeface="Comfortaa"/>
            </a:endParaRPr>
          </a:p>
        </p:txBody>
      </p:sp>
      <p:cxnSp>
        <p:nvCxnSpPr>
          <p:cNvPr id="131" name="Google Shape;131;g2b4fc6bca44_0_17"/>
          <p:cNvCxnSpPr/>
          <p:nvPr/>
        </p:nvCxnSpPr>
        <p:spPr>
          <a:xfrm flipH="1" rot="10800000">
            <a:off x="5854350" y="425550"/>
            <a:ext cx="831900" cy="354300"/>
          </a:xfrm>
          <a:prstGeom prst="straightConnector1">
            <a:avLst/>
          </a:prstGeom>
          <a:noFill/>
          <a:ln cap="flat" cmpd="sng" w="9525">
            <a:solidFill>
              <a:schemeClr val="dk2"/>
            </a:solidFill>
            <a:prstDash val="solid"/>
            <a:round/>
            <a:headEnd len="sm" w="sm" type="none"/>
            <a:tailEnd len="sm" w="sm" type="none"/>
          </a:ln>
        </p:spPr>
      </p:cxnSp>
      <p:cxnSp>
        <p:nvCxnSpPr>
          <p:cNvPr id="132" name="Google Shape;132;g2b4fc6bca44_0_17"/>
          <p:cNvCxnSpPr/>
          <p:nvPr/>
        </p:nvCxnSpPr>
        <p:spPr>
          <a:xfrm>
            <a:off x="5854350" y="1970225"/>
            <a:ext cx="935100" cy="333600"/>
          </a:xfrm>
          <a:prstGeom prst="straightConnector1">
            <a:avLst/>
          </a:prstGeom>
          <a:noFill/>
          <a:ln cap="flat" cmpd="sng" w="9525">
            <a:solidFill>
              <a:schemeClr val="dk2"/>
            </a:solidFill>
            <a:prstDash val="solid"/>
            <a:round/>
            <a:headEnd len="sm" w="sm" type="none"/>
            <a:tailEnd len="sm" w="sm" type="none"/>
          </a:ln>
        </p:spPr>
      </p:cxnSp>
      <p:cxnSp>
        <p:nvCxnSpPr>
          <p:cNvPr id="133" name="Google Shape;133;g2b4fc6bca44_0_17"/>
          <p:cNvCxnSpPr/>
          <p:nvPr/>
        </p:nvCxnSpPr>
        <p:spPr>
          <a:xfrm>
            <a:off x="1887825" y="446250"/>
            <a:ext cx="935100" cy="333600"/>
          </a:xfrm>
          <a:prstGeom prst="straightConnector1">
            <a:avLst/>
          </a:prstGeom>
          <a:noFill/>
          <a:ln cap="flat" cmpd="sng" w="9525">
            <a:solidFill>
              <a:schemeClr val="dk2"/>
            </a:solidFill>
            <a:prstDash val="solid"/>
            <a:round/>
            <a:headEnd len="sm" w="sm" type="none"/>
            <a:tailEnd len="sm" w="sm" type="none"/>
          </a:ln>
        </p:spPr>
      </p:cxnSp>
      <p:cxnSp>
        <p:nvCxnSpPr>
          <p:cNvPr id="134" name="Google Shape;134;g2b4fc6bca44_0_17"/>
          <p:cNvCxnSpPr/>
          <p:nvPr/>
        </p:nvCxnSpPr>
        <p:spPr>
          <a:xfrm flipH="1" rot="10800000">
            <a:off x="1887825" y="2171600"/>
            <a:ext cx="831900" cy="354300"/>
          </a:xfrm>
          <a:prstGeom prst="straightConnector1">
            <a:avLst/>
          </a:prstGeom>
          <a:noFill/>
          <a:ln cap="flat" cmpd="sng" w="9525">
            <a:solidFill>
              <a:schemeClr val="dk2"/>
            </a:solidFill>
            <a:prstDash val="solid"/>
            <a:round/>
            <a:headEnd len="sm" w="sm" type="none"/>
            <a:tailEnd len="sm" w="sm" type="none"/>
          </a:ln>
        </p:spPr>
      </p:cxnSp>
      <p:sp>
        <p:nvSpPr>
          <p:cNvPr id="135" name="Google Shape;135;g2b4fc6bca44_0_17"/>
          <p:cNvSpPr txBox="1"/>
          <p:nvPr/>
        </p:nvSpPr>
        <p:spPr>
          <a:xfrm>
            <a:off x="171000" y="40950"/>
            <a:ext cx="2063100" cy="7389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Comic Sans MS"/>
                <a:ea typeface="Comic Sans MS"/>
                <a:cs typeface="Comic Sans MS"/>
                <a:sym typeface="Comic Sans MS"/>
              </a:rPr>
              <a:t>Lack of sympathy and empathy.</a:t>
            </a:r>
            <a:endParaRPr b="0" i="0" sz="1800" u="none" cap="none" strike="noStrike">
              <a:solidFill>
                <a:schemeClr val="dk2"/>
              </a:solidFill>
              <a:latin typeface="Comic Sans MS"/>
              <a:ea typeface="Comic Sans MS"/>
              <a:cs typeface="Comic Sans MS"/>
              <a:sym typeface="Comic Sans MS"/>
            </a:endParaRPr>
          </a:p>
        </p:txBody>
      </p:sp>
      <p:sp>
        <p:nvSpPr>
          <p:cNvPr id="136" name="Google Shape;136;g2b4fc6bca44_0_17"/>
          <p:cNvSpPr txBox="1"/>
          <p:nvPr/>
        </p:nvSpPr>
        <p:spPr>
          <a:xfrm>
            <a:off x="551525" y="2417550"/>
            <a:ext cx="1422900" cy="4617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Prejudiced</a:t>
            </a:r>
            <a:r>
              <a:rPr b="0" i="0" lang="en-GB" sz="1800" u="none" cap="none" strike="noStrike">
                <a:solidFill>
                  <a:schemeClr val="dk2"/>
                </a:solidFill>
                <a:latin typeface="Comic Sans MS"/>
                <a:ea typeface="Comic Sans MS"/>
                <a:cs typeface="Comic Sans MS"/>
                <a:sym typeface="Comic Sans MS"/>
              </a:rPr>
              <a:t>.</a:t>
            </a:r>
            <a:endParaRPr b="0" i="0" sz="1800" u="none" cap="none" strike="noStrike">
              <a:solidFill>
                <a:schemeClr val="dk2"/>
              </a:solidFill>
              <a:latin typeface="Comic Sans MS"/>
              <a:ea typeface="Comic Sans MS"/>
              <a:cs typeface="Comic Sans MS"/>
              <a:sym typeface="Comic Sans MS"/>
            </a:endParaRPr>
          </a:p>
        </p:txBody>
      </p:sp>
      <p:sp>
        <p:nvSpPr>
          <p:cNvPr id="137" name="Google Shape;137;g2b4fc6bca44_0_17"/>
          <p:cNvSpPr txBox="1"/>
          <p:nvPr/>
        </p:nvSpPr>
        <p:spPr>
          <a:xfrm>
            <a:off x="6575900" y="222175"/>
            <a:ext cx="1601100" cy="7389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Passes the blame</a:t>
            </a:r>
            <a:r>
              <a:rPr b="0" i="0" lang="en-GB" sz="1800" u="none" cap="none" strike="noStrike">
                <a:solidFill>
                  <a:schemeClr val="dk2"/>
                </a:solidFill>
                <a:latin typeface="Comic Sans MS"/>
                <a:ea typeface="Comic Sans MS"/>
                <a:cs typeface="Comic Sans MS"/>
                <a:sym typeface="Comic Sans MS"/>
              </a:rPr>
              <a:t>.</a:t>
            </a:r>
            <a:endParaRPr b="0" i="0" sz="1800" u="none" cap="none" strike="noStrike">
              <a:solidFill>
                <a:schemeClr val="dk2"/>
              </a:solidFill>
              <a:latin typeface="Comic Sans MS"/>
              <a:ea typeface="Comic Sans MS"/>
              <a:cs typeface="Comic Sans MS"/>
              <a:sym typeface="Comic Sans MS"/>
            </a:endParaRPr>
          </a:p>
        </p:txBody>
      </p:sp>
      <p:sp>
        <p:nvSpPr>
          <p:cNvPr id="138" name="Google Shape;138;g2b4fc6bca44_0_17"/>
          <p:cNvSpPr txBox="1"/>
          <p:nvPr/>
        </p:nvSpPr>
        <p:spPr>
          <a:xfrm>
            <a:off x="6769400" y="2171600"/>
            <a:ext cx="1828200" cy="461700"/>
          </a:xfrm>
          <a:prstGeom prst="rect">
            <a:avLst/>
          </a:prstGeom>
          <a:solidFill>
            <a:srgbClr val="FFF2CC"/>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2"/>
                </a:solidFill>
                <a:latin typeface="Comic Sans MS"/>
                <a:ea typeface="Comic Sans MS"/>
                <a:cs typeface="Comic Sans MS"/>
                <a:sym typeface="Comic Sans MS"/>
              </a:rPr>
              <a:t>Inconsiderate</a:t>
            </a:r>
            <a:r>
              <a:rPr b="0" i="0" lang="en-GB" sz="1800" u="none" cap="none" strike="noStrike">
                <a:solidFill>
                  <a:schemeClr val="dk2"/>
                </a:solidFill>
                <a:latin typeface="Comic Sans MS"/>
                <a:ea typeface="Comic Sans MS"/>
                <a:cs typeface="Comic Sans MS"/>
                <a:sym typeface="Comic Sans MS"/>
              </a:rPr>
              <a:t>.</a:t>
            </a:r>
            <a:endParaRPr b="0" i="0" sz="1800" u="none" cap="none" strike="noStrike">
              <a:solidFill>
                <a:schemeClr val="dk2"/>
              </a:solidFill>
              <a:latin typeface="Comic Sans MS"/>
              <a:ea typeface="Comic Sans MS"/>
              <a:cs typeface="Comic Sans MS"/>
              <a:sym typeface="Comic Sans MS"/>
            </a:endParaRPr>
          </a:p>
        </p:txBody>
      </p:sp>
      <p:pic>
        <p:nvPicPr>
          <p:cNvPr id="139" name="Google Shape;139;g2b4fc6bca44_0_17"/>
          <p:cNvPicPr preferRelativeResize="0"/>
          <p:nvPr/>
        </p:nvPicPr>
        <p:blipFill>
          <a:blip r:embed="rId3">
            <a:alphaModFix/>
          </a:blip>
          <a:stretch>
            <a:fillRect/>
          </a:stretch>
        </p:blipFill>
        <p:spPr>
          <a:xfrm>
            <a:off x="2975325" y="371250"/>
            <a:ext cx="2726625" cy="20463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Jessica Phipp</dc:creator>
</cp:coreProperties>
</file>