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72" r:id="rId3"/>
    <p:sldId id="263" r:id="rId4"/>
    <p:sldId id="280" r:id="rId5"/>
    <p:sldId id="281" r:id="rId6"/>
    <p:sldId id="264" r:id="rId7"/>
    <p:sldId id="265" r:id="rId8"/>
    <p:sldId id="273" r:id="rId9"/>
    <p:sldId id="274" r:id="rId10"/>
    <p:sldId id="267" r:id="rId11"/>
    <p:sldId id="275" r:id="rId12"/>
    <p:sldId id="278" r:id="rId13"/>
    <p:sldId id="258" r:id="rId14"/>
    <p:sldId id="279" r:id="rId15"/>
    <p:sldId id="262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4" autoAdjust="0"/>
  </p:normalViewPr>
  <p:slideViewPr>
    <p:cSldViewPr snapToGrid="0">
      <p:cViewPr varScale="1">
        <p:scale>
          <a:sx n="83" d="100"/>
          <a:sy n="83" d="100"/>
        </p:scale>
        <p:origin x="1323" y="30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E004-8C1A-4A98-9E59-F2017993A81F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D884-0198-40C6-8B16-AB123AFE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7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5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2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3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5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3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6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D884-0198-40C6-8B16-AB123AFEBF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6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1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2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yuki.io/res/full-screen-clock-javascript/full-screen-clock-24hr-with-second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2013" y="176088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pPr eaLnBrk="1" hangingPunct="1">
                <a:defRPr/>
              </a:p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defRPr/>
            </a:pP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– Problem of evil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057524" y="176088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3103290"/>
            <a:ext cx="41492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Complete your marking stamp in silence</a:t>
            </a:r>
          </a:p>
          <a:p>
            <a:endParaRPr lang="en-US" dirty="0"/>
          </a:p>
          <a:p>
            <a:r>
              <a:rPr lang="en-US" dirty="0"/>
              <a:t>Step 2: Check for any WAC errors and copy these out three times</a:t>
            </a:r>
          </a:p>
          <a:p>
            <a:endParaRPr lang="en-US" dirty="0"/>
          </a:p>
          <a:p>
            <a:r>
              <a:rPr lang="en-US" dirty="0"/>
              <a:t>Step 3: Write today’s date and 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718296"/>
            <a:ext cx="4330644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Sentence starters you cold use: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Some Christians would agree with this…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This is a strong argument because…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To make this even stronger you could argue…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Despite the evidence given, some would argue against the statement because…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To back this point up you can use teachings from the Bible such as…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To make this a weak argument, you could argue that…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Further to this, you could argue that…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Overall, the strongest argument is…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11" b="60306"/>
          <a:stretch>
            <a:fillRect/>
          </a:stretch>
        </p:blipFill>
        <p:spPr bwMode="auto">
          <a:xfrm>
            <a:off x="1160206" y="1652647"/>
            <a:ext cx="1939298" cy="143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6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What problems can evil cause?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914" y="1078076"/>
            <a:ext cx="813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Stick the table in your book. How can these examples of evil cause problems?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You have 3 minutes to try this on your own then we will G4G each column.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14" y="2139769"/>
            <a:ext cx="7564581" cy="4577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C65509-1644-4785-9FD6-255C58D10E74}"/>
              </a:ext>
            </a:extLst>
          </p:cNvPr>
          <p:cNvSpPr/>
          <p:nvPr/>
        </p:nvSpPr>
        <p:spPr>
          <a:xfrm>
            <a:off x="3733881" y="2459990"/>
            <a:ext cx="4548985" cy="106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 Leads to people losing their lives</a:t>
            </a:r>
          </a:p>
          <a:p>
            <a:pPr>
              <a:lnSpc>
                <a:spcPct val="107000"/>
              </a:lnSpc>
            </a:pP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 Death is a test of our faith, God will challenge us with hardships to see if we stay loyal to him.</a:t>
            </a:r>
          </a:p>
          <a:p>
            <a:pPr>
              <a:lnSpc>
                <a:spcPct val="107000"/>
              </a:lnSpc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5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solidFill>
                  <a:schemeClr val="accent6"/>
                </a:solidFill>
                <a:latin typeface="Comic Sans MS" panose="030F0702030302020204" pitchFamily="66" charset="0"/>
              </a:rPr>
              <a:t>What problems can evil cause? GFG your table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65006"/>
              </p:ext>
            </p:extLst>
          </p:nvPr>
        </p:nvGraphicFramePr>
        <p:xfrm>
          <a:off x="474779" y="1048141"/>
          <a:ext cx="8194442" cy="532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066">
                  <a:extLst>
                    <a:ext uri="{9D8B030D-6E8A-4147-A177-3AD203B41FA5}">
                      <a16:colId xmlns:a16="http://schemas.microsoft.com/office/drawing/2014/main" val="2370705474"/>
                    </a:ext>
                  </a:extLst>
                </a:gridCol>
                <a:gridCol w="6156376">
                  <a:extLst>
                    <a:ext uri="{9D8B030D-6E8A-4147-A177-3AD203B41FA5}">
                      <a16:colId xmlns:a16="http://schemas.microsoft.com/office/drawing/2014/main" val="2935397895"/>
                    </a:ext>
                  </a:extLst>
                </a:gridCol>
              </a:tblGrid>
              <a:tr h="324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Type of Evil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can this cause a problem?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694003215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Leads to people losing their lives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Death is a test of our faith, God will challenge us with hardships to see if we stay loyal to him.</a:t>
                      </a: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795939932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Can lead to people losing personal possessions and items that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can be valuable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God gave humans free will, we can choose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to do bad actions if we want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528197423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Can lead to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people being heartbroken and losing trust and faith in people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 need bad in our lives to understand the good, once we experience some bad we will appreciate the good more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when it happens.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2873167304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Can lead to a loss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of land or food, loss of livelihood or resources for homes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 need bad in our lives to understand the good, once we experience some bad we will appreciate the good more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when it happens.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2033893597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Loss of trees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which are needed for our environment, can lead to death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 need bad in our lives to understand the good, once we experience some bad we will appreciate the good more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when it happens.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1210526493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Loss of homes,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shops, jobs, lives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If we don’t follow God’s teaching</a:t>
                      </a:r>
                      <a:r>
                        <a:rPr lang="en-GB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she will send us punishments to challenge us and punish us for not following his teachings.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2784995406"/>
                  </a:ext>
                </a:extLst>
              </a:tr>
            </a:tbl>
          </a:graphicData>
        </a:graphic>
      </p:graphicFrame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8" y="1408369"/>
            <a:ext cx="1156516" cy="7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8" y="2185477"/>
            <a:ext cx="990586" cy="6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9" y="3036990"/>
            <a:ext cx="1051104" cy="6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9" y="3927997"/>
            <a:ext cx="961090" cy="6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" y="4694283"/>
            <a:ext cx="1225993" cy="6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6" y="5551222"/>
            <a:ext cx="1141116" cy="6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7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The Christian response (examples)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914" y="1078076"/>
            <a:ext cx="813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GFG: What would be the religious and non religious response to these issues? </a:t>
            </a:r>
            <a:endParaRPr lang="en-GB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50830"/>
              </p:ext>
            </p:extLst>
          </p:nvPr>
        </p:nvGraphicFramePr>
        <p:xfrm>
          <a:off x="415168" y="1800623"/>
          <a:ext cx="8357024" cy="486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593">
                  <a:extLst>
                    <a:ext uri="{9D8B030D-6E8A-4147-A177-3AD203B41FA5}">
                      <a16:colId xmlns:a16="http://schemas.microsoft.com/office/drawing/2014/main" val="2370705474"/>
                    </a:ext>
                  </a:extLst>
                </a:gridCol>
                <a:gridCol w="3030847">
                  <a:extLst>
                    <a:ext uri="{9D8B030D-6E8A-4147-A177-3AD203B41FA5}">
                      <a16:colId xmlns:a16="http://schemas.microsoft.com/office/drawing/2014/main" val="2935397895"/>
                    </a:ext>
                  </a:extLst>
                </a:gridCol>
                <a:gridCol w="3510584">
                  <a:extLst>
                    <a:ext uri="{9D8B030D-6E8A-4147-A177-3AD203B41FA5}">
                      <a16:colId xmlns:a16="http://schemas.microsoft.com/office/drawing/2014/main" val="2084545893"/>
                    </a:ext>
                  </a:extLst>
                </a:gridCol>
              </a:tblGrid>
              <a:tr h="324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Type of Evil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Christian response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 religious response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694003215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Death is a test of our faith, God will challenge us with hardships to see if we stay loyal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to him.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How can you believe in a God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who takes the lives of innocent people?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795939932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God gave humans free will, we can choose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to do bad actions if we want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God has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the power to stop people doing evil acts but chooses not to, that can’t be a God you would want to worship?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528197423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 need bad in our lives to understand the good, once we experience some bad we will appreciate the good more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when it happens.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 loving God would not make people suffer and would want you to be happy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all the time.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2873167304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When people go off God’s plan he takes away the good in our life as a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punishment – for example in the story of Noah’s Ark.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How can you believe in and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worship a God that punishes people so much and allows so much evil to exist in the world?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2033893597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 need bad in our lives to understand the good, once we experience some bad we will appreciate the good more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when it happens.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Natural evil is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truly unfair, people don’t deserve natural evils that destroy their homes and innocent animals as well.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1210526493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If we don’t follow God’s teaching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she will send us punishments to challenge us and punish us for not following his teachings.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Not everyone will go off God’s plan and not follow his teachings, why does he punish so many people</a:t>
                      </a:r>
                      <a:r>
                        <a:rPr lang="en-GB" sz="12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and not just those who deserve it?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31" marR="68931" marT="34465" marB="34465"/>
                </a:tc>
                <a:extLst>
                  <a:ext uri="{0D108BD9-81ED-4DB2-BD59-A6C34878D82A}">
                    <a16:rowId xmlns:a16="http://schemas.microsoft.com/office/drawing/2014/main" val="2784995406"/>
                  </a:ext>
                </a:extLst>
              </a:tr>
            </a:tbl>
          </a:graphicData>
        </a:graphic>
      </p:graphicFrame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0" y="2237189"/>
            <a:ext cx="1156516" cy="7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5" y="2993801"/>
            <a:ext cx="990586" cy="6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6" y="3748650"/>
            <a:ext cx="1051104" cy="6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6" y="4523837"/>
            <a:ext cx="961090" cy="6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5" y="5328362"/>
            <a:ext cx="1225993" cy="6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6046839"/>
            <a:ext cx="1141116" cy="6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0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6739" y="29408"/>
            <a:ext cx="34026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https://www.nayuki.io/res/full-screen-clock-javascript/full-screen-clock-24hr-with-seconds.html</a:t>
            </a:r>
            <a:endParaRPr lang="en-GB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530389" y="1385903"/>
            <a:ext cx="35611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Complete the following questions in your books: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77BBB-14D3-45FF-BBE9-DD2981A4BC9F}"/>
              </a:ext>
            </a:extLst>
          </p:cNvPr>
          <p:cNvSpPr txBox="1"/>
          <p:nvPr/>
        </p:nvSpPr>
        <p:spPr>
          <a:xfrm>
            <a:off x="4279037" y="2124567"/>
            <a:ext cx="47951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Exam style questions:</a:t>
            </a: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B) Explain two Christian beliefs about evil and suffering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D) Write one paragraph for the following statement either for or against it:</a:t>
            </a:r>
          </a:p>
          <a:p>
            <a:endParaRPr lang="en-GB" sz="2800" b="1" u="sng" dirty="0">
              <a:latin typeface="Comic Sans MS" panose="030F0702030302020204" pitchFamily="66" charset="0"/>
            </a:endParaRPr>
          </a:p>
          <a:p>
            <a:r>
              <a:rPr lang="en-GB" sz="2400" b="1" u="sng" dirty="0">
                <a:latin typeface="Comic Sans MS" panose="030F0702030302020204" pitchFamily="66" charset="0"/>
              </a:rPr>
              <a:t>“God is responsible for evil”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lphaUcParenR"/>
            </a:pPr>
            <a:endParaRPr lang="en-GB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DDF4B-E414-7880-6E1E-20FCBD783F88}"/>
              </a:ext>
            </a:extLst>
          </p:cNvPr>
          <p:cNvSpPr txBox="1"/>
          <p:nvPr/>
        </p:nvSpPr>
        <p:spPr>
          <a:xfrm>
            <a:off x="184030" y="207034"/>
            <a:ext cx="530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Independent Tasks</a:t>
            </a:r>
          </a:p>
        </p:txBody>
      </p:sp>
    </p:spTree>
    <p:extLst>
      <p:ext uri="{BB962C8B-B14F-4D97-AF65-F5344CB8AC3E}">
        <p14:creationId xmlns:p14="http://schemas.microsoft.com/office/powerpoint/2010/main" val="51919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48" y="95739"/>
            <a:ext cx="3760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Purple Zone Questions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7517" y="95739"/>
            <a:ext cx="3760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Purple Zone Questions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748" y="2384670"/>
            <a:ext cx="3760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Purple Zone Questions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7517" y="2384670"/>
            <a:ext cx="3760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Purple Zone Questions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748" y="4530798"/>
            <a:ext cx="3760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Purple Zone Questions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7517" y="4530798"/>
            <a:ext cx="3760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Purple Zone Questions</a:t>
            </a: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1. What is worse moral or natural evil?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2. Why do you think people choose to do evil acts?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3. Can a natural evil ever be the result of human choices?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Further task: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Why do Christians have a problem with moral and natural evil?</a:t>
            </a:r>
          </a:p>
        </p:txBody>
      </p:sp>
    </p:spTree>
    <p:extLst>
      <p:ext uri="{BB962C8B-B14F-4D97-AF65-F5344CB8AC3E}">
        <p14:creationId xmlns:p14="http://schemas.microsoft.com/office/powerpoint/2010/main" val="98207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94" t="22306" r="35722" b="30496"/>
          <a:stretch/>
        </p:blipFill>
        <p:spPr>
          <a:xfrm>
            <a:off x="7091392" y="1582579"/>
            <a:ext cx="1790387" cy="12730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35392" y="2833010"/>
            <a:ext cx="2880011" cy="248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96" y="1644453"/>
            <a:ext cx="2686358" cy="2114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7" y="1849687"/>
            <a:ext cx="1670449" cy="201185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11" b="60306"/>
          <a:stretch>
            <a:fillRect/>
          </a:stretch>
        </p:blipFill>
        <p:spPr bwMode="auto">
          <a:xfrm>
            <a:off x="2392301" y="4213617"/>
            <a:ext cx="14890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8894" y="326572"/>
            <a:ext cx="2095500" cy="21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1475" y="3976822"/>
            <a:ext cx="2076450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029" y="4570336"/>
            <a:ext cx="1760499" cy="1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5436" y="1116678"/>
            <a:ext cx="112037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Comic Sans MS" panose="030F0702030302020204" pitchFamily="66" charset="0"/>
                <a:cs typeface="Arial" panose="020B0604020202020204" pitchFamily="34" charset="0"/>
              </a:rPr>
              <a:t>We are Learning to...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2013" y="176088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pPr eaLnBrk="1" hangingPunct="1">
                <a:defRPr/>
              </a:p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defRPr/>
            </a:pP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– Problem of evil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" y="547561"/>
            <a:ext cx="55364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94473" y="27256"/>
            <a:ext cx="11203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omic Sans MS" panose="030F0702030302020204" pitchFamily="66" charset="0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2013" y="1598881"/>
            <a:ext cx="7555212" cy="669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2868">
              <a:defRPr/>
            </a:pP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What is meant by evil and what the problem of evil is.</a:t>
            </a:r>
            <a:endParaRPr lang="en-GB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057524" y="176088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3269" y="4117181"/>
            <a:ext cx="1807369" cy="178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buClr>
                <a:srgbClr val="FF0000"/>
              </a:buClr>
              <a:defRPr/>
            </a:pP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recognise the differences between moral and natural evil</a:t>
            </a:r>
            <a:endParaRPr lang="en-GB" sz="1013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74272" y="4117181"/>
            <a:ext cx="1806179" cy="178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E2AC00"/>
              </a:buClr>
              <a:defRPr/>
            </a:pP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explain the Christian and non religious responses to evil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0507" y="4117181"/>
            <a:ext cx="1821566" cy="178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evaluate the problem of evil and human choice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186116" y="4839894"/>
            <a:ext cx="488156" cy="4429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13"/>
          </a:p>
        </p:txBody>
      </p:sp>
      <p:sp>
        <p:nvSpPr>
          <p:cNvPr id="17" name="Right Arrow 16"/>
          <p:cNvSpPr/>
          <p:nvPr/>
        </p:nvSpPr>
        <p:spPr>
          <a:xfrm>
            <a:off x="5492354" y="4866087"/>
            <a:ext cx="476250" cy="4417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13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314452" y="3717134"/>
            <a:ext cx="2825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In today’s lesson...</a:t>
            </a:r>
          </a:p>
        </p:txBody>
      </p:sp>
    </p:spTree>
    <p:extLst>
      <p:ext uri="{BB962C8B-B14F-4D97-AF65-F5344CB8AC3E}">
        <p14:creationId xmlns:p14="http://schemas.microsoft.com/office/powerpoint/2010/main" val="201730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What do we mean when we talk about evil?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5257" y="1473200"/>
            <a:ext cx="75474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Two minutes- talk to the person next to you and discuss, what do we mean by moral and natural evil?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>
                <a:latin typeface="Comic Sans MS" panose="030F0702030302020204" pitchFamily="66" charset="0"/>
              </a:rPr>
              <a:t>Moral evil =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An evil as a result of human action (under human control)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>
                <a:latin typeface="Comic Sans MS" panose="030F0702030302020204" pitchFamily="66" charset="0"/>
              </a:rPr>
              <a:t>Natural evil =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Any evil that is the result of the physical world (outside of human control)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7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1038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1" y="178199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78491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82" y="4424363"/>
            <a:ext cx="26098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164" y="322062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628" y="3239679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401" y="1839006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26" y="4791528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6" y="891268"/>
            <a:ext cx="2409825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15" y="62320"/>
            <a:ext cx="2409825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090" y="3429681"/>
            <a:ext cx="2757623" cy="17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Moral Evil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58" y="183900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401" y="1839006"/>
            <a:ext cx="286702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679" y="2825977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19" y="4481374"/>
            <a:ext cx="260985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926" y="4791528"/>
            <a:ext cx="28575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686" y="1075711"/>
            <a:ext cx="814977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What are these examples of moral evils?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7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Natural evil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686" y="1075711"/>
            <a:ext cx="814977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What are these examples of natural evils?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6" y="1712005"/>
            <a:ext cx="2409825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924" y="1931080"/>
            <a:ext cx="272415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78" y="1821542"/>
            <a:ext cx="2409825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97" y="4304846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461" y="4323896"/>
            <a:ext cx="25050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656" y="4444453"/>
            <a:ext cx="2757623" cy="17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The Problem itself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2544" y="1406714"/>
            <a:ext cx="83422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The main question that gets asked is: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“If you have an omnipotent, omniscient and omnibenevolent God- then </a:t>
            </a:r>
            <a:r>
              <a:rPr lang="en-US" sz="2800" b="1" u="sng" dirty="0">
                <a:latin typeface="Comic Sans MS" panose="030F0702030302020204" pitchFamily="66" charset="0"/>
              </a:rPr>
              <a:t>why is there evil in the world</a:t>
            </a:r>
            <a:r>
              <a:rPr lang="en-US" sz="2800" b="1" dirty="0">
                <a:latin typeface="Comic Sans MS" panose="030F0702030302020204" pitchFamily="66" charset="0"/>
              </a:rPr>
              <a:t>?”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Task 1: Copy down the main question people ask.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Task 2: Create a mind map or sub-heading that says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u="sng" dirty="0">
                <a:latin typeface="Comic Sans MS" panose="030F0702030302020204" pitchFamily="66" charset="0"/>
              </a:rPr>
              <a:t>Christian Responses.</a:t>
            </a:r>
          </a:p>
          <a:p>
            <a:pPr algn="ctr"/>
            <a:r>
              <a:rPr lang="en-US" sz="2000" dirty="0">
                <a:latin typeface="Comic Sans MS" panose="030F0702030302020204" pitchFamily="66" charset="0"/>
              </a:rPr>
              <a:t>Christians would argue that God and evil can both exist and there is a reason for evil existing. So what reasons might these be?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0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solidFill>
                  <a:schemeClr val="accent6"/>
                </a:solidFill>
                <a:latin typeface="Comic Sans MS" panose="030F0702030302020204" pitchFamily="66" charset="0"/>
              </a:rPr>
              <a:t>The Christian response</a:t>
            </a:r>
            <a:br>
              <a:rPr lang="en-GB" sz="2200" b="1" u="sng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endParaRPr lang="en-GB" sz="2200" b="1" u="sng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1958" y="1320097"/>
            <a:ext cx="834227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The main Christian responses to evil are (copy these in your books):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God has a plan for everyone. He sends us </a:t>
            </a:r>
            <a:r>
              <a:rPr lang="en-US" sz="2400" b="1" u="sng" dirty="0">
                <a:latin typeface="Comic Sans MS" panose="030F0702030302020204" pitchFamily="66" charset="0"/>
              </a:rPr>
              <a:t>tests of faith</a:t>
            </a:r>
            <a:r>
              <a:rPr lang="en-US" sz="2400" b="1" dirty="0">
                <a:latin typeface="Comic Sans MS" panose="030F0702030302020204" pitchFamily="66" charset="0"/>
              </a:rPr>
              <a:t> but he has a positive ultimate plan for everyone.</a:t>
            </a:r>
          </a:p>
          <a:p>
            <a:pPr marL="342900" indent="-342900"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In order to recognize good, we must have </a:t>
            </a:r>
            <a:r>
              <a:rPr lang="en-US" sz="2400" b="1" u="sng" dirty="0">
                <a:latin typeface="Comic Sans MS" panose="030F0702030302020204" pitchFamily="66" charset="0"/>
              </a:rPr>
              <a:t>necessary evil</a:t>
            </a:r>
            <a:r>
              <a:rPr lang="en-US" sz="2400" b="1" dirty="0">
                <a:latin typeface="Comic Sans MS" panose="030F0702030302020204" pitchFamily="66" charset="0"/>
              </a:rPr>
              <a:t> in the world.</a:t>
            </a:r>
          </a:p>
          <a:p>
            <a:pPr marL="342900" indent="-342900"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God created humans with </a:t>
            </a:r>
            <a:r>
              <a:rPr lang="en-US" sz="2400" b="1" u="sng" dirty="0">
                <a:latin typeface="Comic Sans MS" panose="030F0702030302020204" pitchFamily="66" charset="0"/>
              </a:rPr>
              <a:t>free will</a:t>
            </a:r>
          </a:p>
          <a:p>
            <a:pPr marL="342900" indent="-342900"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Evil is the absence of God and the absence of good- people choose to stray from God’s light</a:t>
            </a:r>
          </a:p>
          <a:p>
            <a:pPr marL="342900" indent="-342900"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Follow the teachings of God or there will be consequences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74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1222</TotalTime>
  <Words>1539</Words>
  <Application>Microsoft Office PowerPoint</Application>
  <PresentationFormat>On-screen Show (4:3)</PresentationFormat>
  <Paragraphs>183</Paragraphs>
  <Slides>15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GORSE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Weaver</dc:creator>
  <cp:lastModifiedBy>Megan Weaver</cp:lastModifiedBy>
  <cp:revision>60</cp:revision>
  <cp:lastPrinted>2021-11-12T07:26:44Z</cp:lastPrinted>
  <dcterms:created xsi:type="dcterms:W3CDTF">2018-05-21T09:16:37Z</dcterms:created>
  <dcterms:modified xsi:type="dcterms:W3CDTF">2024-02-27T20:22:58Z</dcterms:modified>
</cp:coreProperties>
</file>