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10" r:id="rId5"/>
    <p:sldId id="305" r:id="rId6"/>
    <p:sldId id="314" r:id="rId7"/>
    <p:sldId id="315" r:id="rId8"/>
    <p:sldId id="264" r:id="rId9"/>
    <p:sldId id="268" r:id="rId10"/>
    <p:sldId id="269" r:id="rId11"/>
    <p:sldId id="271" r:id="rId12"/>
    <p:sldId id="272" r:id="rId13"/>
    <p:sldId id="273" r:id="rId14"/>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879" autoAdjust="0"/>
  </p:normalViewPr>
  <p:slideViewPr>
    <p:cSldViewPr snapToGrid="0">
      <p:cViewPr varScale="1">
        <p:scale>
          <a:sx n="99" d="100"/>
          <a:sy n="99" d="100"/>
        </p:scale>
        <p:origin x="90" y="3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2" d="100"/>
          <a:sy n="92" d="100"/>
        </p:scale>
        <p:origin x="364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Jordan" userId="2ae61295-bb9d-474d-9982-3a6ad7d70504" providerId="ADAL" clId="{9D58FCAB-F18F-48EA-9E84-F4F33A724655}"/>
    <pc:docChg chg="delSld">
      <pc:chgData name="Catherine Jordan" userId="2ae61295-bb9d-474d-9982-3a6ad7d70504" providerId="ADAL" clId="{9D58FCAB-F18F-48EA-9E84-F4F33A724655}" dt="2025-03-31T14:04:01.524" v="4" actId="47"/>
      <pc:docMkLst>
        <pc:docMk/>
      </pc:docMkLst>
      <pc:sldChg chg="del">
        <pc:chgData name="Catherine Jordan" userId="2ae61295-bb9d-474d-9982-3a6ad7d70504" providerId="ADAL" clId="{9D58FCAB-F18F-48EA-9E84-F4F33A724655}" dt="2025-03-31T14:04:01.074" v="3" actId="47"/>
        <pc:sldMkLst>
          <pc:docMk/>
          <pc:sldMk cId="1611036697" sldId="307"/>
        </pc:sldMkLst>
      </pc:sldChg>
      <pc:sldChg chg="del">
        <pc:chgData name="Catherine Jordan" userId="2ae61295-bb9d-474d-9982-3a6ad7d70504" providerId="ADAL" clId="{9D58FCAB-F18F-48EA-9E84-F4F33A724655}" dt="2025-03-31T14:04:01.524" v="4" actId="47"/>
        <pc:sldMkLst>
          <pc:docMk/>
          <pc:sldMk cId="3100054777" sldId="308"/>
        </pc:sldMkLst>
      </pc:sldChg>
      <pc:sldChg chg="del">
        <pc:chgData name="Catherine Jordan" userId="2ae61295-bb9d-474d-9982-3a6ad7d70504" providerId="ADAL" clId="{9D58FCAB-F18F-48EA-9E84-F4F33A724655}" dt="2025-03-31T14:03:59.719" v="0" actId="47"/>
        <pc:sldMkLst>
          <pc:docMk/>
          <pc:sldMk cId="3702178029" sldId="311"/>
        </pc:sldMkLst>
      </pc:sldChg>
      <pc:sldChg chg="del">
        <pc:chgData name="Catherine Jordan" userId="2ae61295-bb9d-474d-9982-3a6ad7d70504" providerId="ADAL" clId="{9D58FCAB-F18F-48EA-9E84-F4F33A724655}" dt="2025-03-31T14:04:00.168" v="1" actId="47"/>
        <pc:sldMkLst>
          <pc:docMk/>
          <pc:sldMk cId="2224906984" sldId="312"/>
        </pc:sldMkLst>
      </pc:sldChg>
      <pc:sldChg chg="del">
        <pc:chgData name="Catherine Jordan" userId="2ae61295-bb9d-474d-9982-3a6ad7d70504" providerId="ADAL" clId="{9D58FCAB-F18F-48EA-9E84-F4F33A724655}" dt="2025-03-31T14:04:00.633" v="2" actId="47"/>
        <pc:sldMkLst>
          <pc:docMk/>
          <pc:sldMk cId="3160015913"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62A5AE42-7DC1-8140-9B13-146984FDEF22}" type="datetimeFigureOut">
              <a:rPr lang="en-GB" smtClean="0"/>
              <a:t>31/03/2025</a:t>
            </a:fld>
            <a:endParaRPr lang="en-GB"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17369B77-94AB-0344-9EBF-9DB9EE8D3ABC}" type="slidenum">
              <a:rPr lang="en-GB" smtClean="0"/>
              <a:t>‹#›</a:t>
            </a:fld>
            <a:endParaRPr lang="en-GB"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E8F75F72-8950-AF4F-9381-1D26FB547EA1}" type="datetimeFigureOut">
              <a:rPr lang="en-GB" smtClean="0"/>
              <a:t>31/03/2025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0775476F-A808-1F46-A368-07984F6DA22E}" type="slidenum">
              <a:rPr lang="en-GB" smtClean="0"/>
              <a:t>‹#›</a:t>
            </a:fld>
            <a:endParaRPr lang="en-GB"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775476F-A808-1F46-A368-07984F6DA22E}" type="slidenum">
              <a:rPr lang="en-GB" smtClean="0"/>
              <a:t>2</a:t>
            </a:fld>
            <a:endParaRPr lang="en-GB"/>
          </a:p>
        </p:txBody>
      </p:sp>
    </p:spTree>
    <p:extLst>
      <p:ext uri="{BB962C8B-B14F-4D97-AF65-F5344CB8AC3E}">
        <p14:creationId xmlns:p14="http://schemas.microsoft.com/office/powerpoint/2010/main" val="2308237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rtlCol="0" anchor="b">
            <a:noAutofit/>
          </a:bodyPr>
          <a:lstStyle>
            <a:lvl1pPr algn="ctr">
              <a:defRPr lang="en-GB" sz="4600"/>
            </a:lvl1pPr>
          </a:lstStyle>
          <a:p>
            <a:pPr rtl="0"/>
            <a:r>
              <a:rPr lang="en-US"/>
              <a:t>Click to edit Master title style</a:t>
            </a:r>
            <a:endParaRPr lang="en-GB"/>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rtlCol="0"/>
          <a:lstStyle>
            <a:lvl1pPr marL="0" indent="0" algn="ctr">
              <a:buNone/>
              <a:defRPr lang="en-GB" sz="2400"/>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US"/>
              <a:t>Click to edit Master subtitle style</a:t>
            </a:r>
            <a:endParaRPr lang="en-GB"/>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en-GB"/>
            </a:defPPr>
          </a:lstStyle>
          <a:p>
            <a:pPr rtl="0"/>
            <a:r>
              <a:rPr lang="en-US"/>
              <a:t>Click to edit Master title style</a:t>
            </a:r>
            <a:endParaRPr lang="en-GB"/>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en-GB"/>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en-GB"/>
            </a:lvl1pPr>
          </a:lstStyle>
          <a:p>
            <a:pPr rtl="0"/>
            <a:r>
              <a:rPr lang="en-US"/>
              <a:t>Click to edit Master title style</a:t>
            </a:r>
            <a:endParaRPr lang="en-GB"/>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lang="en-GB" sz="2400">
                <a:latin typeface="Gill Sans Nova Light" panose="020F0302020204030204" pitchFamily="34" charset="0"/>
                <a:cs typeface="Gill Sans Nova Light" panose="020F0302020204030204" pitchFamily="34" charset="0"/>
              </a:defRPr>
            </a:lvl1pPr>
            <a:lvl2pPr algn="l">
              <a:lnSpc>
                <a:spcPct val="150000"/>
              </a:lnSpc>
              <a:defRPr lang="en-GB" sz="20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US"/>
              <a:t>Click to edit Master title style</a:t>
            </a:r>
            <a:endParaRPr lang="en-GB"/>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US"/>
              <a:t>Click icon to add picture</a:t>
            </a:r>
            <a:endParaRPr lang="en-GB"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rtlCol="0"/>
          <a:lstStyle>
            <a:defPPr>
              <a:defRPr lang="en-GB"/>
            </a:defPPr>
          </a:lstStyle>
          <a:p>
            <a:pPr rtl="0"/>
            <a:r>
              <a:rPr lang="en-US"/>
              <a:t>Click to edit Master title style</a:t>
            </a:r>
            <a:endParaRPr lang="en-GB"/>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rtlCol="0">
            <a:normAutofit/>
          </a:bodyPr>
          <a:lstStyle>
            <a:lvl1pPr marL="0" indent="0">
              <a:lnSpc>
                <a:spcPct val="150000"/>
              </a:lnSpc>
              <a:buClr>
                <a:srgbClr val="73292A"/>
              </a:buClr>
              <a:buNone/>
              <a:defRPr lang="en-GB" sz="2400"/>
            </a:lvl1pPr>
            <a:lvl2pPr marL="228600">
              <a:buClr>
                <a:srgbClr val="73292A"/>
              </a:buClr>
              <a:defRPr lang="en-GB" sz="2000"/>
            </a:lvl2pPr>
            <a:lvl3pPr marL="685800">
              <a:buClr>
                <a:srgbClr val="73292A"/>
              </a:buClr>
              <a:defRPr lang="en-GB" sz="1800"/>
            </a:lvl3pPr>
            <a:lvl4pPr marL="1143000">
              <a:buClr>
                <a:srgbClr val="73292A"/>
              </a:buClr>
              <a:defRPr lang="en-GB" sz="1600"/>
            </a:lvl4pPr>
            <a:lvl5pPr marL="1600200">
              <a:buClr>
                <a:srgbClr val="73292A"/>
              </a:buClr>
              <a:defRPr lang="en-GB"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95398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394734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1167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822967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57800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9528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D6AB0471-E9F7-1AF4-5766-19B9361953C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6066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rtlCol="0">
            <a:normAutofit/>
          </a:bodyPr>
          <a:lstStyle>
            <a:lvl1pPr marL="0" indent="0" algn="ctr">
              <a:lnSpc>
                <a:spcPct val="100000"/>
              </a:lnSpc>
              <a:buNone/>
              <a:defRPr lang="en-GB" sz="2000">
                <a:latin typeface="Gill Sans Nova Light" panose="020F0302020204030204" pitchFamily="34" charset="0"/>
                <a:cs typeface="Gill Sans Nova Light" panose="020F0302020204030204" pitchFamily="34" charset="0"/>
              </a:defRPr>
            </a:lvl1pPr>
            <a:lvl2pPr algn="ctr">
              <a:lnSpc>
                <a:spcPct val="100000"/>
              </a:lnSpc>
              <a:defRPr lang="en-GB" sz="18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rtlCol="0" anchor="b">
            <a:normAutofit/>
          </a:bodyPr>
          <a:lstStyle>
            <a:lvl1pPr algn="ctr">
              <a:defRPr lang="en-GB" sz="4400"/>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rtlCol="0" anchor="ctr"/>
          <a:lstStyle>
            <a:lvl1pPr marL="0" indent="0" algn="ctr">
              <a:buNone/>
              <a:defRPr lang="en-GB" sz="2400">
                <a:solidFill>
                  <a:schemeClr val="tx1">
                    <a:tint val="75000"/>
                  </a:schemeClr>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Baskerville" panose="02020502070401020303" pitchFamily="18" charset="0"/>
                <a:ea typeface="Baskerville" panose="02020502070401020303" pitchFamily="18" charset="0"/>
              </a:defRPr>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en-GB" sz="4400"/>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lang="en-GB" sz="2400">
                <a:solidFill>
                  <a:schemeClr val="accent3"/>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ised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US"/>
              <a:t>Click to edit Master title style</a:t>
            </a:r>
            <a:endParaRPr lang="en-GB"/>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US"/>
              <a:t>Click to edit Master title style</a:t>
            </a:r>
            <a:endParaRPr lang="en-GB"/>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en-GB"/>
            </a:def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en-GB" sz="1200">
                <a:solidFill>
                  <a:schemeClr val="tx1"/>
                </a:solidFill>
                <a:latin typeface="Gill Sans Nova Light" panose="020F0302020204030204" pitchFamily="34" charset="0"/>
                <a:cs typeface="Gill Sans Nova Light" panose="020F0302020204030204" pitchFamily="34" charset="0"/>
              </a:defRPr>
            </a:lvl1pPr>
          </a:lstStyle>
          <a:p>
            <a:pPr rtl="0"/>
            <a:r>
              <a:rPr lang="en-GB"/>
              <a:t>Presentation title</a:t>
            </a:r>
            <a:endParaRPr lang="en-GB"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en-GB" sz="1200">
                <a:solidFill>
                  <a:schemeClr val="tx1"/>
                </a:solidFill>
                <a:latin typeface="Gill Sans Nova Light" panose="020F0302020204030204" pitchFamily="34" charset="0"/>
                <a:cs typeface="Gill Sans Nova Light" panose="020F0302020204030204" pitchFamily="34" charset="0"/>
              </a:defRPr>
            </a:lvl1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 id="2147483669" r:id="rId20"/>
    <p:sldLayoutId id="2147483670" r:id="rId21"/>
    <p:sldLayoutId id="2147483671" r:id="rId22"/>
    <p:sldLayoutId id="2147483673" r:id="rId23"/>
    <p:sldLayoutId id="2147483674" r:id="rId24"/>
    <p:sldLayoutId id="2147483675" r:id="rId25"/>
  </p:sldLayoutIdLst>
  <p:hf hdr="0" dt="0"/>
  <p:txStyles>
    <p:titleStyle>
      <a:lvl1pPr algn="l" defTabSz="914400" rtl="0" eaLnBrk="1" latinLnBrk="0" hangingPunct="1">
        <a:lnSpc>
          <a:spcPct val="90000"/>
        </a:lnSpc>
        <a:spcBef>
          <a:spcPct val="0"/>
        </a:spcBef>
        <a:buNone/>
        <a:defRPr lang="en-GB"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video" Target="https://www.youtube.com/embed/VsVg6tVtxW8?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bbc.co.uk/news/av/science-environment-33034187/italian-astronaut-shows-how-to-make-a-meal-in-space" TargetMode="Externa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AW8nmcu8dO4?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bc.co.uk/news/av/science-environment-34883623/sleeping-quarters-on-the-iss" TargetMode="Externa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1E8E-4B98-85B7-AA86-20A2B7DFE89B}"/>
              </a:ext>
            </a:extLst>
          </p:cNvPr>
          <p:cNvSpPr>
            <a:spLocks noGrp="1"/>
          </p:cNvSpPr>
          <p:nvPr>
            <p:ph type="title"/>
          </p:nvPr>
        </p:nvSpPr>
        <p:spPr>
          <a:xfrm>
            <a:off x="838200" y="484632"/>
            <a:ext cx="10515600" cy="1133856"/>
          </a:xfrm>
        </p:spPr>
        <p:txBody>
          <a:bodyPr anchor="ctr">
            <a:normAutofit/>
          </a:bodyPr>
          <a:lstStyle/>
          <a:p>
            <a:r>
              <a:rPr lang="en-GB" dirty="0"/>
              <a:t>Friday Worship Song</a:t>
            </a:r>
          </a:p>
        </p:txBody>
      </p:sp>
      <p:pic>
        <p:nvPicPr>
          <p:cNvPr id="5" name="Online Media 4" title="Sam Ryder - Space Man">
            <a:hlinkClick r:id="" action="ppaction://media"/>
            <a:extLst>
              <a:ext uri="{FF2B5EF4-FFF2-40B4-BE49-F238E27FC236}">
                <a16:creationId xmlns:a16="http://schemas.microsoft.com/office/drawing/2014/main" id="{9AF3C798-1928-FC21-4E48-19EAB2B6F793}"/>
              </a:ext>
            </a:extLst>
          </p:cNvPr>
          <p:cNvPicPr>
            <a:picLocks noRot="1" noChangeAspect="1"/>
          </p:cNvPicPr>
          <p:nvPr>
            <a:videoFile r:link="rId1"/>
          </p:nvPr>
        </p:nvPicPr>
        <p:blipFill>
          <a:blip r:embed="rId3"/>
          <a:stretch>
            <a:fillRect/>
          </a:stretch>
        </p:blipFill>
        <p:spPr>
          <a:xfrm>
            <a:off x="3021027" y="2990088"/>
            <a:ext cx="6149946" cy="3474720"/>
          </a:xfrm>
          <a:prstGeom prst="rect">
            <a:avLst/>
          </a:prstGeom>
          <a:noFill/>
        </p:spPr>
      </p:pic>
      <p:sp>
        <p:nvSpPr>
          <p:cNvPr id="10" name="Footer Placeholder 3">
            <a:extLst>
              <a:ext uri="{FF2B5EF4-FFF2-40B4-BE49-F238E27FC236}">
                <a16:creationId xmlns:a16="http://schemas.microsoft.com/office/drawing/2014/main" id="{DC75EDAE-D802-FC9C-C00D-E85DCE3463E2}"/>
              </a:ext>
            </a:extLst>
          </p:cNvPr>
          <p:cNvSpPr>
            <a:spLocks noGrp="1"/>
          </p:cNvSpPr>
          <p:nvPr>
            <p:ph type="ftr" sz="quarter" idx="10"/>
          </p:nvPr>
        </p:nvSpPr>
        <p:spPr>
          <a:xfrm>
            <a:off x="228600" y="6356350"/>
            <a:ext cx="4114800" cy="365125"/>
          </a:xfrm>
        </p:spPr>
        <p:txBody>
          <a:bodyPr/>
          <a:lstStyle/>
          <a:p>
            <a:pPr rtl="0">
              <a:spcAft>
                <a:spcPts val="600"/>
              </a:spcAft>
            </a:pPr>
            <a:r>
              <a:rPr lang="en-GB"/>
              <a:t>Presentation title</a:t>
            </a:r>
          </a:p>
        </p:txBody>
      </p:sp>
      <p:sp>
        <p:nvSpPr>
          <p:cNvPr id="4" name="Slide Number Placeholder 3">
            <a:extLst>
              <a:ext uri="{FF2B5EF4-FFF2-40B4-BE49-F238E27FC236}">
                <a16:creationId xmlns:a16="http://schemas.microsoft.com/office/drawing/2014/main" id="{2C93E876-3965-764A-3341-679810C0E80B}"/>
              </a:ext>
            </a:extLst>
          </p:cNvPr>
          <p:cNvSpPr>
            <a:spLocks noGrp="1"/>
          </p:cNvSpPr>
          <p:nvPr>
            <p:ph type="sldNum" sz="quarter" idx="11"/>
          </p:nvPr>
        </p:nvSpPr>
        <p:spPr>
          <a:xfrm>
            <a:off x="9208008" y="6356350"/>
            <a:ext cx="2743200" cy="365125"/>
          </a:xfrm>
        </p:spPr>
        <p:txBody>
          <a:bodyPr anchor="ctr">
            <a:normAutofit/>
          </a:bodyPr>
          <a:lstStyle/>
          <a:p>
            <a:pPr rtl="0">
              <a:spcAft>
                <a:spcPts val="600"/>
              </a:spcAft>
            </a:pPr>
            <a:fld id="{294A09A9-5501-47C1-A89A-A340965A2BE2}" type="slidenum">
              <a:rPr lang="en-GB" smtClean="0"/>
              <a:pPr rtl="0">
                <a:spcAft>
                  <a:spcPts val="600"/>
                </a:spcAft>
              </a:pPr>
              <a:t>1</a:t>
            </a:fld>
            <a:endParaRPr lang="en-GB"/>
          </a:p>
        </p:txBody>
      </p:sp>
    </p:spTree>
    <p:extLst>
      <p:ext uri="{BB962C8B-B14F-4D97-AF65-F5344CB8AC3E}">
        <p14:creationId xmlns:p14="http://schemas.microsoft.com/office/powerpoint/2010/main" val="44332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A38DB43-6184-35E8-74A7-00625C39B77A}"/>
              </a:ext>
            </a:extLst>
          </p:cNvPr>
          <p:cNvSpPr>
            <a:spLocks noGrp="1"/>
          </p:cNvSpPr>
          <p:nvPr>
            <p:ph type="title"/>
          </p:nvPr>
        </p:nvSpPr>
        <p:spPr>
          <a:xfrm>
            <a:off x="1981201" y="479426"/>
            <a:ext cx="8220075" cy="993775"/>
          </a:xfrm>
        </p:spPr>
        <p:txBody>
          <a:bodyPr/>
          <a:lstStyle/>
          <a:p>
            <a:r>
              <a:rPr lang="en-GB" altLang="en-US" sz="3600"/>
              <a:t>What Do Astronauts Eat and Drink?</a:t>
            </a:r>
          </a:p>
        </p:txBody>
      </p:sp>
      <p:grpSp>
        <p:nvGrpSpPr>
          <p:cNvPr id="5" name="Question Mark Button">
            <a:extLst>
              <a:ext uri="{FF2B5EF4-FFF2-40B4-BE49-F238E27FC236}">
                <a16:creationId xmlns:a16="http://schemas.microsoft.com/office/drawing/2014/main" id="{4A0AB574-6DCB-4C0C-5820-5292887310C2}"/>
              </a:ext>
            </a:extLst>
          </p:cNvPr>
          <p:cNvGrpSpPr>
            <a:grpSpLocks/>
          </p:cNvGrpSpPr>
          <p:nvPr/>
        </p:nvGrpSpPr>
        <p:grpSpPr bwMode="auto">
          <a:xfrm>
            <a:off x="5487989" y="4648200"/>
            <a:ext cx="731837" cy="831850"/>
            <a:chOff x="569913" y="2271713"/>
            <a:chExt cx="731837" cy="831850"/>
          </a:xfrm>
        </p:grpSpPr>
        <p:sp>
          <p:nvSpPr>
            <p:cNvPr id="6" name="Question Mark">
              <a:extLst>
                <a:ext uri="{FF2B5EF4-FFF2-40B4-BE49-F238E27FC236}">
                  <a16:creationId xmlns:a16="http://schemas.microsoft.com/office/drawing/2014/main" id="{21EB3CEC-5A3A-C25A-C77C-7FAFC51CB22F}"/>
                </a:ext>
              </a:extLst>
            </p:cNvPr>
            <p:cNvSpPr/>
            <p:nvPr/>
          </p:nvSpPr>
          <p:spPr>
            <a:xfrm>
              <a:off x="569913" y="2320926"/>
              <a:ext cx="731837" cy="731837"/>
            </a:xfrm>
            <a:prstGeom prst="ellipse">
              <a:avLst/>
            </a:prstGeom>
            <a:solidFill>
              <a:srgbClr val="2DB6BC"/>
            </a:solidFill>
            <a:ln w="28575">
              <a:solidFill>
                <a:srgbClr val="0091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6398" name="TextBox 12">
              <a:extLst>
                <a:ext uri="{FF2B5EF4-FFF2-40B4-BE49-F238E27FC236}">
                  <a16:creationId xmlns:a16="http://schemas.microsoft.com/office/drawing/2014/main" id="{BDA11924-A692-F038-8A19-F4D84ABED6B1}"/>
                </a:ext>
              </a:extLst>
            </p:cNvPr>
            <p:cNvSpPr txBox="1">
              <a:spLocks noChangeArrowheads="1"/>
            </p:cNvSpPr>
            <p:nvPr/>
          </p:nvSpPr>
          <p:spPr bwMode="auto">
            <a:xfrm>
              <a:off x="687388" y="2271713"/>
              <a:ext cx="30806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endParaRPr lang="en-GB" altLang="en-US" sz="4800" b="1">
                <a:solidFill>
                  <a:schemeClr val="bg1"/>
                </a:solidFill>
              </a:endParaRPr>
            </a:p>
          </p:txBody>
        </p:sp>
      </p:grpSp>
      <p:sp>
        <p:nvSpPr>
          <p:cNvPr id="8" name="TextBox 7">
            <a:extLst>
              <a:ext uri="{FF2B5EF4-FFF2-40B4-BE49-F238E27FC236}">
                <a16:creationId xmlns:a16="http://schemas.microsoft.com/office/drawing/2014/main" id="{11EF9EB2-7F8E-9F31-2263-2E1D4CD52983}"/>
              </a:ext>
            </a:extLst>
          </p:cNvPr>
          <p:cNvSpPr txBox="1">
            <a:spLocks noChangeArrowheads="1"/>
          </p:cNvSpPr>
          <p:nvPr/>
        </p:nvSpPr>
        <p:spPr bwMode="auto">
          <a:xfrm>
            <a:off x="2198689" y="2911475"/>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This may include frozen meals, frozen vegetables and desserts, as well as refrigerated dairy products. They are provided with snacks and even ketchup!</a:t>
            </a:r>
          </a:p>
        </p:txBody>
      </p:sp>
      <p:sp>
        <p:nvSpPr>
          <p:cNvPr id="16392" name="TextBox 11">
            <a:extLst>
              <a:ext uri="{FF2B5EF4-FFF2-40B4-BE49-F238E27FC236}">
                <a16:creationId xmlns:a16="http://schemas.microsoft.com/office/drawing/2014/main" id="{A69C1401-A50E-8138-0D44-25167847CD52}"/>
              </a:ext>
            </a:extLst>
          </p:cNvPr>
          <p:cNvSpPr txBox="1">
            <a:spLocks noChangeArrowheads="1"/>
          </p:cNvSpPr>
          <p:nvPr/>
        </p:nvSpPr>
        <p:spPr bwMode="auto">
          <a:xfrm>
            <a:off x="4313239" y="6245226"/>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NASA(@Wikimedia Commons.com) - granted under creative commons licence – attribution</a:t>
            </a:r>
          </a:p>
        </p:txBody>
      </p:sp>
      <p:pic>
        <p:nvPicPr>
          <p:cNvPr id="14" name="Picture 13">
            <a:hlinkClick r:id="rId2"/>
            <a:extLst>
              <a:ext uri="{FF2B5EF4-FFF2-40B4-BE49-F238E27FC236}">
                <a16:creationId xmlns:a16="http://schemas.microsoft.com/office/drawing/2014/main" id="{C02209AB-76FB-50D5-D0F9-59ABD716CF61}"/>
              </a:ext>
            </a:extLst>
          </p:cNvPr>
          <p:cNvPicPr>
            <a:picLocks noChangeAspect="1"/>
          </p:cNvPicPr>
          <p:nvPr/>
        </p:nvPicPr>
        <p:blipFill>
          <a:blip r:embed="rId3">
            <a:extLst>
              <a:ext uri="{28A0092B-C50C-407E-A947-70E740481C1C}">
                <a14:useLocalDpi xmlns:a14="http://schemas.microsoft.com/office/drawing/2010/main" val="0"/>
              </a:ext>
            </a:extLst>
          </a:blip>
          <a:srcRect l="6790"/>
          <a:stretch>
            <a:fillRect/>
          </a:stretch>
        </p:blipFill>
        <p:spPr bwMode="auto">
          <a:xfrm>
            <a:off x="5605463" y="1554164"/>
            <a:ext cx="4227512"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C55E900-BDC4-68D6-3169-4E4C20717CA6}"/>
              </a:ext>
            </a:extLst>
          </p:cNvPr>
          <p:cNvSpPr/>
          <p:nvPr/>
        </p:nvSpPr>
        <p:spPr>
          <a:xfrm>
            <a:off x="2198689" y="1554163"/>
            <a:ext cx="3125787" cy="1276350"/>
          </a:xfrm>
          <a:prstGeom prst="round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t>Astronauts get to choose their favourite foods before they go into space</a:t>
            </a:r>
            <a:endParaRPr lang="en-GB" dirty="0"/>
          </a:p>
        </p:txBody>
      </p:sp>
      <p:pic>
        <p:nvPicPr>
          <p:cNvPr id="21" name="Picture 20">
            <a:extLst>
              <a:ext uri="{FF2B5EF4-FFF2-40B4-BE49-F238E27FC236}">
                <a16:creationId xmlns:a16="http://schemas.microsoft.com/office/drawing/2014/main" id="{7F440A7A-8099-876B-909F-1DCC1BC38C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9326" y="4811713"/>
            <a:ext cx="15906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36756D2C-54DA-92C6-06AB-B7978A44EC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6389" y="4746625"/>
            <a:ext cx="7270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rtlCol="0"/>
          <a:lstStyle>
            <a:defPPr>
              <a:defRPr lang="en-GB"/>
            </a:defPPr>
          </a:lstStyle>
          <a:p>
            <a:pPr rtl="0"/>
            <a:r>
              <a:rPr lang="en-GB" dirty="0"/>
              <a:t>Friday Worship</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p:txBody>
          <a:bodyPr rtlCol="0"/>
          <a:lstStyle>
            <a:defPPr>
              <a:defRPr lang="en-GB"/>
            </a:defPPr>
          </a:lstStyle>
          <a:p>
            <a:pPr rtl="0"/>
            <a:r>
              <a:rPr lang="en-GB" dirty="0"/>
              <a:t>Welcome to our </a:t>
            </a:r>
          </a:p>
        </p:txBody>
      </p:sp>
    </p:spTree>
    <p:extLst>
      <p:ext uri="{BB962C8B-B14F-4D97-AF65-F5344CB8AC3E}">
        <p14:creationId xmlns:p14="http://schemas.microsoft.com/office/powerpoint/2010/main" val="31771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04DB-4633-66D0-F662-5118354F859E}"/>
              </a:ext>
            </a:extLst>
          </p:cNvPr>
          <p:cNvSpPr>
            <a:spLocks noGrp="1"/>
          </p:cNvSpPr>
          <p:nvPr>
            <p:ph type="title"/>
          </p:nvPr>
        </p:nvSpPr>
        <p:spPr>
          <a:xfrm>
            <a:off x="915202" y="726371"/>
            <a:ext cx="10515600" cy="5629979"/>
          </a:xfrm>
        </p:spPr>
        <p:txBody>
          <a:bodyPr anchor="ctr">
            <a:noAutofit/>
          </a:bodyPr>
          <a:lstStyle/>
          <a:p>
            <a:r>
              <a:rPr lang="en-US" dirty="0"/>
              <a:t>What is Space Day?</a:t>
            </a:r>
            <a:br>
              <a:rPr lang="en-US" dirty="0"/>
            </a:br>
            <a:br>
              <a:rPr lang="en-US" dirty="0"/>
            </a:br>
            <a:br>
              <a:rPr lang="en-US" dirty="0"/>
            </a:br>
            <a:br>
              <a:rPr lang="en-US" dirty="0"/>
            </a:br>
            <a:br>
              <a:rPr lang="en-US" dirty="0"/>
            </a:br>
            <a:r>
              <a:rPr lang="en-US" dirty="0"/>
              <a:t>Space Day is a fantastic day to celebrate all things to do with aerospace, planets, stars and their observation. The day is dedicated to the extraordinary achievements and opportunities that the exploration and use of outer space bring us.</a:t>
            </a:r>
          </a:p>
        </p:txBody>
      </p:sp>
      <p:pic>
        <p:nvPicPr>
          <p:cNvPr id="9" name="Picture 8" descr="Massive planets orbiting a bright space">
            <a:extLst>
              <a:ext uri="{FF2B5EF4-FFF2-40B4-BE49-F238E27FC236}">
                <a16:creationId xmlns:a16="http://schemas.microsoft.com/office/drawing/2014/main" id="{85742BB4-FA49-D4D5-DB98-CC13342F50A3}"/>
              </a:ext>
            </a:extLst>
          </p:cNvPr>
          <p:cNvPicPr>
            <a:picLocks noChangeAspect="1"/>
          </p:cNvPicPr>
          <p:nvPr/>
        </p:nvPicPr>
        <p:blipFill>
          <a:blip r:embed="rId2"/>
          <a:srcRect t="6572" b="19353"/>
          <a:stretch/>
        </p:blipFill>
        <p:spPr>
          <a:xfrm>
            <a:off x="3588780" y="847022"/>
            <a:ext cx="5619228" cy="2341345"/>
          </a:xfrm>
          <a:prstGeom prst="rect">
            <a:avLst/>
          </a:prstGeom>
          <a:noFill/>
        </p:spPr>
      </p:pic>
      <p:sp>
        <p:nvSpPr>
          <p:cNvPr id="4" name="Footer Placeholder 3">
            <a:extLst>
              <a:ext uri="{FF2B5EF4-FFF2-40B4-BE49-F238E27FC236}">
                <a16:creationId xmlns:a16="http://schemas.microsoft.com/office/drawing/2014/main" id="{D5807A58-F4C3-4F46-3FE8-1809202F6BAC}"/>
              </a:ext>
            </a:extLst>
          </p:cNvPr>
          <p:cNvSpPr>
            <a:spLocks noGrp="1"/>
          </p:cNvSpPr>
          <p:nvPr>
            <p:ph type="ftr" sz="quarter" idx="10"/>
          </p:nvPr>
        </p:nvSpPr>
        <p:spPr>
          <a:xfrm>
            <a:off x="228600" y="6356350"/>
            <a:ext cx="4114800" cy="365125"/>
          </a:xfrm>
        </p:spPr>
        <p:txBody>
          <a:bodyPr anchor="ctr">
            <a:normAutofit/>
          </a:bodyPr>
          <a:lstStyle/>
          <a:p>
            <a:pPr rtl="0">
              <a:spcAft>
                <a:spcPts val="600"/>
              </a:spcAft>
            </a:pPr>
            <a:r>
              <a:rPr lang="en-GB"/>
              <a:t>Presentation title</a:t>
            </a:r>
          </a:p>
        </p:txBody>
      </p:sp>
      <p:sp>
        <p:nvSpPr>
          <p:cNvPr id="5" name="Slide Number Placeholder 4">
            <a:extLst>
              <a:ext uri="{FF2B5EF4-FFF2-40B4-BE49-F238E27FC236}">
                <a16:creationId xmlns:a16="http://schemas.microsoft.com/office/drawing/2014/main" id="{78DFDF2F-425F-CE27-7080-86CFCAD3C258}"/>
              </a:ext>
            </a:extLst>
          </p:cNvPr>
          <p:cNvSpPr>
            <a:spLocks noGrp="1"/>
          </p:cNvSpPr>
          <p:nvPr>
            <p:ph type="sldNum" sz="quarter" idx="11"/>
          </p:nvPr>
        </p:nvSpPr>
        <p:spPr>
          <a:xfrm>
            <a:off x="9208008" y="6356350"/>
            <a:ext cx="2743200" cy="365125"/>
          </a:xfrm>
        </p:spPr>
        <p:txBody>
          <a:bodyPr anchor="ctr">
            <a:normAutofit/>
          </a:bodyPr>
          <a:lstStyle/>
          <a:p>
            <a:pPr rtl="0">
              <a:spcAft>
                <a:spcPts val="600"/>
              </a:spcAft>
            </a:pPr>
            <a:fld id="{294A09A9-5501-47C1-A89A-A340965A2BE2}" type="slidenum">
              <a:rPr lang="en-GB" smtClean="0"/>
              <a:pPr rtl="0">
                <a:spcAft>
                  <a:spcPts val="600"/>
                </a:spcAft>
              </a:pPr>
              <a:t>3</a:t>
            </a:fld>
            <a:endParaRPr lang="en-GB"/>
          </a:p>
        </p:txBody>
      </p:sp>
    </p:spTree>
    <p:extLst>
      <p:ext uri="{BB962C8B-B14F-4D97-AF65-F5344CB8AC3E}">
        <p14:creationId xmlns:p14="http://schemas.microsoft.com/office/powerpoint/2010/main" val="7483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 National Space Day for Kids | 5 May | Twinkl USA">
            <a:hlinkClick r:id="" action="ppaction://media"/>
            <a:extLst>
              <a:ext uri="{FF2B5EF4-FFF2-40B4-BE49-F238E27FC236}">
                <a16:creationId xmlns:a16="http://schemas.microsoft.com/office/drawing/2014/main" id="{2FAFBA56-0955-3553-3D22-2671E24213CF}"/>
              </a:ext>
            </a:extLst>
          </p:cNvPr>
          <p:cNvPicPr>
            <a:picLocks noRot="1" noChangeAspect="1"/>
          </p:cNvPicPr>
          <p:nvPr>
            <a:videoFile r:link="rId1"/>
          </p:nvPr>
        </p:nvPicPr>
        <p:blipFill>
          <a:blip r:embed="rId3"/>
          <a:stretch>
            <a:fillRect/>
          </a:stretch>
        </p:blipFill>
        <p:spPr>
          <a:xfrm>
            <a:off x="2049982" y="1600200"/>
            <a:ext cx="8092035" cy="4572000"/>
          </a:xfrm>
          <a:prstGeom prst="rect">
            <a:avLst/>
          </a:prstGeom>
          <a:noFill/>
        </p:spPr>
      </p:pic>
      <p:sp>
        <p:nvSpPr>
          <p:cNvPr id="4" name="Footer Placeholder 3">
            <a:extLst>
              <a:ext uri="{FF2B5EF4-FFF2-40B4-BE49-F238E27FC236}">
                <a16:creationId xmlns:a16="http://schemas.microsoft.com/office/drawing/2014/main" id="{3BDE29DD-1534-892A-3204-A30198BACD37}"/>
              </a:ext>
            </a:extLst>
          </p:cNvPr>
          <p:cNvSpPr>
            <a:spLocks noGrp="1"/>
          </p:cNvSpPr>
          <p:nvPr>
            <p:ph type="ftr" sz="quarter" idx="10"/>
          </p:nvPr>
        </p:nvSpPr>
        <p:spPr>
          <a:xfrm>
            <a:off x="228600" y="6356350"/>
            <a:ext cx="4114800" cy="365125"/>
          </a:xfrm>
        </p:spPr>
        <p:txBody>
          <a:bodyPr anchor="ctr">
            <a:normAutofit/>
          </a:bodyPr>
          <a:lstStyle/>
          <a:p>
            <a:pPr rtl="0">
              <a:spcAft>
                <a:spcPts val="600"/>
              </a:spcAft>
            </a:pPr>
            <a:r>
              <a:rPr lang="en-GB"/>
              <a:t>Presentation title</a:t>
            </a:r>
          </a:p>
        </p:txBody>
      </p:sp>
      <p:sp>
        <p:nvSpPr>
          <p:cNvPr id="5" name="Slide Number Placeholder 4">
            <a:extLst>
              <a:ext uri="{FF2B5EF4-FFF2-40B4-BE49-F238E27FC236}">
                <a16:creationId xmlns:a16="http://schemas.microsoft.com/office/drawing/2014/main" id="{5B7EC42D-256F-9364-1ED5-E87AA5C443E8}"/>
              </a:ext>
            </a:extLst>
          </p:cNvPr>
          <p:cNvSpPr>
            <a:spLocks noGrp="1"/>
          </p:cNvSpPr>
          <p:nvPr>
            <p:ph type="sldNum" sz="quarter" idx="11"/>
          </p:nvPr>
        </p:nvSpPr>
        <p:spPr>
          <a:xfrm>
            <a:off x="9208008" y="6356350"/>
            <a:ext cx="2743200" cy="365125"/>
          </a:xfrm>
        </p:spPr>
        <p:txBody>
          <a:bodyPr anchor="ctr">
            <a:normAutofit/>
          </a:bodyPr>
          <a:lstStyle/>
          <a:p>
            <a:pPr rtl="0">
              <a:spcAft>
                <a:spcPts val="600"/>
              </a:spcAft>
            </a:pPr>
            <a:fld id="{294A09A9-5501-47C1-A89A-A340965A2BE2}" type="slidenum">
              <a:rPr lang="en-GB" smtClean="0"/>
              <a:pPr rtl="0">
                <a:spcAft>
                  <a:spcPts val="600"/>
                </a:spcAft>
              </a:pPr>
              <a:t>4</a:t>
            </a:fld>
            <a:endParaRPr lang="en-GB"/>
          </a:p>
        </p:txBody>
      </p:sp>
    </p:spTree>
    <p:extLst>
      <p:ext uri="{BB962C8B-B14F-4D97-AF65-F5344CB8AC3E}">
        <p14:creationId xmlns:p14="http://schemas.microsoft.com/office/powerpoint/2010/main" val="15839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EBE4D7-9187-977A-FCC6-83F37C4DF2A1}"/>
              </a:ext>
            </a:extLst>
          </p:cNvPr>
          <p:cNvSpPr/>
          <p:nvPr/>
        </p:nvSpPr>
        <p:spPr>
          <a:xfrm>
            <a:off x="2279651" y="2724150"/>
            <a:ext cx="2549525" cy="2381250"/>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latin typeface="Twinkl SemiBold" pitchFamily="2" charset="0"/>
              </a:rPr>
              <a:t>The term astronaut means ‘sailor amongst the stars’.</a:t>
            </a:r>
          </a:p>
        </p:txBody>
      </p:sp>
      <p:sp>
        <p:nvSpPr>
          <p:cNvPr id="10243" name="Title 20">
            <a:extLst>
              <a:ext uri="{FF2B5EF4-FFF2-40B4-BE49-F238E27FC236}">
                <a16:creationId xmlns:a16="http://schemas.microsoft.com/office/drawing/2014/main" id="{7CB33660-5AD8-4282-52FA-34D384BC684C}"/>
              </a:ext>
            </a:extLst>
          </p:cNvPr>
          <p:cNvSpPr>
            <a:spLocks noGrp="1"/>
          </p:cNvSpPr>
          <p:nvPr>
            <p:ph type="title"/>
          </p:nvPr>
        </p:nvSpPr>
        <p:spPr>
          <a:xfrm>
            <a:off x="1981201" y="479426"/>
            <a:ext cx="8220075" cy="993775"/>
          </a:xfrm>
        </p:spPr>
        <p:txBody>
          <a:bodyPr/>
          <a:lstStyle/>
          <a:p>
            <a:pPr eaLnBrk="1" hangingPunct="1"/>
            <a:r>
              <a:rPr lang="en-GB" altLang="en-US"/>
              <a:t>Astronauts</a:t>
            </a:r>
            <a:r>
              <a:rPr lang="en-GB" altLang="en-US" sz="3600"/>
              <a:t> </a:t>
            </a:r>
          </a:p>
        </p:txBody>
      </p:sp>
      <p:sp>
        <p:nvSpPr>
          <p:cNvPr id="10244" name="Rectangle 4">
            <a:extLst>
              <a:ext uri="{FF2B5EF4-FFF2-40B4-BE49-F238E27FC236}">
                <a16:creationId xmlns:a16="http://schemas.microsoft.com/office/drawing/2014/main" id="{EC6969FC-AF0D-7590-A940-17C6307A97E9}"/>
              </a:ext>
            </a:extLst>
          </p:cNvPr>
          <p:cNvSpPr>
            <a:spLocks noChangeArrowheads="1"/>
          </p:cNvSpPr>
          <p:nvPr/>
        </p:nvSpPr>
        <p:spPr bwMode="auto">
          <a:xfrm>
            <a:off x="2279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An astronaut is someone who is trained to travel in a spacecraft, live in space and carry out scientific experiments. </a:t>
            </a:r>
          </a:p>
        </p:txBody>
      </p:sp>
      <p:sp>
        <p:nvSpPr>
          <p:cNvPr id="11" name="Rectangle: Rounded Corners 10">
            <a:extLst>
              <a:ext uri="{FF2B5EF4-FFF2-40B4-BE49-F238E27FC236}">
                <a16:creationId xmlns:a16="http://schemas.microsoft.com/office/drawing/2014/main" id="{154F0D3E-9835-247F-930B-5DD0D2F3A3F4}"/>
              </a:ext>
            </a:extLst>
          </p:cNvPr>
          <p:cNvSpPr/>
          <p:nvPr/>
        </p:nvSpPr>
        <p:spPr>
          <a:xfrm>
            <a:off x="2279651" y="2486025"/>
            <a:ext cx="2549525"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     </a:t>
            </a:r>
            <a:r>
              <a:rPr lang="en-GB" b="1" dirty="0">
                <a:solidFill>
                  <a:schemeClr val="bg1"/>
                </a:solidFill>
              </a:rPr>
              <a:t>Did you know?</a:t>
            </a:r>
            <a:endParaRPr lang="en-GB" sz="1600" b="1" dirty="0">
              <a:solidFill>
                <a:schemeClr val="bg1"/>
              </a:solidFill>
            </a:endParaRPr>
          </a:p>
        </p:txBody>
      </p:sp>
      <p:grpSp>
        <p:nvGrpSpPr>
          <p:cNvPr id="7" name="Question Mark Button">
            <a:extLst>
              <a:ext uri="{FF2B5EF4-FFF2-40B4-BE49-F238E27FC236}">
                <a16:creationId xmlns:a16="http://schemas.microsoft.com/office/drawing/2014/main" id="{F3E03501-47F5-060F-F060-2CFB575F359B}"/>
              </a:ext>
            </a:extLst>
          </p:cNvPr>
          <p:cNvGrpSpPr>
            <a:grpSpLocks/>
          </p:cNvGrpSpPr>
          <p:nvPr/>
        </p:nvGrpSpPr>
        <p:grpSpPr bwMode="auto">
          <a:xfrm>
            <a:off x="2093914" y="2271713"/>
            <a:ext cx="731837" cy="831850"/>
            <a:chOff x="569913" y="2271713"/>
            <a:chExt cx="731837" cy="831850"/>
          </a:xfrm>
        </p:grpSpPr>
        <p:sp>
          <p:nvSpPr>
            <p:cNvPr id="2" name="Question Mark">
              <a:extLst>
                <a:ext uri="{FF2B5EF4-FFF2-40B4-BE49-F238E27FC236}">
                  <a16:creationId xmlns:a16="http://schemas.microsoft.com/office/drawing/2014/main" id="{E468420B-7F0F-A1EB-FC22-BB51B7C3C1A0}"/>
                </a:ext>
              </a:extLst>
            </p:cNvPr>
            <p:cNvSpPr/>
            <p:nvPr/>
          </p:nvSpPr>
          <p:spPr>
            <a:xfrm>
              <a:off x="569913" y="2320925"/>
              <a:ext cx="731837" cy="731838"/>
            </a:xfrm>
            <a:prstGeom prst="ellipse">
              <a:avLst/>
            </a:prstGeom>
            <a:solidFill>
              <a:srgbClr val="2DB6BC"/>
            </a:solidFill>
            <a:ln w="28575">
              <a:solidFill>
                <a:srgbClr val="0091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250" name="TextBox 12">
              <a:extLst>
                <a:ext uri="{FF2B5EF4-FFF2-40B4-BE49-F238E27FC236}">
                  <a16:creationId xmlns:a16="http://schemas.microsoft.com/office/drawing/2014/main" id="{A478BF4C-721E-D11F-8BA1-FA207B01E933}"/>
                </a:ext>
              </a:extLst>
            </p:cNvPr>
            <p:cNvSpPr txBox="1">
              <a:spLocks noChangeArrowheads="1"/>
            </p:cNvSpPr>
            <p:nvPr/>
          </p:nvSpPr>
          <p:spPr bwMode="auto">
            <a:xfrm>
              <a:off x="687388" y="2271713"/>
              <a:ext cx="3635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4800" b="1" dirty="0">
                  <a:solidFill>
                    <a:schemeClr val="bg1"/>
                  </a:solidFill>
                </a:rPr>
                <a:t>?</a:t>
              </a:r>
            </a:p>
          </p:txBody>
        </p:sp>
      </p:grpSp>
      <p:pic>
        <p:nvPicPr>
          <p:cNvPr id="5" name="Picture 4">
            <a:extLst>
              <a:ext uri="{FF2B5EF4-FFF2-40B4-BE49-F238E27FC236}">
                <a16:creationId xmlns:a16="http://schemas.microsoft.com/office/drawing/2014/main" id="{4512FA27-7BA2-F44E-ED26-2E6697E110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2486026"/>
            <a:ext cx="4948238"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B7735C8-5E92-5C0B-AC6F-97072F826F0F}"/>
              </a:ext>
            </a:extLst>
          </p:cNvPr>
          <p:cNvSpPr txBox="1">
            <a:spLocks noChangeArrowheads="1"/>
          </p:cNvSpPr>
          <p:nvPr/>
        </p:nvSpPr>
        <p:spPr bwMode="auto">
          <a:xfrm>
            <a:off x="2392363" y="30607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1600">
                <a:solidFill>
                  <a:schemeClr val="tx1"/>
                </a:solidFill>
              </a:rPr>
              <a:t>Click the question mark for an interesting fact!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nextCondLst>
                <p:cond evt="onClick" delay="0">
                  <p:tgtEl>
                    <p:spTgt spid="7"/>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3FCA47D2-4449-1EC8-C54D-FFB35844A901}"/>
              </a:ext>
            </a:extLst>
          </p:cNvPr>
          <p:cNvSpPr>
            <a:spLocks noGrp="1"/>
          </p:cNvSpPr>
          <p:nvPr>
            <p:ph type="title"/>
          </p:nvPr>
        </p:nvSpPr>
        <p:spPr>
          <a:xfrm>
            <a:off x="1981201" y="479426"/>
            <a:ext cx="8220075" cy="993775"/>
          </a:xfrm>
        </p:spPr>
        <p:txBody>
          <a:bodyPr/>
          <a:lstStyle/>
          <a:p>
            <a:pPr eaLnBrk="1" hangingPunct="1"/>
            <a:r>
              <a:rPr lang="en-GB" altLang="en-US"/>
              <a:t>Astronauts</a:t>
            </a:r>
            <a:r>
              <a:rPr lang="en-GB" altLang="en-US" sz="3600"/>
              <a:t> </a:t>
            </a:r>
          </a:p>
        </p:txBody>
      </p:sp>
      <p:sp>
        <p:nvSpPr>
          <p:cNvPr id="13" name="Rectangle: Rounded Corners 12">
            <a:extLst>
              <a:ext uri="{FF2B5EF4-FFF2-40B4-BE49-F238E27FC236}">
                <a16:creationId xmlns:a16="http://schemas.microsoft.com/office/drawing/2014/main" id="{D2B4B69A-FACA-53E4-5661-D1962716A7A5}"/>
              </a:ext>
            </a:extLst>
          </p:cNvPr>
          <p:cNvSpPr/>
          <p:nvPr/>
        </p:nvSpPr>
        <p:spPr>
          <a:xfrm>
            <a:off x="2198688" y="1423988"/>
            <a:ext cx="7137400" cy="558800"/>
          </a:xfrm>
          <a:prstGeom prst="round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t>It takes several years to train to become an astronaut. </a:t>
            </a:r>
          </a:p>
        </p:txBody>
      </p:sp>
      <p:pic>
        <p:nvPicPr>
          <p:cNvPr id="11268" name="Picture 11">
            <a:extLst>
              <a:ext uri="{FF2B5EF4-FFF2-40B4-BE49-F238E27FC236}">
                <a16:creationId xmlns:a16="http://schemas.microsoft.com/office/drawing/2014/main" id="{C6D85B56-F2C0-D931-024C-495B2CCF9B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6763" y="1384300"/>
            <a:ext cx="163036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3">
            <a:extLst>
              <a:ext uri="{FF2B5EF4-FFF2-40B4-BE49-F238E27FC236}">
                <a16:creationId xmlns:a16="http://schemas.microsoft.com/office/drawing/2014/main" id="{5B2779FD-F740-B145-83D0-248D735D1127}"/>
              </a:ext>
            </a:extLst>
          </p:cNvPr>
          <p:cNvSpPr txBox="1">
            <a:spLocks noChangeArrowheads="1"/>
          </p:cNvSpPr>
          <p:nvPr/>
        </p:nvSpPr>
        <p:spPr bwMode="auto">
          <a:xfrm>
            <a:off x="2219325" y="2117726"/>
            <a:ext cx="6313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In this time, astronauts have to learn about science, space technology and how the International Space Station (ISS) works. They also have to be trained in basic medical care, learn how to scuba dive and also how to speak Russian!</a:t>
            </a:r>
          </a:p>
        </p:txBody>
      </p:sp>
      <p:pic>
        <p:nvPicPr>
          <p:cNvPr id="11270" name="Picture 15">
            <a:extLst>
              <a:ext uri="{FF2B5EF4-FFF2-40B4-BE49-F238E27FC236}">
                <a16:creationId xmlns:a16="http://schemas.microsoft.com/office/drawing/2014/main" id="{61BBA6EF-A2DD-4707-86BD-4BFF90A24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226" y="3444875"/>
            <a:ext cx="39211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F39354C6-C4C1-43C0-3331-FBADC378B4FF}"/>
              </a:ext>
            </a:extLst>
          </p:cNvPr>
          <p:cNvSpPr/>
          <p:nvPr/>
        </p:nvSpPr>
        <p:spPr>
          <a:xfrm>
            <a:off x="6348413" y="3444875"/>
            <a:ext cx="1630362" cy="2609850"/>
          </a:xfrm>
          <a:prstGeom prst="roundRect">
            <a:avLst>
              <a:gd name="adj" fmla="val 8334"/>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sz="1600" dirty="0"/>
              <a:t>Tim Peake is a British astronaut who lived and worked on the International Space Station from December 2015 to June 2016.</a:t>
            </a:r>
          </a:p>
        </p:txBody>
      </p:sp>
      <p:sp>
        <p:nvSpPr>
          <p:cNvPr id="11272" name="TextBox 21">
            <a:extLst>
              <a:ext uri="{FF2B5EF4-FFF2-40B4-BE49-F238E27FC236}">
                <a16:creationId xmlns:a16="http://schemas.microsoft.com/office/drawing/2014/main" id="{466F55EB-56B5-6673-250A-6C304F4FF617}"/>
              </a:ext>
            </a:extLst>
          </p:cNvPr>
          <p:cNvSpPr txBox="1">
            <a:spLocks noChangeArrowheads="1"/>
          </p:cNvSpPr>
          <p:nvPr/>
        </p:nvSpPr>
        <p:spPr bwMode="auto">
          <a:xfrm>
            <a:off x="4313239" y="6245226"/>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NASA(@Wikimedia Commons.com) - granted under creative commons licence – attribution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F8082CBE-C90B-2F2E-1C4E-5085D0157000}"/>
              </a:ext>
            </a:extLst>
          </p:cNvPr>
          <p:cNvSpPr>
            <a:spLocks noGrp="1"/>
          </p:cNvSpPr>
          <p:nvPr>
            <p:ph type="title"/>
          </p:nvPr>
        </p:nvSpPr>
        <p:spPr>
          <a:xfrm>
            <a:off x="1981201" y="479426"/>
            <a:ext cx="8220075" cy="993775"/>
          </a:xfrm>
        </p:spPr>
        <p:txBody>
          <a:bodyPr/>
          <a:lstStyle/>
          <a:p>
            <a:pPr eaLnBrk="1" hangingPunct="1"/>
            <a:r>
              <a:rPr lang="en-GB" altLang="en-US" sz="3600"/>
              <a:t>Where Do Astronauts Live in Space?</a:t>
            </a:r>
            <a:endParaRPr lang="en-GB" altLang="en-US" sz="3200"/>
          </a:p>
        </p:txBody>
      </p:sp>
      <p:sp>
        <p:nvSpPr>
          <p:cNvPr id="13" name="Rectangle: Rounded Corners 12">
            <a:extLst>
              <a:ext uri="{FF2B5EF4-FFF2-40B4-BE49-F238E27FC236}">
                <a16:creationId xmlns:a16="http://schemas.microsoft.com/office/drawing/2014/main" id="{76732CBC-B76B-99D8-30A4-5B925F023E3E}"/>
              </a:ext>
            </a:extLst>
          </p:cNvPr>
          <p:cNvSpPr/>
          <p:nvPr/>
        </p:nvSpPr>
        <p:spPr>
          <a:xfrm>
            <a:off x="2198688" y="1423989"/>
            <a:ext cx="7137400" cy="719137"/>
          </a:xfrm>
          <a:prstGeom prst="round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t>Astronauts live on the International Space Station (ISS). </a:t>
            </a:r>
          </a:p>
          <a:p>
            <a:pPr>
              <a:defRPr/>
            </a:pPr>
            <a:r>
              <a:rPr lang="en-GB" altLang="en-US" dirty="0"/>
              <a:t>It is a large spacecraft and laboratory that orbits the Earth. </a:t>
            </a:r>
          </a:p>
        </p:txBody>
      </p:sp>
      <p:sp>
        <p:nvSpPr>
          <p:cNvPr id="2" name="TextBox 1">
            <a:extLst>
              <a:ext uri="{FF2B5EF4-FFF2-40B4-BE49-F238E27FC236}">
                <a16:creationId xmlns:a16="http://schemas.microsoft.com/office/drawing/2014/main" id="{F7FB6F58-7DD3-D502-6CF1-6654D288FF24}"/>
              </a:ext>
            </a:extLst>
          </p:cNvPr>
          <p:cNvSpPr txBox="1">
            <a:spLocks noChangeArrowheads="1"/>
          </p:cNvSpPr>
          <p:nvPr/>
        </p:nvSpPr>
        <p:spPr bwMode="auto">
          <a:xfrm>
            <a:off x="2198689" y="2373313"/>
            <a:ext cx="434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It is used for carrying out research on the effect of living and working in space. </a:t>
            </a:r>
          </a:p>
        </p:txBody>
      </p:sp>
      <p:pic>
        <p:nvPicPr>
          <p:cNvPr id="4" name="Picture 3">
            <a:extLst>
              <a:ext uri="{FF2B5EF4-FFF2-40B4-BE49-F238E27FC236}">
                <a16:creationId xmlns:a16="http://schemas.microsoft.com/office/drawing/2014/main" id="{B8E84EB4-A06D-46BD-E0E4-94F3F22446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047285">
            <a:off x="6824664" y="1927225"/>
            <a:ext cx="2973387"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2787829-ADF2-ED34-3496-C3E487426AFE}"/>
              </a:ext>
            </a:extLst>
          </p:cNvPr>
          <p:cNvSpPr txBox="1">
            <a:spLocks noChangeArrowheads="1"/>
          </p:cNvSpPr>
          <p:nvPr/>
        </p:nvSpPr>
        <p:spPr bwMode="auto">
          <a:xfrm>
            <a:off x="2198688" y="3160714"/>
            <a:ext cx="46783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The ISS is made up of different parts called modules. These are where the astronauts sleep, live and carry out experiments.  </a:t>
            </a:r>
          </a:p>
        </p:txBody>
      </p:sp>
      <p:sp>
        <p:nvSpPr>
          <p:cNvPr id="17" name="Rectangle: Rounded Corners 16">
            <a:extLst>
              <a:ext uri="{FF2B5EF4-FFF2-40B4-BE49-F238E27FC236}">
                <a16:creationId xmlns:a16="http://schemas.microsoft.com/office/drawing/2014/main" id="{7AF88098-1B2E-3B00-80D0-37A411ED148E}"/>
              </a:ext>
            </a:extLst>
          </p:cNvPr>
          <p:cNvSpPr/>
          <p:nvPr/>
        </p:nvSpPr>
        <p:spPr>
          <a:xfrm>
            <a:off x="2384425" y="4678363"/>
            <a:ext cx="7416800" cy="1350962"/>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285750" indent="-285750">
              <a:buFont typeface="Arial" panose="020B0604020202020204" pitchFamily="34" charset="0"/>
              <a:buChar char="•"/>
              <a:defRPr/>
            </a:pPr>
            <a:r>
              <a:rPr lang="en-GB" altLang="en-US" sz="1600" dirty="0">
                <a:solidFill>
                  <a:schemeClr val="tx1"/>
                </a:solidFill>
              </a:rPr>
              <a:t>The ISS travels around the Earth at 27,700 km/hr.</a:t>
            </a:r>
          </a:p>
          <a:p>
            <a:pPr marL="285750" indent="-285750">
              <a:buFont typeface="Arial" panose="020B0604020202020204" pitchFamily="34" charset="0"/>
              <a:buChar char="•"/>
              <a:defRPr/>
            </a:pPr>
            <a:r>
              <a:rPr lang="en-GB" altLang="en-US" sz="1600" dirty="0">
                <a:solidFill>
                  <a:schemeClr val="tx1"/>
                </a:solidFill>
              </a:rPr>
              <a:t>It completes 16 orbits of the Earth a day.</a:t>
            </a:r>
          </a:p>
          <a:p>
            <a:pPr marL="285750" indent="-285750">
              <a:buFont typeface="Arial" panose="020B0604020202020204" pitchFamily="34" charset="0"/>
              <a:buChar char="•"/>
              <a:defRPr/>
            </a:pPr>
            <a:r>
              <a:rPr lang="en-GB" altLang="en-US" sz="1600" dirty="0">
                <a:solidFill>
                  <a:schemeClr val="tx1"/>
                </a:solidFill>
              </a:rPr>
              <a:t>It travels 350km above the Earth.  </a:t>
            </a:r>
          </a:p>
          <a:p>
            <a:pPr marL="285750" indent="-285750">
              <a:buFont typeface="Arial" panose="020B0604020202020204" pitchFamily="34" charset="0"/>
              <a:buChar char="•"/>
              <a:defRPr/>
            </a:pPr>
            <a:r>
              <a:rPr lang="en-GB" altLang="en-US" sz="1600" dirty="0">
                <a:solidFill>
                  <a:schemeClr val="tx1"/>
                </a:solidFill>
              </a:rPr>
              <a:t>It is big enough to cover a football playing field!</a:t>
            </a:r>
          </a:p>
        </p:txBody>
      </p:sp>
      <p:sp>
        <p:nvSpPr>
          <p:cNvPr id="24" name="Rectangle: Rounded Corners 23">
            <a:extLst>
              <a:ext uri="{FF2B5EF4-FFF2-40B4-BE49-F238E27FC236}">
                <a16:creationId xmlns:a16="http://schemas.microsoft.com/office/drawing/2014/main" id="{71792D28-4A85-D530-D86B-956C781E60E2}"/>
              </a:ext>
            </a:extLst>
          </p:cNvPr>
          <p:cNvSpPr/>
          <p:nvPr/>
        </p:nvSpPr>
        <p:spPr>
          <a:xfrm>
            <a:off x="2384425" y="4378325"/>
            <a:ext cx="7416800"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solidFill>
                  <a:schemeClr val="bg1"/>
                </a:solidFill>
              </a:rPr>
              <a:t>          </a:t>
            </a:r>
            <a:r>
              <a:rPr lang="en-GB" b="1" dirty="0">
                <a:solidFill>
                  <a:schemeClr val="bg1"/>
                </a:solidFill>
              </a:rPr>
              <a:t>Did you know?</a:t>
            </a:r>
            <a:endParaRPr lang="en-GB" sz="1600" b="1" dirty="0">
              <a:solidFill>
                <a:schemeClr val="bg1"/>
              </a:solidFill>
            </a:endParaRPr>
          </a:p>
        </p:txBody>
      </p:sp>
      <p:grpSp>
        <p:nvGrpSpPr>
          <p:cNvPr id="25" name="Question Mark Button">
            <a:extLst>
              <a:ext uri="{FF2B5EF4-FFF2-40B4-BE49-F238E27FC236}">
                <a16:creationId xmlns:a16="http://schemas.microsoft.com/office/drawing/2014/main" id="{230E580D-E50F-361E-D730-EC297A8E174F}"/>
              </a:ext>
            </a:extLst>
          </p:cNvPr>
          <p:cNvGrpSpPr>
            <a:grpSpLocks/>
          </p:cNvGrpSpPr>
          <p:nvPr/>
        </p:nvGrpSpPr>
        <p:grpSpPr bwMode="auto">
          <a:xfrm>
            <a:off x="2198689" y="4164013"/>
            <a:ext cx="731837" cy="831850"/>
            <a:chOff x="569913" y="2271713"/>
            <a:chExt cx="731837" cy="831850"/>
          </a:xfrm>
        </p:grpSpPr>
        <p:sp>
          <p:nvSpPr>
            <p:cNvPr id="26" name="Question Mark">
              <a:extLst>
                <a:ext uri="{FF2B5EF4-FFF2-40B4-BE49-F238E27FC236}">
                  <a16:creationId xmlns:a16="http://schemas.microsoft.com/office/drawing/2014/main" id="{0CF3B325-D0DA-3663-9D0A-9694CF26BB68}"/>
                </a:ext>
              </a:extLst>
            </p:cNvPr>
            <p:cNvSpPr/>
            <p:nvPr/>
          </p:nvSpPr>
          <p:spPr>
            <a:xfrm>
              <a:off x="569913" y="2320925"/>
              <a:ext cx="731837" cy="731838"/>
            </a:xfrm>
            <a:prstGeom prst="ellipse">
              <a:avLst/>
            </a:prstGeom>
            <a:solidFill>
              <a:srgbClr val="2DB6BC"/>
            </a:solidFill>
            <a:ln w="28575">
              <a:solidFill>
                <a:srgbClr val="0091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300" name="TextBox 12">
              <a:extLst>
                <a:ext uri="{FF2B5EF4-FFF2-40B4-BE49-F238E27FC236}">
                  <a16:creationId xmlns:a16="http://schemas.microsoft.com/office/drawing/2014/main" id="{0B66D080-3C26-8C41-7A09-F775DABB2AFE}"/>
                </a:ext>
              </a:extLst>
            </p:cNvPr>
            <p:cNvSpPr txBox="1">
              <a:spLocks noChangeArrowheads="1"/>
            </p:cNvSpPr>
            <p:nvPr/>
          </p:nvSpPr>
          <p:spPr bwMode="auto">
            <a:xfrm>
              <a:off x="687388" y="2271713"/>
              <a:ext cx="3635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4800" b="1">
                  <a:solidFill>
                    <a:schemeClr val="bg1"/>
                  </a:solidFill>
                </a:rPr>
                <a:t>?</a:t>
              </a:r>
            </a:p>
          </p:txBody>
        </p:sp>
      </p:grpSp>
      <p:sp>
        <p:nvSpPr>
          <p:cNvPr id="28" name="TextBox 27">
            <a:extLst>
              <a:ext uri="{FF2B5EF4-FFF2-40B4-BE49-F238E27FC236}">
                <a16:creationId xmlns:a16="http://schemas.microsoft.com/office/drawing/2014/main" id="{8DE3FFC0-E00C-B228-F6AE-62D5FA0F1A13}"/>
              </a:ext>
            </a:extLst>
          </p:cNvPr>
          <p:cNvSpPr txBox="1">
            <a:spLocks noChangeArrowheads="1"/>
          </p:cNvSpPr>
          <p:nvPr/>
        </p:nvSpPr>
        <p:spPr bwMode="auto">
          <a:xfrm>
            <a:off x="2797175" y="5000625"/>
            <a:ext cx="6777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1600" dirty="0">
                <a:solidFill>
                  <a:schemeClr val="tx1"/>
                </a:solidFill>
              </a:rPr>
              <a:t>Click the question mark for an interesting fact!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1" presetClass="exit"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 grpId="0"/>
      <p:bldP spid="15" grpId="0"/>
      <p:bldP spid="1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F7B2DCA-205B-7666-DB97-CB553E8FB008}"/>
              </a:ext>
            </a:extLst>
          </p:cNvPr>
          <p:cNvSpPr>
            <a:spLocks noGrp="1"/>
          </p:cNvSpPr>
          <p:nvPr>
            <p:ph type="title"/>
          </p:nvPr>
        </p:nvSpPr>
        <p:spPr>
          <a:xfrm>
            <a:off x="1981201" y="479426"/>
            <a:ext cx="8220075" cy="993775"/>
          </a:xfrm>
        </p:spPr>
        <p:txBody>
          <a:bodyPr/>
          <a:lstStyle/>
          <a:p>
            <a:pPr eaLnBrk="1" hangingPunct="1"/>
            <a:r>
              <a:rPr lang="en-GB" altLang="en-US" sz="3600"/>
              <a:t>How Do Astronauts Sleep in Space?</a:t>
            </a:r>
          </a:p>
        </p:txBody>
      </p:sp>
      <p:sp>
        <p:nvSpPr>
          <p:cNvPr id="3" name="Rectangle: Rounded Corners 2">
            <a:extLst>
              <a:ext uri="{FF2B5EF4-FFF2-40B4-BE49-F238E27FC236}">
                <a16:creationId xmlns:a16="http://schemas.microsoft.com/office/drawing/2014/main" id="{F62AB0C4-02FB-2F75-103B-FA3A005008E6}"/>
              </a:ext>
            </a:extLst>
          </p:cNvPr>
          <p:cNvSpPr/>
          <p:nvPr/>
        </p:nvSpPr>
        <p:spPr>
          <a:xfrm>
            <a:off x="2198689" y="1423988"/>
            <a:ext cx="3125787" cy="1276350"/>
          </a:xfrm>
          <a:prstGeom prst="round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t>Sleeping on board the ISS is a bit different for astronauts than it is for you at home. </a:t>
            </a:r>
          </a:p>
        </p:txBody>
      </p:sp>
      <p:sp>
        <p:nvSpPr>
          <p:cNvPr id="4" name="TextBox 3">
            <a:extLst>
              <a:ext uri="{FF2B5EF4-FFF2-40B4-BE49-F238E27FC236}">
                <a16:creationId xmlns:a16="http://schemas.microsoft.com/office/drawing/2014/main" id="{B0F1D06E-109E-3E00-68E1-034A2F1C5DD6}"/>
              </a:ext>
            </a:extLst>
          </p:cNvPr>
          <p:cNvSpPr txBox="1">
            <a:spLocks noChangeArrowheads="1"/>
          </p:cNvSpPr>
          <p:nvPr/>
        </p:nvSpPr>
        <p:spPr bwMode="auto">
          <a:xfrm>
            <a:off x="2198689" y="2809875"/>
            <a:ext cx="321627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Zero gravity means that the astronauts float around so they need to sleep in sleeping bags that they attach to the walls, ceiling or floor. </a:t>
            </a:r>
          </a:p>
          <a:p>
            <a:pPr>
              <a:lnSpc>
                <a:spcPct val="100000"/>
              </a:lnSpc>
              <a:spcBef>
                <a:spcPct val="0"/>
              </a:spcBef>
              <a:buFontTx/>
              <a:buNone/>
            </a:pPr>
            <a:r>
              <a:rPr lang="en-GB" altLang="en-US">
                <a:solidFill>
                  <a:schemeClr val="tx1"/>
                </a:solidFill>
              </a:rPr>
              <a:t>This means that they will not bump into anything as they sleep! Crew members also have their own cabins to sleep in.</a:t>
            </a:r>
          </a:p>
          <a:p>
            <a:pPr>
              <a:lnSpc>
                <a:spcPct val="100000"/>
              </a:lnSpc>
              <a:spcBef>
                <a:spcPct val="0"/>
              </a:spcBef>
              <a:buFontTx/>
              <a:buNone/>
            </a:pPr>
            <a:endParaRPr lang="en-GB" altLang="en-US">
              <a:solidFill>
                <a:schemeClr val="tx1"/>
              </a:solidFill>
            </a:endParaRPr>
          </a:p>
        </p:txBody>
      </p:sp>
      <p:sp>
        <p:nvSpPr>
          <p:cNvPr id="17" name="Rectangle: Rounded Corners 16">
            <a:extLst>
              <a:ext uri="{FF2B5EF4-FFF2-40B4-BE49-F238E27FC236}">
                <a16:creationId xmlns:a16="http://schemas.microsoft.com/office/drawing/2014/main" id="{53056046-B5A6-A4ED-2E19-DF8993B037B5}"/>
              </a:ext>
            </a:extLst>
          </p:cNvPr>
          <p:cNvSpPr/>
          <p:nvPr/>
        </p:nvSpPr>
        <p:spPr>
          <a:xfrm>
            <a:off x="5830889" y="5008563"/>
            <a:ext cx="4035425" cy="990600"/>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600" dirty="0">
                <a:solidFill>
                  <a:schemeClr val="tx1"/>
                </a:solidFill>
              </a:rPr>
              <a:t>Click on the picture for a tour of the sleeping quarters on board the ISS!</a:t>
            </a:r>
          </a:p>
        </p:txBody>
      </p:sp>
      <p:sp>
        <p:nvSpPr>
          <p:cNvPr id="14342" name="TextBox 11">
            <a:extLst>
              <a:ext uri="{FF2B5EF4-FFF2-40B4-BE49-F238E27FC236}">
                <a16:creationId xmlns:a16="http://schemas.microsoft.com/office/drawing/2014/main" id="{CDF3DFF1-E335-E5A6-2D51-3E7DD1EFECE6}"/>
              </a:ext>
            </a:extLst>
          </p:cNvPr>
          <p:cNvSpPr txBox="1">
            <a:spLocks noChangeArrowheads="1"/>
          </p:cNvSpPr>
          <p:nvPr/>
        </p:nvSpPr>
        <p:spPr bwMode="auto">
          <a:xfrm>
            <a:off x="4313239" y="6245226"/>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NASA(@Wikimedia Commons.com) - granted under creative commons licence – attribution</a:t>
            </a:r>
          </a:p>
        </p:txBody>
      </p:sp>
      <p:pic>
        <p:nvPicPr>
          <p:cNvPr id="14343" name="Picture 13">
            <a:hlinkClick r:id="rId2"/>
            <a:extLst>
              <a:ext uri="{FF2B5EF4-FFF2-40B4-BE49-F238E27FC236}">
                <a16:creationId xmlns:a16="http://schemas.microsoft.com/office/drawing/2014/main" id="{E8AC6684-652C-DC4C-BC43-75CD462C2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6714" y="1446213"/>
            <a:ext cx="44291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4B4A1D30-0A3C-8111-C1FC-A54E19CADAD8}"/>
              </a:ext>
            </a:extLst>
          </p:cNvPr>
          <p:cNvSpPr/>
          <p:nvPr/>
        </p:nvSpPr>
        <p:spPr>
          <a:xfrm>
            <a:off x="5610226" y="4683125"/>
            <a:ext cx="4265613"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solidFill>
                  <a:schemeClr val="bg1"/>
                </a:solidFill>
              </a:rPr>
              <a:t>         Discover</a:t>
            </a:r>
          </a:p>
        </p:txBody>
      </p:sp>
      <p:grpSp>
        <p:nvGrpSpPr>
          <p:cNvPr id="14345" name="Question Mark Button">
            <a:extLst>
              <a:ext uri="{FF2B5EF4-FFF2-40B4-BE49-F238E27FC236}">
                <a16:creationId xmlns:a16="http://schemas.microsoft.com/office/drawing/2014/main" id="{0D4791AF-7421-E89E-05FF-16B2943F0F69}"/>
              </a:ext>
            </a:extLst>
          </p:cNvPr>
          <p:cNvGrpSpPr>
            <a:grpSpLocks/>
          </p:cNvGrpSpPr>
          <p:nvPr/>
        </p:nvGrpSpPr>
        <p:grpSpPr bwMode="auto">
          <a:xfrm>
            <a:off x="5414964" y="4505325"/>
            <a:ext cx="731837" cy="831850"/>
            <a:chOff x="569913" y="2271713"/>
            <a:chExt cx="731837" cy="831850"/>
          </a:xfrm>
        </p:grpSpPr>
        <p:sp>
          <p:nvSpPr>
            <p:cNvPr id="9" name="Question Mark">
              <a:extLst>
                <a:ext uri="{FF2B5EF4-FFF2-40B4-BE49-F238E27FC236}">
                  <a16:creationId xmlns:a16="http://schemas.microsoft.com/office/drawing/2014/main" id="{82A6ABAB-83D7-21C4-7254-4006450E12AC}"/>
                </a:ext>
              </a:extLst>
            </p:cNvPr>
            <p:cNvSpPr/>
            <p:nvPr/>
          </p:nvSpPr>
          <p:spPr>
            <a:xfrm>
              <a:off x="569913" y="2320926"/>
              <a:ext cx="731837" cy="731837"/>
            </a:xfrm>
            <a:prstGeom prst="ellipse">
              <a:avLst/>
            </a:prstGeom>
            <a:solidFill>
              <a:srgbClr val="2DB6BC"/>
            </a:solidFill>
            <a:ln w="28575">
              <a:solidFill>
                <a:srgbClr val="0091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4348" name="TextBox 12">
              <a:extLst>
                <a:ext uri="{FF2B5EF4-FFF2-40B4-BE49-F238E27FC236}">
                  <a16:creationId xmlns:a16="http://schemas.microsoft.com/office/drawing/2014/main" id="{B4A35D86-6DE0-959A-88C0-304DA3E3CDAE}"/>
                </a:ext>
              </a:extLst>
            </p:cNvPr>
            <p:cNvSpPr txBox="1">
              <a:spLocks noChangeArrowheads="1"/>
            </p:cNvSpPr>
            <p:nvPr/>
          </p:nvSpPr>
          <p:spPr bwMode="auto">
            <a:xfrm>
              <a:off x="687388" y="2271713"/>
              <a:ext cx="30806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endParaRPr lang="en-GB" altLang="en-US" sz="4800" b="1">
                <a:solidFill>
                  <a:schemeClr val="bg1"/>
                </a:solidFill>
              </a:endParaRPr>
            </a:p>
          </p:txBody>
        </p:sp>
      </p:grpSp>
      <p:pic>
        <p:nvPicPr>
          <p:cNvPr id="14346" name="Picture 15">
            <a:extLst>
              <a:ext uri="{FF2B5EF4-FFF2-40B4-BE49-F238E27FC236}">
                <a16:creationId xmlns:a16="http://schemas.microsoft.com/office/drawing/2014/main" id="{F694CB9A-9D82-BD01-8DF2-938E963026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0538" y="4673600"/>
            <a:ext cx="3921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343"/>
                                        </p:tgtEl>
                                        <p:attrNameLst>
                                          <p:attrName>style.visibility</p:attrName>
                                        </p:attrNameLst>
                                      </p:cBhvr>
                                      <p:to>
                                        <p:strVal val="visible"/>
                                      </p:to>
                                    </p:set>
                                    <p:animEffect transition="in" filter="fade">
                                      <p:cBhvr>
                                        <p:cTn id="15" dur="500"/>
                                        <p:tgtEl>
                                          <p:spTgt spid="14343"/>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14346"/>
                                        </p:tgtEl>
                                        <p:attrNameLst>
                                          <p:attrName>style.visibility</p:attrName>
                                        </p:attrNameLst>
                                      </p:cBhvr>
                                      <p:to>
                                        <p:strVal val="visible"/>
                                      </p:to>
                                    </p:set>
                                    <p:animEffect transition="in" filter="fade">
                                      <p:cBhvr>
                                        <p:cTn id="19" dur="500"/>
                                        <p:tgtEl>
                                          <p:spTgt spid="14346"/>
                                        </p:tgtEl>
                                      </p:cBhvr>
                                    </p:animEffect>
                                  </p:childTnLst>
                                </p:cTn>
                              </p:par>
                              <p:par>
                                <p:cTn id="20" presetID="10" presetClass="entr" presetSubtype="0" fill="hold" nodeType="withEffect">
                                  <p:stCondLst>
                                    <p:cond delay="0"/>
                                  </p:stCondLst>
                                  <p:childTnLst>
                                    <p:set>
                                      <p:cBhvr>
                                        <p:cTn id="21" dur="1" fill="hold">
                                          <p:stCondLst>
                                            <p:cond delay="0"/>
                                          </p:stCondLst>
                                        </p:cTn>
                                        <p:tgtEl>
                                          <p:spTgt spid="14345"/>
                                        </p:tgtEl>
                                        <p:attrNameLst>
                                          <p:attrName>style.visibility</p:attrName>
                                        </p:attrNameLst>
                                      </p:cBhvr>
                                      <p:to>
                                        <p:strVal val="visible"/>
                                      </p:to>
                                    </p:set>
                                    <p:animEffect transition="in" filter="fade">
                                      <p:cBhvr>
                                        <p:cTn id="22" dur="500"/>
                                        <p:tgtEl>
                                          <p:spTgt spid="143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E538B08-AF2F-370A-85A8-9B81B39F354D}"/>
              </a:ext>
            </a:extLst>
          </p:cNvPr>
          <p:cNvSpPr>
            <a:spLocks noGrp="1"/>
          </p:cNvSpPr>
          <p:nvPr>
            <p:ph type="title"/>
          </p:nvPr>
        </p:nvSpPr>
        <p:spPr>
          <a:xfrm>
            <a:off x="1981201" y="479426"/>
            <a:ext cx="8220075" cy="993775"/>
          </a:xfrm>
        </p:spPr>
        <p:txBody>
          <a:bodyPr/>
          <a:lstStyle/>
          <a:p>
            <a:r>
              <a:rPr lang="en-GB" altLang="en-US" sz="3600"/>
              <a:t>What Do Astronauts Eat and Drink?</a:t>
            </a:r>
          </a:p>
        </p:txBody>
      </p:sp>
      <p:sp>
        <p:nvSpPr>
          <p:cNvPr id="3" name="Rectangle: Rounded Corners 2">
            <a:extLst>
              <a:ext uri="{FF2B5EF4-FFF2-40B4-BE49-F238E27FC236}">
                <a16:creationId xmlns:a16="http://schemas.microsoft.com/office/drawing/2014/main" id="{89E3F219-E10C-252F-32F7-C915D23E26AA}"/>
              </a:ext>
            </a:extLst>
          </p:cNvPr>
          <p:cNvSpPr/>
          <p:nvPr/>
        </p:nvSpPr>
        <p:spPr>
          <a:xfrm>
            <a:off x="2198688" y="1473200"/>
            <a:ext cx="6513512" cy="1460500"/>
          </a:xfrm>
          <a:prstGeom prst="round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t>Astronauts can eat many of the same foods that you</a:t>
            </a:r>
          </a:p>
          <a:p>
            <a:pPr>
              <a:defRPr/>
            </a:pPr>
            <a:r>
              <a:rPr lang="en-GB" altLang="en-US" dirty="0"/>
              <a:t> eat at home but the way they are packaged has to </a:t>
            </a:r>
          </a:p>
          <a:p>
            <a:pPr>
              <a:defRPr/>
            </a:pPr>
            <a:r>
              <a:rPr lang="en-GB" altLang="en-US" dirty="0"/>
              <a:t>be different because food and crumbs will fly around</a:t>
            </a:r>
          </a:p>
          <a:p>
            <a:pPr>
              <a:defRPr/>
            </a:pPr>
            <a:r>
              <a:rPr lang="en-GB" altLang="en-US" dirty="0"/>
              <a:t>in zero gravity!</a:t>
            </a:r>
          </a:p>
        </p:txBody>
      </p:sp>
      <p:sp>
        <p:nvSpPr>
          <p:cNvPr id="6" name="TextBox 5">
            <a:extLst>
              <a:ext uri="{FF2B5EF4-FFF2-40B4-BE49-F238E27FC236}">
                <a16:creationId xmlns:a16="http://schemas.microsoft.com/office/drawing/2014/main" id="{891721F5-BCB8-BEF6-D799-BA761661D502}"/>
              </a:ext>
            </a:extLst>
          </p:cNvPr>
          <p:cNvSpPr txBox="1">
            <a:spLocks noChangeArrowheads="1"/>
          </p:cNvSpPr>
          <p:nvPr/>
        </p:nvSpPr>
        <p:spPr bwMode="auto">
          <a:xfrm>
            <a:off x="2198689" y="3171825"/>
            <a:ext cx="3330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Food and drink may be packaged in aluminium foil or canned. Astronauts may need to add water to food if it is freeze-dried or they may need to heat it up before they eat it. </a:t>
            </a:r>
          </a:p>
        </p:txBody>
      </p:sp>
      <p:pic>
        <p:nvPicPr>
          <p:cNvPr id="8" name="Picture 7">
            <a:extLst>
              <a:ext uri="{FF2B5EF4-FFF2-40B4-BE49-F238E27FC236}">
                <a16:creationId xmlns:a16="http://schemas.microsoft.com/office/drawing/2014/main" id="{A3664AC1-5D3A-2067-9BB0-31363C725F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9264" y="3171826"/>
            <a:ext cx="42703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0106088-B724-6B52-B187-A0B933E5F8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8301" y="1433513"/>
            <a:ext cx="18827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1">
            <a:extLst>
              <a:ext uri="{FF2B5EF4-FFF2-40B4-BE49-F238E27FC236}">
                <a16:creationId xmlns:a16="http://schemas.microsoft.com/office/drawing/2014/main" id="{3F3AF7DF-BB7F-D292-AB82-BE008A568415}"/>
              </a:ext>
            </a:extLst>
          </p:cNvPr>
          <p:cNvSpPr txBox="1">
            <a:spLocks noChangeArrowheads="1"/>
          </p:cNvSpPr>
          <p:nvPr/>
        </p:nvSpPr>
        <p:spPr bwMode="auto">
          <a:xfrm>
            <a:off x="4313239" y="6245226"/>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NASA(@Wikimedia Commons.com) - granted under creative commons licence – attribution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997_TF56410444_Win32" id="{28F79E5F-1BE5-42C9-A610-CFFA28326A1C}" vid="{D035A384-0AAF-401E-9042-89215ED03E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D10893E964C4F9642E8A123C7A80E" ma:contentTypeVersion="19" ma:contentTypeDescription="Create a new document." ma:contentTypeScope="" ma:versionID="c8125b45c53ea3b76ca71b016832cd3e">
  <xsd:schema xmlns:xsd="http://www.w3.org/2001/XMLSchema" xmlns:xs="http://www.w3.org/2001/XMLSchema" xmlns:p="http://schemas.microsoft.com/office/2006/metadata/properties" xmlns:ns2="443acf87-31f7-41b1-8158-a5f5a369d099" xmlns:ns3="d5063a69-e4da-4234-9ab7-aa2279d446b1" targetNamespace="http://schemas.microsoft.com/office/2006/metadata/properties" ma:root="true" ma:fieldsID="de46eee48c9a5fc6f066c384184319f8" ns2:_="" ns3:_="">
    <xsd:import namespace="443acf87-31f7-41b1-8158-a5f5a369d099"/>
    <xsd:import namespace="d5063a69-e4da-4234-9ab7-aa2279d446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AutoTags"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acf87-31f7-41b1-8158-a5f5a369d0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4d7b24-c812-4ab9-97de-b36a7f2967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andTime" ma:index="26" nillable="true" ma:displayName="Date and Time" ma:format="DateOnly"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5063a69-e4da-4234-9ab7-aa2279d446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7e0eec-1009-4d97-b015-635aafea8463}" ma:internalName="TaxCatchAll" ma:showField="CatchAllData" ma:web="d5063a69-e4da-4234-9ab7-aa2279d446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5063a69-e4da-4234-9ab7-aa2279d446b1" xsi:nil="true"/>
    <MediaServiceKeyPoints xmlns="443acf87-31f7-41b1-8158-a5f5a369d099" xsi:nil="true"/>
    <lcf76f155ced4ddcb4097134ff3c332f xmlns="443acf87-31f7-41b1-8158-a5f5a369d099">
      <Terms xmlns="http://schemas.microsoft.com/office/infopath/2007/PartnerControls"/>
    </lcf76f155ced4ddcb4097134ff3c332f>
    <DateandTime xmlns="443acf87-31f7-41b1-8158-a5f5a369d099" xsi:nil="true"/>
  </documentManagement>
</p:properties>
</file>

<file path=customXml/itemProps1.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2.xml><?xml version="1.0" encoding="utf-8"?>
<ds:datastoreItem xmlns:ds="http://schemas.openxmlformats.org/officeDocument/2006/customXml" ds:itemID="{FEC246AB-77E2-4634-B8F5-7032A30BE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3acf87-31f7-41b1-8158-a5f5a369d099"/>
    <ds:schemaRef ds:uri="d5063a69-e4da-4234-9ab7-aa2279d44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d5063a69-e4da-4234-9ab7-aa2279d446b1"/>
    <ds:schemaRef ds:uri="443acf87-31f7-41b1-8158-a5f5a369d099"/>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Floral flourish</Template>
  <TotalTime>79</TotalTime>
  <Words>617</Words>
  <Application>Microsoft Office PowerPoint</Application>
  <PresentationFormat>Widescreen</PresentationFormat>
  <Paragraphs>52</Paragraphs>
  <Slides>10</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Baskerville</vt:lpstr>
      <vt:lpstr>Baskerville Old Face</vt:lpstr>
      <vt:lpstr>Calibri</vt:lpstr>
      <vt:lpstr>Gill Sans Light</vt:lpstr>
      <vt:lpstr>Gill Sans Nova</vt:lpstr>
      <vt:lpstr>Gill Sans Nova Light</vt:lpstr>
      <vt:lpstr>Twinkl SemiBold</vt:lpstr>
      <vt:lpstr>Office Theme</vt:lpstr>
      <vt:lpstr>Friday Worship Song</vt:lpstr>
      <vt:lpstr>Friday Worship</vt:lpstr>
      <vt:lpstr>What is Space Day?     Space Day is a fantastic day to celebrate all things to do with aerospace, planets, stars and their observation. The day is dedicated to the extraordinary achievements and opportunities that the exploration and use of outer space bring us.</vt:lpstr>
      <vt:lpstr>PowerPoint Presentation</vt:lpstr>
      <vt:lpstr>Astronauts </vt:lpstr>
      <vt:lpstr>Astronauts </vt:lpstr>
      <vt:lpstr>Where Do Astronauts Live in Space?</vt:lpstr>
      <vt:lpstr>How Do Astronauts Sleep in Space?</vt:lpstr>
      <vt:lpstr>What Do Astronauts Eat and Drink?</vt:lpstr>
      <vt:lpstr>What Do Astronauts Eat and Drink?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Worship Song</dc:title>
  <dc:creator>Catherine Jordan</dc:creator>
  <cp:lastModifiedBy>Catherine Jordan</cp:lastModifiedBy>
  <cp:revision>4</cp:revision>
  <dcterms:created xsi:type="dcterms:W3CDTF">2024-07-17T10:57:02Z</dcterms:created>
  <dcterms:modified xsi:type="dcterms:W3CDTF">2025-03-31T14:04:05Z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0x0101001E4D10893E964C4F9642E8A123C7A80E</vt:lpwstr>
  </property>
  <property fmtid="{D5CDD505-2E9C-101B-9397-08002B2CF9AE}" pid="3" name="MediaServiceImageTags">
    <vt:lpwstr/>
  </property>
</Properties>
</file>