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747" r:id="rId6"/>
  </p:sldMasterIdLst>
  <p:notesMasterIdLst>
    <p:notesMasterId r:id="rId27"/>
  </p:notesMasterIdLst>
  <p:sldIdLst>
    <p:sldId id="259" r:id="rId7"/>
    <p:sldId id="258" r:id="rId8"/>
    <p:sldId id="352" r:id="rId9"/>
    <p:sldId id="350" r:id="rId10"/>
    <p:sldId id="351" r:id="rId11"/>
    <p:sldId id="353" r:id="rId12"/>
    <p:sldId id="338" r:id="rId13"/>
    <p:sldId id="340" r:id="rId14"/>
    <p:sldId id="339" r:id="rId15"/>
    <p:sldId id="342" r:id="rId16"/>
    <p:sldId id="344" r:id="rId17"/>
    <p:sldId id="256" r:id="rId18"/>
    <p:sldId id="341" r:id="rId19"/>
    <p:sldId id="343" r:id="rId20"/>
    <p:sldId id="346" r:id="rId21"/>
    <p:sldId id="348" r:id="rId22"/>
    <p:sldId id="349" r:id="rId23"/>
    <p:sldId id="345" r:id="rId24"/>
    <p:sldId id="347" r:id="rId25"/>
    <p:sldId id="295" r:id="rId2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9A6EE-5C76-4AFA-8D3A-9C6D303A681A}" v="46" dt="2022-02-07T13:20:31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1867" autoAdjust="0"/>
  </p:normalViewPr>
  <p:slideViewPr>
    <p:cSldViewPr snapToGrid="0">
      <p:cViewPr>
        <p:scale>
          <a:sx n="100" d="100"/>
          <a:sy n="100" d="100"/>
        </p:scale>
        <p:origin x="2656" y="-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0934-9F48-4437-853B-C963052AFFE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338B-05AD-4B6D-9CBF-0FCF6E246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0f9d0af2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90f9d0af2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6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7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8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00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1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7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2311400"/>
            <a:ext cx="3028950" cy="3157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5689072"/>
            <a:ext cx="3028950" cy="3159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34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9163050"/>
            <a:ext cx="378619" cy="4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9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112603"/>
            <a:ext cx="304800" cy="4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0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082794"/>
            <a:ext cx="295275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13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498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1996105" y="3786983"/>
            <a:ext cx="8452203" cy="16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1404320" y="2172496"/>
            <a:ext cx="8452203" cy="490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630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60337" y="2493963"/>
            <a:ext cx="6537325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036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72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4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681288" y="394408"/>
            <a:ext cx="3833812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0" y="2072924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9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683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483769" y="2217385"/>
            <a:ext cx="3031332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3483769" y="3141486"/>
            <a:ext cx="3031332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293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71475" y="2311402"/>
            <a:ext cx="3286125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771900" y="2311402"/>
            <a:ext cx="3286125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856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672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4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6367-6781-4C2D-B30F-C8EC921D1DA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bg1">
                <a:shade val="90000"/>
                <a:satMod val="3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621507" y="64205"/>
            <a:ext cx="45362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100">
              <a:solidFill>
                <a:srgbClr val="5B0091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48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07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rianmac.co.uk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875887" y="975659"/>
            <a:ext cx="5718499" cy="967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GCSE PE Practical Moderation &amp; Assessment</a:t>
            </a:r>
            <a:endParaRPr lang="en-GB" sz="32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69818-81CC-4A6E-8FE1-575438BD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34" y="3033980"/>
            <a:ext cx="6546532" cy="6624369"/>
          </a:xfrm>
          <a:ln w="15875">
            <a:solidFill>
              <a:srgbClr val="0070C0"/>
            </a:solidFill>
            <a:prstDash val="sysDash"/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50" dirty="0">
                <a:latin typeface="Century Gothic" panose="020B0502020202020204" pitchFamily="34" charset="0"/>
              </a:rPr>
              <a:t>This booklet is to help you track, monitor, evaluate and develop/improve your grades/ marks for your GCSE PE practical activities.</a:t>
            </a: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2D3D9-6622-431F-B029-09ECED8ED1EF}"/>
              </a:ext>
            </a:extLst>
          </p:cNvPr>
          <p:cNvSpPr/>
          <p:nvPr/>
        </p:nvSpPr>
        <p:spPr>
          <a:xfrm rot="20944457">
            <a:off x="153894" y="150950"/>
            <a:ext cx="1517736" cy="94739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66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KS4</a:t>
            </a:r>
            <a:r>
              <a:rPr lang="en-US" sz="9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93DF4-1936-47B7-907D-B7CE34111AAB}"/>
              </a:ext>
            </a:extLst>
          </p:cNvPr>
          <p:cNvSpPr/>
          <p:nvPr/>
        </p:nvSpPr>
        <p:spPr>
          <a:xfrm>
            <a:off x="77867" y="2122790"/>
            <a:ext cx="6702266" cy="76328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How can I improve my grades/ marks for my GCSE practical </a:t>
            </a:r>
            <a:r>
              <a:rPr lang="en-US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activities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0A8BD-605F-47CB-818A-26C092BBB29C}"/>
              </a:ext>
            </a:extLst>
          </p:cNvPr>
          <p:cNvSpPr txBox="1"/>
          <p:nvPr/>
        </p:nvSpPr>
        <p:spPr>
          <a:xfrm>
            <a:off x="4155581" y="357182"/>
            <a:ext cx="191267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PE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4A4E-C76C-4575-878A-1114175E25FD}"/>
              </a:ext>
            </a:extLst>
          </p:cNvPr>
          <p:cNvSpPr txBox="1"/>
          <p:nvPr/>
        </p:nvSpPr>
        <p:spPr>
          <a:xfrm>
            <a:off x="392968" y="8513402"/>
            <a:ext cx="3919455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NAME:</a:t>
            </a:r>
          </a:p>
          <a:p>
            <a:r>
              <a:rPr lang="en-GB" dirty="0"/>
              <a:t>CLASS:</a:t>
            </a:r>
          </a:p>
          <a:p>
            <a:r>
              <a:rPr lang="en-GB" dirty="0"/>
              <a:t>PE TEACHER :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9EE6BD4-E11C-40EA-908A-E2BFE1E9021E}"/>
              </a:ext>
            </a:extLst>
          </p:cNvPr>
          <p:cNvSpPr/>
          <p:nvPr/>
        </p:nvSpPr>
        <p:spPr>
          <a:xfrm>
            <a:off x="4637110" y="3532836"/>
            <a:ext cx="2065156" cy="1447800"/>
          </a:xfrm>
          <a:prstGeom prst="cloudCallout">
            <a:avLst>
              <a:gd name="adj1" fmla="val -88113"/>
              <a:gd name="adj2" fmla="val 62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How can I improve my competitive competition performance &amp; marks?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D84B826-342B-46BF-B89E-7797E6925F2A}"/>
              </a:ext>
            </a:extLst>
          </p:cNvPr>
          <p:cNvSpPr/>
          <p:nvPr/>
        </p:nvSpPr>
        <p:spPr>
          <a:xfrm>
            <a:off x="4566723" y="6541190"/>
            <a:ext cx="2065156" cy="1750595"/>
          </a:xfrm>
          <a:prstGeom prst="cloudCallout">
            <a:avLst>
              <a:gd name="adj1" fmla="val -98625"/>
              <a:gd name="adj2" fmla="val -519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Is my Video or moderation performance evidence good enough?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06F86EE-25FC-4414-9F89-49A982C50387}"/>
              </a:ext>
            </a:extLst>
          </p:cNvPr>
          <p:cNvSpPr/>
          <p:nvPr/>
        </p:nvSpPr>
        <p:spPr>
          <a:xfrm>
            <a:off x="316633" y="6843985"/>
            <a:ext cx="2443476" cy="1447800"/>
          </a:xfrm>
          <a:prstGeom prst="cloudCallout">
            <a:avLst>
              <a:gd name="adj1" fmla="val 61622"/>
              <a:gd name="adj2" fmla="val -730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What Activities can I be assessed in?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F4B54649-E68D-49FF-90F6-FB54DEC045AC}"/>
              </a:ext>
            </a:extLst>
          </p:cNvPr>
          <p:cNvSpPr/>
          <p:nvPr/>
        </p:nvSpPr>
        <p:spPr>
          <a:xfrm>
            <a:off x="287541" y="3484264"/>
            <a:ext cx="2065155" cy="1468736"/>
          </a:xfrm>
          <a:prstGeom prst="cloudCallout">
            <a:avLst>
              <a:gd name="adj1" fmla="val 86157"/>
              <a:gd name="adj2" fmla="val 615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100" dirty="0">
                <a:latin typeface="Century Gothic" panose="020B0502020202020204" pitchFamily="34" charset="0"/>
              </a:rPr>
              <a:t>How can I improve my skills in isolation performance  &amp; marks?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0AA53-4FA4-4E76-9BDA-DAD196ED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63" y="8487846"/>
            <a:ext cx="2580097" cy="969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B15A38-B0A8-4A8C-8F3D-D86D726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302" y="4473959"/>
            <a:ext cx="1623201" cy="2370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51096B-CBEC-46FB-801A-1B258791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724" y="89232"/>
            <a:ext cx="1669790" cy="6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Handball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528C1-9BE8-4E5D-A93F-DF95FF00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15009" y="2006770"/>
            <a:ext cx="8932284" cy="67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 Handball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D017E-90E6-4DA7-8760-5572F069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03110" y="2008745"/>
            <a:ext cx="8978093" cy="67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Association Football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A0A29-2C4B-4900-BB05-D264A871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94079" y="1985840"/>
            <a:ext cx="8932286" cy="67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Football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DA91F-E011-4FAE-B894-F8FD0DC1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21182" y="2026818"/>
            <a:ext cx="9014239" cy="67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Netball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4019A-5504-4A0E-A567-E7D86CA3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16640" y="2052964"/>
            <a:ext cx="8810006" cy="67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Netball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1FFBE-4D6C-4FB1-AFA6-EBB4C4A3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29971" y="2091808"/>
            <a:ext cx="8848687" cy="66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Athletics Field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B9693-16A4-4249-B2B1-2BD1C557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27190" y="2020808"/>
            <a:ext cx="9068115" cy="67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Athletics field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C2B28-4247-4BBB-9A28-6A0A5847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48283" y="1940046"/>
            <a:ext cx="895456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Athletics Track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A2618-8C96-46E3-8241-35530F43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81083" y="2007245"/>
            <a:ext cx="882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Sports Specifications: Athletics Track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DEDBF-A3C1-41F9-A244-3F4F8232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98013" y="1968031"/>
            <a:ext cx="8932284" cy="6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C78D-2BDA-49AF-A875-6D5D27D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" y="313823"/>
            <a:ext cx="6715625" cy="9430677"/>
          </a:xfrm>
          <a:ln w="15240">
            <a:solidFill>
              <a:schemeClr val="accent6"/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Use the checklist below to  your knowledge and understanding of the practical component of the course.</a:t>
            </a: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2361A24-8A82-4A1C-AF56-9E37D9D2E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63118"/>
              </p:ext>
            </p:extLst>
          </p:nvPr>
        </p:nvGraphicFramePr>
        <p:xfrm>
          <a:off x="209183" y="906796"/>
          <a:ext cx="6477367" cy="376680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300381">
                  <a:extLst>
                    <a:ext uri="{9D8B030D-6E8A-4147-A177-3AD203B41FA5}">
                      <a16:colId xmlns:a16="http://schemas.microsoft.com/office/drawing/2014/main" val="1698553756"/>
                    </a:ext>
                  </a:extLst>
                </a:gridCol>
                <a:gridCol w="918587">
                  <a:extLst>
                    <a:ext uri="{9D8B030D-6E8A-4147-A177-3AD203B41FA5}">
                      <a16:colId xmlns:a16="http://schemas.microsoft.com/office/drawing/2014/main" val="3769408790"/>
                    </a:ext>
                  </a:extLst>
                </a:gridCol>
                <a:gridCol w="624469">
                  <a:extLst>
                    <a:ext uri="{9D8B030D-6E8A-4147-A177-3AD203B41FA5}">
                      <a16:colId xmlns:a16="http://schemas.microsoft.com/office/drawing/2014/main" val="816382624"/>
                    </a:ext>
                  </a:extLst>
                </a:gridCol>
                <a:gridCol w="633930">
                  <a:extLst>
                    <a:ext uri="{9D8B030D-6E8A-4147-A177-3AD203B41FA5}">
                      <a16:colId xmlns:a16="http://schemas.microsoft.com/office/drawing/2014/main" val="4246365021"/>
                    </a:ext>
                  </a:extLst>
                </a:gridCol>
              </a:tblGrid>
              <a:tr h="1111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100% confident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More revision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I do not know this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241"/>
                  </a:ext>
                </a:extLst>
              </a:tr>
              <a:tr h="55089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I can identify how to improve my skills in isolation from the specification criteria?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402558843"/>
                  </a:ext>
                </a:extLst>
              </a:tr>
              <a:tr h="55089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I can identify how to improve my performance in competition from the specification criteria?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637037837"/>
                  </a:ext>
                </a:extLst>
              </a:tr>
              <a:tr h="55089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</a:rPr>
                        <a:t>I know activities I can be assessed in for GCSE PE?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63327112"/>
                  </a:ext>
                </a:extLst>
              </a:tr>
              <a:tr h="45152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why fitness is important for my practical sports performance?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489359572"/>
                  </a:ext>
                </a:extLst>
              </a:tr>
              <a:tr h="55089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why fitness testing and training is important to improve practical performance</a:t>
                      </a: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1974239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BDDDEE4-EE5B-41C1-BA34-93CD76865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3" y="6024374"/>
            <a:ext cx="6303377" cy="236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2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"/>
          <p:cNvSpPr txBox="1"/>
          <p:nvPr/>
        </p:nvSpPr>
        <p:spPr>
          <a:xfrm>
            <a:off x="190175" y="108475"/>
            <a:ext cx="6484944" cy="85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Practical Sports Overview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7" name="Google Shape;507;p52"/>
          <p:cNvGraphicFramePr/>
          <p:nvPr>
            <p:extLst>
              <p:ext uri="{D42A27DB-BD31-4B8C-83A1-F6EECF244321}">
                <p14:modId xmlns:p14="http://schemas.microsoft.com/office/powerpoint/2010/main" val="3819859286"/>
              </p:ext>
            </p:extLst>
          </p:nvPr>
        </p:nvGraphicFramePr>
        <p:xfrm>
          <a:off x="190174" y="1100750"/>
          <a:ext cx="6484945" cy="8535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Skills in Isolation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performance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Sport1: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 2: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 3: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Score(s)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Fitness Training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Complete the Fitness training exercise/ tests and record results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A57C05-BC95-4C3F-BDB8-BEDD53885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75126"/>
              </p:ext>
            </p:extLst>
          </p:nvPr>
        </p:nvGraphicFramePr>
        <p:xfrm>
          <a:off x="366555" y="1054413"/>
          <a:ext cx="6070600" cy="342609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57854">
                  <a:extLst>
                    <a:ext uri="{9D8B030D-6E8A-4147-A177-3AD203B41FA5}">
                      <a16:colId xmlns:a16="http://schemas.microsoft.com/office/drawing/2014/main" val="1698553756"/>
                    </a:ext>
                  </a:extLst>
                </a:gridCol>
                <a:gridCol w="4412746">
                  <a:extLst>
                    <a:ext uri="{9D8B030D-6E8A-4147-A177-3AD203B41FA5}">
                      <a16:colId xmlns:a16="http://schemas.microsoft.com/office/drawing/2014/main" val="3769408790"/>
                    </a:ext>
                  </a:extLst>
                </a:gridCol>
              </a:tblGrid>
              <a:tr h="317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Term 1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241"/>
                  </a:ext>
                </a:extLst>
              </a:tr>
              <a:tr h="40668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training/ test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Score/ time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402558843"/>
                  </a:ext>
                </a:extLst>
              </a:tr>
              <a:tr h="615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MSFT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637037837"/>
                  </a:ext>
                </a:extLst>
              </a:tr>
              <a:tr h="6151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200" b="1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Intermittent Test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63327112"/>
                  </a:ext>
                </a:extLst>
              </a:tr>
              <a:tr h="61513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 Run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197423901"/>
                  </a:ext>
                </a:extLst>
              </a:tr>
              <a:tr h="52412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Country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9853893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5D2076D-9B5C-4C2F-8325-D70659DB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867" y="4989224"/>
            <a:ext cx="2770346" cy="1691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0DD72-25BB-4392-B9A4-30AFCB3A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74" y="6969819"/>
            <a:ext cx="3071126" cy="1120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B752C-E875-499B-8AC3-78D0CFB44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61" y="8083990"/>
            <a:ext cx="3048264" cy="1615580"/>
          </a:xfrm>
          <a:prstGeom prst="rect">
            <a:avLst/>
          </a:prstGeom>
        </p:spPr>
      </p:pic>
      <p:pic>
        <p:nvPicPr>
          <p:cNvPr id="6" name="Picture 5" descr="A person running on a rope&#10;&#10;Description automatically generated">
            <a:extLst>
              <a:ext uri="{FF2B5EF4-FFF2-40B4-BE49-F238E27FC236}">
                <a16:creationId xmlns:a16="http://schemas.microsoft.com/office/drawing/2014/main" id="{6C16C2A3-D509-AE69-4D0E-B10D1C8CF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7" y="4870157"/>
            <a:ext cx="2117704" cy="1585904"/>
          </a:xfrm>
          <a:prstGeom prst="rect">
            <a:avLst/>
          </a:prstGeom>
        </p:spPr>
      </p:pic>
      <p:pic>
        <p:nvPicPr>
          <p:cNvPr id="11" name="Picture 10" descr="A screenshot of a test&#10;&#10;Description automatically generated">
            <a:extLst>
              <a:ext uri="{FF2B5EF4-FFF2-40B4-BE49-F238E27FC236}">
                <a16:creationId xmlns:a16="http://schemas.microsoft.com/office/drawing/2014/main" id="{1B62CB9A-F050-8112-40E6-35F569AE2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8" y="6592807"/>
            <a:ext cx="3429000" cy="28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Fitness Testing </a:t>
            </a: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Data: Complete tests and enter data then compare to normative data and enter scores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1340A6-5915-4E3D-9CCE-62C75AA6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93989"/>
              </p:ext>
            </p:extLst>
          </p:nvPr>
        </p:nvGraphicFramePr>
        <p:xfrm>
          <a:off x="91440" y="1026161"/>
          <a:ext cx="6610826" cy="8448250"/>
        </p:xfrm>
        <a:graphic>
          <a:graphicData uri="http://schemas.openxmlformats.org/drawingml/2006/table">
            <a:tbl>
              <a:tblPr firstRow="1" firstCol="1" bandRow="1"/>
              <a:tblGrid>
                <a:gridCol w="1670022">
                  <a:extLst>
                    <a:ext uri="{9D8B030D-6E8A-4147-A177-3AD203B41FA5}">
                      <a16:colId xmlns:a16="http://schemas.microsoft.com/office/drawing/2014/main" val="4164606420"/>
                    </a:ext>
                  </a:extLst>
                </a:gridCol>
                <a:gridCol w="1726649">
                  <a:extLst>
                    <a:ext uri="{9D8B030D-6E8A-4147-A177-3AD203B41FA5}">
                      <a16:colId xmlns:a16="http://schemas.microsoft.com/office/drawing/2014/main" val="3151159584"/>
                    </a:ext>
                  </a:extLst>
                </a:gridCol>
                <a:gridCol w="1071385">
                  <a:extLst>
                    <a:ext uri="{9D8B030D-6E8A-4147-A177-3AD203B41FA5}">
                      <a16:colId xmlns:a16="http://schemas.microsoft.com/office/drawing/2014/main" val="340482114"/>
                    </a:ext>
                  </a:extLst>
                </a:gridCol>
                <a:gridCol w="1071385">
                  <a:extLst>
                    <a:ext uri="{9D8B030D-6E8A-4147-A177-3AD203B41FA5}">
                      <a16:colId xmlns:a16="http://schemas.microsoft.com/office/drawing/2014/main" val="1377278311"/>
                    </a:ext>
                  </a:extLst>
                </a:gridCol>
                <a:gridCol w="1071385">
                  <a:extLst>
                    <a:ext uri="{9D8B030D-6E8A-4147-A177-3AD203B41FA5}">
                      <a16:colId xmlns:a16="http://schemas.microsoft.com/office/drawing/2014/main" val="3416561613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 PEP Baseline Test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based on normative test data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PEP Test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based on normative test data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7080"/>
                  </a:ext>
                </a:extLst>
              </a:tr>
              <a:tr h="401023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 and reach (CM)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54996"/>
                  </a:ext>
                </a:extLst>
              </a:tr>
              <a:tr h="576908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 up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many 1min)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76903"/>
                  </a:ext>
                </a:extLst>
              </a:tr>
              <a:tr h="401023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 up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many 1min)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041713"/>
                  </a:ext>
                </a:extLst>
              </a:tr>
              <a:tr h="401023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 &amp; Reach (flexibility)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697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Consecutive Tennis ball Toss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many in30 secs)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846639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Standing Long Jump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far M)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81100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*Cooper run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far M)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8072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30m sprint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(Time secs)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83735"/>
                  </a:ext>
                </a:extLst>
              </a:tr>
              <a:tr h="1002558">
                <a:tc>
                  <a:txBody>
                    <a:bodyPr/>
                    <a:lstStyle/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up Test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(How many steps in 1mins)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82923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pPr marL="588645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Illinois agility run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(Time Secs)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86254"/>
                  </a:ext>
                </a:extLst>
              </a:tr>
              <a:tr h="802046">
                <a:tc>
                  <a:txBody>
                    <a:bodyPr/>
                    <a:lstStyle/>
                    <a:p>
                      <a:pPr marL="588645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Grip Strength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88645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10" marR="5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87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32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Fitness Testing Normative data</a:t>
            </a:r>
          </a:p>
          <a:p>
            <a:pPr algn="ctr">
              <a:spcAft>
                <a:spcPts val="0"/>
              </a:spcAft>
            </a:pPr>
            <a:r>
              <a:rPr lang="en-US" sz="14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(See </a:t>
            </a:r>
            <a:r>
              <a:rPr lang="en-US" sz="14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  <a:hlinkClick r:id="rId2"/>
              </a:rPr>
              <a:t>https://www.brianmac.co.uk</a:t>
            </a:r>
            <a:r>
              <a:rPr lang="en-US" sz="14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 for further information) </a:t>
            </a:r>
            <a:endParaRPr lang="en-US" sz="14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D3553-874B-417E-957B-90CD933A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17128" y="2176000"/>
            <a:ext cx="8954570" cy="63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1074943" y="59672"/>
            <a:ext cx="4750216" cy="809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GCSE Practical Exam Activities Choice 30%  </a:t>
            </a:r>
            <a:endParaRPr lang="en-GB" sz="1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2D8C1-EE66-4E7B-A4FD-942367D2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8774" y="2815288"/>
            <a:ext cx="7458731" cy="6603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80A4B-DC04-4BEA-AD4C-EFFB8D08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8098" y="333830"/>
            <a:ext cx="143268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C78D-2BDA-49AF-A875-6D5D27D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" y="81281"/>
            <a:ext cx="6715625" cy="9663220"/>
          </a:xfrm>
          <a:ln w="15240">
            <a:solidFill>
              <a:schemeClr val="accent6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Year 10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latin typeface="Century Gothic" panose="020B0502020202020204" pitchFamily="34" charset="0"/>
              </a:rPr>
              <a:t>Practical grades &amp; DIRT feedback</a:t>
            </a:r>
          </a:p>
          <a:p>
            <a:pPr marL="0" indent="0" algn="ctr">
              <a:buNone/>
            </a:pP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100" dirty="0">
                <a:latin typeface="Century Gothic" panose="020B0502020202020204" pitchFamily="34" charset="0"/>
              </a:rPr>
              <a:t>Task: fill in marks/ grades then look at specifications – Mark with green pen areas to improve &amp; write in most relevant below in </a:t>
            </a:r>
            <a:r>
              <a:rPr lang="en-GB" sz="1100" b="1" dirty="0">
                <a:latin typeface="Century Gothic" panose="020B0502020202020204" pitchFamily="34" charset="0"/>
              </a:rPr>
              <a:t>How to improve </a:t>
            </a:r>
            <a:r>
              <a:rPr lang="en-GB" sz="1100" dirty="0">
                <a:latin typeface="Century Gothic" panose="020B0502020202020204" pitchFamily="34" charset="0"/>
              </a:rPr>
              <a:t>box below) </a:t>
            </a: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2361A24-8A82-4A1C-AF56-9E37D9D2E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098510"/>
              </p:ext>
            </p:extLst>
          </p:nvPr>
        </p:nvGraphicFramePr>
        <p:xfrm>
          <a:off x="209183" y="906795"/>
          <a:ext cx="6477367" cy="86853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06177">
                  <a:extLst>
                    <a:ext uri="{9D8B030D-6E8A-4147-A177-3AD203B41FA5}">
                      <a16:colId xmlns:a16="http://schemas.microsoft.com/office/drawing/2014/main" val="16985537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6940879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816382624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4246365021"/>
                    </a:ext>
                  </a:extLst>
                </a:gridCol>
              </a:tblGrid>
              <a:tr h="123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Term 1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in Isolation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 performance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/25</a:t>
                      </a: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Combined 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/35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241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Testing &amp; training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X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402558843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(Winter) Term1 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637037837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Handball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63327112"/>
                  </a:ext>
                </a:extLst>
              </a:tr>
              <a:tr h="73525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How to improve: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489359572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(Winter) Term 2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197423901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 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98538935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267097776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Netball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59607657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076353995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(Spring/ Summer) Term 3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7528319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Athletics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593609017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37753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C78D-2BDA-49AF-A875-6D5D27D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" y="71121"/>
            <a:ext cx="6715625" cy="9673380"/>
          </a:xfrm>
          <a:ln w="15240">
            <a:solidFill>
              <a:schemeClr val="accent6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Year 11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latin typeface="Century Gothic" panose="020B0502020202020204" pitchFamily="34" charset="0"/>
              </a:rPr>
              <a:t>Practical grades &amp; DIRT feedback</a:t>
            </a:r>
          </a:p>
          <a:p>
            <a:pPr marL="0" indent="0" algn="ctr">
              <a:buNone/>
            </a:pPr>
            <a:r>
              <a:rPr lang="en-GB" sz="1100" dirty="0">
                <a:latin typeface="Century Gothic" panose="020B0502020202020204" pitchFamily="34" charset="0"/>
              </a:rPr>
              <a:t>(Task: fill in marks/ grades then look at specifications – Mark with green pen areas to </a:t>
            </a:r>
            <a:r>
              <a:rPr lang="en-GB" sz="1400" dirty="0">
                <a:latin typeface="Century Gothic" panose="020B0502020202020204" pitchFamily="34" charset="0"/>
              </a:rPr>
              <a:t>improve </a:t>
            </a:r>
            <a:r>
              <a:rPr lang="en-GB" sz="1100" dirty="0">
                <a:latin typeface="Century Gothic" panose="020B0502020202020204" pitchFamily="34" charset="0"/>
              </a:rPr>
              <a:t>&amp; write in most relevant below in </a:t>
            </a:r>
            <a:r>
              <a:rPr lang="en-GB" sz="1100" b="1" dirty="0">
                <a:latin typeface="Century Gothic" panose="020B0502020202020204" pitchFamily="34" charset="0"/>
              </a:rPr>
              <a:t>How to improve </a:t>
            </a:r>
            <a:r>
              <a:rPr lang="en-GB" sz="1100" dirty="0">
                <a:latin typeface="Century Gothic" panose="020B0502020202020204" pitchFamily="34" charset="0"/>
              </a:rPr>
              <a:t>box below) </a:t>
            </a:r>
          </a:p>
          <a:p>
            <a:pPr marL="0" indent="0"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1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2361A24-8A82-4A1C-AF56-9E37D9D2EEA1}"/>
              </a:ext>
            </a:extLst>
          </p:cNvPr>
          <p:cNvGraphicFramePr>
            <a:graphicFrameLocks/>
          </p:cNvGraphicFramePr>
          <p:nvPr/>
        </p:nvGraphicFramePr>
        <p:xfrm>
          <a:off x="209183" y="906795"/>
          <a:ext cx="6477367" cy="86853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06177">
                  <a:extLst>
                    <a:ext uri="{9D8B030D-6E8A-4147-A177-3AD203B41FA5}">
                      <a16:colId xmlns:a16="http://schemas.microsoft.com/office/drawing/2014/main" val="16985537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6940879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816382624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4246365021"/>
                    </a:ext>
                  </a:extLst>
                </a:gridCol>
              </a:tblGrid>
              <a:tr h="123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Term 1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in Isolation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 performance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/25</a:t>
                      </a: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Combined 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/35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241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Testing &amp; training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X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402558843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(Winter) Term1 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637037837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Handball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63327112"/>
                  </a:ext>
                </a:extLst>
              </a:tr>
              <a:tr h="73525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How to improve: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489359572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(Winter) Term 2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197423901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 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98538935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267097776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Netball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59607657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076353995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(Spring/ Summer) Term 3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7528319"/>
                  </a:ext>
                </a:extLst>
              </a:tr>
              <a:tr h="610701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Athletics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593609017"/>
                  </a:ext>
                </a:extLst>
              </a:tr>
              <a:tr h="6107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How to improve: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37753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2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C78D-2BDA-49AF-A875-6D5D27D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3" y="80143"/>
            <a:ext cx="6715625" cy="9430677"/>
          </a:xfrm>
          <a:ln w="15240">
            <a:solidFill>
              <a:schemeClr val="accent6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Alternative Sports Activities Practical grades </a:t>
            </a:r>
          </a:p>
          <a:p>
            <a:pPr marL="0" indent="0">
              <a:buNone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2361A24-8A82-4A1C-AF56-9E37D9D2E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80373"/>
              </p:ext>
            </p:extLst>
          </p:nvPr>
        </p:nvGraphicFramePr>
        <p:xfrm>
          <a:off x="209183" y="906797"/>
          <a:ext cx="6477367" cy="868537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06177">
                  <a:extLst>
                    <a:ext uri="{9D8B030D-6E8A-4147-A177-3AD203B41FA5}">
                      <a16:colId xmlns:a16="http://schemas.microsoft.com/office/drawing/2014/main" val="16985537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6940879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816382624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4246365021"/>
                    </a:ext>
                  </a:extLst>
                </a:gridCol>
              </a:tblGrid>
              <a:tr h="10409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Activities Outside school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(video Evidence) 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in Isolation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 performance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/25</a:t>
                      </a: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Combined 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/35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241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402558843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637037837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Basketball 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63327112"/>
                  </a:ext>
                </a:extLst>
              </a:tr>
              <a:tr h="42278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Dance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489359572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Equestrian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197423901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Cricket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35787525"/>
                  </a:ext>
                </a:extLst>
              </a:tr>
              <a:tr h="51583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Swimming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409119592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Feedback/ Development</a:t>
                      </a: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98538935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267097776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759607657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3076353995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07528319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593609017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2377533394"/>
                  </a:ext>
                </a:extLst>
              </a:tr>
              <a:tr h="515830">
                <a:tc grid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7" marR="39617" marT="41451" marB="41451"/>
                </a:tc>
                <a:extLst>
                  <a:ext uri="{0D108BD9-81ED-4DB2-BD59-A6C34878D82A}">
                    <a16:rowId xmlns:a16="http://schemas.microsoft.com/office/drawing/2014/main" val="134868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e8ebfb-c7a4-4210-86bb-20e9c35d995f" xsi:nil="true"/>
    <SharedWithUsers xmlns="e2afa42c-b3b3-4b05-896e-cf97ec3406b8">
      <UserInfo>
        <DisplayName>Office Admin (STA Staff)</DisplayName>
        <AccountId>290</AccountId>
        <AccountType/>
      </UserInfo>
      <UserInfo>
        <DisplayName>SBE Office</DisplayName>
        <AccountId>291</AccountId>
        <AccountType/>
      </UserInfo>
      <UserInfo>
        <DisplayName>Mr Jansen (SBE)</DisplayName>
        <AccountId>285</AccountId>
        <AccountType/>
      </UserInfo>
    </SharedWithUsers>
    <RequirePractical xmlns="cfe8ebfb-c7a4-4210-86bb-20e9c35d995f" xsi:nil="true"/>
    <Reference xmlns="cfe8ebfb-c7a4-4210-86bb-20e9c35d995f" xsi:nil="true"/>
    <TaxCatchAll xmlns="e2afa42c-b3b3-4b05-896e-cf97ec3406b8" xsi:nil="true"/>
    <lcf76f155ced4ddcb4097134ff3c332f xmlns="cfe8ebfb-c7a4-4210-86bb-20e9c35d99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08D2AB3315F4FB1D0EF39FFC7B653" ma:contentTypeVersion="19" ma:contentTypeDescription="Create a new document." ma:contentTypeScope="" ma:versionID="46ccf33a4fe0860ee98726afc3ef4a42">
  <xsd:schema xmlns:xsd="http://www.w3.org/2001/XMLSchema" xmlns:xs="http://www.w3.org/2001/XMLSchema" xmlns:p="http://schemas.microsoft.com/office/2006/metadata/properties" xmlns:ns2="cfe8ebfb-c7a4-4210-86bb-20e9c35d995f" xmlns:ns3="e2afa42c-b3b3-4b05-896e-cf97ec3406b8" targetNamespace="http://schemas.microsoft.com/office/2006/metadata/properties" ma:root="true" ma:fieldsID="1bf385b33179003d6e18f200378c0797" ns2:_="" ns3:_="">
    <xsd:import namespace="cfe8ebfb-c7a4-4210-86bb-20e9c35d995f"/>
    <xsd:import namespace="e2afa42c-b3b3-4b05-896e-cf97ec340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Reference" minOccurs="0"/>
                <xsd:element ref="ns3:SharedWithUsers" minOccurs="0"/>
                <xsd:element ref="ns3:SharedWithDetails" minOccurs="0"/>
                <xsd:element ref="ns2:RequirePractical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ebfb-c7a4-4210-86bb-20e9c35d9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ference" ma:index="19" nillable="true" ma:displayName="Reference" ma:internalName="Reference">
      <xsd:simpleType>
        <xsd:restriction base="dms:Text">
          <xsd:maxLength value="255"/>
        </xsd:restriction>
      </xsd:simpleType>
    </xsd:element>
    <xsd:element name="RequirePractical" ma:index="22" nillable="true" ma:displayName="Require Practical" ma:format="Dropdown" ma:internalName="RequirePractical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b23db2-b8b9-4b42-b88d-099d99dca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fa42c-b3b3-4b05-896e-cf97ec3406b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5eb1806-bb2c-4130-bdb2-4382f647095a}" ma:internalName="TaxCatchAll" ma:showField="CatchAllData" ma:web="e2afa42c-b3b3-4b05-896e-cf97ec340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5C07C-4B3A-4DA2-AAC5-EF5A790233B5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e2afa42c-b3b3-4b05-896e-cf97ec3406b8"/>
    <ds:schemaRef ds:uri="http://purl.org/dc/dcmitype/"/>
    <ds:schemaRef ds:uri="http://purl.org/dc/terms/"/>
    <ds:schemaRef ds:uri="cfe8ebfb-c7a4-4210-86bb-20e9c35d99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DC95C0-1CD2-4EF8-9F73-3EF3CDB46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ECAD3D-7677-4A2A-A9A2-31339AB9C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8ebfb-c7a4-4210-86bb-20e9c35d995f"/>
    <ds:schemaRef ds:uri="e2afa42c-b3b3-4b05-896e-cf97ec340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</TotalTime>
  <Words>841</Words>
  <Application>Microsoft Macintosh PowerPoint</Application>
  <PresentationFormat>A4 Paper (210x297 mm)</PresentationFormat>
  <Paragraphs>427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HelloFirstieBigGulp</vt:lpstr>
      <vt:lpstr>Times New Roman</vt:lpstr>
      <vt:lpstr>Office Theme</vt:lpstr>
      <vt:lpstr>1_Blank 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Watson SBA</dc:creator>
  <cp:lastModifiedBy>emma Thornton</cp:lastModifiedBy>
  <cp:revision>91</cp:revision>
  <cp:lastPrinted>2022-02-07T13:19:05Z</cp:lastPrinted>
  <dcterms:created xsi:type="dcterms:W3CDTF">2020-05-23T19:54:26Z</dcterms:created>
  <dcterms:modified xsi:type="dcterms:W3CDTF">2024-04-18T19:01:04Z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0x010100FCC08D2AB3315F4FB1D0EF39FFC7B653</vt:lpwstr>
  </property>
  <property fmtid="{D5CDD505-2E9C-101B-9397-08002B2CF9AE}" pid="3" name="_dlc_DocIdItemGuid">
    <vt:lpwstr>bbe53790-465d-4eb7-b7ee-2c718d91f48c</vt:lpwstr>
  </property>
  <property fmtid="{D5CDD505-2E9C-101B-9397-08002B2CF9AE}" pid="4" name="Order">
    <vt:r8>5100</vt:r8>
  </property>
  <property fmtid="{D5CDD505-2E9C-101B-9397-08002B2CF9AE}" pid="5" name="_ExtendedDescription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