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90" r:id="rId2"/>
    <p:sldId id="948" r:id="rId3"/>
    <p:sldId id="1602" r:id="rId4"/>
    <p:sldId id="1563" r:id="rId5"/>
    <p:sldId id="159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45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98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88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80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4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6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1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54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59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33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CBF465-9F28-44E4-B942-13E32D604686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9F32A9-A010-452D-895D-167D6897E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43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97538D7-8626-359F-3842-FB4408A1B923}"/>
              </a:ext>
            </a:extLst>
          </p:cNvPr>
          <p:cNvSpPr/>
          <p:nvPr/>
        </p:nvSpPr>
        <p:spPr>
          <a:xfrm>
            <a:off x="3471864" y="2394192"/>
            <a:ext cx="2543175" cy="21717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Ich werde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Du </a:t>
            </a:r>
            <a:r>
              <a:rPr lang="en-GB" b="1" dirty="0" err="1">
                <a:solidFill>
                  <a:schemeClr val="tx1"/>
                </a:solidFill>
              </a:rPr>
              <a:t>wirst</a:t>
            </a:r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Er/sie/es/man </a:t>
            </a:r>
            <a:r>
              <a:rPr lang="en-GB" b="1" dirty="0" err="1">
                <a:solidFill>
                  <a:schemeClr val="tx1"/>
                </a:solidFill>
              </a:rPr>
              <a:t>wirst</a:t>
            </a:r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Wir werden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Ihr </a:t>
            </a:r>
            <a:r>
              <a:rPr lang="en-GB" b="1" dirty="0" err="1">
                <a:solidFill>
                  <a:schemeClr val="tx1"/>
                </a:solidFill>
              </a:rPr>
              <a:t>werdet</a:t>
            </a:r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Sie werden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sie werden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676783C-CAE1-A81C-420B-0FE14CD7D075}"/>
              </a:ext>
            </a:extLst>
          </p:cNvPr>
          <p:cNvSpPr/>
          <p:nvPr/>
        </p:nvSpPr>
        <p:spPr>
          <a:xfrm>
            <a:off x="833440" y="116685"/>
            <a:ext cx="1362075" cy="5238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spielen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FAA2828-4B82-1863-DFD8-95A8967048F5}"/>
              </a:ext>
            </a:extLst>
          </p:cNvPr>
          <p:cNvSpPr/>
          <p:nvPr/>
        </p:nvSpPr>
        <p:spPr>
          <a:xfrm>
            <a:off x="833440" y="6157917"/>
            <a:ext cx="1362075" cy="5238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trinken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1CAE4AD-0459-9AC2-B18A-A792FDF3EBD0}"/>
              </a:ext>
            </a:extLst>
          </p:cNvPr>
          <p:cNvSpPr/>
          <p:nvPr/>
        </p:nvSpPr>
        <p:spPr>
          <a:xfrm>
            <a:off x="8722617" y="2722804"/>
            <a:ext cx="345882" cy="16558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kaufen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CDC7B34-964B-783B-C870-9A26CC22B466}"/>
              </a:ext>
            </a:extLst>
          </p:cNvPr>
          <p:cNvSpPr/>
          <p:nvPr/>
        </p:nvSpPr>
        <p:spPr>
          <a:xfrm>
            <a:off x="142872" y="700091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Fu</a:t>
            </a:r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ßball</a:t>
            </a:r>
          </a:p>
          <a:p>
            <a:pPr algn="ctr"/>
            <a:endParaRPr lang="en-GB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E56F20F-6300-211E-9619-D7C2C195F8CC}"/>
              </a:ext>
            </a:extLst>
          </p:cNvPr>
          <p:cNvSpPr/>
          <p:nvPr/>
        </p:nvSpPr>
        <p:spPr>
          <a:xfrm>
            <a:off x="6600829" y="691468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ins Kino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32F256B-49EF-0670-1E9C-A065922BC1AE}"/>
              </a:ext>
            </a:extLst>
          </p:cNvPr>
          <p:cNvSpPr/>
          <p:nvPr/>
        </p:nvSpPr>
        <p:spPr>
          <a:xfrm>
            <a:off x="6280939" y="4615989"/>
            <a:ext cx="2614623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das </a:t>
            </a:r>
            <a:r>
              <a:rPr lang="en-GB" b="1" dirty="0" err="1">
                <a:solidFill>
                  <a:srgbClr val="0070C0"/>
                </a:solidFill>
              </a:rPr>
              <a:t>Badezimmer</a:t>
            </a:r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B9C57B7-696B-B0D0-BC7F-370438CC7A66}"/>
              </a:ext>
            </a:extLst>
          </p:cNvPr>
          <p:cNvSpPr/>
          <p:nvPr/>
        </p:nvSpPr>
        <p:spPr>
          <a:xfrm>
            <a:off x="320698" y="4516926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rgbClr val="0070C0"/>
                </a:solidFill>
              </a:rPr>
              <a:t>Limonade</a:t>
            </a:r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16AEC25-0F0D-141C-35F3-F6420766301A}"/>
              </a:ext>
            </a:extLst>
          </p:cNvPr>
          <p:cNvSpPr/>
          <p:nvPr/>
        </p:nvSpPr>
        <p:spPr>
          <a:xfrm>
            <a:off x="6096840" y="2754267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ein Handy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689D576-83D1-DB1E-B4F7-1866F6E2B22F}"/>
              </a:ext>
            </a:extLst>
          </p:cNvPr>
          <p:cNvSpPr/>
          <p:nvPr/>
        </p:nvSpPr>
        <p:spPr>
          <a:xfrm>
            <a:off x="781052" y="2722808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einen Apfel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CA7D636-2C63-1FB7-D026-BE5D9A4DF4B4}"/>
              </a:ext>
            </a:extLst>
          </p:cNvPr>
          <p:cNvSpPr/>
          <p:nvPr/>
        </p:nvSpPr>
        <p:spPr>
          <a:xfrm>
            <a:off x="129665" y="2722808"/>
            <a:ext cx="382067" cy="14213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essen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F60F09F-276D-3509-BC5F-179F3AAD28B5}"/>
              </a:ext>
            </a:extLst>
          </p:cNvPr>
          <p:cNvSpPr/>
          <p:nvPr/>
        </p:nvSpPr>
        <p:spPr>
          <a:xfrm>
            <a:off x="7277940" y="69365"/>
            <a:ext cx="1362075" cy="523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gehen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A01E83F-969B-84CB-AB3B-EE1BD23156E8}"/>
              </a:ext>
            </a:extLst>
          </p:cNvPr>
          <p:cNvSpPr/>
          <p:nvPr/>
        </p:nvSpPr>
        <p:spPr>
          <a:xfrm>
            <a:off x="3371850" y="730464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das Radio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53ECAB3-8909-BB46-A515-61FD8D72CD90}"/>
              </a:ext>
            </a:extLst>
          </p:cNvPr>
          <p:cNvSpPr/>
          <p:nvPr/>
        </p:nvSpPr>
        <p:spPr>
          <a:xfrm>
            <a:off x="3938591" y="126515"/>
            <a:ext cx="1362075" cy="523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h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ören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1A53DB42-936C-75FD-27CB-CF333FA91406}"/>
              </a:ext>
            </a:extLst>
          </p:cNvPr>
          <p:cNvSpPr/>
          <p:nvPr/>
        </p:nvSpPr>
        <p:spPr>
          <a:xfrm>
            <a:off x="7095001" y="6257943"/>
            <a:ext cx="1362075" cy="5238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tx1"/>
                </a:solidFill>
              </a:rPr>
              <a:t>putzen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39C45C4-9ADF-D629-864C-BBB3ED6BA56E}"/>
              </a:ext>
            </a:extLst>
          </p:cNvPr>
          <p:cNvSpPr/>
          <p:nvPr/>
        </p:nvSpPr>
        <p:spPr>
          <a:xfrm>
            <a:off x="3553665" y="4655934"/>
            <a:ext cx="2543175" cy="151447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die Zeitung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D27812C-CA3E-3017-A0CD-483B667AAAC9}"/>
              </a:ext>
            </a:extLst>
          </p:cNvPr>
          <p:cNvSpPr/>
          <p:nvPr/>
        </p:nvSpPr>
        <p:spPr>
          <a:xfrm>
            <a:off x="4162338" y="6257948"/>
            <a:ext cx="1362075" cy="5238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lesen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8743439-175D-0529-2089-D5A3E0BBFE76}"/>
              </a:ext>
            </a:extLst>
          </p:cNvPr>
          <p:cNvSpPr/>
          <p:nvPr/>
        </p:nvSpPr>
        <p:spPr>
          <a:xfrm rot="19363797">
            <a:off x="6039267" y="2010630"/>
            <a:ext cx="536099" cy="203796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E3EF143F-6862-D065-B890-BCD3DE00A285}"/>
              </a:ext>
            </a:extLst>
          </p:cNvPr>
          <p:cNvSpPr/>
          <p:nvPr/>
        </p:nvSpPr>
        <p:spPr>
          <a:xfrm rot="13192372">
            <a:off x="2874134" y="2143037"/>
            <a:ext cx="536099" cy="203796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99FFB23-179B-02F1-9ED0-E2AF6710FC2A}"/>
              </a:ext>
            </a:extLst>
          </p:cNvPr>
          <p:cNvSpPr/>
          <p:nvPr/>
        </p:nvSpPr>
        <p:spPr>
          <a:xfrm rot="8678582">
            <a:off x="2823643" y="4583642"/>
            <a:ext cx="536099" cy="203796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2366FB8A-4F8C-E42C-0B33-B9C5033225C7}"/>
              </a:ext>
            </a:extLst>
          </p:cNvPr>
          <p:cNvSpPr/>
          <p:nvPr/>
        </p:nvSpPr>
        <p:spPr>
          <a:xfrm rot="2316440">
            <a:off x="6092094" y="4465358"/>
            <a:ext cx="536099" cy="203796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8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7" y="1068264"/>
            <a:ext cx="3800475" cy="4345781"/>
          </a:xfrm>
        </p:spPr>
        <p:txBody>
          <a:bodyPr>
            <a:normAutofit/>
          </a:bodyPr>
          <a:lstStyle/>
          <a:p>
            <a:pPr marL="385763" indent="-385763">
              <a:buClr>
                <a:srgbClr val="0070C0"/>
              </a:buClr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Ich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sprechen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Sie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wird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radfahren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sie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essen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Ihr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werdet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kochen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arbeiten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86237" y="296121"/>
            <a:ext cx="3043238" cy="500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Ordne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diese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Sätze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53242" y="1154238"/>
            <a:ext cx="4957763" cy="434578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wirst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hören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Musik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du</a:t>
            </a: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Cola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trinken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wird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in die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Schule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gehen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um 7 Uhr / werde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aufstehen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ich</a:t>
            </a: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>
              <a:buClr>
                <a:srgbClr val="0070C0"/>
              </a:buClr>
              <a:buFont typeface="Arial" panose="020B0604020202020204" pitchFamily="34" charset="0"/>
              <a:buAutoNum type="alphaLcParenR"/>
            </a:pP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Sie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neue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kaufen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Schuhe</a:t>
            </a:r>
            <a:r>
              <a:rPr lang="en-GB" sz="2250" b="1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GB" sz="2250" b="1" dirty="0" err="1">
                <a:latin typeface="Calibri" panose="020F0502020204030204" pitchFamily="34" charset="0"/>
                <a:cs typeface="Calibri" panose="020F0502020204030204" pitchFamily="34" charset="0"/>
              </a:rPr>
              <a:t>wird</a:t>
            </a:r>
            <a:endParaRPr lang="en-GB" sz="22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8577" y="5686122"/>
            <a:ext cx="9115425" cy="500062"/>
          </a:xfrm>
          <a:prstGeom prst="rect">
            <a:avLst/>
          </a:prstGeom>
          <a:solidFill>
            <a:srgbClr val="FFFF99"/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Zusatzaufgabe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Schreib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noch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Sätze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ins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Futur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0013" y="296121"/>
            <a:ext cx="3372531" cy="500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1.Schreib auf 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17192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D38728-0BEB-D2CF-EF6D-C9E4C88711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009" y="339895"/>
          <a:ext cx="8958408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027">
                  <a:extLst>
                    <a:ext uri="{9D8B030D-6E8A-4147-A177-3AD203B41FA5}">
                      <a16:colId xmlns:a16="http://schemas.microsoft.com/office/drawing/2014/main" val="505418109"/>
                    </a:ext>
                  </a:extLst>
                </a:gridCol>
                <a:gridCol w="2619177">
                  <a:extLst>
                    <a:ext uri="{9D8B030D-6E8A-4147-A177-3AD203B41FA5}">
                      <a16:colId xmlns:a16="http://schemas.microsoft.com/office/drawing/2014/main" val="1184462352"/>
                    </a:ext>
                  </a:extLst>
                </a:gridCol>
                <a:gridCol w="2239602">
                  <a:extLst>
                    <a:ext uri="{9D8B030D-6E8A-4147-A177-3AD203B41FA5}">
                      <a16:colId xmlns:a16="http://schemas.microsoft.com/office/drawing/2014/main" val="896129438"/>
                    </a:ext>
                  </a:extLst>
                </a:gridCol>
                <a:gridCol w="2239602">
                  <a:extLst>
                    <a:ext uri="{9D8B030D-6E8A-4147-A177-3AD203B41FA5}">
                      <a16:colId xmlns:a16="http://schemas.microsoft.com/office/drawing/2014/main" val="1922780064"/>
                    </a:ext>
                  </a:extLst>
                </a:gridCol>
              </a:tblGrid>
              <a:tr h="370840">
                <a:tc rowSpan="15"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Ich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werde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Du </a:t>
                      </a:r>
                      <a:r>
                        <a:rPr lang="en-GB" sz="2200" b="1" dirty="0" err="1">
                          <a:solidFill>
                            <a:srgbClr val="FF0000"/>
                          </a:solidFill>
                        </a:rPr>
                        <a:t>wirst</a:t>
                      </a:r>
                      <a:endParaRPr lang="en-GB" sz="22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Er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wird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wird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Es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man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Man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wird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Wir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werden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Ihr </a:t>
                      </a:r>
                      <a:r>
                        <a:rPr lang="en-GB" sz="2200" b="1" dirty="0" err="1">
                          <a:solidFill>
                            <a:srgbClr val="FF0000"/>
                          </a:solidFill>
                        </a:rPr>
                        <a:t>werdet</a:t>
                      </a:r>
                      <a:endParaRPr lang="en-GB" sz="22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werden</a:t>
                      </a:r>
                    </a:p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2200" b="1" dirty="0">
                          <a:solidFill>
                            <a:srgbClr val="FF0000"/>
                          </a:solidFill>
                        </a:rPr>
                        <a:t>werden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 err="1">
                          <a:solidFill>
                            <a:srgbClr val="00B050"/>
                          </a:solidFill>
                        </a:rPr>
                        <a:t>später</a:t>
                      </a:r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B050"/>
                          </a:solidFill>
                        </a:rPr>
                        <a:t>heute Abend</a:t>
                      </a: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B050"/>
                          </a:solidFill>
                        </a:rPr>
                        <a:t>nächste Woche</a:t>
                      </a: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 err="1">
                          <a:solidFill>
                            <a:srgbClr val="00B050"/>
                          </a:solidFill>
                        </a:rPr>
                        <a:t>nächstes</a:t>
                      </a:r>
                      <a:r>
                        <a:rPr lang="en-GB" sz="2200" b="1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GB" sz="2200" b="1" dirty="0" err="1">
                          <a:solidFill>
                            <a:srgbClr val="00B050"/>
                          </a:solidFill>
                        </a:rPr>
                        <a:t>Wochenende</a:t>
                      </a:r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B050"/>
                          </a:solidFill>
                        </a:rPr>
                        <a:t>in der Zukunft</a:t>
                      </a: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endParaRPr lang="en-GB" sz="2200" b="1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B050"/>
                          </a:solidFill>
                        </a:rPr>
                        <a:t>morgen</a:t>
                      </a:r>
                    </a:p>
                    <a:p>
                      <a:pPr algn="ctr"/>
                      <a:endParaRPr lang="en-GB" sz="22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Fußball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00FF"/>
                          </a:solidFill>
                        </a:rPr>
                        <a:t>spielen.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8609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err="1">
                          <a:solidFill>
                            <a:sysClr val="windowText" lastClr="000000"/>
                          </a:solidFill>
                        </a:rPr>
                        <a:t>Computerspiele</a:t>
                      </a:r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3388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Tennis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7536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schwimmen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00FF"/>
                          </a:solidFill>
                        </a:rPr>
                        <a:t>gehen.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4184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ins Kino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3429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err="1">
                          <a:solidFill>
                            <a:sysClr val="windowText" lastClr="000000"/>
                          </a:solidFill>
                        </a:rPr>
                        <a:t>einkaufen</a:t>
                      </a:r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389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das </a:t>
                      </a:r>
                      <a:r>
                        <a:rPr lang="en-GB" sz="2200" b="0" dirty="0" err="1">
                          <a:solidFill>
                            <a:sysClr val="windowText" lastClr="000000"/>
                          </a:solidFill>
                        </a:rPr>
                        <a:t>Frühstück</a:t>
                      </a:r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00FF"/>
                          </a:solidFill>
                        </a:rPr>
                        <a:t>essen.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609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MacDonalds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5752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eine Pizza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0457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einen Film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00FF"/>
                          </a:solidFill>
                        </a:rPr>
                        <a:t>sehen.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7198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I’m a Celebrity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4298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ein </a:t>
                      </a:r>
                      <a:r>
                        <a:rPr lang="en-GB" sz="2200" b="0" dirty="0" err="1">
                          <a:solidFill>
                            <a:sysClr val="windowText" lastClr="000000"/>
                          </a:solidFill>
                        </a:rPr>
                        <a:t>Fußballspiel</a:t>
                      </a:r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4191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Hausaufgaben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GB" sz="2200" b="1" dirty="0">
                          <a:solidFill>
                            <a:srgbClr val="0000FF"/>
                          </a:solidFill>
                        </a:rPr>
                        <a:t>machen.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10062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>
                          <a:solidFill>
                            <a:sysClr val="windowText" lastClr="000000"/>
                          </a:solidFill>
                        </a:rPr>
                        <a:t>ein Tik-Tok Video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2679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2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err="1">
                          <a:solidFill>
                            <a:sysClr val="windowText" lastClr="000000"/>
                          </a:solidFill>
                        </a:rPr>
                        <a:t>Fitnesstraining</a:t>
                      </a:r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43500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C4534D-F7B3-537B-5046-850DEB0C31F1}"/>
              </a:ext>
            </a:extLst>
          </p:cNvPr>
          <p:cNvGraphicFramePr>
            <a:graphicFrameLocks noGrp="1"/>
          </p:cNvGraphicFramePr>
          <p:nvPr/>
        </p:nvGraphicFramePr>
        <p:xfrm>
          <a:off x="4539343" y="1643745"/>
          <a:ext cx="4474029" cy="365760"/>
        </p:xfrm>
        <a:graphic>
          <a:graphicData uri="http://schemas.openxmlformats.org/drawingml/2006/table">
            <a:tbl>
              <a:tblPr/>
              <a:tblGrid>
                <a:gridCol w="4474029">
                  <a:extLst>
                    <a:ext uri="{9D8B030D-6E8A-4147-A177-3AD203B41FA5}">
                      <a16:colId xmlns:a16="http://schemas.microsoft.com/office/drawing/2014/main" val="2361830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75841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CB1AA96-BACC-AEDE-2507-7F6471E38DA4}"/>
              </a:ext>
            </a:extLst>
          </p:cNvPr>
          <p:cNvGraphicFramePr>
            <a:graphicFrameLocks noGrp="1"/>
          </p:cNvGraphicFramePr>
          <p:nvPr/>
        </p:nvGraphicFramePr>
        <p:xfrm>
          <a:off x="4561111" y="2873833"/>
          <a:ext cx="4474029" cy="365760"/>
        </p:xfrm>
        <a:graphic>
          <a:graphicData uri="http://schemas.openxmlformats.org/drawingml/2006/table">
            <a:tbl>
              <a:tblPr/>
              <a:tblGrid>
                <a:gridCol w="4474029">
                  <a:extLst>
                    <a:ext uri="{9D8B030D-6E8A-4147-A177-3AD203B41FA5}">
                      <a16:colId xmlns:a16="http://schemas.microsoft.com/office/drawing/2014/main" val="2361830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75841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85FE4B-36C2-57B3-11E9-A2F786087DC1}"/>
              </a:ext>
            </a:extLst>
          </p:cNvPr>
          <p:cNvGraphicFramePr>
            <a:graphicFrameLocks noGrp="1"/>
          </p:cNvGraphicFramePr>
          <p:nvPr/>
        </p:nvGraphicFramePr>
        <p:xfrm>
          <a:off x="4561107" y="4201890"/>
          <a:ext cx="4474029" cy="365760"/>
        </p:xfrm>
        <a:graphic>
          <a:graphicData uri="http://schemas.openxmlformats.org/drawingml/2006/table">
            <a:tbl>
              <a:tblPr/>
              <a:tblGrid>
                <a:gridCol w="4474029">
                  <a:extLst>
                    <a:ext uri="{9D8B030D-6E8A-4147-A177-3AD203B41FA5}">
                      <a16:colId xmlns:a16="http://schemas.microsoft.com/office/drawing/2014/main" val="2361830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75841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6EF0C42-F9C5-015B-C098-FF0C610A1E3F}"/>
              </a:ext>
            </a:extLst>
          </p:cNvPr>
          <p:cNvGraphicFramePr>
            <a:graphicFrameLocks noGrp="1"/>
          </p:cNvGraphicFramePr>
          <p:nvPr/>
        </p:nvGraphicFramePr>
        <p:xfrm>
          <a:off x="4550213" y="5486533"/>
          <a:ext cx="4474029" cy="426720"/>
        </p:xfrm>
        <a:graphic>
          <a:graphicData uri="http://schemas.openxmlformats.org/drawingml/2006/table">
            <a:tbl>
              <a:tblPr/>
              <a:tblGrid>
                <a:gridCol w="4474029">
                  <a:extLst>
                    <a:ext uri="{9D8B030D-6E8A-4147-A177-3AD203B41FA5}">
                      <a16:colId xmlns:a16="http://schemas.microsoft.com/office/drawing/2014/main" val="2361830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22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7584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0AC5A33-C9C5-D604-6CE0-B2EAFC26B11C}"/>
              </a:ext>
            </a:extLst>
          </p:cNvPr>
          <p:cNvSpPr txBox="1"/>
          <p:nvPr/>
        </p:nvSpPr>
        <p:spPr>
          <a:xfrm>
            <a:off x="2569029" y="-32658"/>
            <a:ext cx="5508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highlight>
                  <a:srgbClr val="FFFF00"/>
                </a:highlight>
              </a:rPr>
              <a:t>Making FUTURE TENSE sentences</a:t>
            </a:r>
          </a:p>
        </p:txBody>
      </p:sp>
    </p:spTree>
    <p:extLst>
      <p:ext uri="{BB962C8B-B14F-4D97-AF65-F5344CB8AC3E}">
        <p14:creationId xmlns:p14="http://schemas.microsoft.com/office/powerpoint/2010/main" val="148883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480E43-A55C-4671-A754-8DA474A3641A}"/>
              </a:ext>
            </a:extLst>
          </p:cNvPr>
          <p:cNvSpPr txBox="1"/>
          <p:nvPr/>
        </p:nvSpPr>
        <p:spPr>
          <a:xfrm>
            <a:off x="119744" y="141516"/>
            <a:ext cx="863237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900" b="1" u="sng" dirty="0">
                <a:solidFill>
                  <a:srgbClr val="FF00FF"/>
                </a:solidFill>
                <a:latin typeface="Comic Sans MS" pitchFamily="66" charset="0"/>
              </a:rPr>
              <a:t>PROGRESS CHECK-IN:</a:t>
            </a:r>
            <a:r>
              <a:rPr lang="en-GB" sz="2900" b="1" dirty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en-GB" sz="2900" b="1" dirty="0">
                <a:solidFill>
                  <a:srgbClr val="0080FF"/>
                </a:solidFill>
                <a:latin typeface="Comic Sans MS" pitchFamily="66" charset="0"/>
              </a:rPr>
              <a:t>The Future Tense</a:t>
            </a:r>
            <a:endParaRPr lang="en-GB" sz="2900" dirty="0">
              <a:solidFill>
                <a:srgbClr val="0080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B24528-1E20-42DB-A249-D9DC21DDBBC9}"/>
              </a:ext>
            </a:extLst>
          </p:cNvPr>
          <p:cNvSpPr/>
          <p:nvPr/>
        </p:nvSpPr>
        <p:spPr>
          <a:xfrm>
            <a:off x="184728" y="803572"/>
            <a:ext cx="3084947" cy="11545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The main verb needed to form the future tense is ______________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63D7550-5B7B-40CC-BDD3-DFF647DD7CD2}"/>
              </a:ext>
            </a:extLst>
          </p:cNvPr>
          <p:cNvSpPr/>
          <p:nvPr/>
        </p:nvSpPr>
        <p:spPr>
          <a:xfrm>
            <a:off x="4285673" y="665021"/>
            <a:ext cx="4387274" cy="172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Ich _______ (I will)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Du ________ (you will)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Er _________ (he will)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Sie _______ (she will)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49F45A7-E00D-4FC7-92D5-7185B1E166CF}"/>
              </a:ext>
            </a:extLst>
          </p:cNvPr>
          <p:cNvSpPr/>
          <p:nvPr/>
        </p:nvSpPr>
        <p:spPr>
          <a:xfrm>
            <a:off x="3482109" y="1385455"/>
            <a:ext cx="600364" cy="277090"/>
          </a:xfrm>
          <a:prstGeom prst="rightArrow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7CEF7CA3-8DBC-4EFE-951F-C4A21DA5B117}"/>
              </a:ext>
            </a:extLst>
          </p:cNvPr>
          <p:cNvSpPr/>
          <p:nvPr/>
        </p:nvSpPr>
        <p:spPr>
          <a:xfrm rot="10800000">
            <a:off x="4061857" y="3763819"/>
            <a:ext cx="600364" cy="277090"/>
          </a:xfrm>
          <a:prstGeom prst="rightArrow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F84E085-9C20-42B1-B1BE-219A7AFE6940}"/>
              </a:ext>
            </a:extLst>
          </p:cNvPr>
          <p:cNvSpPr/>
          <p:nvPr/>
        </p:nvSpPr>
        <p:spPr>
          <a:xfrm>
            <a:off x="4974442" y="3094185"/>
            <a:ext cx="3777673" cy="1320800"/>
          </a:xfrm>
          <a:prstGeom prst="roundRect">
            <a:avLst/>
          </a:prstGeom>
          <a:solidFill>
            <a:srgbClr val="FFF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Infinitives usually end in ____ and go at the _______ of a sentence in the future tense.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CC3B43F-854D-4175-912D-42EDA8775233}"/>
              </a:ext>
            </a:extLst>
          </p:cNvPr>
          <p:cNvSpPr/>
          <p:nvPr/>
        </p:nvSpPr>
        <p:spPr>
          <a:xfrm rot="5400000">
            <a:off x="6428511" y="2623135"/>
            <a:ext cx="600364" cy="277090"/>
          </a:xfrm>
          <a:prstGeom prst="rightArrow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548C52-FEF4-42A7-9B23-50D46DA98E44}"/>
              </a:ext>
            </a:extLst>
          </p:cNvPr>
          <p:cNvSpPr/>
          <p:nvPr/>
        </p:nvSpPr>
        <p:spPr>
          <a:xfrm>
            <a:off x="195944" y="2056981"/>
            <a:ext cx="3084947" cy="209328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To play ______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To cook ______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To do _______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To go _______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To buy ______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36BD6495-4EBF-4E4D-A053-9EA6F43DEABC}"/>
              </a:ext>
            </a:extLst>
          </p:cNvPr>
          <p:cNvSpPr/>
          <p:nvPr/>
        </p:nvSpPr>
        <p:spPr>
          <a:xfrm rot="5400000">
            <a:off x="1050306" y="4276440"/>
            <a:ext cx="600364" cy="277090"/>
          </a:xfrm>
          <a:prstGeom prst="rightArrow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BDF4FDB6-58A5-404E-BB59-C41A5CE23F8B}"/>
              </a:ext>
            </a:extLst>
          </p:cNvPr>
          <p:cNvSpPr/>
          <p:nvPr/>
        </p:nvSpPr>
        <p:spPr>
          <a:xfrm>
            <a:off x="3798618" y="5681189"/>
            <a:ext cx="600364" cy="277090"/>
          </a:xfrm>
          <a:prstGeom prst="rightArrow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CEA364-016F-4F72-A288-9CAC806E6C3E}"/>
              </a:ext>
            </a:extLst>
          </p:cNvPr>
          <p:cNvSpPr/>
          <p:nvPr/>
        </p:nvSpPr>
        <p:spPr>
          <a:xfrm>
            <a:off x="195942" y="4922982"/>
            <a:ext cx="3415476" cy="1793504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</a:rPr>
              <a:t>ins Kino ______</a:t>
            </a:r>
          </a:p>
          <a:p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</a:rPr>
              <a:t>Fu</a:t>
            </a:r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ßball ________</a:t>
            </a:r>
          </a:p>
          <a:p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neue Schuhe ______</a:t>
            </a:r>
          </a:p>
          <a:p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Yoga ____________</a:t>
            </a:r>
          </a:p>
          <a:p>
            <a:r>
              <a:rPr lang="en-GB" b="1">
                <a:solidFill>
                  <a:schemeClr val="tx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Nudeln__________ 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C12C092-53DE-4286-BD36-B6004845692B}"/>
              </a:ext>
            </a:extLst>
          </p:cNvPr>
          <p:cNvSpPr/>
          <p:nvPr/>
        </p:nvSpPr>
        <p:spPr>
          <a:xfrm>
            <a:off x="4586183" y="4553529"/>
            <a:ext cx="4361876" cy="2162959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 will go to the cinema _________________</a:t>
            </a:r>
          </a:p>
          <a:p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She will do yoga ______________________</a:t>
            </a:r>
          </a:p>
          <a:p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will buy new shoes__________________</a:t>
            </a:r>
          </a:p>
          <a:p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 will cook pasta ______________________</a:t>
            </a:r>
          </a:p>
          <a:p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You will play football 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57458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B1B441-177F-D8A8-EE38-35863389E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7" y="-1"/>
            <a:ext cx="5591175" cy="69246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3A6095-2AD9-FF19-AE56-1A85C320E140}"/>
              </a:ext>
            </a:extLst>
          </p:cNvPr>
          <p:cNvSpPr txBox="1"/>
          <p:nvPr/>
        </p:nvSpPr>
        <p:spPr>
          <a:xfrm>
            <a:off x="295275" y="425739"/>
            <a:ext cx="2857500" cy="584775"/>
          </a:xfrm>
          <a:prstGeom prst="rect">
            <a:avLst/>
          </a:prstGeom>
          <a:solidFill>
            <a:srgbClr val="F2F9A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latin typeface="Comic Sans MS" panose="030F0702030302020204" pitchFamily="66" charset="0"/>
                <a:cs typeface="Arial" panose="020B0604020202020204" pitchFamily="34" charset="0"/>
              </a:rPr>
              <a:t>Übersetzung</a:t>
            </a:r>
            <a:r>
              <a:rPr lang="en-GB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F943A2-0E25-7251-EF87-D93353C931B1}"/>
              </a:ext>
            </a:extLst>
          </p:cNvPr>
          <p:cNvSpPr txBox="1"/>
          <p:nvPr/>
        </p:nvSpPr>
        <p:spPr>
          <a:xfrm>
            <a:off x="381000" y="1216314"/>
            <a:ext cx="2857500" cy="4031873"/>
          </a:xfrm>
          <a:prstGeom prst="rect">
            <a:avLst/>
          </a:prstGeom>
          <a:solidFill>
            <a:srgbClr val="BBC3F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How many of these future tense sentences can you and a partner translate in 10 minutes?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F4B190-1A10-FAEE-824F-145173093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794" y="5368260"/>
            <a:ext cx="1855356" cy="13897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17B799-6C35-F445-70B8-F034DDC3DE6B}"/>
              </a:ext>
            </a:extLst>
          </p:cNvPr>
          <p:cNvSpPr txBox="1"/>
          <p:nvPr/>
        </p:nvSpPr>
        <p:spPr>
          <a:xfrm>
            <a:off x="6762750" y="714375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I </a:t>
            </a:r>
            <a:r>
              <a:rPr lang="en-GB" b="1">
                <a:solidFill>
                  <a:srgbClr val="0033CC"/>
                </a:solidFill>
              </a:rPr>
              <a:t>will get </a:t>
            </a:r>
            <a:r>
              <a:rPr lang="en-GB" b="1" dirty="0">
                <a:solidFill>
                  <a:srgbClr val="0033CC"/>
                </a:solidFill>
              </a:rPr>
              <a:t>up at 9</a:t>
            </a:r>
          </a:p>
        </p:txBody>
      </p:sp>
    </p:spTree>
    <p:extLst>
      <p:ext uri="{BB962C8B-B14F-4D97-AF65-F5344CB8AC3E}">
        <p14:creationId xmlns:p14="http://schemas.microsoft.com/office/powerpoint/2010/main" val="373368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325</Words>
  <Application>Microsoft Office PowerPoint</Application>
  <PresentationFormat>On-screen Show (4:3)</PresentationFormat>
  <Paragraphs>151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 Leggatt</dc:creator>
  <cp:lastModifiedBy>P Leggatt</cp:lastModifiedBy>
  <cp:revision>1</cp:revision>
  <dcterms:created xsi:type="dcterms:W3CDTF">2025-09-16T06:30:28Z</dcterms:created>
  <dcterms:modified xsi:type="dcterms:W3CDTF">2025-09-16T06:33:19Z</dcterms:modified>
</cp:coreProperties>
</file>