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58"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9DC39-A32E-4A58-A468-90F2DD39CA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A80E8FF-0F8D-4BA4-96A3-199742138D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1B853D4-8164-4DBC-8501-42F70DBBF9F2}"/>
              </a:ext>
            </a:extLst>
          </p:cNvPr>
          <p:cNvSpPr>
            <a:spLocks noGrp="1"/>
          </p:cNvSpPr>
          <p:nvPr>
            <p:ph type="dt" sz="half" idx="10"/>
          </p:nvPr>
        </p:nvSpPr>
        <p:spPr/>
        <p:txBody>
          <a:bodyPr/>
          <a:lstStyle/>
          <a:p>
            <a:fld id="{16E6315C-151A-42E9-AE2E-7DE5EE0F88F4}" type="datetimeFigureOut">
              <a:rPr lang="en-GB" smtClean="0"/>
              <a:t>10/01/2024</a:t>
            </a:fld>
            <a:endParaRPr lang="en-GB"/>
          </a:p>
        </p:txBody>
      </p:sp>
      <p:sp>
        <p:nvSpPr>
          <p:cNvPr id="5" name="Footer Placeholder 4">
            <a:extLst>
              <a:ext uri="{FF2B5EF4-FFF2-40B4-BE49-F238E27FC236}">
                <a16:creationId xmlns:a16="http://schemas.microsoft.com/office/drawing/2014/main" id="{A7DC0D59-901D-46E9-86C0-868A913780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3CAF907-D0CE-4189-A4D5-B66326D82019}"/>
              </a:ext>
            </a:extLst>
          </p:cNvPr>
          <p:cNvSpPr>
            <a:spLocks noGrp="1"/>
          </p:cNvSpPr>
          <p:nvPr>
            <p:ph type="sldNum" sz="quarter" idx="12"/>
          </p:nvPr>
        </p:nvSpPr>
        <p:spPr/>
        <p:txBody>
          <a:bodyPr/>
          <a:lstStyle/>
          <a:p>
            <a:fld id="{DCB71B8D-742B-444E-A758-E910E1AFF84D}" type="slidenum">
              <a:rPr lang="en-GB" smtClean="0"/>
              <a:t>‹#›</a:t>
            </a:fld>
            <a:endParaRPr lang="en-GB"/>
          </a:p>
        </p:txBody>
      </p:sp>
    </p:spTree>
    <p:extLst>
      <p:ext uri="{BB962C8B-B14F-4D97-AF65-F5344CB8AC3E}">
        <p14:creationId xmlns:p14="http://schemas.microsoft.com/office/powerpoint/2010/main" val="2068392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29014-A43E-453A-9802-DABF65A0C90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FA786B0-7113-4AEA-8268-1099A6EAB46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73F99C-2C5A-47F7-B2B5-E367DA93C875}"/>
              </a:ext>
            </a:extLst>
          </p:cNvPr>
          <p:cNvSpPr>
            <a:spLocks noGrp="1"/>
          </p:cNvSpPr>
          <p:nvPr>
            <p:ph type="dt" sz="half" idx="10"/>
          </p:nvPr>
        </p:nvSpPr>
        <p:spPr/>
        <p:txBody>
          <a:bodyPr/>
          <a:lstStyle/>
          <a:p>
            <a:fld id="{16E6315C-151A-42E9-AE2E-7DE5EE0F88F4}" type="datetimeFigureOut">
              <a:rPr lang="en-GB" smtClean="0"/>
              <a:t>10/01/2024</a:t>
            </a:fld>
            <a:endParaRPr lang="en-GB"/>
          </a:p>
        </p:txBody>
      </p:sp>
      <p:sp>
        <p:nvSpPr>
          <p:cNvPr id="5" name="Footer Placeholder 4">
            <a:extLst>
              <a:ext uri="{FF2B5EF4-FFF2-40B4-BE49-F238E27FC236}">
                <a16:creationId xmlns:a16="http://schemas.microsoft.com/office/drawing/2014/main" id="{685E3F55-3ADA-4922-A9F5-A91DABC5B4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892DA7-ADFA-464E-BA70-DF2D470DE0BF}"/>
              </a:ext>
            </a:extLst>
          </p:cNvPr>
          <p:cNvSpPr>
            <a:spLocks noGrp="1"/>
          </p:cNvSpPr>
          <p:nvPr>
            <p:ph type="sldNum" sz="quarter" idx="12"/>
          </p:nvPr>
        </p:nvSpPr>
        <p:spPr/>
        <p:txBody>
          <a:bodyPr/>
          <a:lstStyle/>
          <a:p>
            <a:fld id="{DCB71B8D-742B-444E-A758-E910E1AFF84D}" type="slidenum">
              <a:rPr lang="en-GB" smtClean="0"/>
              <a:t>‹#›</a:t>
            </a:fld>
            <a:endParaRPr lang="en-GB"/>
          </a:p>
        </p:txBody>
      </p:sp>
    </p:spTree>
    <p:extLst>
      <p:ext uri="{BB962C8B-B14F-4D97-AF65-F5344CB8AC3E}">
        <p14:creationId xmlns:p14="http://schemas.microsoft.com/office/powerpoint/2010/main" val="1144830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ED8E8D-F736-49C6-9666-0828D613FB6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C82C7B2-59B2-4C4F-B74E-6E76283D5C7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FFDD62-2CCF-4D23-8BD6-A7F12534D632}"/>
              </a:ext>
            </a:extLst>
          </p:cNvPr>
          <p:cNvSpPr>
            <a:spLocks noGrp="1"/>
          </p:cNvSpPr>
          <p:nvPr>
            <p:ph type="dt" sz="half" idx="10"/>
          </p:nvPr>
        </p:nvSpPr>
        <p:spPr/>
        <p:txBody>
          <a:bodyPr/>
          <a:lstStyle/>
          <a:p>
            <a:fld id="{16E6315C-151A-42E9-AE2E-7DE5EE0F88F4}" type="datetimeFigureOut">
              <a:rPr lang="en-GB" smtClean="0"/>
              <a:t>10/01/2024</a:t>
            </a:fld>
            <a:endParaRPr lang="en-GB"/>
          </a:p>
        </p:txBody>
      </p:sp>
      <p:sp>
        <p:nvSpPr>
          <p:cNvPr id="5" name="Footer Placeholder 4">
            <a:extLst>
              <a:ext uri="{FF2B5EF4-FFF2-40B4-BE49-F238E27FC236}">
                <a16:creationId xmlns:a16="http://schemas.microsoft.com/office/drawing/2014/main" id="{EB65B5FB-AFF7-46FB-8771-DE98243AB5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5DF1279-4A20-4FFC-B24C-5DFAA415061C}"/>
              </a:ext>
            </a:extLst>
          </p:cNvPr>
          <p:cNvSpPr>
            <a:spLocks noGrp="1"/>
          </p:cNvSpPr>
          <p:nvPr>
            <p:ph type="sldNum" sz="quarter" idx="12"/>
          </p:nvPr>
        </p:nvSpPr>
        <p:spPr/>
        <p:txBody>
          <a:bodyPr/>
          <a:lstStyle/>
          <a:p>
            <a:fld id="{DCB71B8D-742B-444E-A758-E910E1AFF84D}" type="slidenum">
              <a:rPr lang="en-GB" smtClean="0"/>
              <a:t>‹#›</a:t>
            </a:fld>
            <a:endParaRPr lang="en-GB"/>
          </a:p>
        </p:txBody>
      </p:sp>
    </p:spTree>
    <p:extLst>
      <p:ext uri="{BB962C8B-B14F-4D97-AF65-F5344CB8AC3E}">
        <p14:creationId xmlns:p14="http://schemas.microsoft.com/office/powerpoint/2010/main" val="1856899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771DE-BF94-4B83-AC74-080B6C7CF1C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9AF9A78-2218-432E-8788-5AC7DE6796D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89A7333-2389-43BC-B41A-A43D39789D5D}"/>
              </a:ext>
            </a:extLst>
          </p:cNvPr>
          <p:cNvSpPr>
            <a:spLocks noGrp="1"/>
          </p:cNvSpPr>
          <p:nvPr>
            <p:ph type="dt" sz="half" idx="10"/>
          </p:nvPr>
        </p:nvSpPr>
        <p:spPr/>
        <p:txBody>
          <a:bodyPr/>
          <a:lstStyle/>
          <a:p>
            <a:fld id="{16E6315C-151A-42E9-AE2E-7DE5EE0F88F4}" type="datetimeFigureOut">
              <a:rPr lang="en-GB" smtClean="0"/>
              <a:t>10/01/2024</a:t>
            </a:fld>
            <a:endParaRPr lang="en-GB"/>
          </a:p>
        </p:txBody>
      </p:sp>
      <p:sp>
        <p:nvSpPr>
          <p:cNvPr id="5" name="Footer Placeholder 4">
            <a:extLst>
              <a:ext uri="{FF2B5EF4-FFF2-40B4-BE49-F238E27FC236}">
                <a16:creationId xmlns:a16="http://schemas.microsoft.com/office/drawing/2014/main" id="{5402EEBE-7FDA-4BE3-ADE7-A7D7A49097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3EA8A1-91C7-461D-9C2D-9B0F4BED9DDD}"/>
              </a:ext>
            </a:extLst>
          </p:cNvPr>
          <p:cNvSpPr>
            <a:spLocks noGrp="1"/>
          </p:cNvSpPr>
          <p:nvPr>
            <p:ph type="sldNum" sz="quarter" idx="12"/>
          </p:nvPr>
        </p:nvSpPr>
        <p:spPr/>
        <p:txBody>
          <a:bodyPr/>
          <a:lstStyle/>
          <a:p>
            <a:fld id="{DCB71B8D-742B-444E-A758-E910E1AFF84D}" type="slidenum">
              <a:rPr lang="en-GB" smtClean="0"/>
              <a:t>‹#›</a:t>
            </a:fld>
            <a:endParaRPr lang="en-GB"/>
          </a:p>
        </p:txBody>
      </p:sp>
    </p:spTree>
    <p:extLst>
      <p:ext uri="{BB962C8B-B14F-4D97-AF65-F5344CB8AC3E}">
        <p14:creationId xmlns:p14="http://schemas.microsoft.com/office/powerpoint/2010/main" val="4158061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65BF9-D9A6-4AB6-BD84-8C20501D9CA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B96604F-87ED-4B86-A276-1EAD5269BDC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2673D40-D89E-4701-9422-522E31C8C869}"/>
              </a:ext>
            </a:extLst>
          </p:cNvPr>
          <p:cNvSpPr>
            <a:spLocks noGrp="1"/>
          </p:cNvSpPr>
          <p:nvPr>
            <p:ph type="dt" sz="half" idx="10"/>
          </p:nvPr>
        </p:nvSpPr>
        <p:spPr/>
        <p:txBody>
          <a:bodyPr/>
          <a:lstStyle/>
          <a:p>
            <a:fld id="{16E6315C-151A-42E9-AE2E-7DE5EE0F88F4}" type="datetimeFigureOut">
              <a:rPr lang="en-GB" smtClean="0"/>
              <a:t>10/01/2024</a:t>
            </a:fld>
            <a:endParaRPr lang="en-GB"/>
          </a:p>
        </p:txBody>
      </p:sp>
      <p:sp>
        <p:nvSpPr>
          <p:cNvPr id="5" name="Footer Placeholder 4">
            <a:extLst>
              <a:ext uri="{FF2B5EF4-FFF2-40B4-BE49-F238E27FC236}">
                <a16:creationId xmlns:a16="http://schemas.microsoft.com/office/drawing/2014/main" id="{20A8A9E5-C9BC-43FE-BC43-6EF2A1F51C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604320-7568-4AF9-9E3E-83A8ADBD0B40}"/>
              </a:ext>
            </a:extLst>
          </p:cNvPr>
          <p:cNvSpPr>
            <a:spLocks noGrp="1"/>
          </p:cNvSpPr>
          <p:nvPr>
            <p:ph type="sldNum" sz="quarter" idx="12"/>
          </p:nvPr>
        </p:nvSpPr>
        <p:spPr/>
        <p:txBody>
          <a:bodyPr/>
          <a:lstStyle/>
          <a:p>
            <a:fld id="{DCB71B8D-742B-444E-A758-E910E1AFF84D}" type="slidenum">
              <a:rPr lang="en-GB" smtClean="0"/>
              <a:t>‹#›</a:t>
            </a:fld>
            <a:endParaRPr lang="en-GB"/>
          </a:p>
        </p:txBody>
      </p:sp>
    </p:spTree>
    <p:extLst>
      <p:ext uri="{BB962C8B-B14F-4D97-AF65-F5344CB8AC3E}">
        <p14:creationId xmlns:p14="http://schemas.microsoft.com/office/powerpoint/2010/main" val="1707066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7A0AA-64C4-4073-86DB-D528067FB77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CA0747B-6E49-490B-BD9D-71ED2C96F44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7E2DCE2-A1A5-4B00-90E4-8E9DB82373B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1719563-9441-426C-9525-66C4FC6BAF87}"/>
              </a:ext>
            </a:extLst>
          </p:cNvPr>
          <p:cNvSpPr>
            <a:spLocks noGrp="1"/>
          </p:cNvSpPr>
          <p:nvPr>
            <p:ph type="dt" sz="half" idx="10"/>
          </p:nvPr>
        </p:nvSpPr>
        <p:spPr/>
        <p:txBody>
          <a:bodyPr/>
          <a:lstStyle/>
          <a:p>
            <a:fld id="{16E6315C-151A-42E9-AE2E-7DE5EE0F88F4}" type="datetimeFigureOut">
              <a:rPr lang="en-GB" smtClean="0"/>
              <a:t>10/01/2024</a:t>
            </a:fld>
            <a:endParaRPr lang="en-GB"/>
          </a:p>
        </p:txBody>
      </p:sp>
      <p:sp>
        <p:nvSpPr>
          <p:cNvPr id="6" name="Footer Placeholder 5">
            <a:extLst>
              <a:ext uri="{FF2B5EF4-FFF2-40B4-BE49-F238E27FC236}">
                <a16:creationId xmlns:a16="http://schemas.microsoft.com/office/drawing/2014/main" id="{985323B2-794A-409C-80D9-D2A286C8324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89206FA-1173-41C8-BC85-18EB624C464B}"/>
              </a:ext>
            </a:extLst>
          </p:cNvPr>
          <p:cNvSpPr>
            <a:spLocks noGrp="1"/>
          </p:cNvSpPr>
          <p:nvPr>
            <p:ph type="sldNum" sz="quarter" idx="12"/>
          </p:nvPr>
        </p:nvSpPr>
        <p:spPr/>
        <p:txBody>
          <a:bodyPr/>
          <a:lstStyle/>
          <a:p>
            <a:fld id="{DCB71B8D-742B-444E-A758-E910E1AFF84D}" type="slidenum">
              <a:rPr lang="en-GB" smtClean="0"/>
              <a:t>‹#›</a:t>
            </a:fld>
            <a:endParaRPr lang="en-GB"/>
          </a:p>
        </p:txBody>
      </p:sp>
    </p:spTree>
    <p:extLst>
      <p:ext uri="{BB962C8B-B14F-4D97-AF65-F5344CB8AC3E}">
        <p14:creationId xmlns:p14="http://schemas.microsoft.com/office/powerpoint/2010/main" val="3301836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BBC6E-05C5-41CF-9AF5-603B8F47962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71ACC80-92AF-45A0-9244-646CCF2B26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08D5D35-3D38-4500-A153-36DAAC5ADFE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565A55D-1436-4F63-8434-341B5B0D7E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F8D5CC-8F98-474E-8983-DB1E96F181B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76A7F10-3E57-4004-8924-85B6F987E1F2}"/>
              </a:ext>
            </a:extLst>
          </p:cNvPr>
          <p:cNvSpPr>
            <a:spLocks noGrp="1"/>
          </p:cNvSpPr>
          <p:nvPr>
            <p:ph type="dt" sz="half" idx="10"/>
          </p:nvPr>
        </p:nvSpPr>
        <p:spPr/>
        <p:txBody>
          <a:bodyPr/>
          <a:lstStyle/>
          <a:p>
            <a:fld id="{16E6315C-151A-42E9-AE2E-7DE5EE0F88F4}" type="datetimeFigureOut">
              <a:rPr lang="en-GB" smtClean="0"/>
              <a:t>10/01/2024</a:t>
            </a:fld>
            <a:endParaRPr lang="en-GB"/>
          </a:p>
        </p:txBody>
      </p:sp>
      <p:sp>
        <p:nvSpPr>
          <p:cNvPr id="8" name="Footer Placeholder 7">
            <a:extLst>
              <a:ext uri="{FF2B5EF4-FFF2-40B4-BE49-F238E27FC236}">
                <a16:creationId xmlns:a16="http://schemas.microsoft.com/office/drawing/2014/main" id="{2FCCF6BD-FC9F-4F4D-A3A8-7D9D4D91AE7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4F451F1-5A40-467F-9F46-629BCAFA3B26}"/>
              </a:ext>
            </a:extLst>
          </p:cNvPr>
          <p:cNvSpPr>
            <a:spLocks noGrp="1"/>
          </p:cNvSpPr>
          <p:nvPr>
            <p:ph type="sldNum" sz="quarter" idx="12"/>
          </p:nvPr>
        </p:nvSpPr>
        <p:spPr/>
        <p:txBody>
          <a:bodyPr/>
          <a:lstStyle/>
          <a:p>
            <a:fld id="{DCB71B8D-742B-444E-A758-E910E1AFF84D}" type="slidenum">
              <a:rPr lang="en-GB" smtClean="0"/>
              <a:t>‹#›</a:t>
            </a:fld>
            <a:endParaRPr lang="en-GB"/>
          </a:p>
        </p:txBody>
      </p:sp>
    </p:spTree>
    <p:extLst>
      <p:ext uri="{BB962C8B-B14F-4D97-AF65-F5344CB8AC3E}">
        <p14:creationId xmlns:p14="http://schemas.microsoft.com/office/powerpoint/2010/main" val="3595484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C3417-5995-4563-8174-10A0FCAFC57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6138FCA-1857-4333-90E3-AD4649CE4BC9}"/>
              </a:ext>
            </a:extLst>
          </p:cNvPr>
          <p:cNvSpPr>
            <a:spLocks noGrp="1"/>
          </p:cNvSpPr>
          <p:nvPr>
            <p:ph type="dt" sz="half" idx="10"/>
          </p:nvPr>
        </p:nvSpPr>
        <p:spPr/>
        <p:txBody>
          <a:bodyPr/>
          <a:lstStyle/>
          <a:p>
            <a:fld id="{16E6315C-151A-42E9-AE2E-7DE5EE0F88F4}" type="datetimeFigureOut">
              <a:rPr lang="en-GB" smtClean="0"/>
              <a:t>10/01/2024</a:t>
            </a:fld>
            <a:endParaRPr lang="en-GB"/>
          </a:p>
        </p:txBody>
      </p:sp>
      <p:sp>
        <p:nvSpPr>
          <p:cNvPr id="4" name="Footer Placeholder 3">
            <a:extLst>
              <a:ext uri="{FF2B5EF4-FFF2-40B4-BE49-F238E27FC236}">
                <a16:creationId xmlns:a16="http://schemas.microsoft.com/office/drawing/2014/main" id="{617DB9AD-5487-452E-B02C-886C4D0CEC3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5567E17-B2B9-4346-B49B-36A68FC53032}"/>
              </a:ext>
            </a:extLst>
          </p:cNvPr>
          <p:cNvSpPr>
            <a:spLocks noGrp="1"/>
          </p:cNvSpPr>
          <p:nvPr>
            <p:ph type="sldNum" sz="quarter" idx="12"/>
          </p:nvPr>
        </p:nvSpPr>
        <p:spPr/>
        <p:txBody>
          <a:bodyPr/>
          <a:lstStyle/>
          <a:p>
            <a:fld id="{DCB71B8D-742B-444E-A758-E910E1AFF84D}" type="slidenum">
              <a:rPr lang="en-GB" smtClean="0"/>
              <a:t>‹#›</a:t>
            </a:fld>
            <a:endParaRPr lang="en-GB"/>
          </a:p>
        </p:txBody>
      </p:sp>
    </p:spTree>
    <p:extLst>
      <p:ext uri="{BB962C8B-B14F-4D97-AF65-F5344CB8AC3E}">
        <p14:creationId xmlns:p14="http://schemas.microsoft.com/office/powerpoint/2010/main" val="4062964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0F9CDF-6DFF-4445-89A8-D6BF6A7D55AC}"/>
              </a:ext>
            </a:extLst>
          </p:cNvPr>
          <p:cNvSpPr>
            <a:spLocks noGrp="1"/>
          </p:cNvSpPr>
          <p:nvPr>
            <p:ph type="dt" sz="half" idx="10"/>
          </p:nvPr>
        </p:nvSpPr>
        <p:spPr/>
        <p:txBody>
          <a:bodyPr/>
          <a:lstStyle/>
          <a:p>
            <a:fld id="{16E6315C-151A-42E9-AE2E-7DE5EE0F88F4}" type="datetimeFigureOut">
              <a:rPr lang="en-GB" smtClean="0"/>
              <a:t>10/01/2024</a:t>
            </a:fld>
            <a:endParaRPr lang="en-GB"/>
          </a:p>
        </p:txBody>
      </p:sp>
      <p:sp>
        <p:nvSpPr>
          <p:cNvPr id="3" name="Footer Placeholder 2">
            <a:extLst>
              <a:ext uri="{FF2B5EF4-FFF2-40B4-BE49-F238E27FC236}">
                <a16:creationId xmlns:a16="http://schemas.microsoft.com/office/drawing/2014/main" id="{CCC9528E-4350-4A69-ADA2-201F9DC5AE1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A77AD59-9CA4-4DF5-9808-EFB313ABB4B0}"/>
              </a:ext>
            </a:extLst>
          </p:cNvPr>
          <p:cNvSpPr>
            <a:spLocks noGrp="1"/>
          </p:cNvSpPr>
          <p:nvPr>
            <p:ph type="sldNum" sz="quarter" idx="12"/>
          </p:nvPr>
        </p:nvSpPr>
        <p:spPr/>
        <p:txBody>
          <a:bodyPr/>
          <a:lstStyle/>
          <a:p>
            <a:fld id="{DCB71B8D-742B-444E-A758-E910E1AFF84D}" type="slidenum">
              <a:rPr lang="en-GB" smtClean="0"/>
              <a:t>‹#›</a:t>
            </a:fld>
            <a:endParaRPr lang="en-GB"/>
          </a:p>
        </p:txBody>
      </p:sp>
    </p:spTree>
    <p:extLst>
      <p:ext uri="{BB962C8B-B14F-4D97-AF65-F5344CB8AC3E}">
        <p14:creationId xmlns:p14="http://schemas.microsoft.com/office/powerpoint/2010/main" val="2954446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92828-C41A-4148-AFFA-DACDA763D4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829C445-A8B8-46BD-BAEC-31F6BB7C4C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906FEB3-67B5-44C4-B8B7-A874525CE9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91A14D-44C3-4636-889D-414AA6FA2149}"/>
              </a:ext>
            </a:extLst>
          </p:cNvPr>
          <p:cNvSpPr>
            <a:spLocks noGrp="1"/>
          </p:cNvSpPr>
          <p:nvPr>
            <p:ph type="dt" sz="half" idx="10"/>
          </p:nvPr>
        </p:nvSpPr>
        <p:spPr/>
        <p:txBody>
          <a:bodyPr/>
          <a:lstStyle/>
          <a:p>
            <a:fld id="{16E6315C-151A-42E9-AE2E-7DE5EE0F88F4}" type="datetimeFigureOut">
              <a:rPr lang="en-GB" smtClean="0"/>
              <a:t>10/01/2024</a:t>
            </a:fld>
            <a:endParaRPr lang="en-GB"/>
          </a:p>
        </p:txBody>
      </p:sp>
      <p:sp>
        <p:nvSpPr>
          <p:cNvPr id="6" name="Footer Placeholder 5">
            <a:extLst>
              <a:ext uri="{FF2B5EF4-FFF2-40B4-BE49-F238E27FC236}">
                <a16:creationId xmlns:a16="http://schemas.microsoft.com/office/drawing/2014/main" id="{76795FAB-BCA5-4870-865D-D6DAC1F71D7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18A54C7-C6C1-4790-90A6-3C5ED759AFB8}"/>
              </a:ext>
            </a:extLst>
          </p:cNvPr>
          <p:cNvSpPr>
            <a:spLocks noGrp="1"/>
          </p:cNvSpPr>
          <p:nvPr>
            <p:ph type="sldNum" sz="quarter" idx="12"/>
          </p:nvPr>
        </p:nvSpPr>
        <p:spPr/>
        <p:txBody>
          <a:bodyPr/>
          <a:lstStyle/>
          <a:p>
            <a:fld id="{DCB71B8D-742B-444E-A758-E910E1AFF84D}" type="slidenum">
              <a:rPr lang="en-GB" smtClean="0"/>
              <a:t>‹#›</a:t>
            </a:fld>
            <a:endParaRPr lang="en-GB"/>
          </a:p>
        </p:txBody>
      </p:sp>
    </p:spTree>
    <p:extLst>
      <p:ext uri="{BB962C8B-B14F-4D97-AF65-F5344CB8AC3E}">
        <p14:creationId xmlns:p14="http://schemas.microsoft.com/office/powerpoint/2010/main" val="1951781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936E3-5DB3-4C51-9299-F1962D575D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083853E-8320-4618-BDD9-1EC2000917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a:extLst>
              <a:ext uri="{FF2B5EF4-FFF2-40B4-BE49-F238E27FC236}">
                <a16:creationId xmlns:a16="http://schemas.microsoft.com/office/drawing/2014/main" id="{AEF92998-1F22-4DF0-9BAB-89BF4AAD4C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143A85-7D8B-4740-B7DA-DE1AF44A899F}"/>
              </a:ext>
            </a:extLst>
          </p:cNvPr>
          <p:cNvSpPr>
            <a:spLocks noGrp="1"/>
          </p:cNvSpPr>
          <p:nvPr>
            <p:ph type="dt" sz="half" idx="10"/>
          </p:nvPr>
        </p:nvSpPr>
        <p:spPr/>
        <p:txBody>
          <a:bodyPr/>
          <a:lstStyle/>
          <a:p>
            <a:fld id="{16E6315C-151A-42E9-AE2E-7DE5EE0F88F4}" type="datetimeFigureOut">
              <a:rPr lang="en-GB" smtClean="0"/>
              <a:t>10/01/2024</a:t>
            </a:fld>
            <a:endParaRPr lang="en-GB"/>
          </a:p>
        </p:txBody>
      </p:sp>
      <p:sp>
        <p:nvSpPr>
          <p:cNvPr id="6" name="Footer Placeholder 5">
            <a:extLst>
              <a:ext uri="{FF2B5EF4-FFF2-40B4-BE49-F238E27FC236}">
                <a16:creationId xmlns:a16="http://schemas.microsoft.com/office/drawing/2014/main" id="{BA8A47F0-6145-4309-8532-D9C7A4C717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4E20634-6514-4BF7-A233-144576EFCBA4}"/>
              </a:ext>
            </a:extLst>
          </p:cNvPr>
          <p:cNvSpPr>
            <a:spLocks noGrp="1"/>
          </p:cNvSpPr>
          <p:nvPr>
            <p:ph type="sldNum" sz="quarter" idx="12"/>
          </p:nvPr>
        </p:nvSpPr>
        <p:spPr/>
        <p:txBody>
          <a:bodyPr/>
          <a:lstStyle/>
          <a:p>
            <a:fld id="{DCB71B8D-742B-444E-A758-E910E1AFF84D}" type="slidenum">
              <a:rPr lang="en-GB" smtClean="0"/>
              <a:t>‹#›</a:t>
            </a:fld>
            <a:endParaRPr lang="en-GB"/>
          </a:p>
        </p:txBody>
      </p:sp>
    </p:spTree>
    <p:extLst>
      <p:ext uri="{BB962C8B-B14F-4D97-AF65-F5344CB8AC3E}">
        <p14:creationId xmlns:p14="http://schemas.microsoft.com/office/powerpoint/2010/main" val="1311706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7E5778-92B7-454D-8158-7CA3A61C3B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80AA2E6-2109-415A-A518-8D8D0FFBCA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F87F23-A372-4AA5-A7CF-37051E00E9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6315C-151A-42E9-AE2E-7DE5EE0F88F4}" type="datetimeFigureOut">
              <a:rPr lang="en-GB" smtClean="0"/>
              <a:t>10/01/2024</a:t>
            </a:fld>
            <a:endParaRPr lang="en-GB"/>
          </a:p>
        </p:txBody>
      </p:sp>
      <p:sp>
        <p:nvSpPr>
          <p:cNvPr id="5" name="Footer Placeholder 4">
            <a:extLst>
              <a:ext uri="{FF2B5EF4-FFF2-40B4-BE49-F238E27FC236}">
                <a16:creationId xmlns:a16="http://schemas.microsoft.com/office/drawing/2014/main" id="{8D572159-0512-4BE9-9D6D-62C7F55342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613BF80-0024-47C1-B5A8-89FE129D2E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B71B8D-742B-444E-A758-E910E1AFF84D}" type="slidenum">
              <a:rPr lang="en-GB" smtClean="0"/>
              <a:t>‹#›</a:t>
            </a:fld>
            <a:endParaRPr lang="en-GB"/>
          </a:p>
        </p:txBody>
      </p:sp>
    </p:spTree>
    <p:extLst>
      <p:ext uri="{BB962C8B-B14F-4D97-AF65-F5344CB8AC3E}">
        <p14:creationId xmlns:p14="http://schemas.microsoft.com/office/powerpoint/2010/main" val="32701105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3">
            <a:extLst>
              <a:ext uri="{FF2B5EF4-FFF2-40B4-BE49-F238E27FC236}">
                <a16:creationId xmlns:a16="http://schemas.microsoft.com/office/drawing/2014/main" id="{6C035014-057F-3706-E4FF-545E5D29E782}"/>
              </a:ext>
            </a:extLst>
          </p:cNvPr>
          <p:cNvGraphicFramePr>
            <a:graphicFrameLocks/>
          </p:cNvGraphicFramePr>
          <p:nvPr>
            <p:extLst>
              <p:ext uri="{D42A27DB-BD31-4B8C-83A1-F6EECF244321}">
                <p14:modId xmlns:p14="http://schemas.microsoft.com/office/powerpoint/2010/main" val="1463749798"/>
              </p:ext>
            </p:extLst>
          </p:nvPr>
        </p:nvGraphicFramePr>
        <p:xfrm>
          <a:off x="323557" y="196948"/>
          <a:ext cx="11690252" cy="6581539"/>
        </p:xfrm>
        <a:graphic>
          <a:graphicData uri="http://schemas.openxmlformats.org/drawingml/2006/table">
            <a:tbl>
              <a:tblPr/>
              <a:tblGrid>
                <a:gridCol w="905234">
                  <a:extLst>
                    <a:ext uri="{9D8B030D-6E8A-4147-A177-3AD203B41FA5}">
                      <a16:colId xmlns:a16="http://schemas.microsoft.com/office/drawing/2014/main" val="2734715612"/>
                    </a:ext>
                  </a:extLst>
                </a:gridCol>
                <a:gridCol w="4967293">
                  <a:extLst>
                    <a:ext uri="{9D8B030D-6E8A-4147-A177-3AD203B41FA5}">
                      <a16:colId xmlns:a16="http://schemas.microsoft.com/office/drawing/2014/main" val="4201016827"/>
                    </a:ext>
                  </a:extLst>
                </a:gridCol>
                <a:gridCol w="5817725">
                  <a:extLst>
                    <a:ext uri="{9D8B030D-6E8A-4147-A177-3AD203B41FA5}">
                      <a16:colId xmlns:a16="http://schemas.microsoft.com/office/drawing/2014/main" val="3769068477"/>
                    </a:ext>
                  </a:extLst>
                </a:gridCol>
              </a:tblGrid>
              <a:tr h="1111463">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b"/>
                      <a:r>
                        <a:rPr lang="en-GB" sz="2800" b="0" i="0" u="none" strike="noStrike" dirty="0">
                          <a:solidFill>
                            <a:srgbClr val="000000"/>
                          </a:solidFill>
                          <a:effectLst/>
                          <a:latin typeface="Calibri" panose="020F0502020204030204" pitchFamily="34" charset="0"/>
                        </a:rPr>
                        <a:t>Questions</a:t>
                      </a:r>
                      <a:r>
                        <a:rPr lang="en-GB" sz="1100" b="0" i="0" u="none" strike="noStrike" dirty="0">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GB" sz="2800" b="0" i="0" u="none" strike="noStrike" dirty="0">
                          <a:solidFill>
                            <a:srgbClr val="000000"/>
                          </a:solidFill>
                          <a:effectLst/>
                          <a:latin typeface="Calibri" panose="020F0502020204030204" pitchFamily="34" charset="0"/>
                        </a:rPr>
                        <a:t>Answers</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772705"/>
                  </a:ext>
                </a:extLst>
              </a:tr>
              <a:tr h="1058536">
                <a:tc rowSpan="5">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2800" b="0" i="0" u="none" strike="noStrike" dirty="0">
                          <a:solidFill>
                            <a:schemeClr val="tx1"/>
                          </a:solidFill>
                          <a:effectLst/>
                          <a:latin typeface="Calibri" panose="020F0502020204030204" pitchFamily="34" charset="0"/>
                        </a:rPr>
                        <a:t>Unit B3 Tissue structure and function</a:t>
                      </a:r>
                    </a:p>
                  </a:txBody>
                  <a:tcPr marL="9525" marR="9525" marT="9525"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2060"/>
                          </a:solidFill>
                          <a:effectLst/>
                          <a:latin typeface="Calibri" panose="020F0502020204030204" pitchFamily="34" charset="0"/>
                        </a:rPr>
                        <a:t>Describe the myelin sheath  </a:t>
                      </a:r>
                    </a:p>
                    <a:p>
                      <a:pPr algn="l" fontAlgn="b"/>
                      <a:endParaRPr lang="en-GB" sz="1100" b="0" i="0" u="none" strike="noStrike" dirty="0">
                        <a:solidFill>
                          <a:srgbClr val="000000"/>
                        </a:solidFill>
                        <a:effectLst/>
                        <a:latin typeface="Calibri" panose="020F0502020204030204" pitchFamily="34" charset="0"/>
                      </a:endParaRPr>
                    </a:p>
                    <a:p>
                      <a:pPr algn="l" fontAlgn="b"/>
                      <a:endParaRPr lang="en-GB" sz="1100" b="0" i="0" u="none" strike="noStrike" dirty="0">
                        <a:solidFill>
                          <a:srgbClr val="000000"/>
                        </a:solidFill>
                        <a:effectLst/>
                        <a:latin typeface="Calibri" panose="020F0502020204030204" pitchFamily="34" charset="0"/>
                      </a:endParaRPr>
                    </a:p>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FF0000"/>
                          </a:solidFill>
                          <a:effectLst/>
                          <a:latin typeface="Calibri" panose="020F0502020204030204" pitchFamily="34" charset="0"/>
                        </a:rPr>
                        <a:t>They are made from flattened Schwann cells  , they are wrapped around the axon insulating it , there are many layers of Schwann cells </a:t>
                      </a:r>
                    </a:p>
                    <a:p>
                      <a:pPr algn="l" fontAlgn="b"/>
                      <a:endParaRPr lang="en-GB" sz="1100" b="0" i="0" u="none" strike="noStrike" dirty="0">
                        <a:solidFill>
                          <a:srgbClr val="000000"/>
                        </a:solidFill>
                        <a:effectLst/>
                        <a:latin typeface="Calibri" panose="020F0502020204030204" pitchFamily="34" charset="0"/>
                      </a:endParaRPr>
                    </a:p>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9814190"/>
                  </a:ext>
                </a:extLst>
              </a:tr>
              <a:tr h="1058536">
                <a:tc vMerge="1">
                  <a:txBody>
                    <a:bodyPr/>
                    <a:lstStyle/>
                    <a:p>
                      <a:endParaRPr lang="en-GB"/>
                    </a:p>
                  </a:txBody>
                  <a:tcPr/>
                </a:tc>
                <a:tc>
                  <a:txBody>
                    <a:bodyPr/>
                    <a:lstStyle/>
                    <a:p>
                      <a:pPr algn="l" fontAlgn="b"/>
                      <a:endParaRPr lang="en-US" sz="1100" b="0" i="0" kern="1200" dirty="0">
                        <a:solidFill>
                          <a:schemeClr val="tx1"/>
                        </a:solidFill>
                        <a:effectLst/>
                        <a:latin typeface="Calibri" panose="020F0502020204030204" pitchFamily="34" charset="0"/>
                        <a:ea typeface="+mn-ea"/>
                        <a:cs typeface="Calibri" panose="020F0502020204030204" pitchFamily="34" charset="0"/>
                      </a:endParaRPr>
                    </a:p>
                    <a:p>
                      <a:pPr algn="l" fontAlgn="b"/>
                      <a:endParaRPr lang="en-US" sz="1100" b="0" i="0" kern="1200" dirty="0">
                        <a:solidFill>
                          <a:schemeClr val="tx1"/>
                        </a:solidFill>
                        <a:effectLst/>
                        <a:latin typeface="Calibri" panose="020F0502020204030204" pitchFamily="34" charset="0"/>
                        <a:ea typeface="+mn-ea"/>
                        <a:cs typeface="Calibri" panose="020F0502020204030204" pitchFamily="34" charset="0"/>
                      </a:endParaRPr>
                    </a:p>
                    <a:p>
                      <a:pPr algn="l" fontAlgn="b"/>
                      <a:r>
                        <a:rPr lang="en-US" sz="1100" b="0" i="0" kern="1200" dirty="0">
                          <a:solidFill>
                            <a:srgbClr val="002060"/>
                          </a:solidFill>
                          <a:effectLst/>
                          <a:latin typeface="Calibri" panose="020F0502020204030204" pitchFamily="34" charset="0"/>
                          <a:ea typeface="+mn-ea"/>
                          <a:cs typeface="Calibri" panose="020F0502020204030204" pitchFamily="34" charset="0"/>
                        </a:rPr>
                        <a:t>Explain why the speed of conduction is slower in non-myelinated </a:t>
                      </a:r>
                      <a:r>
                        <a:rPr lang="en-US" sz="1100" b="0" i="0" kern="1200" dirty="0" err="1">
                          <a:solidFill>
                            <a:srgbClr val="002060"/>
                          </a:solidFill>
                          <a:effectLst/>
                          <a:latin typeface="Calibri" panose="020F0502020204030204" pitchFamily="34" charset="0"/>
                          <a:ea typeface="+mn-ea"/>
                          <a:cs typeface="Calibri" panose="020F0502020204030204" pitchFamily="34" charset="0"/>
                        </a:rPr>
                        <a:t>neurones</a:t>
                      </a:r>
                      <a:r>
                        <a:rPr lang="en-US" sz="1100" b="0" i="0" kern="1200" dirty="0">
                          <a:solidFill>
                            <a:srgbClr val="002060"/>
                          </a:solidFill>
                          <a:effectLst/>
                          <a:latin typeface="Calibri" panose="020F0502020204030204" pitchFamily="34" charset="0"/>
                          <a:ea typeface="+mn-ea"/>
                          <a:cs typeface="Calibri" panose="020F0502020204030204" pitchFamily="34" charset="0"/>
                        </a:rPr>
                        <a:t> than in myelinated </a:t>
                      </a:r>
                      <a:r>
                        <a:rPr lang="en-US" sz="1100" b="0" i="0" kern="1200" dirty="0" err="1">
                          <a:solidFill>
                            <a:srgbClr val="002060"/>
                          </a:solidFill>
                          <a:effectLst/>
                          <a:latin typeface="Calibri" panose="020F0502020204030204" pitchFamily="34" charset="0"/>
                          <a:ea typeface="+mn-ea"/>
                          <a:cs typeface="Calibri" panose="020F0502020204030204" pitchFamily="34" charset="0"/>
                        </a:rPr>
                        <a:t>neurones</a:t>
                      </a:r>
                      <a:r>
                        <a:rPr lang="en-GB" sz="1100" b="0" i="0" u="none" strike="noStrike" dirty="0">
                          <a:solidFill>
                            <a:srgbClr val="002060"/>
                          </a:solidFill>
                          <a:effectLst/>
                          <a:latin typeface="Calibri" panose="020F0502020204030204" pitchFamily="34" charset="0"/>
                          <a:cs typeface="Calibri" panose="020F0502020204030204" pitchFamily="34" charset="0"/>
                        </a:rPr>
                        <a:t> </a:t>
                      </a:r>
                    </a:p>
                    <a:p>
                      <a:pPr algn="l" fontAlgn="b"/>
                      <a:endParaRPr lang="en-GB" sz="1100" b="0" i="0" u="none" strike="noStrike" dirty="0">
                        <a:solidFill>
                          <a:srgbClr val="000000"/>
                        </a:solidFill>
                        <a:effectLst/>
                        <a:latin typeface="Calibri" panose="020F0502020204030204" pitchFamily="34" charset="0"/>
                        <a:cs typeface="Calibri" panose="020F0502020204030204" pitchFamily="34" charset="0"/>
                      </a:endParaRPr>
                    </a:p>
                    <a:p>
                      <a:pPr algn="l" fontAlgn="b"/>
                      <a:endParaRPr lang="en-GB" sz="1100" b="0"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FF0000"/>
                          </a:solidFill>
                          <a:effectLst/>
                          <a:latin typeface="Calibri" panose="020F0502020204030204" pitchFamily="34" charset="0"/>
                        </a:rPr>
                        <a:t>Due to a lack of myelin and therefore insulation, this causes a loss of ions and causes the reduction in an electrochemical gradient , this means less action potentials </a:t>
                      </a:r>
                    </a:p>
                    <a:p>
                      <a:pPr algn="l" fontAlgn="b"/>
                      <a:endParaRPr lang="en-GB" sz="1100" b="0" i="0" u="none" strike="noStrike" dirty="0">
                        <a:solidFill>
                          <a:srgbClr val="000000"/>
                        </a:solidFill>
                        <a:effectLst/>
                        <a:latin typeface="Calibri" panose="020F0502020204030204" pitchFamily="34" charset="0"/>
                      </a:endParaRPr>
                    </a:p>
                    <a:p>
                      <a:pPr algn="l" fontAlgn="b"/>
                      <a:r>
                        <a:rPr lang="en-GB"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5011703"/>
                  </a:ext>
                </a:extLst>
              </a:tr>
              <a:tr h="1058536">
                <a:tc vMerge="1">
                  <a:txBody>
                    <a:bodyPr/>
                    <a:lstStyle/>
                    <a:p>
                      <a:endParaRPr lang="en-GB"/>
                    </a:p>
                  </a:txBody>
                  <a:tcPr/>
                </a:tc>
                <a:tc>
                  <a:txBody>
                    <a:bodyPr/>
                    <a:lstStyle/>
                    <a:p>
                      <a:pPr algn="l" fontAlgn="b"/>
                      <a:r>
                        <a:rPr lang="en-GB" sz="1100" b="0" i="0" u="none" strike="noStrike" dirty="0">
                          <a:solidFill>
                            <a:srgbClr val="002060"/>
                          </a:solidFill>
                          <a:effectLst/>
                          <a:latin typeface="Calibri" panose="020F0502020204030204" pitchFamily="34" charset="0"/>
                        </a:rPr>
                        <a:t>List the factors that affect speed of an action potential in a human. </a:t>
                      </a:r>
                    </a:p>
                    <a:p>
                      <a:pPr algn="l" fontAlgn="b"/>
                      <a:endParaRPr lang="en-GB" sz="1100" b="0" i="0" u="none" strike="noStrike" dirty="0">
                        <a:solidFill>
                          <a:srgbClr val="000000"/>
                        </a:solidFill>
                        <a:effectLst/>
                        <a:latin typeface="Calibri" panose="020F0502020204030204" pitchFamily="34" charset="0"/>
                      </a:endParaRPr>
                    </a:p>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FF0000"/>
                          </a:solidFill>
                          <a:effectLst/>
                          <a:latin typeface="Calibri" panose="020F0502020204030204" pitchFamily="34" charset="0"/>
                        </a:rPr>
                        <a:t>Axon diameter – the larger the axon the faster the conduction  </a:t>
                      </a:r>
                    </a:p>
                    <a:p>
                      <a:pPr algn="l" fontAlgn="b"/>
                      <a:r>
                        <a:rPr lang="en-GB" sz="1100" b="0" i="0" u="none" strike="noStrike" dirty="0">
                          <a:solidFill>
                            <a:srgbClr val="FF0000"/>
                          </a:solidFill>
                          <a:effectLst/>
                          <a:latin typeface="Calibri" panose="020F0502020204030204" pitchFamily="34" charset="0"/>
                        </a:rPr>
                        <a:t>Myelination – nerve impulses travel faster in myelinated neurones  </a:t>
                      </a:r>
                    </a:p>
                    <a:p>
                      <a:pPr algn="l" fontAlgn="b"/>
                      <a:r>
                        <a:rPr lang="en-GB" sz="1100" b="0" i="0" u="none" strike="noStrike" dirty="0">
                          <a:solidFill>
                            <a:srgbClr val="FF0000"/>
                          </a:solidFill>
                          <a:effectLst/>
                          <a:latin typeface="Calibri" panose="020F0502020204030204" pitchFamily="34" charset="0"/>
                        </a:rPr>
                        <a:t>Number of synapses – fewer synapses means faster conductions </a:t>
                      </a:r>
                    </a:p>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09125732"/>
                  </a:ext>
                </a:extLst>
              </a:tr>
              <a:tr h="1058536">
                <a:tc vMerge="1">
                  <a:txBody>
                    <a:bodyPr/>
                    <a:lstStyle/>
                    <a:p>
                      <a:endParaRPr lang="en-GB"/>
                    </a:p>
                  </a:txBody>
                  <a:tcPr/>
                </a:tc>
                <a:tc>
                  <a:txBody>
                    <a:bodyPr/>
                    <a:lstStyle/>
                    <a:p>
                      <a:pPr algn="l" fontAlgn="b"/>
                      <a:r>
                        <a:rPr lang="en-GB" sz="1100" b="0" i="0" u="none" strike="noStrike" dirty="0">
                          <a:solidFill>
                            <a:srgbClr val="002060"/>
                          </a:solidFill>
                          <a:effectLst/>
                          <a:latin typeface="Calibri" panose="020F0502020204030204" pitchFamily="34" charset="0"/>
                        </a:rPr>
                        <a:t>Define and explain the following terms :</a:t>
                      </a:r>
                    </a:p>
                    <a:p>
                      <a:pPr marL="171450" indent="-171450" algn="l" fontAlgn="b">
                        <a:buFont typeface="Arial" panose="020B0604020202020204" pitchFamily="34" charset="0"/>
                        <a:buChar char="•"/>
                      </a:pPr>
                      <a:r>
                        <a:rPr lang="en-GB" sz="1100" b="0" i="0" u="none" strike="noStrike" dirty="0">
                          <a:solidFill>
                            <a:srgbClr val="002060"/>
                          </a:solidFill>
                          <a:effectLst/>
                          <a:latin typeface="Calibri" panose="020F0502020204030204" pitchFamily="34" charset="0"/>
                        </a:rPr>
                        <a:t>Resting potential </a:t>
                      </a:r>
                    </a:p>
                    <a:p>
                      <a:pPr marL="171450" indent="-171450" algn="l" fontAlgn="b">
                        <a:buFont typeface="Arial" panose="020B0604020202020204" pitchFamily="34" charset="0"/>
                        <a:buChar char="•"/>
                      </a:pPr>
                      <a:r>
                        <a:rPr lang="en-GB" sz="1100" b="0" i="0" u="none" strike="noStrike" dirty="0">
                          <a:solidFill>
                            <a:srgbClr val="002060"/>
                          </a:solidFill>
                          <a:effectLst/>
                          <a:latin typeface="Calibri" panose="020F0502020204030204" pitchFamily="34" charset="0"/>
                        </a:rPr>
                        <a:t>Depolarisation</a:t>
                      </a:r>
                    </a:p>
                    <a:p>
                      <a:pPr marL="171450" indent="-171450" algn="l" fontAlgn="b">
                        <a:buFont typeface="Arial" panose="020B0604020202020204" pitchFamily="34" charset="0"/>
                        <a:buChar char="•"/>
                      </a:pPr>
                      <a:r>
                        <a:rPr lang="en-GB" sz="1100" b="0" i="0" u="none" strike="noStrike" dirty="0">
                          <a:solidFill>
                            <a:srgbClr val="002060"/>
                          </a:solidFill>
                          <a:effectLst/>
                          <a:latin typeface="Calibri" panose="020F0502020204030204" pitchFamily="34" charset="0"/>
                        </a:rPr>
                        <a:t>Repolarisation </a:t>
                      </a:r>
                    </a:p>
                    <a:p>
                      <a:pPr marL="171450" indent="-171450" algn="l" fontAlgn="b">
                        <a:buFont typeface="Arial" panose="020B0604020202020204" pitchFamily="34" charset="0"/>
                        <a:buChar char="•"/>
                      </a:pPr>
                      <a:r>
                        <a:rPr lang="en-GB" sz="1100" b="0" i="0" u="none" strike="noStrike" dirty="0">
                          <a:solidFill>
                            <a:srgbClr val="002060"/>
                          </a:solidFill>
                          <a:effectLst/>
                          <a:latin typeface="Calibri" panose="020F0502020204030204" pitchFamily="34" charset="0"/>
                        </a:rPr>
                        <a:t>Hyperpolarisation  </a:t>
                      </a:r>
                    </a:p>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FF0000"/>
                          </a:solidFill>
                          <a:effectLst/>
                          <a:latin typeface="Calibri" panose="020F0502020204030204" pitchFamily="34" charset="0"/>
                        </a:rPr>
                        <a:t>Resting potential is between -60 and -70mV </a:t>
                      </a:r>
                    </a:p>
                    <a:p>
                      <a:pPr algn="l" fontAlgn="b"/>
                      <a:r>
                        <a:rPr lang="en-GB" sz="1100" b="0" i="0" u="none" strike="noStrike" dirty="0">
                          <a:solidFill>
                            <a:srgbClr val="FF0000"/>
                          </a:solidFill>
                          <a:effectLst/>
                          <a:latin typeface="Calibri" panose="020F0502020204030204" pitchFamily="34" charset="0"/>
                        </a:rPr>
                        <a:t>Depolarisation – Na+ gates open , Na+ diffuses into the neurone , Na+ gates open voltage change from -60mV to + 40mV</a:t>
                      </a:r>
                    </a:p>
                    <a:p>
                      <a:pPr algn="l" fontAlgn="b"/>
                      <a:r>
                        <a:rPr lang="en-GB" sz="1100" b="0" i="0" u="none" strike="noStrike" dirty="0">
                          <a:solidFill>
                            <a:srgbClr val="FF0000"/>
                          </a:solidFill>
                          <a:effectLst/>
                          <a:latin typeface="Calibri" panose="020F0502020204030204" pitchFamily="34" charset="0"/>
                        </a:rPr>
                        <a:t>Repolarisation – K+ gates open , K+ diffuses out of the cell taking the positive change with it , K+ gates close </a:t>
                      </a:r>
                    </a:p>
                    <a:p>
                      <a:pPr algn="l" fontAlgn="b"/>
                      <a:r>
                        <a:rPr lang="en-GB" sz="1100" b="0" i="0" u="none" strike="noStrike" dirty="0">
                          <a:solidFill>
                            <a:srgbClr val="FF0000"/>
                          </a:solidFill>
                          <a:effectLst/>
                          <a:latin typeface="Calibri" panose="020F0502020204030204" pitchFamily="34" charset="0"/>
                        </a:rPr>
                        <a:t>Hyperpolarisation – K+ move back into the cell attracted by the negative charge voltage decreases to beyond -70mV.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99723224"/>
                  </a:ext>
                </a:extLst>
              </a:tr>
              <a:tr h="1111463">
                <a:tc vMerge="1">
                  <a:txBody>
                    <a:bodyPr/>
                    <a:lstStyle/>
                    <a:p>
                      <a:endParaRPr lang="en-GB"/>
                    </a:p>
                  </a:txBody>
                  <a:tcPr/>
                </a:tc>
                <a:tc>
                  <a:txBody>
                    <a:bodyPr/>
                    <a:lstStyle/>
                    <a:p>
                      <a:pPr algn="l" fontAlgn="b"/>
                      <a:r>
                        <a:rPr lang="en-GB" sz="1100" b="0" i="0" u="none" strike="noStrike" dirty="0">
                          <a:solidFill>
                            <a:srgbClr val="002060"/>
                          </a:solidFill>
                          <a:effectLst/>
                          <a:latin typeface="Calibri" panose="020F0502020204030204" pitchFamily="34" charset="0"/>
                        </a:rPr>
                        <a:t>What is an EEG ? </a:t>
                      </a:r>
                    </a:p>
                    <a:p>
                      <a:pPr algn="l" fontAlgn="b"/>
                      <a:endParaRPr lang="en-GB" sz="1100" b="0" i="0" u="none" strike="noStrike" dirty="0">
                        <a:solidFill>
                          <a:srgbClr val="002060"/>
                        </a:solidFill>
                        <a:effectLst/>
                        <a:latin typeface="Calibri" panose="020F0502020204030204" pitchFamily="34" charset="0"/>
                      </a:endParaRPr>
                    </a:p>
                    <a:p>
                      <a:pPr algn="l" fontAlgn="b"/>
                      <a:endParaRPr lang="en-GB" sz="1100" b="0" i="0" u="none" strike="noStrike" dirty="0">
                        <a:solidFill>
                          <a:srgbClr val="002060"/>
                        </a:solidFill>
                        <a:effectLst/>
                        <a:latin typeface="Calibri" panose="020F0502020204030204" pitchFamily="34" charset="0"/>
                      </a:endParaRPr>
                    </a:p>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Calibri" panose="020F0502020204030204" pitchFamily="34" charset="0"/>
                        </a:rPr>
                        <a:t> </a:t>
                      </a:r>
                      <a:r>
                        <a:rPr lang="en-GB" sz="1100" b="0" i="0" u="none" strike="noStrike" dirty="0">
                          <a:solidFill>
                            <a:srgbClr val="FF0000"/>
                          </a:solidFill>
                          <a:effectLst/>
                          <a:latin typeface="Calibri" panose="020F0502020204030204" pitchFamily="34" charset="0"/>
                        </a:rPr>
                        <a:t>A test looking at the activity of the brain cells, when all is well in the brain nerve impulses travel from one cell to another. The impulses produce an electrical signal that can be picked up by sensors attached to the persons skull.  The sensors/detectors send signals to a recorder which produces a graph which allows the doctor to see if there is any peculiar activity . EEG’s are used to help diagnose epilepsy but they are not conclusive</a:t>
                      </a:r>
                    </a:p>
                    <a:p>
                      <a:pPr algn="l" fontAlgn="b"/>
                      <a:r>
                        <a:rPr lang="en-GB" sz="1100" b="0" i="0" u="none" strike="noStrike" dirty="0">
                          <a:solidFill>
                            <a:srgbClr val="FF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03340943"/>
                  </a:ext>
                </a:extLst>
              </a:tr>
            </a:tbl>
          </a:graphicData>
        </a:graphic>
      </p:graphicFrame>
      <p:sp>
        <p:nvSpPr>
          <p:cNvPr id="6" name="Rectangle 5">
            <a:extLst>
              <a:ext uri="{FF2B5EF4-FFF2-40B4-BE49-F238E27FC236}">
                <a16:creationId xmlns:a16="http://schemas.microsoft.com/office/drawing/2014/main" id="{2928C47F-1BB5-E551-E479-12EE6F6A53B3}"/>
              </a:ext>
            </a:extLst>
          </p:cNvPr>
          <p:cNvSpPr/>
          <p:nvPr/>
        </p:nvSpPr>
        <p:spPr>
          <a:xfrm>
            <a:off x="140677" y="140677"/>
            <a:ext cx="1055077" cy="11394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2087605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lank">
      <a:majorFont>
        <a:latin typeface="Open-Dyslexic"/>
        <a:ea typeface=""/>
        <a:cs typeface=""/>
      </a:majorFont>
      <a:minorFont>
        <a:latin typeface="Open-Dyslex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B27F98DA-81B4-4E11-AA6C-425612C08EE3}" vid="{50FDC985-EDFC-4C42-9323-0382D4EB3675}"/>
    </a:ext>
  </a:extLst>
</a:theme>
</file>

<file path=docProps/app.xml><?xml version="1.0" encoding="utf-8"?>
<Properties xmlns="http://schemas.openxmlformats.org/officeDocument/2006/extended-properties" xmlns:vt="http://schemas.openxmlformats.org/officeDocument/2006/docPropsVTypes">
  <Template>blank</Template>
  <TotalTime>1</TotalTime>
  <Words>309</Words>
  <Application>Microsoft Office PowerPoint</Application>
  <PresentationFormat>Widescreen</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Open-Dyslexic</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Miss C Ridout</dc:creator>
  <cp:lastModifiedBy>Miss C Ridout</cp:lastModifiedBy>
  <cp:revision>1</cp:revision>
  <dcterms:created xsi:type="dcterms:W3CDTF">2024-01-10T09:04:53Z</dcterms:created>
  <dcterms:modified xsi:type="dcterms:W3CDTF">2024-01-10T09:06:08Z</dcterms:modified>
</cp:coreProperties>
</file>