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20"/>
  </p:notesMasterIdLst>
  <p:handoutMasterIdLst>
    <p:handoutMasterId r:id="rId21"/>
  </p:handoutMasterIdLst>
  <p:sldIdLst>
    <p:sldId id="256" r:id="rId5"/>
    <p:sldId id="279" r:id="rId6"/>
    <p:sldId id="272" r:id="rId7"/>
    <p:sldId id="257" r:id="rId8"/>
    <p:sldId id="278" r:id="rId9"/>
    <p:sldId id="261" r:id="rId10"/>
    <p:sldId id="280" r:id="rId11"/>
    <p:sldId id="260" r:id="rId12"/>
    <p:sldId id="283" r:id="rId13"/>
    <p:sldId id="281" r:id="rId14"/>
    <p:sldId id="282" r:id="rId15"/>
    <p:sldId id="267" r:id="rId16"/>
    <p:sldId id="285" r:id="rId17"/>
    <p:sldId id="284" r:id="rId18"/>
    <p:sldId id="270" r:id="rId19"/>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79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EFCD56B9-C3F9-4A22-AE12-7C7B4565D25B}" type="datetimeFigureOut">
              <a:rPr lang="en-GB" smtClean="0"/>
              <a:t>16/02/2022</a:t>
            </a:fld>
            <a:endParaRPr lang="en-GB"/>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58949BC7-B82D-49CF-AA43-54FA8400344A}" type="slidenum">
              <a:rPr lang="en-GB" smtClean="0"/>
              <a:t>‹#›</a:t>
            </a:fld>
            <a:endParaRPr lang="en-GB"/>
          </a:p>
        </p:txBody>
      </p:sp>
    </p:spTree>
    <p:extLst>
      <p:ext uri="{BB962C8B-B14F-4D97-AF65-F5344CB8AC3E}">
        <p14:creationId xmlns:p14="http://schemas.microsoft.com/office/powerpoint/2010/main" val="3538815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46B7D2E7-E9DA-4474-A8D9-CF19882595AE}" type="datetimeFigureOut">
              <a:rPr lang="en-GB" smtClean="0"/>
              <a:t>16/02/2022</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755857F-8DF0-43EB-9709-7C06035ABB82}" type="slidenum">
              <a:rPr lang="en-GB" smtClean="0"/>
              <a:t>‹#›</a:t>
            </a:fld>
            <a:endParaRPr lang="en-GB"/>
          </a:p>
        </p:txBody>
      </p:sp>
    </p:spTree>
    <p:extLst>
      <p:ext uri="{BB962C8B-B14F-4D97-AF65-F5344CB8AC3E}">
        <p14:creationId xmlns:p14="http://schemas.microsoft.com/office/powerpoint/2010/main" val="2279462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673577" y="4748162"/>
            <a:ext cx="5388610" cy="3884859"/>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132" name="Shape 132"/>
          <p:cNvSpPr>
            <a:spLocks noGrp="1" noRot="1" noChangeAspect="1"/>
          </p:cNvSpPr>
          <p:nvPr>
            <p:ph type="sldImg" idx="2"/>
          </p:nvPr>
        </p:nvSpPr>
        <p:spPr>
          <a:xfrm>
            <a:off x="1149350" y="1233488"/>
            <a:ext cx="4437063" cy="3328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673577" y="4748162"/>
            <a:ext cx="5388610" cy="3884859"/>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132" name="Shape 132"/>
          <p:cNvSpPr>
            <a:spLocks noGrp="1" noRot="1" noChangeAspect="1"/>
          </p:cNvSpPr>
          <p:nvPr>
            <p:ph type="sldImg" idx="2"/>
          </p:nvPr>
        </p:nvSpPr>
        <p:spPr>
          <a:xfrm>
            <a:off x="1149350" y="1233488"/>
            <a:ext cx="4437063" cy="3328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183489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673577" y="4748162"/>
            <a:ext cx="5388610" cy="3884859"/>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132" name="Shape 132"/>
          <p:cNvSpPr>
            <a:spLocks noGrp="1" noRot="1" noChangeAspect="1"/>
          </p:cNvSpPr>
          <p:nvPr>
            <p:ph type="sldImg" idx="2"/>
          </p:nvPr>
        </p:nvSpPr>
        <p:spPr>
          <a:xfrm>
            <a:off x="1149350" y="1233488"/>
            <a:ext cx="4437063" cy="3328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119712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673577" y="4748162"/>
            <a:ext cx="5388610" cy="3884859"/>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132" name="Shape 132"/>
          <p:cNvSpPr>
            <a:spLocks noGrp="1" noRot="1" noChangeAspect="1"/>
          </p:cNvSpPr>
          <p:nvPr>
            <p:ph type="sldImg" idx="2"/>
          </p:nvPr>
        </p:nvSpPr>
        <p:spPr>
          <a:xfrm>
            <a:off x="1149350" y="1233488"/>
            <a:ext cx="4437063" cy="3328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514178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txBox="1">
            <a:spLocks noGrp="1"/>
          </p:cNvSpPr>
          <p:nvPr>
            <p:ph type="body" idx="1"/>
          </p:nvPr>
        </p:nvSpPr>
        <p:spPr>
          <a:xfrm>
            <a:off x="673577" y="4748162"/>
            <a:ext cx="5388610" cy="3884859"/>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140" name="Shape 140"/>
          <p:cNvSpPr>
            <a:spLocks noGrp="1" noRot="1" noChangeAspect="1"/>
          </p:cNvSpPr>
          <p:nvPr>
            <p:ph type="sldImg" idx="2"/>
          </p:nvPr>
        </p:nvSpPr>
        <p:spPr>
          <a:xfrm>
            <a:off x="1149350" y="1233488"/>
            <a:ext cx="4437063" cy="3328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txBox="1">
            <a:spLocks noGrp="1"/>
          </p:cNvSpPr>
          <p:nvPr>
            <p:ph type="body" idx="1"/>
          </p:nvPr>
        </p:nvSpPr>
        <p:spPr>
          <a:xfrm>
            <a:off x="673577" y="4748162"/>
            <a:ext cx="5388610" cy="3884859"/>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140" name="Shape 140"/>
          <p:cNvSpPr>
            <a:spLocks noGrp="1" noRot="1" noChangeAspect="1"/>
          </p:cNvSpPr>
          <p:nvPr>
            <p:ph type="sldImg" idx="2"/>
          </p:nvPr>
        </p:nvSpPr>
        <p:spPr>
          <a:xfrm>
            <a:off x="1149350" y="1233488"/>
            <a:ext cx="4437063" cy="3328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732425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txBox="1">
            <a:spLocks noGrp="1"/>
          </p:cNvSpPr>
          <p:nvPr>
            <p:ph type="body" idx="1"/>
          </p:nvPr>
        </p:nvSpPr>
        <p:spPr>
          <a:xfrm>
            <a:off x="673577" y="4748162"/>
            <a:ext cx="5388610" cy="3884859"/>
          </a:xfrm>
          <a:prstGeom prst="rect">
            <a:avLst/>
          </a:prstGeom>
          <a:noFill/>
          <a:ln>
            <a:noFill/>
          </a:ln>
        </p:spPr>
        <p:txBody>
          <a:bodyPr wrap="square" lIns="91425" tIns="91425" rIns="91425" bIns="91425"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140" name="Shape 140"/>
          <p:cNvSpPr>
            <a:spLocks noGrp="1" noRot="1" noChangeAspect="1"/>
          </p:cNvSpPr>
          <p:nvPr>
            <p:ph type="sldImg" idx="2"/>
          </p:nvPr>
        </p:nvSpPr>
        <p:spPr>
          <a:xfrm>
            <a:off x="1149350" y="1233488"/>
            <a:ext cx="4437063" cy="3328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983030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D58B-9707-4729-A5F6-685DACD090D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0E4165E7-03C1-41C0-AB8B-DCFEC248DB4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66B5987-32D2-45E0-8EA1-C4FB7B866B3D}"/>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5" name="Footer Placeholder 4">
            <a:extLst>
              <a:ext uri="{FF2B5EF4-FFF2-40B4-BE49-F238E27FC236}">
                <a16:creationId xmlns:a16="http://schemas.microsoft.com/office/drawing/2014/main" id="{092359A7-8743-477B-B01E-41223C2AD2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E44544-F6B4-4AD5-8017-6245579CD15E}"/>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3698692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FCD12-070C-4F94-98B5-87553E3785A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077EBA-A417-462F-BF44-62D9E71590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13F49A-2218-4C04-971E-11F2641E2E4B}"/>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5" name="Footer Placeholder 4">
            <a:extLst>
              <a:ext uri="{FF2B5EF4-FFF2-40B4-BE49-F238E27FC236}">
                <a16:creationId xmlns:a16="http://schemas.microsoft.com/office/drawing/2014/main" id="{0235377E-3B03-476B-A588-78368AF0C2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E859A0-E4BC-4E1F-93E7-290875D1C294}"/>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950182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274583-8744-4831-83E8-5E56CE50F132}"/>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8B64AE-3331-4203-B5E5-949A9C2D6CE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E801BF-282E-454A-B367-8BA8A3DA129A}"/>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5" name="Footer Placeholder 4">
            <a:extLst>
              <a:ext uri="{FF2B5EF4-FFF2-40B4-BE49-F238E27FC236}">
                <a16:creationId xmlns:a16="http://schemas.microsoft.com/office/drawing/2014/main" id="{2596A115-444F-4689-894B-8D2A2758E0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F3FBFB-EB1B-49FD-A565-9F78BD0DBCF1}"/>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2396231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228D4-87C6-4F77-93F9-948C2EA224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8C5658-2E1C-483B-A82D-57FB9961FC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1C827A-87EA-44E2-B1C6-4F6161D7AFFF}"/>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5" name="Footer Placeholder 4">
            <a:extLst>
              <a:ext uri="{FF2B5EF4-FFF2-40B4-BE49-F238E27FC236}">
                <a16:creationId xmlns:a16="http://schemas.microsoft.com/office/drawing/2014/main" id="{D0A079EC-84FF-45CA-9C24-BF3260C7C1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4E1D36-8E45-4581-8EED-20B7337BFE0F}"/>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3637416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2ABBD-C343-4DB6-9AB5-50294D14B64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6A175D4-20AC-44FA-9694-28B4E234BE8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3B8508-A822-4B27-9481-0384DD710663}"/>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5" name="Footer Placeholder 4">
            <a:extLst>
              <a:ext uri="{FF2B5EF4-FFF2-40B4-BE49-F238E27FC236}">
                <a16:creationId xmlns:a16="http://schemas.microsoft.com/office/drawing/2014/main" id="{5E005D1B-BB17-4453-BCB7-D9EED996EA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AE5D9D-3FE5-4810-B9EB-1576B5AB4F8B}"/>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4140475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F24B7-2033-4501-84E6-95085E5676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DB36054-600B-44C3-81B1-BA7F86D3F42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5199B28-1705-49EC-877D-77D127517E16}"/>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2D7B61-A964-4B38-9395-5DAE0D14A48A}"/>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6" name="Footer Placeholder 5">
            <a:extLst>
              <a:ext uri="{FF2B5EF4-FFF2-40B4-BE49-F238E27FC236}">
                <a16:creationId xmlns:a16="http://schemas.microsoft.com/office/drawing/2014/main" id="{621F3903-40D2-411F-9A12-32B9ED1AD5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EE9675-24B0-4437-A1BB-122491898340}"/>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3174565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B99EB-B51E-4395-829D-C971C95FECD1}"/>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377BD2E-058B-4F38-87BC-0B1CC300EE10}"/>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4FFE2AF6-5E6D-45ED-B135-F180A67FC51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8B8E1DC-D19E-41C7-BB32-0FA0F71D324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2FC8BD6-DC0E-4B6C-869D-7B2966B0A623}"/>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A7A3F7C-AEE8-4BDD-BFD7-344172E69C4B}"/>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8" name="Footer Placeholder 7">
            <a:extLst>
              <a:ext uri="{FF2B5EF4-FFF2-40B4-BE49-F238E27FC236}">
                <a16:creationId xmlns:a16="http://schemas.microsoft.com/office/drawing/2014/main" id="{A98B1283-35FD-45D1-A109-A413BC950DD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028DD5C-D045-42E2-9F47-CF3DEB1A2EB8}"/>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3274553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1FE6C-7C21-4544-8447-136BA5C665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B58589E-D72C-45E0-9735-78BD93EC8A1D}"/>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4" name="Footer Placeholder 3">
            <a:extLst>
              <a:ext uri="{FF2B5EF4-FFF2-40B4-BE49-F238E27FC236}">
                <a16:creationId xmlns:a16="http://schemas.microsoft.com/office/drawing/2014/main" id="{9F30C213-D9C5-4893-9B84-8BDDF60FA06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DC8B7C9-57AC-4FDA-965C-F3848E94B80D}"/>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1893434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CCB5F4-7E39-470B-AFA7-66F27B21CEC7}"/>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3" name="Footer Placeholder 2">
            <a:extLst>
              <a:ext uri="{FF2B5EF4-FFF2-40B4-BE49-F238E27FC236}">
                <a16:creationId xmlns:a16="http://schemas.microsoft.com/office/drawing/2014/main" id="{04366167-BED9-43E9-A2D1-08972A87B75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355F3D3-6DEC-460A-9961-65CA20036B8F}"/>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507558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B2C30-0489-4F2C-856B-5AA8BF56B09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09CD695-0138-499A-9914-65535E8DAC2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AF73D6A-44D3-47C3-B8FB-EC7895C2B23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AD0AC66-0840-4BEC-9666-A8E0DFEDBEFC}"/>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6" name="Footer Placeholder 5">
            <a:extLst>
              <a:ext uri="{FF2B5EF4-FFF2-40B4-BE49-F238E27FC236}">
                <a16:creationId xmlns:a16="http://schemas.microsoft.com/office/drawing/2014/main" id="{35E2535D-EB5F-4345-BB15-F9B441BD1F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279A5A-129C-41EB-B913-77928C2B1FCE}"/>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3117338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4AAAE-0DB5-40DA-A2AA-2DF64675446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979AF7D-DD25-46B9-8547-452F35DEEDE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0D290AF5-05B1-40B4-B54F-34CF61AA37B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C960DE0-0297-423B-ADF5-09A01EFA35DA}"/>
              </a:ext>
            </a:extLst>
          </p:cNvPr>
          <p:cNvSpPr>
            <a:spLocks noGrp="1"/>
          </p:cNvSpPr>
          <p:nvPr>
            <p:ph type="dt" sz="half" idx="10"/>
          </p:nvPr>
        </p:nvSpPr>
        <p:spPr/>
        <p:txBody>
          <a:bodyPr/>
          <a:lstStyle/>
          <a:p>
            <a:fld id="{AAABC8C5-B42D-48D4-B3C7-0E32C725906F}" type="datetimeFigureOut">
              <a:rPr lang="en-GB" smtClean="0"/>
              <a:t>16/02/2022</a:t>
            </a:fld>
            <a:endParaRPr lang="en-GB"/>
          </a:p>
        </p:txBody>
      </p:sp>
      <p:sp>
        <p:nvSpPr>
          <p:cNvPr id="6" name="Footer Placeholder 5">
            <a:extLst>
              <a:ext uri="{FF2B5EF4-FFF2-40B4-BE49-F238E27FC236}">
                <a16:creationId xmlns:a16="http://schemas.microsoft.com/office/drawing/2014/main" id="{6E6E3011-E9DD-41CB-A516-DECBEC74A3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4BDBF1-D28E-43C3-BC72-08E6260BAFD1}"/>
              </a:ext>
            </a:extLst>
          </p:cNvPr>
          <p:cNvSpPr>
            <a:spLocks noGrp="1"/>
          </p:cNvSpPr>
          <p:nvPr>
            <p:ph type="sldNum" sz="quarter" idx="12"/>
          </p:nvPr>
        </p:nvSpPr>
        <p:spPr/>
        <p:txBody>
          <a:bodyPr/>
          <a:lstStyle/>
          <a:p>
            <a:fld id="{4ABEC81A-3AD4-4C2B-819E-D5FDC68EF322}" type="slidenum">
              <a:rPr lang="en-GB" smtClean="0"/>
              <a:t>‹#›</a:t>
            </a:fld>
            <a:endParaRPr lang="en-GB"/>
          </a:p>
        </p:txBody>
      </p:sp>
    </p:spTree>
    <p:extLst>
      <p:ext uri="{BB962C8B-B14F-4D97-AF65-F5344CB8AC3E}">
        <p14:creationId xmlns:p14="http://schemas.microsoft.com/office/powerpoint/2010/main" val="3227296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2EE2C5-A7B4-41B1-BC2B-9156689AAF1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DF04FC-D6FB-4342-BEE1-4FC01CC5E89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5A45AB-EAB2-423D-9C5A-99C82780097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ABC8C5-B42D-48D4-B3C7-0E32C725906F}" type="datetimeFigureOut">
              <a:rPr lang="en-GB" smtClean="0"/>
              <a:t>16/02/2022</a:t>
            </a:fld>
            <a:endParaRPr lang="en-GB"/>
          </a:p>
        </p:txBody>
      </p:sp>
      <p:sp>
        <p:nvSpPr>
          <p:cNvPr id="5" name="Footer Placeholder 4">
            <a:extLst>
              <a:ext uri="{FF2B5EF4-FFF2-40B4-BE49-F238E27FC236}">
                <a16:creationId xmlns:a16="http://schemas.microsoft.com/office/drawing/2014/main" id="{EDF364EE-EEE3-4462-AEDC-6D4CEAEB65C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A44640F-BDDB-446D-A6D7-14CC942A7E5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BEC81A-3AD4-4C2B-819E-D5FDC68EF322}" type="slidenum">
              <a:rPr lang="en-GB" smtClean="0"/>
              <a:t>‹#›</a:t>
            </a:fld>
            <a:endParaRPr lang="en-GB"/>
          </a:p>
        </p:txBody>
      </p:sp>
    </p:spTree>
    <p:extLst>
      <p:ext uri="{BB962C8B-B14F-4D97-AF65-F5344CB8AC3E}">
        <p14:creationId xmlns:p14="http://schemas.microsoft.com/office/powerpoint/2010/main" val="2511136521"/>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4QAzu6fe8r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F60170-91B4-45F0-B88B-9C07AEC464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C7D7C94-41C0-4614-8A18-941174D4D2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8"/>
            <a:ext cx="9144000"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49426" y="1238032"/>
            <a:ext cx="7208685" cy="2558305"/>
          </a:xfrm>
        </p:spPr>
        <p:txBody>
          <a:bodyPr anchor="b">
            <a:normAutofit/>
          </a:bodyPr>
          <a:lstStyle/>
          <a:p>
            <a:pPr algn="l"/>
            <a:r>
              <a:rPr lang="en-GB" sz="4700" b="1" u="sng">
                <a:solidFill>
                  <a:schemeClr val="tx2"/>
                </a:solidFill>
              </a:rPr>
              <a:t>Turning Points</a:t>
            </a:r>
            <a:br>
              <a:rPr lang="en-GB" sz="4700" b="1" u="sng">
                <a:solidFill>
                  <a:schemeClr val="tx2"/>
                </a:solidFill>
              </a:rPr>
            </a:br>
            <a:r>
              <a:rPr lang="en-GB" sz="4700" b="1" u="sng">
                <a:solidFill>
                  <a:schemeClr val="tx2"/>
                </a:solidFill>
              </a:rPr>
              <a:t>Section 1 – The discovery of the electron</a:t>
            </a:r>
          </a:p>
        </p:txBody>
      </p:sp>
      <p:sp>
        <p:nvSpPr>
          <p:cNvPr id="3" name="Subtitle 2"/>
          <p:cNvSpPr>
            <a:spLocks noGrp="1"/>
          </p:cNvSpPr>
          <p:nvPr>
            <p:ph type="subTitle" idx="1"/>
          </p:nvPr>
        </p:nvSpPr>
        <p:spPr>
          <a:xfrm>
            <a:off x="549425" y="4067745"/>
            <a:ext cx="4326848" cy="2244609"/>
          </a:xfrm>
        </p:spPr>
        <p:txBody>
          <a:bodyPr anchor="t">
            <a:normAutofit/>
          </a:bodyPr>
          <a:lstStyle/>
          <a:p>
            <a:pPr algn="l"/>
            <a:r>
              <a:rPr lang="en-GB" sz="1600">
                <a:solidFill>
                  <a:schemeClr val="tx2"/>
                </a:solidFill>
              </a:rPr>
              <a:t>The discovery of the electron and the determination of e/m and e took the subject forward through important experimental work by Thomson and Millikan. Further work on electron beams led to support for relativity and the discovery of electron diffraction. Recent 'Millikan' experiments have unsuccessfully sought evidence for fractional charge.</a:t>
            </a:r>
          </a:p>
        </p:txBody>
      </p:sp>
      <p:cxnSp>
        <p:nvCxnSpPr>
          <p:cNvPr id="12" name="Straight Connector 11">
            <a:extLst>
              <a:ext uri="{FF2B5EF4-FFF2-40B4-BE49-F238E27FC236}">
                <a16:creationId xmlns:a16="http://schemas.microsoft.com/office/drawing/2014/main" id="{61F6FBC1-6409-4059-B87B-1BE513242F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9426" y="246028"/>
            <a:ext cx="191621" cy="54655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6A98E26-C7DC-48E3-8F50-FBF7F3C50F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30330" y="6522756"/>
            <a:ext cx="8037891" cy="0"/>
          </a:xfrm>
          <a:prstGeom prst="line">
            <a:avLst/>
          </a:prstGeom>
          <a:ln w="12700" cap="sq">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65B3D45F-509E-43F3-B685-A5E78AD0D8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44791" y="6400800"/>
            <a:ext cx="338328" cy="240175"/>
            <a:chOff x="4089400" y="933450"/>
            <a:chExt cx="338328" cy="341938"/>
          </a:xfrm>
        </p:grpSpPr>
        <p:cxnSp>
          <p:nvCxnSpPr>
            <p:cNvPr id="17" name="Straight Connector 16">
              <a:extLst>
                <a:ext uri="{FF2B5EF4-FFF2-40B4-BE49-F238E27FC236}">
                  <a16:creationId xmlns:a16="http://schemas.microsoft.com/office/drawing/2014/main" id="{6C53B0F8-0414-437D-87C2-23F48DF9CE3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258564" y="933450"/>
              <a:ext cx="0" cy="34193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0B56551-40C7-4552-A11A-6D86B7EB085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089400" y="1104419"/>
              <a:ext cx="338328"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0887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79512" y="365126"/>
            <a:ext cx="7886700" cy="1325562"/>
          </a:xfrm>
          <a:prstGeom prst="rect">
            <a:avLst/>
          </a:prstGeom>
          <a:solidFill>
            <a:srgbClr val="7030A0"/>
          </a:solidFill>
          <a:ln>
            <a:noFill/>
          </a:ln>
        </p:spPr>
        <p:txBody>
          <a:bodyPr wrap="square" lIns="91425" tIns="91425" rIns="91425" bIns="91425" anchor="ctr" anchorCtr="0">
            <a:noAutofit/>
          </a:bodyPr>
          <a:lstStyle/>
          <a:p>
            <a:pPr marL="0" marR="0" lvl="0" indent="0" algn="l" rtl="0">
              <a:lnSpc>
                <a:spcPct val="90000"/>
              </a:lnSpc>
              <a:spcBef>
                <a:spcPts val="0"/>
              </a:spcBef>
              <a:spcAft>
                <a:spcPts val="0"/>
              </a:spcAft>
              <a:buClr>
                <a:schemeClr val="dk1"/>
              </a:buClr>
              <a:buFont typeface="Rockwell"/>
              <a:buNone/>
            </a:pPr>
            <a:br>
              <a:rPr lang="en-GB" sz="4000" b="0" i="0" u="sng" strike="noStrike" cap="none" dirty="0">
                <a:solidFill>
                  <a:schemeClr val="dk1"/>
                </a:solidFill>
                <a:latin typeface="Rockwell"/>
                <a:ea typeface="Rockwell"/>
                <a:cs typeface="Rockwell"/>
                <a:sym typeface="Rockwell"/>
              </a:rPr>
            </a:br>
            <a:r>
              <a:rPr lang="en-GB" sz="4000" b="0" i="0" u="sng" strike="noStrike" cap="none" dirty="0">
                <a:solidFill>
                  <a:schemeClr val="lt1"/>
                </a:solidFill>
                <a:latin typeface="Rockwell"/>
                <a:ea typeface="Rockwell"/>
                <a:cs typeface="Rockwell"/>
                <a:sym typeface="Rockwell"/>
              </a:rPr>
              <a:t>Activate: </a:t>
            </a:r>
            <a:r>
              <a:rPr lang="en-GB" sz="4000" u="sng" dirty="0">
                <a:solidFill>
                  <a:schemeClr val="lt1"/>
                </a:solidFill>
              </a:rPr>
              <a:t>Cathode rays</a:t>
            </a:r>
            <a:br>
              <a:rPr lang="en-GB" sz="4400" b="0" i="0" u="sng" strike="noStrike" cap="none" dirty="0">
                <a:solidFill>
                  <a:schemeClr val="dk1"/>
                </a:solidFill>
                <a:latin typeface="Rockwell"/>
                <a:ea typeface="Rockwell"/>
                <a:cs typeface="Rockwell"/>
                <a:sym typeface="Rockwell"/>
              </a:rPr>
            </a:br>
            <a:endParaRPr lang="en-GB" sz="4400" b="0" i="0" u="sng" strike="noStrike" cap="none" dirty="0">
              <a:solidFill>
                <a:schemeClr val="dk1"/>
              </a:solidFill>
              <a:latin typeface="Rockwell"/>
              <a:ea typeface="Rockwell"/>
              <a:cs typeface="Rockwell"/>
              <a:sym typeface="Rockwell"/>
            </a:endParaRPr>
          </a:p>
        </p:txBody>
      </p:sp>
      <p:sp>
        <p:nvSpPr>
          <p:cNvPr id="2" name="TextBox 1">
            <a:extLst>
              <a:ext uri="{FF2B5EF4-FFF2-40B4-BE49-F238E27FC236}">
                <a16:creationId xmlns:a16="http://schemas.microsoft.com/office/drawing/2014/main" id="{73DA2846-EA43-4C9D-A087-B11E66D6B0A0}"/>
              </a:ext>
            </a:extLst>
          </p:cNvPr>
          <p:cNvSpPr txBox="1"/>
          <p:nvPr/>
        </p:nvSpPr>
        <p:spPr>
          <a:xfrm>
            <a:off x="395536" y="2060848"/>
            <a:ext cx="8280920" cy="6247864"/>
          </a:xfrm>
          <a:prstGeom prst="rect">
            <a:avLst/>
          </a:prstGeom>
          <a:noFill/>
        </p:spPr>
        <p:txBody>
          <a:bodyPr wrap="square" rtlCol="0">
            <a:spAutoFit/>
          </a:bodyPr>
          <a:lstStyle/>
          <a:p>
            <a:r>
              <a:rPr lang="en-GB" sz="2000" dirty="0"/>
              <a:t>This glow was called the </a:t>
            </a:r>
            <a:r>
              <a:rPr lang="en-GB" sz="2000" b="1" dirty="0"/>
              <a:t>cathode ray</a:t>
            </a:r>
            <a:r>
              <a:rPr lang="en-GB" sz="2000" dirty="0"/>
              <a:t>, but scientists were unsure as to what it was made up of until JJ Thomson showed that cathode rays:</a:t>
            </a:r>
          </a:p>
          <a:p>
            <a:endParaRPr lang="en-GB" sz="2000" dirty="0"/>
          </a:p>
          <a:p>
            <a:pPr marL="342900" indent="-342900">
              <a:buFont typeface="Arial" panose="020B0604020202020204" pitchFamily="34" charset="0"/>
              <a:buChar char="•"/>
            </a:pPr>
            <a:r>
              <a:rPr lang="en-GB" sz="2000" dirty="0"/>
              <a:t>Have a mass, which he measured</a:t>
            </a:r>
          </a:p>
          <a:p>
            <a:pPr marL="342900" indent="-342900">
              <a:buFont typeface="Arial" panose="020B0604020202020204" pitchFamily="34" charset="0"/>
              <a:buChar char="•"/>
            </a:pPr>
            <a:r>
              <a:rPr lang="en-GB" sz="2000" dirty="0"/>
              <a:t>Have a negative charge</a:t>
            </a:r>
          </a:p>
          <a:p>
            <a:pPr marL="342900" indent="-342900">
              <a:buFont typeface="Arial" panose="020B0604020202020204" pitchFamily="34" charset="0"/>
              <a:buChar char="•"/>
            </a:pPr>
            <a:r>
              <a:rPr lang="en-GB" sz="2000" dirty="0"/>
              <a:t>Have the same properties no matter what gas is used in the discharge tube</a:t>
            </a:r>
          </a:p>
          <a:p>
            <a:pPr marL="342900" indent="-342900">
              <a:buFont typeface="Arial" panose="020B0604020202020204" pitchFamily="34" charset="0"/>
              <a:buChar char="•"/>
            </a:pPr>
            <a:r>
              <a:rPr lang="en-GB" sz="2000" dirty="0"/>
              <a:t>Have a very large charge to mass ratio</a:t>
            </a:r>
          </a:p>
          <a:p>
            <a:endParaRPr lang="en-GB" sz="2000" dirty="0"/>
          </a:p>
          <a:p>
            <a:r>
              <a:rPr lang="en-GB" sz="2000" dirty="0"/>
              <a:t>Soon after this, it was concluded that all atoms contained these cathode ray particles, and they were renamed </a:t>
            </a:r>
            <a:r>
              <a:rPr lang="en-GB" sz="2000" b="1" dirty="0"/>
              <a:t>electrons</a:t>
            </a:r>
            <a:r>
              <a:rPr lang="en-GB" sz="2000" dirty="0"/>
              <a:t>.</a:t>
            </a:r>
          </a:p>
          <a:p>
            <a:endParaRPr lang="en-GB" sz="2000" dirty="0"/>
          </a:p>
          <a:p>
            <a:r>
              <a:rPr lang="en-GB" sz="2000">
                <a:hlinkClick r:id="rId3"/>
              </a:rPr>
              <a:t>https://www.youtube.com/watch?v=4QAzu6fe8rE</a:t>
            </a:r>
            <a:endParaRPr lang="en-GB" sz="2000"/>
          </a:p>
          <a:p>
            <a:endParaRPr lang="en-GB" sz="2000" dirty="0"/>
          </a:p>
          <a:p>
            <a:pPr marL="342900" indent="-342900">
              <a:buFontTx/>
              <a:buChar char="-"/>
            </a:pPr>
            <a:endParaRPr lang="en-GB" sz="2000" dirty="0"/>
          </a:p>
          <a:p>
            <a:endParaRPr lang="en-GB" sz="2000" b="1" dirty="0"/>
          </a:p>
          <a:p>
            <a:endParaRPr lang="en-GB" sz="2000" dirty="0"/>
          </a:p>
          <a:p>
            <a:endParaRPr lang="en-GB" sz="2000" dirty="0"/>
          </a:p>
          <a:p>
            <a:endParaRPr lang="en-GB" sz="2000" dirty="0"/>
          </a:p>
          <a:p>
            <a:endParaRPr lang="en-GB" sz="2000" dirty="0"/>
          </a:p>
        </p:txBody>
      </p:sp>
    </p:spTree>
    <p:extLst>
      <p:ext uri="{BB962C8B-B14F-4D97-AF65-F5344CB8AC3E}">
        <p14:creationId xmlns:p14="http://schemas.microsoft.com/office/powerpoint/2010/main" val="581381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79512" y="365126"/>
            <a:ext cx="7886700" cy="1325562"/>
          </a:xfrm>
          <a:prstGeom prst="rect">
            <a:avLst/>
          </a:prstGeom>
          <a:solidFill>
            <a:srgbClr val="7030A0"/>
          </a:solidFill>
          <a:ln>
            <a:noFill/>
          </a:ln>
        </p:spPr>
        <p:txBody>
          <a:bodyPr wrap="square" lIns="91425" tIns="91425" rIns="91425" bIns="91425" anchor="ctr" anchorCtr="0">
            <a:noAutofit/>
          </a:bodyPr>
          <a:lstStyle/>
          <a:p>
            <a:pPr marL="0" marR="0" lvl="0" indent="0" algn="l" rtl="0">
              <a:lnSpc>
                <a:spcPct val="90000"/>
              </a:lnSpc>
              <a:spcBef>
                <a:spcPts val="0"/>
              </a:spcBef>
              <a:spcAft>
                <a:spcPts val="0"/>
              </a:spcAft>
              <a:buClr>
                <a:schemeClr val="dk1"/>
              </a:buClr>
              <a:buFont typeface="Rockwell"/>
              <a:buNone/>
            </a:pPr>
            <a:br>
              <a:rPr lang="en-GB" sz="4000" b="0" i="0" u="sng" strike="noStrike" cap="none" dirty="0">
                <a:solidFill>
                  <a:schemeClr val="dk1"/>
                </a:solidFill>
                <a:latin typeface="Rockwell"/>
                <a:ea typeface="Rockwell"/>
                <a:cs typeface="Rockwell"/>
                <a:sym typeface="Rockwell"/>
              </a:rPr>
            </a:br>
            <a:r>
              <a:rPr lang="en-GB" sz="4000" b="0" i="0" u="sng" strike="noStrike" cap="none" dirty="0">
                <a:solidFill>
                  <a:schemeClr val="lt1"/>
                </a:solidFill>
                <a:latin typeface="Rockwell"/>
                <a:ea typeface="Rockwell"/>
                <a:cs typeface="Rockwell"/>
                <a:sym typeface="Rockwell"/>
              </a:rPr>
              <a:t>Activate: </a:t>
            </a:r>
            <a:r>
              <a:rPr lang="en-GB" sz="4000" u="sng" dirty="0">
                <a:solidFill>
                  <a:schemeClr val="lt1"/>
                </a:solidFill>
              </a:rPr>
              <a:t>How does a discharge tube glow?</a:t>
            </a:r>
            <a:br>
              <a:rPr lang="en-GB" sz="4400" b="0" i="0" u="sng" strike="noStrike" cap="none" dirty="0">
                <a:solidFill>
                  <a:schemeClr val="dk1"/>
                </a:solidFill>
                <a:latin typeface="Rockwell"/>
                <a:ea typeface="Rockwell"/>
                <a:cs typeface="Rockwell"/>
                <a:sym typeface="Rockwell"/>
              </a:rPr>
            </a:br>
            <a:endParaRPr lang="en-GB" sz="4400" b="0" i="0" u="sng" strike="noStrike" cap="none" dirty="0">
              <a:solidFill>
                <a:schemeClr val="dk1"/>
              </a:solidFill>
              <a:latin typeface="Rockwell"/>
              <a:ea typeface="Rockwell"/>
              <a:cs typeface="Rockwell"/>
              <a:sym typeface="Rockwell"/>
            </a:endParaRPr>
          </a:p>
        </p:txBody>
      </p:sp>
      <p:sp>
        <p:nvSpPr>
          <p:cNvPr id="2" name="TextBox 1">
            <a:extLst>
              <a:ext uri="{FF2B5EF4-FFF2-40B4-BE49-F238E27FC236}">
                <a16:creationId xmlns:a16="http://schemas.microsoft.com/office/drawing/2014/main" id="{73DA2846-EA43-4C9D-A087-B11E66D6B0A0}"/>
              </a:ext>
            </a:extLst>
          </p:cNvPr>
          <p:cNvSpPr txBox="1"/>
          <p:nvPr/>
        </p:nvSpPr>
        <p:spPr>
          <a:xfrm>
            <a:off x="395536" y="2060848"/>
            <a:ext cx="8280920" cy="5016758"/>
          </a:xfrm>
          <a:prstGeom prst="rect">
            <a:avLst/>
          </a:prstGeom>
          <a:noFill/>
        </p:spPr>
        <p:txBody>
          <a:bodyPr wrap="square" rtlCol="0">
            <a:spAutoFit/>
          </a:bodyPr>
          <a:lstStyle/>
          <a:p>
            <a:pPr marL="457200" indent="-457200">
              <a:buAutoNum type="arabicPeriod"/>
            </a:pPr>
            <a:r>
              <a:rPr lang="en-GB" sz="2000" dirty="0"/>
              <a:t>The high potential difference across the discharge tube will </a:t>
            </a:r>
            <a:r>
              <a:rPr lang="en-GB" sz="2000" b="1" dirty="0"/>
              <a:t>pull electrons off the gas atoms</a:t>
            </a:r>
            <a:r>
              <a:rPr lang="en-GB" sz="2000" dirty="0"/>
              <a:t>, forming ion and electron pairs. </a:t>
            </a:r>
          </a:p>
          <a:p>
            <a:pPr marL="457200" indent="-457200">
              <a:buAutoNum type="arabicPeriod"/>
            </a:pPr>
            <a:r>
              <a:rPr lang="en-GB" sz="2000" dirty="0"/>
              <a:t>The </a:t>
            </a:r>
            <a:r>
              <a:rPr lang="en-GB" sz="2000" b="1" dirty="0"/>
              <a:t>positive gas ions are accelerated towards the cathode </a:t>
            </a:r>
            <a:r>
              <a:rPr lang="en-GB" sz="2000" dirty="0"/>
              <a:t>and when they collide with it they release even more electrons.</a:t>
            </a:r>
          </a:p>
          <a:p>
            <a:pPr marL="457200" indent="-457200">
              <a:buAutoNum type="arabicPeriod"/>
            </a:pPr>
            <a:r>
              <a:rPr lang="en-GB" sz="2000" dirty="0"/>
              <a:t>The electrons are accelerated along the tube (because the gas is at low pressure, the electrons are accelerated to high speeds) and </a:t>
            </a:r>
            <a:r>
              <a:rPr lang="en-GB" sz="2000" b="1" dirty="0"/>
              <a:t>collide with gas atoms causing them to become excited</a:t>
            </a:r>
            <a:r>
              <a:rPr lang="en-GB" sz="2000" dirty="0"/>
              <a:t>. The atoms will quickly de-excite and release photons of light. </a:t>
            </a:r>
          </a:p>
          <a:p>
            <a:pPr marL="457200" indent="-457200">
              <a:buAutoNum type="arabicPeriod"/>
            </a:pPr>
            <a:endParaRPr lang="en-GB" sz="2000" dirty="0"/>
          </a:p>
          <a:p>
            <a:r>
              <a:rPr lang="en-GB" sz="2000" dirty="0"/>
              <a:t>The glow is brightest at the cathode because here the </a:t>
            </a:r>
            <a:r>
              <a:rPr lang="en-GB" sz="2000" b="1" dirty="0"/>
              <a:t>gas ions and electrons can recombine and emit photons of light</a:t>
            </a:r>
            <a:r>
              <a:rPr lang="en-GB" sz="2000" dirty="0"/>
              <a:t>. </a:t>
            </a:r>
          </a:p>
          <a:p>
            <a:endParaRPr lang="en-GB" sz="2000" b="1" dirty="0"/>
          </a:p>
          <a:p>
            <a:endParaRPr lang="en-GB" sz="2000" dirty="0"/>
          </a:p>
          <a:p>
            <a:endParaRPr lang="en-GB" sz="2000" dirty="0"/>
          </a:p>
          <a:p>
            <a:endParaRPr lang="en-GB" sz="2000" dirty="0"/>
          </a:p>
          <a:p>
            <a:endParaRPr lang="en-GB" sz="2000" dirty="0"/>
          </a:p>
        </p:txBody>
      </p:sp>
    </p:spTree>
    <p:extLst>
      <p:ext uri="{BB962C8B-B14F-4D97-AF65-F5344CB8AC3E}">
        <p14:creationId xmlns:p14="http://schemas.microsoft.com/office/powerpoint/2010/main" val="1365448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3" name="Shape 143"/>
          <p:cNvSpPr txBox="1">
            <a:spLocks noGrp="1"/>
          </p:cNvSpPr>
          <p:nvPr>
            <p:ph idx="1"/>
          </p:nvPr>
        </p:nvSpPr>
        <p:spPr>
          <a:prstGeom prst="rect">
            <a:avLst/>
          </a:prstGeom>
          <a:noFill/>
          <a:ln>
            <a:noFill/>
          </a:ln>
        </p:spPr>
        <p:txBody>
          <a:bodyPr wrap="square" lIns="91425" tIns="91425" rIns="91425" bIns="91425" anchor="t" anchorCtr="0">
            <a:noAutofit/>
          </a:bodyPr>
          <a:lstStyle/>
          <a:p>
            <a:pPr marL="228600" marR="0" lvl="0" indent="-50800" algn="l" rtl="0">
              <a:lnSpc>
                <a:spcPct val="90000"/>
              </a:lnSpc>
              <a:spcBef>
                <a:spcPts val="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p:txBody>
      </p:sp>
      <p:pic>
        <p:nvPicPr>
          <p:cNvPr id="4" name="Picture 3">
            <a:extLst>
              <a:ext uri="{FF2B5EF4-FFF2-40B4-BE49-F238E27FC236}">
                <a16:creationId xmlns:a16="http://schemas.microsoft.com/office/drawing/2014/main" id="{C6DE779D-87CF-4150-B6A5-96E32068388D}"/>
              </a:ext>
            </a:extLst>
          </p:cNvPr>
          <p:cNvPicPr>
            <a:picLocks noChangeAspect="1"/>
          </p:cNvPicPr>
          <p:nvPr/>
        </p:nvPicPr>
        <p:blipFill>
          <a:blip r:embed="rId3"/>
          <a:stretch>
            <a:fillRect/>
          </a:stretch>
        </p:blipFill>
        <p:spPr>
          <a:xfrm>
            <a:off x="395536" y="332656"/>
            <a:ext cx="4370244" cy="5512146"/>
          </a:xfrm>
          <a:prstGeom prst="rect">
            <a:avLst/>
          </a:prstGeom>
        </p:spPr>
      </p:pic>
    </p:spTree>
    <p:extLst>
      <p:ext uri="{BB962C8B-B14F-4D97-AF65-F5344CB8AC3E}">
        <p14:creationId xmlns:p14="http://schemas.microsoft.com/office/powerpoint/2010/main" val="3932453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3" name="Shape 143"/>
          <p:cNvSpPr txBox="1">
            <a:spLocks noGrp="1"/>
          </p:cNvSpPr>
          <p:nvPr>
            <p:ph idx="1"/>
          </p:nvPr>
        </p:nvSpPr>
        <p:spPr>
          <a:prstGeom prst="rect">
            <a:avLst/>
          </a:prstGeom>
          <a:noFill/>
          <a:ln>
            <a:noFill/>
          </a:ln>
        </p:spPr>
        <p:txBody>
          <a:bodyPr wrap="square" lIns="91425" tIns="91425" rIns="91425" bIns="91425" anchor="t" anchorCtr="0">
            <a:noAutofit/>
          </a:bodyPr>
          <a:lstStyle/>
          <a:p>
            <a:pPr marL="228600" marR="0" lvl="0" indent="-50800" algn="l" rtl="0">
              <a:lnSpc>
                <a:spcPct val="90000"/>
              </a:lnSpc>
              <a:spcBef>
                <a:spcPts val="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p:txBody>
      </p:sp>
      <p:pic>
        <p:nvPicPr>
          <p:cNvPr id="3" name="Picture 2">
            <a:extLst>
              <a:ext uri="{FF2B5EF4-FFF2-40B4-BE49-F238E27FC236}">
                <a16:creationId xmlns:a16="http://schemas.microsoft.com/office/drawing/2014/main" id="{F8B4966B-1049-4CB3-8F11-50BB88CEB378}"/>
              </a:ext>
            </a:extLst>
          </p:cNvPr>
          <p:cNvPicPr>
            <a:picLocks noChangeAspect="1"/>
          </p:cNvPicPr>
          <p:nvPr/>
        </p:nvPicPr>
        <p:blipFill>
          <a:blip r:embed="rId3"/>
          <a:stretch>
            <a:fillRect/>
          </a:stretch>
        </p:blipFill>
        <p:spPr>
          <a:xfrm>
            <a:off x="251520" y="188640"/>
            <a:ext cx="5472608" cy="5980376"/>
          </a:xfrm>
          <a:prstGeom prst="rect">
            <a:avLst/>
          </a:prstGeom>
        </p:spPr>
      </p:pic>
    </p:spTree>
    <p:extLst>
      <p:ext uri="{BB962C8B-B14F-4D97-AF65-F5344CB8AC3E}">
        <p14:creationId xmlns:p14="http://schemas.microsoft.com/office/powerpoint/2010/main" val="3336535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prstGeom prst="rect">
            <a:avLst/>
          </a:prstGeom>
          <a:solidFill>
            <a:srgbClr val="00B0F0"/>
          </a:solidFill>
          <a:ln>
            <a:noFill/>
          </a:ln>
        </p:spPr>
        <p:txBody>
          <a:bodyPr wrap="square" lIns="91425" tIns="91425" rIns="91425" bIns="91425" anchor="ctr" anchorCtr="0">
            <a:noAutofit/>
          </a:bodyPr>
          <a:lstStyle/>
          <a:p>
            <a:pPr marL="0" marR="0" lvl="0" indent="0" rtl="0">
              <a:lnSpc>
                <a:spcPct val="90000"/>
              </a:lnSpc>
              <a:spcBef>
                <a:spcPts val="0"/>
              </a:spcBef>
              <a:spcAft>
                <a:spcPts val="0"/>
              </a:spcAft>
              <a:buClr>
                <a:schemeClr val="dk1"/>
              </a:buClr>
              <a:buFont typeface="Rockwell"/>
              <a:buNone/>
            </a:pPr>
            <a:br>
              <a:rPr lang="en-GB" sz="4400" b="1" i="0" u="sng" strike="noStrike" cap="none" dirty="0">
                <a:solidFill>
                  <a:schemeClr val="dk1"/>
                </a:solidFill>
                <a:sym typeface="Rockwell"/>
              </a:rPr>
            </a:br>
            <a:r>
              <a:rPr lang="en-GB" sz="4400" b="1" i="0" u="sng" strike="noStrike" cap="none" dirty="0">
                <a:solidFill>
                  <a:schemeClr val="dk1"/>
                </a:solidFill>
                <a:sym typeface="Rockwell"/>
              </a:rPr>
              <a:t>Demonstrate:</a:t>
            </a:r>
            <a:br>
              <a:rPr lang="en-GB" sz="4400" b="1" i="0" u="sng" strike="noStrike" cap="none" dirty="0">
                <a:solidFill>
                  <a:schemeClr val="dk1"/>
                </a:solidFill>
                <a:latin typeface="Calibri"/>
                <a:ea typeface="Calibri"/>
                <a:cs typeface="Calibri"/>
                <a:sym typeface="Calibri"/>
              </a:rPr>
            </a:br>
            <a:endParaRPr lang="en-GB" sz="4400" b="1" i="0" u="sng" strike="noStrike" cap="none" dirty="0">
              <a:solidFill>
                <a:schemeClr val="dk1"/>
              </a:solidFill>
              <a:latin typeface="Calibri"/>
              <a:ea typeface="Calibri"/>
              <a:cs typeface="Calibri"/>
              <a:sym typeface="Calibri"/>
            </a:endParaRPr>
          </a:p>
        </p:txBody>
      </p:sp>
      <p:sp>
        <p:nvSpPr>
          <p:cNvPr id="143" name="Shape 143"/>
          <p:cNvSpPr txBox="1">
            <a:spLocks noGrp="1"/>
          </p:cNvSpPr>
          <p:nvPr>
            <p:ph idx="1"/>
          </p:nvPr>
        </p:nvSpPr>
        <p:spPr>
          <a:prstGeom prst="rect">
            <a:avLst/>
          </a:prstGeom>
          <a:noFill/>
          <a:ln>
            <a:noFill/>
          </a:ln>
        </p:spPr>
        <p:txBody>
          <a:bodyPr wrap="square" lIns="91425" tIns="91425" rIns="91425" bIns="91425" anchor="t" anchorCtr="0">
            <a:noAutofit/>
          </a:bodyPr>
          <a:lstStyle/>
          <a:p>
            <a:pPr marL="228600" marR="0" lvl="0" indent="-50800" algn="l" rtl="0">
              <a:lnSpc>
                <a:spcPct val="90000"/>
              </a:lnSpc>
              <a:spcBef>
                <a:spcPts val="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228600" marR="0" lvl="0" indent="-5080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a:p>
            <a:pPr marL="177800" marR="0" lvl="0" indent="0" algn="l" rtl="0">
              <a:lnSpc>
                <a:spcPct val="90000"/>
              </a:lnSpc>
              <a:spcBef>
                <a:spcPts val="1000"/>
              </a:spcBef>
              <a:spcAft>
                <a:spcPts val="0"/>
              </a:spcAft>
              <a:buClr>
                <a:schemeClr val="dk1"/>
              </a:buClr>
              <a:buFont typeface="Arial"/>
              <a:buNone/>
            </a:pPr>
            <a:endParaRPr sz="2800" b="0" i="0" u="none" strike="noStrike" cap="none">
              <a:solidFill>
                <a:schemeClr val="dk1"/>
              </a:solidFill>
              <a:latin typeface="PT Sans"/>
              <a:ea typeface="PT Sans"/>
              <a:cs typeface="PT Sans"/>
              <a:sym typeface="PT Sans"/>
            </a:endParaRPr>
          </a:p>
        </p:txBody>
      </p:sp>
      <p:sp>
        <p:nvSpPr>
          <p:cNvPr id="2" name="TextBox 1">
            <a:extLst>
              <a:ext uri="{FF2B5EF4-FFF2-40B4-BE49-F238E27FC236}">
                <a16:creationId xmlns:a16="http://schemas.microsoft.com/office/drawing/2014/main" id="{232C8E80-9FE0-46B1-B7A3-6BE04B661BB4}"/>
              </a:ext>
            </a:extLst>
          </p:cNvPr>
          <p:cNvSpPr txBox="1"/>
          <p:nvPr/>
        </p:nvSpPr>
        <p:spPr>
          <a:xfrm>
            <a:off x="628650" y="2204864"/>
            <a:ext cx="7111702" cy="830997"/>
          </a:xfrm>
          <a:prstGeom prst="rect">
            <a:avLst/>
          </a:prstGeom>
          <a:noFill/>
        </p:spPr>
        <p:txBody>
          <a:bodyPr wrap="square" rtlCol="0">
            <a:spAutoFit/>
          </a:bodyPr>
          <a:lstStyle/>
          <a:p>
            <a:r>
              <a:rPr lang="en-GB" sz="2400" dirty="0"/>
              <a:t>Create a flow chart to show the key points behind how a discharge tube glows…</a:t>
            </a:r>
          </a:p>
        </p:txBody>
      </p:sp>
    </p:spTree>
    <p:extLst>
      <p:ext uri="{BB962C8B-B14F-4D97-AF65-F5344CB8AC3E}">
        <p14:creationId xmlns:p14="http://schemas.microsoft.com/office/powerpoint/2010/main" val="3557785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GB" b="1" u="sng" dirty="0"/>
              <a:t>Consolidate</a:t>
            </a:r>
          </a:p>
        </p:txBody>
      </p:sp>
      <p:sp>
        <p:nvSpPr>
          <p:cNvPr id="6" name="TextBox 1"/>
          <p:cNvSpPr txBox="1">
            <a:spLocks noChangeArrowheads="1"/>
          </p:cNvSpPr>
          <p:nvPr/>
        </p:nvSpPr>
        <p:spPr bwMode="auto">
          <a:xfrm>
            <a:off x="611188" y="2205038"/>
            <a:ext cx="756126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GB" altLang="en-US" sz="2800" dirty="0">
                <a:latin typeface="Rockwell" pitchFamily="18" charset="0"/>
              </a:rPr>
              <a:t>Cathode ray </a:t>
            </a:r>
            <a:r>
              <a:rPr lang="en-GB" altLang="en-US" sz="2800">
                <a:latin typeface="Rockwell" pitchFamily="18" charset="0"/>
              </a:rPr>
              <a:t>exam questions </a:t>
            </a:r>
            <a:endParaRPr lang="en-GB" altLang="en-US" sz="2800" dirty="0">
              <a:latin typeface="Rockwell" pitchFamily="18" charset="0"/>
            </a:endParaRPr>
          </a:p>
        </p:txBody>
      </p:sp>
    </p:spTree>
    <p:extLst>
      <p:ext uri="{BB962C8B-B14F-4D97-AF65-F5344CB8AC3E}">
        <p14:creationId xmlns:p14="http://schemas.microsoft.com/office/powerpoint/2010/main" val="947678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u="sng" dirty="0"/>
              <a:t>1.1 Cathode Rays</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518196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50E1753-FE85-4EFC-906C-F1134FFA46E2}"/>
              </a:ext>
            </a:extLst>
          </p:cNvPr>
          <p:cNvSpPr>
            <a:spLocks noGrp="1"/>
          </p:cNvSpPr>
          <p:nvPr>
            <p:ph type="ctrTitle"/>
          </p:nvPr>
        </p:nvSpPr>
        <p:spPr>
          <a:xfrm>
            <a:off x="829691" y="1556792"/>
            <a:ext cx="7772400" cy="1146809"/>
          </a:xfrm>
        </p:spPr>
        <p:txBody>
          <a:bodyPr>
            <a:noAutofit/>
          </a:bodyPr>
          <a:lstStyle/>
          <a:p>
            <a:pPr algn="ctr"/>
            <a:r>
              <a:rPr lang="en-US" sz="6000" b="1" dirty="0">
                <a:solidFill>
                  <a:srgbClr val="000090"/>
                </a:solidFill>
              </a:rPr>
              <a:t>A LEVEL PHYSICS</a:t>
            </a:r>
            <a:br>
              <a:rPr lang="en-US" sz="6000" b="1" dirty="0">
                <a:solidFill>
                  <a:srgbClr val="000090"/>
                </a:solidFill>
              </a:rPr>
            </a:br>
            <a:r>
              <a:rPr lang="en-US" sz="6000" b="1" dirty="0">
                <a:solidFill>
                  <a:srgbClr val="000090"/>
                </a:solidFill>
              </a:rPr>
              <a:t>Year 2</a:t>
            </a:r>
          </a:p>
        </p:txBody>
      </p:sp>
      <p:sp>
        <p:nvSpPr>
          <p:cNvPr id="9" name="Subtitle 2">
            <a:extLst>
              <a:ext uri="{FF2B5EF4-FFF2-40B4-BE49-F238E27FC236}">
                <a16:creationId xmlns:a16="http://schemas.microsoft.com/office/drawing/2014/main" id="{362E2E35-D47F-4581-B772-2EE38BAE8CDB}"/>
              </a:ext>
            </a:extLst>
          </p:cNvPr>
          <p:cNvSpPr>
            <a:spLocks noGrp="1"/>
          </p:cNvSpPr>
          <p:nvPr>
            <p:ph type="subTitle" idx="1"/>
          </p:nvPr>
        </p:nvSpPr>
        <p:spPr>
          <a:xfrm>
            <a:off x="107504" y="2567657"/>
            <a:ext cx="8643257" cy="543666"/>
          </a:xfrm>
        </p:spPr>
        <p:txBody>
          <a:bodyPr>
            <a:noAutofit/>
          </a:bodyPr>
          <a:lstStyle/>
          <a:p>
            <a:pPr algn="ctr"/>
            <a:r>
              <a:rPr lang="en-US" sz="2800" dirty="0">
                <a:solidFill>
                  <a:srgbClr val="000090"/>
                </a:solidFill>
              </a:rPr>
              <a:t>Turning Points: 1.1 – Cathode Rays</a:t>
            </a:r>
          </a:p>
        </p:txBody>
      </p:sp>
      <p:pic>
        <p:nvPicPr>
          <p:cNvPr id="11" name="Picture 2" descr="http://d18v9bg727vib6.cloudfront.net/S3-upload/new-to-nandos-step-1_0.png">
            <a:extLst>
              <a:ext uri="{FF2B5EF4-FFF2-40B4-BE49-F238E27FC236}">
                <a16:creationId xmlns:a16="http://schemas.microsoft.com/office/drawing/2014/main" id="{0FC3DA12-3222-4331-9068-AB460812E3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489452">
            <a:off x="-736499" y="3652530"/>
            <a:ext cx="3132381" cy="2332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FD051A86-2652-4150-9D00-CB5A35981009}"/>
              </a:ext>
            </a:extLst>
          </p:cNvPr>
          <p:cNvSpPr txBox="1"/>
          <p:nvPr/>
        </p:nvSpPr>
        <p:spPr>
          <a:xfrm>
            <a:off x="899592" y="5983069"/>
            <a:ext cx="936104" cy="646331"/>
          </a:xfrm>
          <a:prstGeom prst="rect">
            <a:avLst/>
          </a:prstGeom>
          <a:noFill/>
        </p:spPr>
        <p:txBody>
          <a:bodyPr wrap="square" rtlCol="0">
            <a:spAutoFit/>
          </a:bodyPr>
          <a:lstStyle/>
          <a:p>
            <a:r>
              <a:rPr lang="en-GB" sz="3600" b="1" dirty="0">
                <a:solidFill>
                  <a:srgbClr val="669900"/>
                </a:solidFill>
              </a:rPr>
              <a:t>C</a:t>
            </a:r>
          </a:p>
        </p:txBody>
      </p:sp>
      <p:sp>
        <p:nvSpPr>
          <p:cNvPr id="13" name="TextBox 12">
            <a:extLst>
              <a:ext uri="{FF2B5EF4-FFF2-40B4-BE49-F238E27FC236}">
                <a16:creationId xmlns:a16="http://schemas.microsoft.com/office/drawing/2014/main" id="{F6E52405-97E8-4099-9D67-7388051AECA1}"/>
              </a:ext>
            </a:extLst>
          </p:cNvPr>
          <p:cNvSpPr txBox="1"/>
          <p:nvPr/>
        </p:nvSpPr>
        <p:spPr>
          <a:xfrm>
            <a:off x="1331640" y="5216624"/>
            <a:ext cx="936104" cy="646331"/>
          </a:xfrm>
          <a:prstGeom prst="rect">
            <a:avLst/>
          </a:prstGeom>
          <a:noFill/>
        </p:spPr>
        <p:txBody>
          <a:bodyPr wrap="square" rtlCol="0">
            <a:spAutoFit/>
          </a:bodyPr>
          <a:lstStyle/>
          <a:p>
            <a:r>
              <a:rPr lang="en-GB" sz="3600" b="1" dirty="0">
                <a:solidFill>
                  <a:srgbClr val="FF9900"/>
                </a:solidFill>
              </a:rPr>
              <a:t>B</a:t>
            </a:r>
          </a:p>
        </p:txBody>
      </p:sp>
      <p:sp>
        <p:nvSpPr>
          <p:cNvPr id="14" name="TextBox 13">
            <a:extLst>
              <a:ext uri="{FF2B5EF4-FFF2-40B4-BE49-F238E27FC236}">
                <a16:creationId xmlns:a16="http://schemas.microsoft.com/office/drawing/2014/main" id="{BE4C1EB3-5B75-4BEE-A348-F19C3BD83DCF}"/>
              </a:ext>
            </a:extLst>
          </p:cNvPr>
          <p:cNvSpPr txBox="1"/>
          <p:nvPr/>
        </p:nvSpPr>
        <p:spPr>
          <a:xfrm>
            <a:off x="1403648" y="4352528"/>
            <a:ext cx="936104" cy="646331"/>
          </a:xfrm>
          <a:prstGeom prst="rect">
            <a:avLst/>
          </a:prstGeom>
          <a:noFill/>
        </p:spPr>
        <p:txBody>
          <a:bodyPr wrap="square" rtlCol="0">
            <a:spAutoFit/>
          </a:bodyPr>
          <a:lstStyle/>
          <a:p>
            <a:r>
              <a:rPr lang="en-GB" sz="3600" b="1" dirty="0">
                <a:solidFill>
                  <a:srgbClr val="FF0000"/>
                </a:solidFill>
              </a:rPr>
              <a:t>A</a:t>
            </a:r>
          </a:p>
        </p:txBody>
      </p:sp>
      <p:sp>
        <p:nvSpPr>
          <p:cNvPr id="15" name="TextBox 14">
            <a:extLst>
              <a:ext uri="{FF2B5EF4-FFF2-40B4-BE49-F238E27FC236}">
                <a16:creationId xmlns:a16="http://schemas.microsoft.com/office/drawing/2014/main" id="{128740C7-D9AB-4220-B6CF-7BD2C79B0BDD}"/>
              </a:ext>
            </a:extLst>
          </p:cNvPr>
          <p:cNvSpPr txBox="1"/>
          <p:nvPr/>
        </p:nvSpPr>
        <p:spPr>
          <a:xfrm>
            <a:off x="1403648" y="3416424"/>
            <a:ext cx="936104" cy="646331"/>
          </a:xfrm>
          <a:prstGeom prst="rect">
            <a:avLst/>
          </a:prstGeom>
          <a:noFill/>
        </p:spPr>
        <p:txBody>
          <a:bodyPr wrap="square" rtlCol="0">
            <a:spAutoFit/>
          </a:bodyPr>
          <a:lstStyle/>
          <a:p>
            <a:r>
              <a:rPr lang="en-GB" sz="3600" b="1" dirty="0">
                <a:solidFill>
                  <a:srgbClr val="4C2600"/>
                </a:solidFill>
              </a:rPr>
              <a:t>A*</a:t>
            </a:r>
          </a:p>
        </p:txBody>
      </p:sp>
      <p:pic>
        <p:nvPicPr>
          <p:cNvPr id="2" name="Picture 1">
            <a:extLst>
              <a:ext uri="{FF2B5EF4-FFF2-40B4-BE49-F238E27FC236}">
                <a16:creationId xmlns:a16="http://schemas.microsoft.com/office/drawing/2014/main" id="{DB366CB0-4EE9-4D63-B400-B2CD05169F3F}"/>
              </a:ext>
            </a:extLst>
          </p:cNvPr>
          <p:cNvPicPr>
            <a:picLocks noChangeAspect="1"/>
          </p:cNvPicPr>
          <p:nvPr/>
        </p:nvPicPr>
        <p:blipFill>
          <a:blip r:embed="rId3"/>
          <a:stretch>
            <a:fillRect/>
          </a:stretch>
        </p:blipFill>
        <p:spPr>
          <a:xfrm>
            <a:off x="2339753" y="3211679"/>
            <a:ext cx="5760640" cy="3178284"/>
          </a:xfrm>
          <a:prstGeom prst="rect">
            <a:avLst/>
          </a:prstGeom>
        </p:spPr>
      </p:pic>
    </p:spTree>
    <p:extLst>
      <p:ext uri="{BB962C8B-B14F-4D97-AF65-F5344CB8AC3E}">
        <p14:creationId xmlns:p14="http://schemas.microsoft.com/office/powerpoint/2010/main" val="895184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GB" b="1" u="sng" dirty="0"/>
              <a:t>Connection</a:t>
            </a: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24128" y="573547"/>
            <a:ext cx="2580316" cy="9087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a:extLst>
              <a:ext uri="{FF2B5EF4-FFF2-40B4-BE49-F238E27FC236}">
                <a16:creationId xmlns:a16="http://schemas.microsoft.com/office/drawing/2014/main" id="{659789C9-F279-47DD-A678-C2C953C1EAF0}"/>
              </a:ext>
            </a:extLst>
          </p:cNvPr>
          <p:cNvSpPr txBox="1"/>
          <p:nvPr/>
        </p:nvSpPr>
        <p:spPr>
          <a:xfrm>
            <a:off x="89756" y="1690688"/>
            <a:ext cx="8964488" cy="3416320"/>
          </a:xfrm>
          <a:prstGeom prst="rect">
            <a:avLst/>
          </a:prstGeom>
          <a:noFill/>
        </p:spPr>
        <p:txBody>
          <a:bodyPr wrap="square">
            <a:spAutoFit/>
          </a:bodyPr>
          <a:lstStyle/>
          <a:p>
            <a:pPr marL="342900" indent="-342900">
              <a:buAutoNum type="arabicPeriod"/>
            </a:pPr>
            <a:r>
              <a:rPr lang="en-US" dirty="0"/>
              <a:t>What did the Alpha Scattering experiment lead to the discovery of?</a:t>
            </a:r>
            <a:br>
              <a:rPr lang="en-US" dirty="0"/>
            </a:br>
            <a:endParaRPr lang="en-US" dirty="0"/>
          </a:p>
          <a:p>
            <a:pPr marL="342900" indent="-342900">
              <a:buAutoNum type="arabicPeriod"/>
            </a:pPr>
            <a:r>
              <a:rPr lang="en-US" dirty="0">
                <a:cs typeface="Calibri"/>
              </a:rPr>
              <a:t>The ground state, first and second energy levels of a hydrogen atom have values of -13.6eV, -3.41eV and -1.51eV respectively. What is the minimum </a:t>
            </a:r>
            <a:r>
              <a:rPr lang="en-US" b="1" dirty="0">
                <a:cs typeface="Calibri"/>
              </a:rPr>
              <a:t>wavelength</a:t>
            </a:r>
            <a:r>
              <a:rPr lang="en-US" dirty="0">
                <a:cs typeface="Calibri"/>
              </a:rPr>
              <a:t> of photon that could be emitted during a de-excitation between these energy levels? </a:t>
            </a:r>
            <a:br>
              <a:rPr lang="en-US" dirty="0">
                <a:cs typeface="Calibri"/>
              </a:rPr>
            </a:br>
            <a:endParaRPr lang="en-US" dirty="0">
              <a:cs typeface="Calibri"/>
            </a:endParaRPr>
          </a:p>
          <a:p>
            <a:pPr marL="342900" indent="-342900">
              <a:buAutoNum type="arabicPeriod"/>
            </a:pPr>
            <a:r>
              <a:rPr lang="en-US" dirty="0">
                <a:cs typeface="Calibri"/>
              </a:rPr>
              <a:t>What is the specific charge on an alpha particle?</a:t>
            </a:r>
            <a:br>
              <a:rPr lang="en-US" dirty="0">
                <a:cs typeface="Calibri"/>
              </a:rPr>
            </a:br>
            <a:endParaRPr lang="en-US" dirty="0">
              <a:cs typeface="Calibri"/>
            </a:endParaRPr>
          </a:p>
          <a:p>
            <a:pPr marL="342900" indent="-342900">
              <a:buAutoNum type="arabicPeriod"/>
            </a:pPr>
            <a:r>
              <a:rPr lang="en-US" dirty="0">
                <a:cs typeface="Calibri"/>
              </a:rPr>
              <a:t>Define Potential Difference.</a:t>
            </a:r>
          </a:p>
          <a:p>
            <a:br>
              <a:rPr lang="en-US" dirty="0"/>
            </a:br>
            <a:r>
              <a:rPr lang="en-US" dirty="0"/>
              <a:t>5.  For the hydrogen atom in Q2, what is the minimum speed of electron required to </a:t>
            </a:r>
            <a:r>
              <a:rPr lang="en-US" dirty="0" err="1"/>
              <a:t>ionise</a:t>
            </a:r>
            <a:r>
              <a:rPr lang="en-US" dirty="0"/>
              <a:t> the atom through collision?</a:t>
            </a:r>
          </a:p>
        </p:txBody>
      </p:sp>
    </p:spTree>
    <p:extLst>
      <p:ext uri="{BB962C8B-B14F-4D97-AF65-F5344CB8AC3E}">
        <p14:creationId xmlns:p14="http://schemas.microsoft.com/office/powerpoint/2010/main" val="2563207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GB" b="1" u="sng" dirty="0"/>
              <a:t>Connection</a:t>
            </a: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24128" y="573547"/>
            <a:ext cx="2580316" cy="9087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a:extLst>
              <a:ext uri="{FF2B5EF4-FFF2-40B4-BE49-F238E27FC236}">
                <a16:creationId xmlns:a16="http://schemas.microsoft.com/office/drawing/2014/main" id="{659789C9-F279-47DD-A678-C2C953C1EAF0}"/>
              </a:ext>
            </a:extLst>
          </p:cNvPr>
          <p:cNvSpPr txBox="1"/>
          <p:nvPr/>
        </p:nvSpPr>
        <p:spPr>
          <a:xfrm>
            <a:off x="89756" y="1690688"/>
            <a:ext cx="8964488" cy="3970318"/>
          </a:xfrm>
          <a:prstGeom prst="rect">
            <a:avLst/>
          </a:prstGeom>
          <a:noFill/>
        </p:spPr>
        <p:txBody>
          <a:bodyPr wrap="square">
            <a:spAutoFit/>
          </a:bodyPr>
          <a:lstStyle/>
          <a:p>
            <a:pPr marL="342900" indent="-342900">
              <a:buAutoNum type="arabicPeriod"/>
            </a:pPr>
            <a:r>
              <a:rPr lang="en-US" dirty="0"/>
              <a:t>What did the Alpha Scattering experiment lead to the discovery of?</a:t>
            </a:r>
            <a:br>
              <a:rPr lang="en-US" dirty="0"/>
            </a:br>
            <a:r>
              <a:rPr lang="en-US" dirty="0">
                <a:solidFill>
                  <a:srgbClr val="FF0000"/>
                </a:solidFill>
              </a:rPr>
              <a:t>The discovery of the nucleus.</a:t>
            </a:r>
            <a:endParaRPr lang="en-US" dirty="0"/>
          </a:p>
          <a:p>
            <a:pPr marL="342900" indent="-342900">
              <a:buAutoNum type="arabicPeriod"/>
            </a:pPr>
            <a:r>
              <a:rPr lang="en-US" dirty="0">
                <a:cs typeface="Calibri"/>
              </a:rPr>
              <a:t>The ground state, first and second energy levels of a hydrogen atom have values of -13.6eV, -3.41eV and -1.51eV respectively. What is the minimum </a:t>
            </a:r>
            <a:r>
              <a:rPr lang="en-US" b="1" dirty="0">
                <a:cs typeface="Calibri"/>
              </a:rPr>
              <a:t>wavelength</a:t>
            </a:r>
            <a:r>
              <a:rPr lang="en-US" dirty="0">
                <a:cs typeface="Calibri"/>
              </a:rPr>
              <a:t> of photon that could be emitted during a de-excitation between these energy levels? </a:t>
            </a:r>
            <a:br>
              <a:rPr lang="en-US" dirty="0">
                <a:cs typeface="Calibri"/>
              </a:rPr>
            </a:br>
            <a:r>
              <a:rPr lang="en-US" dirty="0">
                <a:solidFill>
                  <a:srgbClr val="FF0000"/>
                </a:solidFill>
                <a:cs typeface="Calibri"/>
              </a:rPr>
              <a:t>Using E=hf…     1.03x10</a:t>
            </a:r>
            <a:r>
              <a:rPr lang="en-US" baseline="30000" dirty="0">
                <a:solidFill>
                  <a:srgbClr val="FF0000"/>
                </a:solidFill>
                <a:cs typeface="Calibri"/>
              </a:rPr>
              <a:t>-7</a:t>
            </a:r>
            <a:r>
              <a:rPr lang="en-US" dirty="0">
                <a:solidFill>
                  <a:srgbClr val="FF0000"/>
                </a:solidFill>
                <a:cs typeface="Calibri"/>
              </a:rPr>
              <a:t>m</a:t>
            </a:r>
          </a:p>
          <a:p>
            <a:pPr marL="342900" indent="-342900">
              <a:buAutoNum type="arabicPeriod"/>
            </a:pPr>
            <a:r>
              <a:rPr lang="en-US" dirty="0">
                <a:solidFill>
                  <a:srgbClr val="FF0000"/>
                </a:solidFill>
                <a:cs typeface="Calibri"/>
              </a:rPr>
              <a:t>What is the specific charge on an alpha particle?</a:t>
            </a:r>
            <a:br>
              <a:rPr lang="en-US" dirty="0">
                <a:solidFill>
                  <a:srgbClr val="FF0000"/>
                </a:solidFill>
                <a:cs typeface="Calibri"/>
              </a:rPr>
            </a:br>
            <a:r>
              <a:rPr lang="en-US" dirty="0">
                <a:solidFill>
                  <a:srgbClr val="FF0000"/>
                </a:solidFill>
                <a:cs typeface="Calibri"/>
              </a:rPr>
              <a:t>+2e</a:t>
            </a:r>
          </a:p>
          <a:p>
            <a:pPr marL="342900" indent="-342900">
              <a:buAutoNum type="arabicPeriod"/>
            </a:pPr>
            <a:r>
              <a:rPr lang="en-US" dirty="0">
                <a:cs typeface="Calibri"/>
              </a:rPr>
              <a:t>Define Potential Difference.</a:t>
            </a:r>
          </a:p>
          <a:p>
            <a:r>
              <a:rPr lang="en-US" dirty="0">
                <a:solidFill>
                  <a:srgbClr val="FF0000"/>
                </a:solidFill>
                <a:cs typeface="Calibri"/>
              </a:rPr>
              <a:t>      Work done per unit charge</a:t>
            </a:r>
          </a:p>
          <a:p>
            <a:br>
              <a:rPr lang="en-US" dirty="0"/>
            </a:br>
            <a:r>
              <a:rPr lang="en-US" dirty="0"/>
              <a:t>5.  For the hydrogen atom in Q2, what is the minimum speed of electron required to </a:t>
            </a:r>
            <a:r>
              <a:rPr lang="en-US" dirty="0" err="1"/>
              <a:t>ionise</a:t>
            </a:r>
            <a:r>
              <a:rPr lang="en-US" dirty="0"/>
              <a:t> the atom through collision?</a:t>
            </a:r>
          </a:p>
          <a:p>
            <a:r>
              <a:rPr lang="en-US" dirty="0">
                <a:solidFill>
                  <a:srgbClr val="FF0000"/>
                </a:solidFill>
              </a:rPr>
              <a:t>Using KE equation… v=2.2x10</a:t>
            </a:r>
            <a:r>
              <a:rPr lang="en-US" baseline="30000" dirty="0">
                <a:solidFill>
                  <a:srgbClr val="FF0000"/>
                </a:solidFill>
              </a:rPr>
              <a:t>6</a:t>
            </a:r>
            <a:r>
              <a:rPr lang="en-US" dirty="0">
                <a:solidFill>
                  <a:srgbClr val="FF0000"/>
                </a:solidFill>
              </a:rPr>
              <a:t>ms</a:t>
            </a:r>
            <a:r>
              <a:rPr lang="en-US" baseline="30000" dirty="0">
                <a:solidFill>
                  <a:srgbClr val="FF0000"/>
                </a:solidFill>
              </a:rPr>
              <a:t>-1</a:t>
            </a:r>
            <a:r>
              <a:rPr lang="en-US" dirty="0">
                <a:solidFill>
                  <a:srgbClr val="FF0000"/>
                </a:solidFill>
              </a:rPr>
              <a:t> </a:t>
            </a:r>
          </a:p>
        </p:txBody>
      </p:sp>
    </p:spTree>
    <p:extLst>
      <p:ext uri="{BB962C8B-B14F-4D97-AF65-F5344CB8AC3E}">
        <p14:creationId xmlns:p14="http://schemas.microsoft.com/office/powerpoint/2010/main" val="4081967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79512" y="365126"/>
            <a:ext cx="7886700" cy="1325562"/>
          </a:xfrm>
          <a:prstGeom prst="rect">
            <a:avLst/>
          </a:prstGeom>
          <a:solidFill>
            <a:srgbClr val="7030A0"/>
          </a:solidFill>
          <a:ln>
            <a:noFill/>
          </a:ln>
        </p:spPr>
        <p:txBody>
          <a:bodyPr wrap="square" lIns="91425" tIns="91425" rIns="91425" bIns="91425" anchor="ctr" anchorCtr="0">
            <a:noAutofit/>
          </a:bodyPr>
          <a:lstStyle/>
          <a:p>
            <a:pPr marL="0" marR="0" lvl="0" indent="0" algn="l" rtl="0">
              <a:lnSpc>
                <a:spcPct val="90000"/>
              </a:lnSpc>
              <a:spcBef>
                <a:spcPts val="0"/>
              </a:spcBef>
              <a:spcAft>
                <a:spcPts val="0"/>
              </a:spcAft>
              <a:buClr>
                <a:schemeClr val="dk1"/>
              </a:buClr>
              <a:buFont typeface="Rockwell"/>
              <a:buNone/>
            </a:pPr>
            <a:br>
              <a:rPr lang="en-GB" sz="4000" b="0" i="0" u="sng" strike="noStrike" cap="none" dirty="0">
                <a:solidFill>
                  <a:schemeClr val="dk1"/>
                </a:solidFill>
                <a:latin typeface="Rockwell"/>
                <a:ea typeface="Rockwell"/>
                <a:cs typeface="Rockwell"/>
                <a:sym typeface="Rockwell"/>
              </a:rPr>
            </a:br>
            <a:r>
              <a:rPr lang="en-GB" sz="4000" b="0" i="0" u="sng" strike="noStrike" cap="none" dirty="0">
                <a:solidFill>
                  <a:schemeClr val="lt1"/>
                </a:solidFill>
                <a:latin typeface="Rockwell"/>
                <a:ea typeface="Rockwell"/>
                <a:cs typeface="Rockwell"/>
                <a:sym typeface="Rockwell"/>
              </a:rPr>
              <a:t>Activate: </a:t>
            </a:r>
            <a:r>
              <a:rPr lang="en-GB" sz="4000" u="sng" dirty="0">
                <a:solidFill>
                  <a:schemeClr val="lt1"/>
                </a:solidFill>
              </a:rPr>
              <a:t>Cathode rays</a:t>
            </a:r>
            <a:br>
              <a:rPr lang="en-GB" sz="4400" b="0" i="0" u="sng" strike="noStrike" cap="none" dirty="0">
                <a:solidFill>
                  <a:schemeClr val="dk1"/>
                </a:solidFill>
                <a:latin typeface="Rockwell"/>
                <a:ea typeface="Rockwell"/>
                <a:cs typeface="Rockwell"/>
                <a:sym typeface="Rockwell"/>
              </a:rPr>
            </a:br>
            <a:endParaRPr lang="en-GB" sz="4400" b="0" i="0" u="sng" strike="noStrike" cap="none" dirty="0">
              <a:solidFill>
                <a:schemeClr val="dk1"/>
              </a:solidFill>
              <a:latin typeface="Rockwell"/>
              <a:ea typeface="Rockwell"/>
              <a:cs typeface="Rockwell"/>
              <a:sym typeface="Rockwell"/>
            </a:endParaRPr>
          </a:p>
        </p:txBody>
      </p:sp>
      <p:sp>
        <p:nvSpPr>
          <p:cNvPr id="2" name="TextBox 1">
            <a:extLst>
              <a:ext uri="{FF2B5EF4-FFF2-40B4-BE49-F238E27FC236}">
                <a16:creationId xmlns:a16="http://schemas.microsoft.com/office/drawing/2014/main" id="{73DA2846-EA43-4C9D-A087-B11E66D6B0A0}"/>
              </a:ext>
            </a:extLst>
          </p:cNvPr>
          <p:cNvSpPr txBox="1"/>
          <p:nvPr/>
        </p:nvSpPr>
        <p:spPr>
          <a:xfrm>
            <a:off x="395536" y="2060848"/>
            <a:ext cx="5742880" cy="5016758"/>
          </a:xfrm>
          <a:prstGeom prst="rect">
            <a:avLst/>
          </a:prstGeom>
          <a:noFill/>
        </p:spPr>
        <p:txBody>
          <a:bodyPr wrap="square" rtlCol="0">
            <a:spAutoFit/>
          </a:bodyPr>
          <a:lstStyle/>
          <a:p>
            <a:r>
              <a:rPr lang="en-GB" sz="2000" dirty="0"/>
              <a:t>In the late 1860s, it was popular to show glass tubes filled with a gas which could be made to glow (Geissler </a:t>
            </a:r>
            <a:r>
              <a:rPr lang="en-GB" sz="2000"/>
              <a:t>tubes).</a:t>
            </a:r>
            <a:endParaRPr lang="en-GB" sz="2000" dirty="0"/>
          </a:p>
          <a:p>
            <a:endParaRPr lang="en-GB" sz="2000" dirty="0"/>
          </a:p>
          <a:p>
            <a:r>
              <a:rPr lang="en-GB" sz="2000" dirty="0"/>
              <a:t>When a large voltage was applied to the electrodes and electrical current passed through the gas.  </a:t>
            </a:r>
          </a:p>
          <a:p>
            <a:endParaRPr lang="en-GB" sz="2000" dirty="0"/>
          </a:p>
          <a:p>
            <a:r>
              <a:rPr lang="en-GB" sz="2000" dirty="0"/>
              <a:t>The gas glowed due to the ionisation and subsequent recombination of the molecules in the gas (this was the beginning of the technology behind neon lighting signs)</a:t>
            </a:r>
          </a:p>
          <a:p>
            <a:endParaRPr lang="en-GB" sz="2000" dirty="0"/>
          </a:p>
          <a:p>
            <a:endParaRPr lang="en-GB" sz="2000" dirty="0"/>
          </a:p>
          <a:p>
            <a:endParaRPr lang="en-GB" sz="2000" dirty="0"/>
          </a:p>
          <a:p>
            <a:endParaRPr lang="en-GB" sz="2000" dirty="0"/>
          </a:p>
        </p:txBody>
      </p:sp>
      <p:pic>
        <p:nvPicPr>
          <p:cNvPr id="5" name="Picture 4">
            <a:extLst>
              <a:ext uri="{FF2B5EF4-FFF2-40B4-BE49-F238E27FC236}">
                <a16:creationId xmlns:a16="http://schemas.microsoft.com/office/drawing/2014/main" id="{C8AD3283-549F-40F3-B5D3-D321E701FB1F}"/>
              </a:ext>
            </a:extLst>
          </p:cNvPr>
          <p:cNvPicPr>
            <a:picLocks noChangeAspect="1"/>
          </p:cNvPicPr>
          <p:nvPr/>
        </p:nvPicPr>
        <p:blipFill>
          <a:blip r:embed="rId3"/>
          <a:stretch>
            <a:fillRect/>
          </a:stretch>
        </p:blipFill>
        <p:spPr>
          <a:xfrm>
            <a:off x="6375951" y="1725035"/>
            <a:ext cx="2735290" cy="3615340"/>
          </a:xfrm>
          <a:prstGeom prst="rect">
            <a:avLst/>
          </a:prstGeom>
        </p:spPr>
      </p:pic>
    </p:spTree>
    <p:extLst>
      <p:ext uri="{BB962C8B-B14F-4D97-AF65-F5344CB8AC3E}">
        <p14:creationId xmlns:p14="http://schemas.microsoft.com/office/powerpoint/2010/main" val="1806896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79512" y="365126"/>
            <a:ext cx="7886700" cy="1325562"/>
          </a:xfrm>
          <a:prstGeom prst="rect">
            <a:avLst/>
          </a:prstGeom>
          <a:solidFill>
            <a:srgbClr val="7030A0"/>
          </a:solidFill>
          <a:ln>
            <a:noFill/>
          </a:ln>
        </p:spPr>
        <p:txBody>
          <a:bodyPr wrap="square" lIns="91425" tIns="91425" rIns="91425" bIns="91425" anchor="ctr" anchorCtr="0">
            <a:noAutofit/>
          </a:bodyPr>
          <a:lstStyle/>
          <a:p>
            <a:pPr marL="0" marR="0" lvl="0" indent="0" algn="l" rtl="0">
              <a:lnSpc>
                <a:spcPct val="90000"/>
              </a:lnSpc>
              <a:spcBef>
                <a:spcPts val="0"/>
              </a:spcBef>
              <a:spcAft>
                <a:spcPts val="0"/>
              </a:spcAft>
              <a:buClr>
                <a:schemeClr val="dk1"/>
              </a:buClr>
              <a:buFont typeface="Rockwell"/>
              <a:buNone/>
            </a:pPr>
            <a:br>
              <a:rPr lang="en-GB" sz="4000" b="0" i="0" u="sng" strike="noStrike" cap="none" dirty="0">
                <a:solidFill>
                  <a:schemeClr val="dk1"/>
                </a:solidFill>
                <a:latin typeface="Rockwell"/>
                <a:ea typeface="Rockwell"/>
                <a:cs typeface="Rockwell"/>
                <a:sym typeface="Rockwell"/>
              </a:rPr>
            </a:br>
            <a:r>
              <a:rPr lang="en-GB" sz="4000" b="0" i="0" u="sng" strike="noStrike" cap="none" dirty="0">
                <a:solidFill>
                  <a:schemeClr val="lt1"/>
                </a:solidFill>
                <a:latin typeface="Rockwell"/>
                <a:ea typeface="Rockwell"/>
                <a:cs typeface="Rockwell"/>
                <a:sym typeface="Rockwell"/>
              </a:rPr>
              <a:t>Activate: </a:t>
            </a:r>
            <a:r>
              <a:rPr lang="en-GB" sz="4000" u="sng" dirty="0">
                <a:solidFill>
                  <a:schemeClr val="lt1"/>
                </a:solidFill>
              </a:rPr>
              <a:t>Cathode rays</a:t>
            </a:r>
            <a:br>
              <a:rPr lang="en-GB" sz="4400" b="0" i="0" u="sng" strike="noStrike" cap="none" dirty="0">
                <a:solidFill>
                  <a:schemeClr val="dk1"/>
                </a:solidFill>
                <a:latin typeface="Rockwell"/>
                <a:ea typeface="Rockwell"/>
                <a:cs typeface="Rockwell"/>
                <a:sym typeface="Rockwell"/>
              </a:rPr>
            </a:br>
            <a:endParaRPr lang="en-GB" sz="4400" b="0" i="0" u="sng" strike="noStrike" cap="none" dirty="0">
              <a:solidFill>
                <a:schemeClr val="dk1"/>
              </a:solidFill>
              <a:latin typeface="Rockwell"/>
              <a:ea typeface="Rockwell"/>
              <a:cs typeface="Rockwell"/>
              <a:sym typeface="Rockwell"/>
            </a:endParaRPr>
          </a:p>
        </p:txBody>
      </p:sp>
      <p:sp>
        <p:nvSpPr>
          <p:cNvPr id="2" name="TextBox 1">
            <a:extLst>
              <a:ext uri="{FF2B5EF4-FFF2-40B4-BE49-F238E27FC236}">
                <a16:creationId xmlns:a16="http://schemas.microsoft.com/office/drawing/2014/main" id="{73DA2846-EA43-4C9D-A087-B11E66D6B0A0}"/>
              </a:ext>
            </a:extLst>
          </p:cNvPr>
          <p:cNvSpPr txBox="1"/>
          <p:nvPr/>
        </p:nvSpPr>
        <p:spPr>
          <a:xfrm>
            <a:off x="395536" y="2060848"/>
            <a:ext cx="8280920" cy="2246769"/>
          </a:xfrm>
          <a:prstGeom prst="rect">
            <a:avLst/>
          </a:prstGeom>
          <a:noFill/>
        </p:spPr>
        <p:txBody>
          <a:bodyPr wrap="square" rtlCol="0">
            <a:spAutoFit/>
          </a:bodyPr>
          <a:lstStyle/>
          <a:p>
            <a:r>
              <a:rPr lang="en-GB" sz="2000" dirty="0"/>
              <a:t>10 years later, William Crookes made discharge tubes with a much lower pressure.  He used a vacuum pump to remove the air inside the tubes.  Faraday observed that the glow appeared to be brightest at the </a:t>
            </a:r>
            <a:r>
              <a:rPr lang="en-GB" sz="2000" b="1" dirty="0"/>
              <a:t>cathode.</a:t>
            </a:r>
          </a:p>
          <a:p>
            <a:endParaRPr lang="en-GB" sz="2000" dirty="0"/>
          </a:p>
          <a:p>
            <a:endParaRPr lang="en-GB" sz="2000" dirty="0"/>
          </a:p>
          <a:p>
            <a:endParaRPr lang="en-GB" sz="2000" dirty="0"/>
          </a:p>
        </p:txBody>
      </p:sp>
      <p:pic>
        <p:nvPicPr>
          <p:cNvPr id="4" name="Picture 3">
            <a:extLst>
              <a:ext uri="{FF2B5EF4-FFF2-40B4-BE49-F238E27FC236}">
                <a16:creationId xmlns:a16="http://schemas.microsoft.com/office/drawing/2014/main" id="{C5CDD53D-055F-4A78-9242-995C631A8A08}"/>
              </a:ext>
            </a:extLst>
          </p:cNvPr>
          <p:cNvPicPr>
            <a:picLocks noChangeAspect="1"/>
          </p:cNvPicPr>
          <p:nvPr/>
        </p:nvPicPr>
        <p:blipFill>
          <a:blip r:embed="rId3"/>
          <a:stretch>
            <a:fillRect/>
          </a:stretch>
        </p:blipFill>
        <p:spPr>
          <a:xfrm>
            <a:off x="2905400" y="3131253"/>
            <a:ext cx="5861253" cy="3093047"/>
          </a:xfrm>
          <a:prstGeom prst="rect">
            <a:avLst/>
          </a:prstGeom>
        </p:spPr>
      </p:pic>
    </p:spTree>
    <p:extLst>
      <p:ext uri="{BB962C8B-B14F-4D97-AF65-F5344CB8AC3E}">
        <p14:creationId xmlns:p14="http://schemas.microsoft.com/office/powerpoint/2010/main" val="1612248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So why do we get light at the cathode?</a:t>
            </a:r>
          </a:p>
        </p:txBody>
      </p:sp>
      <p:sp>
        <p:nvSpPr>
          <p:cNvPr id="3" name="Content Placeholder 2"/>
          <p:cNvSpPr>
            <a:spLocks noGrp="1"/>
          </p:cNvSpPr>
          <p:nvPr>
            <p:ph idx="1"/>
          </p:nvPr>
        </p:nvSpPr>
        <p:spPr/>
        <p:txBody>
          <a:bodyPr>
            <a:normAutofit/>
          </a:bodyPr>
          <a:lstStyle/>
          <a:p>
            <a:r>
              <a:rPr lang="en-GB" dirty="0"/>
              <a:t>The voltage applied to the tube is so high that some of the gas atoms in the tube are ionised because the electric field pulls electrons out of them. </a:t>
            </a:r>
          </a:p>
          <a:p>
            <a:r>
              <a:rPr lang="en-GB" dirty="0"/>
              <a:t>Positive ions created near the cathode are attracted onto the cathode surface, causing free electrons from the cathode surface to be emitted. </a:t>
            </a:r>
          </a:p>
          <a:p>
            <a:r>
              <a:rPr lang="en-GB" dirty="0"/>
              <a:t>These electrons are accelerated towards the anode and collide with gas atoms causing them to be ionised. </a:t>
            </a:r>
          </a:p>
          <a:p>
            <a:r>
              <a:rPr lang="en-GB" dirty="0"/>
              <a:t>The glowing gas near the cathode, the ‘negative glow’, is due to photons emitted when some of the positive ions and electrons produced by ionisation recombine.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So why do we get light at the anode?</a:t>
            </a:r>
          </a:p>
        </p:txBody>
      </p:sp>
      <p:sp>
        <p:nvSpPr>
          <p:cNvPr id="3" name="Content Placeholder 2"/>
          <p:cNvSpPr>
            <a:spLocks noGrp="1"/>
          </p:cNvSpPr>
          <p:nvPr>
            <p:ph idx="1"/>
          </p:nvPr>
        </p:nvSpPr>
        <p:spPr/>
        <p:txBody>
          <a:bodyPr>
            <a:normAutofit/>
          </a:bodyPr>
          <a:lstStyle/>
          <a:p>
            <a:r>
              <a:rPr lang="en-GB" dirty="0"/>
              <a:t>Some of the electrons pulled out of the gas atoms do not recombine and are attracted to the anode and therefore further move away from the cathode - hence the term ‘cathode rays’ was used to describe them. </a:t>
            </a:r>
          </a:p>
          <a:p>
            <a:r>
              <a:rPr lang="en-GB" dirty="0"/>
              <a:t>These electrons move towards the anode and cause excitation by collision of gas atoms in the tube. </a:t>
            </a:r>
          </a:p>
          <a:p>
            <a:r>
              <a:rPr lang="en-GB" dirty="0"/>
              <a:t>The positive column of glowing gas is due to de-excitation of these excited gas atoms. </a:t>
            </a:r>
          </a:p>
          <a:p>
            <a:r>
              <a:rPr lang="en-GB" dirty="0"/>
              <a:t>The processes of recombination and de-excitation result in the emission of photons of visible and ultraviolet light.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878EDEA78838C479AF892C44C20D1FC" ma:contentTypeVersion="4" ma:contentTypeDescription="Create a new document." ma:contentTypeScope="" ma:versionID="0adcba7a621309195cc48b887999a520">
  <xsd:schema xmlns:xsd="http://www.w3.org/2001/XMLSchema" xmlns:xs="http://www.w3.org/2001/XMLSchema" xmlns:p="http://schemas.microsoft.com/office/2006/metadata/properties" xmlns:ns2="beb5d0ef-8dca-499b-9a83-0d286a74ac44" targetNamespace="http://schemas.microsoft.com/office/2006/metadata/properties" ma:root="true" ma:fieldsID="8bc3aa7da575a8abe9fceb94d70585a2" ns2:_="">
    <xsd:import namespace="beb5d0ef-8dca-499b-9a83-0d286a74ac4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b5d0ef-8dca-499b-9a83-0d286a74ac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E23888-42E6-4A32-8DFE-DA9D7D26E44A}">
  <ds:schemaRefs>
    <ds:schemaRef ds:uri="http://schemas.microsoft.com/sharepoint/v3/contenttype/forms"/>
  </ds:schemaRefs>
</ds:datastoreItem>
</file>

<file path=customXml/itemProps2.xml><?xml version="1.0" encoding="utf-8"?>
<ds:datastoreItem xmlns:ds="http://schemas.openxmlformats.org/officeDocument/2006/customXml" ds:itemID="{5232A9F0-E6CC-4ECB-98B3-0D1DE1F837ED}">
  <ds:schemaRefs>
    <ds:schemaRef ds:uri="http://purl.org/dc/dcmitype/"/>
    <ds:schemaRef ds:uri="http://purl.org/dc/terms/"/>
    <ds:schemaRef ds:uri="http://schemas.microsoft.com/office/2006/documentManagement/types"/>
    <ds:schemaRef ds:uri="http://purl.org/dc/elements/1.1/"/>
    <ds:schemaRef ds:uri="http://schemas.openxmlformats.org/package/2006/metadata/core-properties"/>
    <ds:schemaRef ds:uri="beb5d0ef-8dca-499b-9a83-0d286a74ac44"/>
    <ds:schemaRef ds:uri="http://schemas.microsoft.com/office/2006/metadata/properties"/>
    <ds:schemaRef ds:uri="http://www.w3.org/XML/1998/namespace"/>
    <ds:schemaRef ds:uri="http://schemas.microsoft.com/office/infopath/2007/PartnerControls"/>
  </ds:schemaRefs>
</ds:datastoreItem>
</file>

<file path=customXml/itemProps3.xml><?xml version="1.0" encoding="utf-8"?>
<ds:datastoreItem xmlns:ds="http://schemas.openxmlformats.org/officeDocument/2006/customXml" ds:itemID="{A2A23872-2723-4320-8DB7-36BEF2A7EC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b5d0ef-8dca-499b-9a83-0d286a74ac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171</TotalTime>
  <Words>904</Words>
  <Application>Microsoft Office PowerPoint</Application>
  <PresentationFormat>On-screen Show (4:3)</PresentationFormat>
  <Paragraphs>88</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PT Sans</vt:lpstr>
      <vt:lpstr>Rockwell</vt:lpstr>
      <vt:lpstr>Office Theme</vt:lpstr>
      <vt:lpstr>Turning Points Section 1 – The discovery of the electron</vt:lpstr>
      <vt:lpstr>1.1 Cathode Rays</vt:lpstr>
      <vt:lpstr>A LEVEL PHYSICS Year 2</vt:lpstr>
      <vt:lpstr>Connection</vt:lpstr>
      <vt:lpstr>Connection</vt:lpstr>
      <vt:lpstr> Activate: Cathode rays </vt:lpstr>
      <vt:lpstr> Activate: Cathode rays </vt:lpstr>
      <vt:lpstr>So why do we get light at the cathode?</vt:lpstr>
      <vt:lpstr>So why do we get light at the anode?</vt:lpstr>
      <vt:lpstr> Activate: Cathode rays </vt:lpstr>
      <vt:lpstr> Activate: How does a discharge tube glow? </vt:lpstr>
      <vt:lpstr>PowerPoint Presentation</vt:lpstr>
      <vt:lpstr>PowerPoint Presentation</vt:lpstr>
      <vt:lpstr> Demonstrate: </vt:lpstr>
      <vt:lpstr>Consolidate</vt:lpstr>
    </vt:vector>
  </TitlesOfParts>
  <Company>BCHS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Enzymes Revision</dc:title>
  <dc:creator>Laura Wright</dc:creator>
  <cp:lastModifiedBy>G Rose</cp:lastModifiedBy>
  <cp:revision>14</cp:revision>
  <cp:lastPrinted>2022-02-07T08:20:18Z</cp:lastPrinted>
  <dcterms:created xsi:type="dcterms:W3CDTF">2018-06-08T10:49:36Z</dcterms:created>
  <dcterms:modified xsi:type="dcterms:W3CDTF">2022-02-16T14:11:52Z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0x0101003878EDEA78838C479AF892C44C20D1FC</vt:lpwstr>
  </property>
  <property fmtid="{D5CDD505-2E9C-101B-9397-08002B2CF9AE}" pid="3" name="Order">
    <vt:r8>85864600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ies>
</file>