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6" r:id="rId3"/>
    <p:sldId id="288" r:id="rId4"/>
    <p:sldId id="274" r:id="rId5"/>
    <p:sldId id="289" r:id="rId6"/>
    <p:sldId id="275" r:id="rId7"/>
    <p:sldId id="290" r:id="rId8"/>
    <p:sldId id="276" r:id="rId9"/>
    <p:sldId id="291" r:id="rId10"/>
    <p:sldId id="278" r:id="rId11"/>
    <p:sldId id="293" r:id="rId12"/>
    <p:sldId id="279" r:id="rId13"/>
    <p:sldId id="294" r:id="rId14"/>
    <p:sldId id="280" r:id="rId15"/>
    <p:sldId id="295" r:id="rId16"/>
    <p:sldId id="281" r:id="rId17"/>
    <p:sldId id="296" r:id="rId18"/>
    <p:sldId id="282" r:id="rId19"/>
    <p:sldId id="297" r:id="rId20"/>
    <p:sldId id="283" r:id="rId21"/>
    <p:sldId id="298" r:id="rId22"/>
    <p:sldId id="284" r:id="rId23"/>
    <p:sldId id="299" r:id="rId24"/>
    <p:sldId id="287" r:id="rId25"/>
    <p:sldId id="302" r:id="rId26"/>
    <p:sldId id="277" r:id="rId27"/>
    <p:sldId id="292" r:id="rId28"/>
    <p:sldId id="286" r:id="rId29"/>
    <p:sldId id="301" r:id="rId30"/>
    <p:sldId id="312" r:id="rId31"/>
    <p:sldId id="314" r:id="rId32"/>
    <p:sldId id="285" r:id="rId33"/>
    <p:sldId id="30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5032" autoAdjust="0"/>
  </p:normalViewPr>
  <p:slideViewPr>
    <p:cSldViewPr>
      <p:cViewPr varScale="1">
        <p:scale>
          <a:sx n="62" d="100"/>
          <a:sy n="62" d="100"/>
        </p:scale>
        <p:origin x="15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B908-A074-4BF9-961A-B0DD410A298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91F2-825A-4428-8849-F5C25CAAF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3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91F2-825A-4428-8849-F5C25CAAFE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4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DBB4-80BF-4961-95CD-F95B8CCA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85B-3657-46B4-AB48-E82E6EAE0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7F94-C5C9-4330-A742-3E11EAC8E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CCB7-A1AF-4E9E-8278-529ED30D5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5C73-4807-4A96-8BE7-116258C34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5ABE-2D5C-4AA8-A2D5-8309A486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8367-733D-48BB-A7CD-D2BABF1E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4B3E-C838-4726-AE62-418ADC22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65CD6-F24C-48C6-8967-F73CF50DC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27B0-A566-46EA-8C46-CABE2EBF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D98C-06D9-44A2-BB32-EF9037BF9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9AB27BA-DABF-42B6-BEBB-56F324AE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77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THE PRICE IS RIGHT</a:t>
            </a:r>
          </a:p>
        </p:txBody>
      </p:sp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2514600" y="2667000"/>
            <a:ext cx="6477000" cy="4038600"/>
          </a:xfrm>
          <a:prstGeom prst="wedgeRoundRectCallout">
            <a:avLst>
              <a:gd name="adj1" fmla="val -61912"/>
              <a:gd name="adj2" fmla="val 2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743200" y="2743200"/>
            <a:ext cx="6248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“</a:t>
            </a:r>
            <a:r>
              <a:rPr lang="en-GB" i="1" dirty="0"/>
              <a:t>Welcome To the Price is Right</a:t>
            </a:r>
            <a:r>
              <a:rPr lang="en-GB" dirty="0"/>
              <a:t>, </a:t>
            </a:r>
          </a:p>
          <a:p>
            <a:pPr algn="ctr"/>
            <a:r>
              <a:rPr lang="en-GB" i="1" dirty="0"/>
              <a:t>With me your Host  Bernie H</a:t>
            </a:r>
            <a:endParaRPr lang="en-GB" dirty="0"/>
          </a:p>
          <a:p>
            <a:pPr algn="ctr"/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The aim is to be the team with the most correct answers. You will be shown a variety of different items and resources that homeowners i.e. Your parents, will have to pay for on a regular basis. Your task is to estimate how much each item costs!!! You will be allowed a margin of error for each answer!!!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All answers are based on a local family of 4 and averaged from a survey.</a:t>
            </a:r>
          </a:p>
          <a:p>
            <a:pPr algn="ctr"/>
            <a:endParaRPr lang="en-GB" dirty="0"/>
          </a:p>
          <a:p>
            <a:endParaRPr lang="en-US" dirty="0"/>
          </a:p>
        </p:txBody>
      </p:sp>
      <p:pic>
        <p:nvPicPr>
          <p:cNvPr id="2055" name="Picture 12" descr="MCj04382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17716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743200" y="1752600"/>
            <a:ext cx="5695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HOUSEHOLD 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962400"/>
            <a:ext cx="2362199" cy="2881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RENT PER MONTH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828800" y="4876800"/>
            <a:ext cx="6172200" cy="1295400"/>
          </a:xfrm>
          <a:prstGeom prst="wedgeRoundRectCallout">
            <a:avLst>
              <a:gd name="adj1" fmla="val -62241"/>
              <a:gd name="adj2" fmla="val 3345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3600" y="5105400"/>
            <a:ext cx="5715000" cy="64633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Write down how much you think it costs in £ (Pounds) to rent a 3 bedroom house in Barnet……</a:t>
            </a:r>
            <a:endParaRPr lang="en-US" dirty="0"/>
          </a:p>
        </p:txBody>
      </p:sp>
      <p:pic>
        <p:nvPicPr>
          <p:cNvPr id="9222" name="Picture 9" descr="MCj04382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113" y="1219200"/>
            <a:ext cx="3036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MCj04381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5052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MCj04403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00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RENT PER MONTH</a:t>
            </a:r>
          </a:p>
        </p:txBody>
      </p:sp>
      <p:pic>
        <p:nvPicPr>
          <p:cNvPr id="25603" name="Picture 6" descr="MCj04382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1752600"/>
            <a:ext cx="3036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MCj04381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35052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MCj044039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33400"/>
            <a:ext cx="8382000" cy="6553200"/>
            <a:chOff x="206" y="379"/>
            <a:chExt cx="5280" cy="4128"/>
          </a:xfrm>
        </p:grpSpPr>
        <p:sp>
          <p:nvSpPr>
            <p:cNvPr id="25607" name="AutoShape 9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£1800-£2200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(£2000)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HOME INSURANCE PER MONTH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Home Insurance per month…..</a:t>
            </a:r>
            <a:endParaRPr lang="en-US"/>
          </a:p>
        </p:txBody>
      </p:sp>
      <p:pic>
        <p:nvPicPr>
          <p:cNvPr id="10246" name="Picture 9" descr="MCj04361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4622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MCj02908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3971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MCSO0131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3024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HOME INSURANCE PER MONTH</a:t>
            </a:r>
          </a:p>
        </p:txBody>
      </p:sp>
      <p:pic>
        <p:nvPicPr>
          <p:cNvPr id="26627" name="Picture 6" descr="MCj04361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4622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MCj02908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3971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MCSO0131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3024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09600"/>
            <a:ext cx="8382000" cy="6553200"/>
            <a:chOff x="206" y="379"/>
            <a:chExt cx="5280" cy="4128"/>
          </a:xfrm>
        </p:grpSpPr>
        <p:sp>
          <p:nvSpPr>
            <p:cNvPr id="26631" name="AutoShape 9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£30-£40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FOOD PER WEEK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Food per week…..</a:t>
            </a:r>
            <a:endParaRPr lang="en-US"/>
          </a:p>
        </p:txBody>
      </p:sp>
      <p:pic>
        <p:nvPicPr>
          <p:cNvPr id="11270" name="Picture 10" descr="MCj04417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MCj04417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MCj04417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 descr="MCj04417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95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MCj044185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05200"/>
            <a:ext cx="1819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5" descr="MCj044186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066800"/>
            <a:ext cx="1809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6" descr="MCj04418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143000"/>
            <a:ext cx="1917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FOOD PER WEEK</a:t>
            </a:r>
          </a:p>
        </p:txBody>
      </p:sp>
      <p:pic>
        <p:nvPicPr>
          <p:cNvPr id="27651" name="Picture 6" descr="MCj04417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MCj04417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MCj04417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MCj04417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95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MCj044185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05200"/>
            <a:ext cx="1819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MCj044186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066800"/>
            <a:ext cx="1809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MCj04418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143000"/>
            <a:ext cx="1917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7659" name="AutoShape 14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£80 - £120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(£100)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CAR MOT &amp; SERVICE AND PETROL PER MONTH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1219200"/>
          </a:xfrm>
          <a:prstGeom prst="wedgeRoundRectCallout">
            <a:avLst>
              <a:gd name="adj1" fmla="val -60699"/>
              <a:gd name="adj2" fmla="val 259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915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Write down how much you think it costs in £ (Pounds) for Car cost per month for a family who work within 10 miles of their employers. (Locally)</a:t>
            </a:r>
            <a:endParaRPr lang="en-US" dirty="0"/>
          </a:p>
        </p:txBody>
      </p:sp>
      <p:pic>
        <p:nvPicPr>
          <p:cNvPr id="12294" name="Picture 13" descr="MCj04403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5867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MCj0441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CAR MOT, SERVICE &amp; PETROL PER MONTH</a:t>
            </a:r>
          </a:p>
        </p:txBody>
      </p:sp>
      <p:pic>
        <p:nvPicPr>
          <p:cNvPr id="28675" name="Picture 6" descr="MCj04403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5867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MCj0441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8678" name="AutoShape 8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099" y="1728"/>
              <a:ext cx="3173" cy="15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£100-£130</a:t>
              </a:r>
            </a:p>
            <a:p>
              <a:pPr algn="ctr"/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  <a:p>
              <a:pPr algn="ctr"/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MOT &amp; Service £400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Petrol £20 x 52 = £1040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£1440 ÷ 12 =£120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 Black"/>
                </a:rPr>
                <a:t>( £120)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Clothing per year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Write down how much you think it costs in £ (Pounds) for Family Clothing per year.</a:t>
            </a:r>
            <a:endParaRPr lang="en-US" dirty="0"/>
          </a:p>
        </p:txBody>
      </p:sp>
      <p:pic>
        <p:nvPicPr>
          <p:cNvPr id="13318" name="Picture 8" descr="MCj04418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MCj04400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17684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MCj03302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19200"/>
            <a:ext cx="31162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MCBD07450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0425" y="1371600"/>
            <a:ext cx="121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Clothing per year</a:t>
            </a:r>
          </a:p>
        </p:txBody>
      </p:sp>
      <p:pic>
        <p:nvPicPr>
          <p:cNvPr id="29699" name="Picture 6" descr="MCj04418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MCj04400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17684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MCj03302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19200"/>
            <a:ext cx="31162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MCBD07450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0425" y="1371600"/>
            <a:ext cx="121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9704" name="AutoShape 10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0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£500-£700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2438400" y="1447800"/>
            <a:ext cx="6172200" cy="4648200"/>
          </a:xfrm>
          <a:prstGeom prst="wedgeRoundRectCallout">
            <a:avLst>
              <a:gd name="adj1" fmla="val -60699"/>
              <a:gd name="adj2" fmla="val -8949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REMEMBER!!!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743200" y="1828800"/>
            <a:ext cx="55626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ALL OF THE PRICES ARE AN ESTIMATE BASED ON A SURVEY WHICH MY TEAM CARRIED OUT.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ALL OF THE ANSWERS ARE BASED ON </a:t>
            </a:r>
            <a:r>
              <a:rPr lang="en-GB" b="1" dirty="0">
                <a:solidFill>
                  <a:srgbClr val="FF0000"/>
                </a:solidFill>
              </a:rPr>
              <a:t>A FAMILY OF FOUR </a:t>
            </a:r>
            <a:r>
              <a:rPr lang="en-GB" dirty="0"/>
              <a:t>CONTAINING </a:t>
            </a:r>
            <a:r>
              <a:rPr lang="en-GB" dirty="0">
                <a:solidFill>
                  <a:srgbClr val="FF0000"/>
                </a:solidFill>
              </a:rPr>
              <a:t>2 ADULTS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2 CHILDREN with a joint income of £50,000..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REMEMBER TO BARE THIS IN MIND WHEN YOU GIVE YOUR ANSWERS!!!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Remember you are working as a team so work respectfully together and listen to each other before you answer.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10 points for an exact answer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5 points if it’s within the range.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CF099-4599-4FF0-8575-FBBCFD43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1"/>
            <a:ext cx="2438399" cy="3409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1"/>
            <a:ext cx="2438399" cy="34147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FAMILY TAKEAWAY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Write down how much you think it costs in £ (Pounds) for a Family Takeaway per week…..</a:t>
            </a:r>
            <a:endParaRPr lang="en-US" dirty="0"/>
          </a:p>
        </p:txBody>
      </p:sp>
      <p:pic>
        <p:nvPicPr>
          <p:cNvPr id="14342" name="Picture 8" descr="MCj03970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71600"/>
            <a:ext cx="152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MCj04417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MCj04107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659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MCj043476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200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MCj041251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3144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FAMILY TAKEAWAY </a:t>
            </a:r>
          </a:p>
        </p:txBody>
      </p:sp>
      <p:pic>
        <p:nvPicPr>
          <p:cNvPr id="30723" name="Picture 6" descr="MCj03970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71600"/>
            <a:ext cx="152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MCj04417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MCj04107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659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MCj043476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MCj041251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684713"/>
            <a:ext cx="13144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3400"/>
            <a:ext cx="8382000" cy="6553200"/>
            <a:chOff x="288" y="336"/>
            <a:chExt cx="5280" cy="4128"/>
          </a:xfrm>
        </p:grpSpPr>
        <p:sp>
          <p:nvSpPr>
            <p:cNvPr id="30729" name="AutoShape 11"/>
            <p:cNvSpPr>
              <a:spLocks noChangeArrowheads="1"/>
            </p:cNvSpPr>
            <p:nvPr/>
          </p:nvSpPr>
          <p:spPr bwMode="auto">
            <a:xfrm rot="1222586">
              <a:off x="288" y="336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£30 - £50</a:t>
              </a:r>
            </a:p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(£40)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HOLIDAY ABROAD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1219200"/>
          </a:xfrm>
          <a:prstGeom prst="wedgeRoundRectCallout">
            <a:avLst>
              <a:gd name="adj1" fmla="val -60699"/>
              <a:gd name="adj2" fmla="val 259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915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a Family Holiday for 4 in Spain for a fortnight (2 week), all inclusive without spending money……</a:t>
            </a:r>
            <a:endParaRPr lang="en-US"/>
          </a:p>
        </p:txBody>
      </p:sp>
      <p:pic>
        <p:nvPicPr>
          <p:cNvPr id="15366" name="Picture 10" descr="MCj04272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1779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MCj04126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532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MCj0391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90600"/>
            <a:ext cx="2819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MCj03030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050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HOLIDAY ABROAD</a:t>
            </a:r>
          </a:p>
        </p:txBody>
      </p:sp>
      <p:pic>
        <p:nvPicPr>
          <p:cNvPr id="31747" name="Picture 6" descr="MCj04272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17795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MCj04126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532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MCj0391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90600"/>
            <a:ext cx="2819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MCj03030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050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533400"/>
            <a:ext cx="8382000" cy="6553200"/>
            <a:chOff x="288" y="336"/>
            <a:chExt cx="5280" cy="4128"/>
          </a:xfrm>
        </p:grpSpPr>
        <p:sp>
          <p:nvSpPr>
            <p:cNvPr id="31752" name="AutoShape 10"/>
            <p:cNvSpPr>
              <a:spLocks noChangeArrowheads="1"/>
            </p:cNvSpPr>
            <p:nvPr/>
          </p:nvSpPr>
          <p:spPr bwMode="auto">
            <a:xfrm rot="1222586">
              <a:off x="288" y="336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864" y="1728"/>
              <a:ext cx="3552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£1800 - £3000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LEISURE ACTIVITIES PER WEEK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1219200"/>
          </a:xfrm>
          <a:prstGeom prst="wedgeRoundRectCallout">
            <a:avLst>
              <a:gd name="adj1" fmla="val -60699"/>
              <a:gd name="adj2" fmla="val 259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915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Leisure, cinema, zoo, brownies, football training etc per week…..</a:t>
            </a:r>
            <a:endParaRPr lang="en-US"/>
          </a:p>
        </p:txBody>
      </p:sp>
      <p:sp>
        <p:nvSpPr>
          <p:cNvPr id="18438" name="Film"/>
          <p:cNvSpPr>
            <a:spLocks noEditPoints="1" noChangeArrowheads="1"/>
          </p:cNvSpPr>
          <p:nvPr/>
        </p:nvSpPr>
        <p:spPr bwMode="auto">
          <a:xfrm>
            <a:off x="304800" y="1219200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1447800 h 21600"/>
              <a:gd name="T8" fmla="*/ 1809750 w 21600"/>
              <a:gd name="T9" fmla="*/ 2895600 h 21600"/>
              <a:gd name="T10" fmla="*/ 904875 w 21600"/>
              <a:gd name="T11" fmla="*/ 2895600 h 21600"/>
              <a:gd name="T12" fmla="*/ 0 w 21600"/>
              <a:gd name="T13" fmla="*/ 2895600 h 21600"/>
              <a:gd name="T14" fmla="*/ 0 w 21600"/>
              <a:gd name="T15" fmla="*/ 1447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9" name="WordArt 10"/>
          <p:cNvSpPr>
            <a:spLocks noChangeArrowheads="1" noChangeShapeType="1" noTextEdit="1"/>
          </p:cNvSpPr>
          <p:nvPr/>
        </p:nvSpPr>
        <p:spPr bwMode="auto">
          <a:xfrm rot="-2343188">
            <a:off x="381000" y="2362200"/>
            <a:ext cx="1876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Cinema</a:t>
            </a:r>
          </a:p>
        </p:txBody>
      </p:sp>
      <p:pic>
        <p:nvPicPr>
          <p:cNvPr id="18440" name="Picture 11" descr="j0299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18272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j0332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18303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13"/>
          <p:cNvSpPr>
            <a:spLocks noChangeArrowheads="1" noChangeShapeType="1" noTextEdit="1"/>
          </p:cNvSpPr>
          <p:nvPr/>
        </p:nvSpPr>
        <p:spPr bwMode="auto">
          <a:xfrm rot="1111410">
            <a:off x="5486400" y="1981200"/>
            <a:ext cx="1095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ZOO</a:t>
            </a:r>
          </a:p>
        </p:txBody>
      </p:sp>
      <p:pic>
        <p:nvPicPr>
          <p:cNvPr id="18443" name="Picture 14" descr="j02856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352800"/>
            <a:ext cx="17065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j02129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j02975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MCj00889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505200"/>
            <a:ext cx="1520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LEISURE ACTIVITIES PER WEEK</a:t>
            </a:r>
          </a:p>
        </p:txBody>
      </p:sp>
      <p:sp>
        <p:nvSpPr>
          <p:cNvPr id="34819" name="Film"/>
          <p:cNvSpPr>
            <a:spLocks noEditPoints="1" noChangeArrowheads="1"/>
          </p:cNvSpPr>
          <p:nvPr/>
        </p:nvSpPr>
        <p:spPr bwMode="auto">
          <a:xfrm>
            <a:off x="304800" y="1219200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1447800 h 21600"/>
              <a:gd name="T8" fmla="*/ 1809750 w 21600"/>
              <a:gd name="T9" fmla="*/ 2895600 h 21600"/>
              <a:gd name="T10" fmla="*/ 904875 w 21600"/>
              <a:gd name="T11" fmla="*/ 2895600 h 21600"/>
              <a:gd name="T12" fmla="*/ 0 w 21600"/>
              <a:gd name="T13" fmla="*/ 2895600 h 21600"/>
              <a:gd name="T14" fmla="*/ 0 w 21600"/>
              <a:gd name="T15" fmla="*/ 1447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0" name="WordArt 7"/>
          <p:cNvSpPr>
            <a:spLocks noChangeArrowheads="1" noChangeShapeType="1" noTextEdit="1"/>
          </p:cNvSpPr>
          <p:nvPr/>
        </p:nvSpPr>
        <p:spPr bwMode="auto">
          <a:xfrm rot="-2343188">
            <a:off x="381000" y="2362200"/>
            <a:ext cx="1876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Cinema</a:t>
            </a:r>
          </a:p>
        </p:txBody>
      </p:sp>
      <p:pic>
        <p:nvPicPr>
          <p:cNvPr id="34821" name="Picture 8" descr="j0299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18272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j0332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18303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 rot="1111410">
            <a:off x="5486400" y="1981200"/>
            <a:ext cx="1095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ZOO</a:t>
            </a:r>
          </a:p>
        </p:txBody>
      </p:sp>
      <p:pic>
        <p:nvPicPr>
          <p:cNvPr id="34824" name="Picture 11" descr="j02856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352800"/>
            <a:ext cx="17065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j02129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3" descr="j02975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4" descr="MCj00889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505200"/>
            <a:ext cx="1520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609600"/>
            <a:ext cx="8382000" cy="6553200"/>
            <a:chOff x="288" y="336"/>
            <a:chExt cx="5280" cy="4128"/>
          </a:xfrm>
        </p:grpSpPr>
        <p:sp>
          <p:nvSpPr>
            <p:cNvPr id="34829" name="AutoShape 15"/>
            <p:cNvSpPr>
              <a:spLocks noChangeArrowheads="1"/>
            </p:cNvSpPr>
            <p:nvPr/>
          </p:nvSpPr>
          <p:spPr bwMode="auto">
            <a:xfrm rot="1222586">
              <a:off x="288" y="336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£30 - £50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(£40)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COUNCIL TAX PER MONTH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92333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Write down how much you think it costs in £ (Pounds) for Council Tax per month on a 3 bedroomed property…..</a:t>
            </a:r>
            <a:endParaRPr lang="en-US" dirty="0"/>
          </a:p>
        </p:txBody>
      </p:sp>
      <p:pic>
        <p:nvPicPr>
          <p:cNvPr id="8197" name="Picture 9" descr="MCIN0010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831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MCj01854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15684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MCPE00270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22320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MCj04241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43000"/>
            <a:ext cx="879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MCj043363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048000"/>
            <a:ext cx="33528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5" descr="MCj043616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9000"/>
            <a:ext cx="2667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COUNCIL TAX PER MONTH</a:t>
            </a:r>
          </a:p>
        </p:txBody>
      </p:sp>
      <p:pic>
        <p:nvPicPr>
          <p:cNvPr id="24579" name="Picture 5" descr="MCIN0010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831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MCj01854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15684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MCPE00270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22320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MCj04241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43000"/>
            <a:ext cx="879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MCj043363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048000"/>
            <a:ext cx="33528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MCj043616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9000"/>
            <a:ext cx="2667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" y="685800"/>
            <a:ext cx="8382000" cy="6553200"/>
            <a:chOff x="206" y="379"/>
            <a:chExt cx="5280" cy="4128"/>
          </a:xfrm>
        </p:grpSpPr>
        <p:sp>
          <p:nvSpPr>
            <p:cNvPr id="24586" name="AutoShape 13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56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£200-£250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PHONE, SKY TV and INTERNET PER MONTH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Phone, TV and Internet per month…..</a:t>
            </a:r>
            <a:endParaRPr lang="en-US"/>
          </a:p>
        </p:txBody>
      </p:sp>
      <p:pic>
        <p:nvPicPr>
          <p:cNvPr id="17414" name="Picture 10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760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MCj04397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MCj04347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PHONE, SKY TV and INTERNET PER MONTH</a:t>
            </a:r>
          </a:p>
        </p:txBody>
      </p:sp>
      <p:pic>
        <p:nvPicPr>
          <p:cNvPr id="33795" name="Picture 6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760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MCj04397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MCj04347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33400"/>
            <a:ext cx="8382000" cy="6553200"/>
            <a:chOff x="288" y="336"/>
            <a:chExt cx="5280" cy="4128"/>
          </a:xfrm>
        </p:grpSpPr>
        <p:sp>
          <p:nvSpPr>
            <p:cNvPr id="33799" name="AutoShape 9"/>
            <p:cNvSpPr>
              <a:spLocks noChangeArrowheads="1"/>
            </p:cNvSpPr>
            <p:nvPr/>
          </p:nvSpPr>
          <p:spPr bwMode="auto">
            <a:xfrm rot="1222586">
              <a:off x="288" y="336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52" y="1728"/>
              <a:ext cx="3264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£60 - £100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ELECTRICITY PER MONTH</a:t>
            </a:r>
          </a:p>
        </p:txBody>
      </p:sp>
      <p:pic>
        <p:nvPicPr>
          <p:cNvPr id="20483" name="Picture 3" descr="MCj04417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3276600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7" descr="MCj04418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270250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0486" name="AutoShape 11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292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£40 - £80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(£60)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05C3-4476-4E33-95EC-12E78E12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Congratulations to the winning team and thank you all for taking part.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ACFE-7023-4929-AE8D-0E666573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r>
              <a:rPr lang="en-GB" sz="1800" dirty="0">
                <a:solidFill>
                  <a:srgbClr val="00B050"/>
                </a:solidFill>
              </a:rPr>
              <a:t>Remember math’s is a very important life skill that you use every single day of your life.</a:t>
            </a:r>
          </a:p>
          <a:p>
            <a:endParaRPr lang="en-GB" sz="1800" dirty="0">
              <a:solidFill>
                <a:srgbClr val="00B0F0"/>
              </a:solidFill>
            </a:endParaRPr>
          </a:p>
          <a:p>
            <a:r>
              <a:rPr lang="en-GB" sz="1800" dirty="0">
                <a:solidFill>
                  <a:srgbClr val="00B050"/>
                </a:solidFill>
              </a:rPr>
              <a:t>Yes, some topics can be difficult to understand at times, but if you engage with a positive attitude to learning, try your best and practise.  </a:t>
            </a:r>
          </a:p>
          <a:p>
            <a:endParaRPr lang="en-GB" sz="1800" dirty="0">
              <a:solidFill>
                <a:srgbClr val="00B050"/>
              </a:solidFill>
            </a:endParaRPr>
          </a:p>
          <a:p>
            <a:r>
              <a:rPr lang="en-GB" sz="1800" dirty="0">
                <a:solidFill>
                  <a:srgbClr val="00B050"/>
                </a:solidFill>
              </a:rPr>
              <a:t>You will develop and improve your maths skills, so that you find math’s easier to understand.</a:t>
            </a:r>
          </a:p>
          <a:p>
            <a:endParaRPr lang="en-GB" sz="1800" dirty="0">
              <a:solidFill>
                <a:srgbClr val="00B050"/>
              </a:solidFill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</a:rPr>
              <a:t>Remember</a:t>
            </a:r>
          </a:p>
          <a:p>
            <a:pPr algn="ctr"/>
            <a:r>
              <a:rPr lang="en-GB" sz="4000" dirty="0">
                <a:solidFill>
                  <a:srgbClr val="FFC000"/>
                </a:solidFill>
              </a:rPr>
              <a:t>You have to believe, if you want to achieve !</a:t>
            </a:r>
          </a:p>
          <a:p>
            <a:endParaRPr lang="en-GB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4F5E-0F75-4F81-9799-C84A6FC4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Dingbats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6B7E-7700-4F58-B1B0-FE0ECACD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Guess the saying, or word.</a:t>
            </a:r>
          </a:p>
        </p:txBody>
      </p:sp>
    </p:spTree>
    <p:extLst>
      <p:ext uri="{BB962C8B-B14F-4D97-AF65-F5344CB8AC3E}">
        <p14:creationId xmlns:p14="http://schemas.microsoft.com/office/powerpoint/2010/main" val="242935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PET SUPPLIES AND COSTS PER MONTH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Pet Supplies and Costs per month…..</a:t>
            </a:r>
            <a:endParaRPr lang="en-US"/>
          </a:p>
        </p:txBody>
      </p:sp>
      <p:pic>
        <p:nvPicPr>
          <p:cNvPr id="16390" name="Picture 10" descr="j0216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363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MCj043812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5257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PET SUPPLIES AND COSTS PER MONTH</a:t>
            </a:r>
          </a:p>
        </p:txBody>
      </p:sp>
      <p:pic>
        <p:nvPicPr>
          <p:cNvPr id="32771" name="Picture 6" descr="j0216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363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MCj043812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5257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533400"/>
            <a:ext cx="8382000" cy="6553200"/>
            <a:chOff x="288" y="336"/>
            <a:chExt cx="5280" cy="4128"/>
          </a:xfrm>
        </p:grpSpPr>
        <p:sp>
          <p:nvSpPr>
            <p:cNvPr id="32774" name="AutoShape 9"/>
            <p:cNvSpPr>
              <a:spLocks noChangeArrowheads="1"/>
            </p:cNvSpPr>
            <p:nvPr/>
          </p:nvSpPr>
          <p:spPr bwMode="auto">
            <a:xfrm rot="1222586">
              <a:off x="288" y="336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64" y="1728"/>
              <a:ext cx="3552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£30 - £50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GAS PER MONTH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Gas per month…..</a:t>
            </a:r>
            <a:endParaRPr lang="en-US"/>
          </a:p>
        </p:txBody>
      </p:sp>
      <p:pic>
        <p:nvPicPr>
          <p:cNvPr id="5126" name="Picture 8" descr="MCj04348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MCj02803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3209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MCj03969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400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GAS PER MONTH</a:t>
            </a:r>
          </a:p>
        </p:txBody>
      </p:sp>
      <p:pic>
        <p:nvPicPr>
          <p:cNvPr id="21507" name="Picture 6" descr="MCj04348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MCj02803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3209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MCj03969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400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1511" name="AutoShape 9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292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£30-£60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(£45)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WATER PER MONTH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Water per month…..</a:t>
            </a:r>
            <a:endParaRPr lang="en-US"/>
          </a:p>
        </p:txBody>
      </p:sp>
      <p:pic>
        <p:nvPicPr>
          <p:cNvPr id="6150" name="Picture 9" descr="MCj0441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MCj03303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139858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MCj02158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3886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WATER PER MONTH</a:t>
            </a:r>
          </a:p>
        </p:txBody>
      </p:sp>
      <p:pic>
        <p:nvPicPr>
          <p:cNvPr id="22531" name="Picture 6" descr="MCj0441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MCj03303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139858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MCj02158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3886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7025" y="601663"/>
            <a:ext cx="8382000" cy="6553200"/>
            <a:chOff x="206" y="379"/>
            <a:chExt cx="5280" cy="4128"/>
          </a:xfrm>
        </p:grpSpPr>
        <p:sp>
          <p:nvSpPr>
            <p:cNvPr id="22535" name="AutoShape 9"/>
            <p:cNvSpPr>
              <a:spLocks noChangeArrowheads="1"/>
            </p:cNvSpPr>
            <p:nvPr/>
          </p:nvSpPr>
          <p:spPr bwMode="auto">
            <a:xfrm rot="1222586">
              <a:off x="206" y="379"/>
              <a:ext cx="5280" cy="4128"/>
            </a:xfrm>
            <a:prstGeom prst="irregularSeal2">
              <a:avLst/>
            </a:prstGeom>
            <a:solidFill>
              <a:srgbClr val="FFFF00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292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£30-£50</a:t>
              </a: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(£40)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TV LICENCE PER YEAR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828800" y="5410200"/>
            <a:ext cx="6172200" cy="914400"/>
          </a:xfrm>
          <a:prstGeom prst="wedgeRoundRectCallout">
            <a:avLst>
              <a:gd name="adj1" fmla="val -60699"/>
              <a:gd name="adj2" fmla="val 17014"/>
              <a:gd name="adj3" fmla="val 16667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5715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Write down how much you think it costs in £ (Pounds) for a TV Licence per year …..</a:t>
            </a:r>
            <a:endParaRPr lang="en-US"/>
          </a:p>
        </p:txBody>
      </p:sp>
      <p:pic>
        <p:nvPicPr>
          <p:cNvPr id="7174" name="Picture 9" descr="MCj04398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MCj02321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971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MCj028647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7432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TV LICENCE PER YEAR</a:t>
            </a:r>
          </a:p>
        </p:txBody>
      </p:sp>
      <p:pic>
        <p:nvPicPr>
          <p:cNvPr id="23555" name="Picture 6" descr="MCj04398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MCj02321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971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MCj028647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7432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457200"/>
            <a:ext cx="8382000" cy="6553200"/>
            <a:chOff x="192" y="288"/>
            <a:chExt cx="5280" cy="4128"/>
          </a:xfrm>
        </p:grpSpPr>
        <p:grpSp>
          <p:nvGrpSpPr>
            <p:cNvPr id="23559" name="Group 11"/>
            <p:cNvGrpSpPr>
              <a:grpSpLocks/>
            </p:cNvGrpSpPr>
            <p:nvPr/>
          </p:nvGrpSpPr>
          <p:grpSpPr bwMode="auto">
            <a:xfrm>
              <a:off x="192" y="288"/>
              <a:ext cx="5280" cy="4128"/>
              <a:chOff x="206" y="379"/>
              <a:chExt cx="5280" cy="4128"/>
            </a:xfrm>
          </p:grpSpPr>
          <p:sp>
            <p:nvSpPr>
              <p:cNvPr id="23561" name="AutoShape 9"/>
              <p:cNvSpPr>
                <a:spLocks noChangeArrowheads="1"/>
              </p:cNvSpPr>
              <p:nvPr/>
            </p:nvSpPr>
            <p:spPr bwMode="auto">
              <a:xfrm rot="1222586">
                <a:off x="206" y="379"/>
                <a:ext cx="5280" cy="4128"/>
              </a:xfrm>
              <a:prstGeom prst="irregularSeal2">
                <a:avLst/>
              </a:prstGeom>
              <a:solidFill>
                <a:srgbClr val="FFFF00"/>
              </a:solidFill>
              <a:ln w="635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6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12" y="1872"/>
                <a:ext cx="3504" cy="1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GB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Black"/>
                  </a:rPr>
                  <a:t>£155-£165</a:t>
                </a:r>
              </a:p>
            </p:txBody>
          </p:sp>
        </p:grpSp>
        <p:sp>
          <p:nvSpPr>
            <p:cNvPr id="2356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864" y="3072"/>
              <a:ext cx="372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£159.00 ACTUAL PRICE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843</Words>
  <Application>Microsoft Office PowerPoint</Application>
  <PresentationFormat>On-screen Show (4:3)</PresentationFormat>
  <Paragraphs>105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 to the winning team and thank you all for taking part.</vt:lpstr>
      <vt:lpstr>Dingbats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shift</dc:creator>
  <cp:lastModifiedBy>Bernie Hawkins</cp:lastModifiedBy>
  <cp:revision>84</cp:revision>
  <cp:lastPrinted>1601-01-01T00:00:00Z</cp:lastPrinted>
  <dcterms:created xsi:type="dcterms:W3CDTF">1601-01-01T00:00:00Z</dcterms:created>
  <dcterms:modified xsi:type="dcterms:W3CDTF">2023-11-20T21:39:05Z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