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56" r:id="rId3"/>
    <p:sldId id="257" r:id="rId4"/>
    <p:sldId id="258" r:id="rId5"/>
    <p:sldId id="260" r:id="rId6"/>
    <p:sldId id="261" r:id="rId7"/>
    <p:sldId id="263" r:id="rId8"/>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7474"/>
    <a:srgbClr val="FC8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266A1F-DF0E-E580-71EE-F75A2230F488}" v="5" dt="2024-05-08T20:27:07.7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08/05/2024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08/05/2024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08/05/2024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08/05/2024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08/05/2024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08/05/2024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08/05/2024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08/05/2024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08/05/2024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08/05/2024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08/05/2024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08/05/2024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B5715-049F-A018-45DB-24B7FFCF1FF9}"/>
              </a:ext>
            </a:extLst>
          </p:cNvPr>
          <p:cNvSpPr>
            <a:spLocks noGrp="1"/>
          </p:cNvSpPr>
          <p:nvPr>
            <p:ph type="title"/>
          </p:nvPr>
        </p:nvSpPr>
        <p:spPr>
          <a:xfrm>
            <a:off x="881332" y="178219"/>
            <a:ext cx="10515600" cy="1325563"/>
          </a:xfrm>
        </p:spPr>
        <p:style>
          <a:lnRef idx="2">
            <a:schemeClr val="accent5"/>
          </a:lnRef>
          <a:fillRef idx="1">
            <a:schemeClr val="lt1"/>
          </a:fillRef>
          <a:effectRef idx="0">
            <a:schemeClr val="accent5"/>
          </a:effectRef>
          <a:fontRef idx="minor">
            <a:schemeClr val="dk1"/>
          </a:fontRef>
        </p:style>
        <p:txBody>
          <a:bodyPr/>
          <a:lstStyle/>
          <a:p>
            <a:r>
              <a:rPr lang="en-GB" dirty="0">
                <a:latin typeface="Baguet Script"/>
                <a:ea typeface="Calibri Light"/>
                <a:cs typeface="Calibri Light"/>
              </a:rPr>
              <a:t>Starter</a:t>
            </a:r>
            <a:endParaRPr lang="en-GB" dirty="0">
              <a:latin typeface="Baguet Script"/>
            </a:endParaRPr>
          </a:p>
        </p:txBody>
      </p:sp>
      <p:sp>
        <p:nvSpPr>
          <p:cNvPr id="3" name="Content Placeholder 2">
            <a:extLst>
              <a:ext uri="{FF2B5EF4-FFF2-40B4-BE49-F238E27FC236}">
                <a16:creationId xmlns:a16="http://schemas.microsoft.com/office/drawing/2014/main" id="{C0B8F6FA-BAAD-0F4C-F5C6-E4B6493D5B9F}"/>
              </a:ext>
            </a:extLst>
          </p:cNvPr>
          <p:cNvSpPr>
            <a:spLocks noGrp="1"/>
          </p:cNvSpPr>
          <p:nvPr>
            <p:ph idx="1"/>
          </p:nvPr>
        </p:nvSpPr>
        <p:spPr>
          <a:xfrm>
            <a:off x="953219" y="2846417"/>
            <a:ext cx="10515600" cy="2582923"/>
          </a:xfrm>
        </p:spPr>
        <p:style>
          <a:lnRef idx="2">
            <a:schemeClr val="accent5"/>
          </a:lnRef>
          <a:fillRef idx="1">
            <a:schemeClr val="lt1"/>
          </a:fillRef>
          <a:effectRef idx="0">
            <a:schemeClr val="accent5"/>
          </a:effectRef>
          <a:fontRef idx="minor">
            <a:schemeClr val="dk1"/>
          </a:fontRef>
        </p:style>
        <p:txBody>
          <a:bodyPr vert="horz" lIns="91440" tIns="45720" rIns="91440" bIns="45720" rtlCol="0" anchor="t">
            <a:normAutofit fontScale="92500" lnSpcReduction="10000"/>
          </a:bodyPr>
          <a:lstStyle/>
          <a:p>
            <a:pPr marL="457200" indent="-457200"/>
            <a:r>
              <a:rPr lang="en-GB" sz="3600" dirty="0">
                <a:latin typeface="Baskerville Old Face"/>
                <a:ea typeface="Calibri" panose="020F0502020204030204"/>
                <a:cs typeface="Calibri" panose="020F0502020204030204"/>
              </a:rPr>
              <a:t>How were women treated in the 1800s - 1900s?</a:t>
            </a:r>
          </a:p>
          <a:p>
            <a:pPr marL="457200" indent="-457200"/>
            <a:r>
              <a:rPr lang="en-GB" sz="3600" dirty="0">
                <a:latin typeface="Baskerville Old Face"/>
                <a:ea typeface="Calibri" panose="020F0502020204030204"/>
                <a:cs typeface="Calibri" panose="020F0502020204030204"/>
              </a:rPr>
              <a:t>How has that changed in 2024? </a:t>
            </a:r>
          </a:p>
          <a:p>
            <a:pPr marL="457200" indent="-457200"/>
            <a:r>
              <a:rPr lang="en-GB" sz="3600" dirty="0">
                <a:latin typeface="Baskerville Old Face"/>
                <a:ea typeface="Calibri" panose="020F0502020204030204"/>
                <a:cs typeface="Calibri" panose="020F0502020204030204"/>
              </a:rPr>
              <a:t>Think of a woman you admire/look up to – what is it about her that inspires you to be a better person?</a:t>
            </a:r>
          </a:p>
          <a:p>
            <a:pPr marL="457200" indent="-457200"/>
            <a:r>
              <a:rPr lang="en-GB" sz="3600" dirty="0">
                <a:latin typeface="Baskerville Old Face"/>
                <a:ea typeface="Calibri" panose="020F0502020204030204"/>
                <a:cs typeface="Calibri" panose="020F0502020204030204"/>
              </a:rPr>
              <a:t>What techniques would you use in a letter?</a:t>
            </a:r>
          </a:p>
        </p:txBody>
      </p:sp>
    </p:spTree>
    <p:extLst>
      <p:ext uri="{BB962C8B-B14F-4D97-AF65-F5344CB8AC3E}">
        <p14:creationId xmlns:p14="http://schemas.microsoft.com/office/powerpoint/2010/main" val="1951004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women holding hands&#10;&#10;Description automatically generated">
            <a:extLst>
              <a:ext uri="{FF2B5EF4-FFF2-40B4-BE49-F238E27FC236}">
                <a16:creationId xmlns:a16="http://schemas.microsoft.com/office/drawing/2014/main" id="{75DB60CC-888A-3B53-F449-E3FB095DF7F0}"/>
              </a:ext>
            </a:extLst>
          </p:cNvPr>
          <p:cNvPicPr>
            <a:picLocks noChangeAspect="1"/>
          </p:cNvPicPr>
          <p:nvPr/>
        </p:nvPicPr>
        <p:blipFill rotWithShape="1">
          <a:blip r:embed="rId2"/>
          <a:srcRect l="1221" r="4112"/>
          <a:stretch/>
        </p:blipFill>
        <p:spPr>
          <a:xfrm>
            <a:off x="-46179" y="1452123"/>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48374" y="-1414110"/>
            <a:ext cx="11783683" cy="3574778"/>
          </a:xfrm>
          <a:effectLst>
            <a:outerShdw blurRad="50800" dist="38100" dir="2700000" algn="tl" rotWithShape="0">
              <a:prstClr val="black">
                <a:alpha val="40000"/>
              </a:prstClr>
            </a:outerShdw>
          </a:effectLst>
        </p:spPr>
        <p:txBody>
          <a:bodyPr>
            <a:normAutofit/>
          </a:bodyPr>
          <a:lstStyle/>
          <a:p>
            <a:r>
              <a:rPr lang="en-GB" sz="4800" dirty="0">
                <a:latin typeface="Baskerville Old Face"/>
                <a:ea typeface="Calibri Light"/>
                <a:cs typeface="Calibri Light"/>
              </a:rPr>
              <a:t>to write a letter of appreciation to an inspiring woman for International Women's Day</a:t>
            </a:r>
            <a:endParaRPr lang="en-GB" sz="4400" dirty="0">
              <a:latin typeface="Baskerville Old Face"/>
            </a:endParaRPr>
          </a:p>
        </p:txBody>
      </p:sp>
      <p:sp>
        <p:nvSpPr>
          <p:cNvPr id="3" name="Subtitle 2"/>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endParaRPr lang="en-GB">
              <a:solidFill>
                <a:srgbClr val="FFFFFF"/>
              </a:solidFill>
            </a:endParaRPr>
          </a:p>
        </p:txBody>
      </p:sp>
    </p:spTree>
    <p:extLst>
      <p:ext uri="{BB962C8B-B14F-4D97-AF65-F5344CB8AC3E}">
        <p14:creationId xmlns:p14="http://schemas.microsoft.com/office/powerpoint/2010/main" val="109857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9DDCB-F03E-DBA8-3B0A-952006215F47}"/>
              </a:ext>
            </a:extLst>
          </p:cNvPr>
          <p:cNvSpPr>
            <a:spLocks noGrp="1"/>
          </p:cNvSpPr>
          <p:nvPr>
            <p:ph type="title"/>
          </p:nvPr>
        </p:nvSpPr>
        <p:spPr>
          <a:xfrm>
            <a:off x="481013" y="3752849"/>
            <a:ext cx="3290887" cy="2452687"/>
          </a:xfrm>
        </p:spPr>
        <p:txBody>
          <a:bodyPr anchor="ctr">
            <a:normAutofit/>
          </a:bodyPr>
          <a:lstStyle/>
          <a:p>
            <a:r>
              <a:rPr lang="en-GB" sz="3600" b="1" u="sng" dirty="0">
                <a:ea typeface="Calibri Light"/>
                <a:cs typeface="Calibri Light"/>
              </a:rPr>
              <a:t>WHY DO WE CELEBRATE IT?</a:t>
            </a:r>
            <a:endParaRPr lang="en-GB" sz="3600" b="1" dirty="0">
              <a:ea typeface="Calibri Light" panose="020F0302020204030204"/>
              <a:cs typeface="Calibri Light" panose="020F0302020204030204"/>
            </a:endParaRPr>
          </a:p>
        </p:txBody>
      </p:sp>
      <p:pic>
        <p:nvPicPr>
          <p:cNvPr id="5" name="Picture 4" descr="A group of women holding hands&#10;&#10;Description automatically generated">
            <a:extLst>
              <a:ext uri="{FF2B5EF4-FFF2-40B4-BE49-F238E27FC236}">
                <a16:creationId xmlns:a16="http://schemas.microsoft.com/office/drawing/2014/main" id="{3876FBE0-88D1-4768-3F3D-3FCE53A4DF14}"/>
              </a:ext>
            </a:extLst>
          </p:cNvPr>
          <p:cNvPicPr>
            <a:picLocks noChangeAspect="1"/>
          </p:cNvPicPr>
          <p:nvPr/>
        </p:nvPicPr>
        <p:blipFill rotWithShape="1">
          <a:blip r:embed="rId2"/>
          <a:srcRect t="11208" b="31638"/>
          <a:stretch/>
        </p:blipFill>
        <p:spPr>
          <a:xfrm>
            <a:off x="20" y="-100631"/>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56B48EFA-6430-2967-BA3E-ACBD0BE71AE9}"/>
              </a:ext>
            </a:extLst>
          </p:cNvPr>
          <p:cNvSpPr>
            <a:spLocks noGrp="1"/>
          </p:cNvSpPr>
          <p:nvPr>
            <p:ph idx="1"/>
          </p:nvPr>
        </p:nvSpPr>
        <p:spPr>
          <a:xfrm>
            <a:off x="4223982" y="3752850"/>
            <a:ext cx="7686696" cy="2812120"/>
          </a:xfrm>
        </p:spPr>
        <p:txBody>
          <a:bodyPr vert="horz" lIns="91440" tIns="45720" rIns="91440" bIns="45720" rtlCol="0" anchor="ctr">
            <a:normAutofit/>
          </a:bodyPr>
          <a:lstStyle/>
          <a:p>
            <a:pPr marL="0" indent="0">
              <a:buNone/>
            </a:pPr>
            <a:r>
              <a:rPr lang="en-GB" dirty="0">
                <a:ea typeface="+mn-lt"/>
                <a:cs typeface="+mn-lt"/>
              </a:rPr>
              <a:t>International Women's Day is a fantastic opportunity to celebrate the achievements of women globally and to advocate for gender equality. It's a reminder of the progress we've made and the work still to be done to create a more inclusive and equitable world for everyone.</a:t>
            </a:r>
            <a:endParaRPr lang="en-GB" sz="2000" dirty="0">
              <a:ea typeface="Calibri" panose="020F0502020204030204"/>
              <a:cs typeface="Calibri" panose="020F0502020204030204"/>
            </a:endParaRPr>
          </a:p>
        </p:txBody>
      </p:sp>
    </p:spTree>
    <p:extLst>
      <p:ext uri="{BB962C8B-B14F-4D97-AF65-F5344CB8AC3E}">
        <p14:creationId xmlns:p14="http://schemas.microsoft.com/office/powerpoint/2010/main" val="2389863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398F58A7-2CF6-C243-ED97-53C5BF2467D1}"/>
              </a:ext>
            </a:extLst>
          </p:cNvPr>
          <p:cNvSpPr/>
          <p:nvPr/>
        </p:nvSpPr>
        <p:spPr>
          <a:xfrm>
            <a:off x="341272" y="1345335"/>
            <a:ext cx="10538603" cy="1538377"/>
          </a:xfrm>
          <a:prstGeom prst="wedgeRoundRectCallout">
            <a:avLst/>
          </a:prstGeom>
          <a:solidFill>
            <a:srgbClr val="B37474">
              <a:alpha val="88000"/>
            </a:srgb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 sz="2800" dirty="0">
                <a:solidFill>
                  <a:srgbClr val="000000"/>
                </a:solidFill>
                <a:latin typeface="Kristen ITC"/>
                <a:cs typeface="Arial"/>
              </a:rPr>
              <a:t>“Here's to the incredible women who continue to break barriers, inspire change, and shape the world around them. Happy International Women's Day!”</a:t>
            </a:r>
            <a:endParaRPr lang="en-US" dirty="0">
              <a:latin typeface="Calibri" panose="020F0502020204030204"/>
              <a:ea typeface="Calibri" panose="020F0502020204030204"/>
              <a:cs typeface="Calibri" panose="020F0502020204030204"/>
            </a:endParaRPr>
          </a:p>
        </p:txBody>
      </p:sp>
      <p:sp>
        <p:nvSpPr>
          <p:cNvPr id="5" name="Speech Bubble: Rectangle with Corners Rounded 4">
            <a:extLst>
              <a:ext uri="{FF2B5EF4-FFF2-40B4-BE49-F238E27FC236}">
                <a16:creationId xmlns:a16="http://schemas.microsoft.com/office/drawing/2014/main" id="{B53AC04F-8D5B-DC9A-6D18-8FC4EF24A7A5}"/>
              </a:ext>
            </a:extLst>
          </p:cNvPr>
          <p:cNvSpPr/>
          <p:nvPr/>
        </p:nvSpPr>
        <p:spPr>
          <a:xfrm>
            <a:off x="1606479" y="4134544"/>
            <a:ext cx="10538603" cy="1538377"/>
          </a:xfrm>
          <a:prstGeom prst="wedgeRoundRectCallout">
            <a:avLst/>
          </a:prstGeom>
          <a:solidFill>
            <a:srgbClr val="B3747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 sz="2800" dirty="0">
                <a:solidFill>
                  <a:srgbClr val="000000"/>
                </a:solidFill>
                <a:latin typeface="Kristen ITC"/>
                <a:cs typeface="Arial"/>
              </a:rPr>
              <a:t> “As we celebrate the strength and resilience of women around the world, may we continue to uplift, empower, and support each other.</a:t>
            </a:r>
            <a:endParaRPr lang="en-US" dirty="0">
              <a:latin typeface="Kristen ITC"/>
            </a:endParaRPr>
          </a:p>
        </p:txBody>
      </p:sp>
    </p:spTree>
    <p:extLst>
      <p:ext uri="{BB962C8B-B14F-4D97-AF65-F5344CB8AC3E}">
        <p14:creationId xmlns:p14="http://schemas.microsoft.com/office/powerpoint/2010/main" val="2545543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5F861-F111-F467-C57F-2ED4BEA1E934}"/>
              </a:ext>
            </a:extLst>
          </p:cNvPr>
          <p:cNvSpPr>
            <a:spLocks noGrp="1"/>
          </p:cNvSpPr>
          <p:nvPr>
            <p:ph type="title"/>
          </p:nvPr>
        </p:nvSpPr>
        <p:spPr/>
        <p:txBody>
          <a:bodyPr/>
          <a:lstStyle/>
          <a:p>
            <a:endParaRPr lang="en-GB"/>
          </a:p>
        </p:txBody>
      </p:sp>
      <p:graphicFrame>
        <p:nvGraphicFramePr>
          <p:cNvPr id="4" name="Content Placeholder 3">
            <a:extLst>
              <a:ext uri="{FF2B5EF4-FFF2-40B4-BE49-F238E27FC236}">
                <a16:creationId xmlns:a16="http://schemas.microsoft.com/office/drawing/2014/main" id="{43B34D7C-19C6-3858-51F0-E5BC9EF879F1}"/>
              </a:ext>
            </a:extLst>
          </p:cNvPr>
          <p:cNvGraphicFramePr>
            <a:graphicFrameLocks noGrp="1"/>
          </p:cNvGraphicFramePr>
          <p:nvPr>
            <p:ph idx="1"/>
            <p:extLst>
              <p:ext uri="{D42A27DB-BD31-4B8C-83A1-F6EECF244321}">
                <p14:modId xmlns:p14="http://schemas.microsoft.com/office/powerpoint/2010/main" val="611486288"/>
              </p:ext>
            </p:extLst>
          </p:nvPr>
        </p:nvGraphicFramePr>
        <p:xfrm>
          <a:off x="431320" y="230037"/>
          <a:ext cx="11123761" cy="5653995"/>
        </p:xfrm>
        <a:graphic>
          <a:graphicData uri="http://schemas.openxmlformats.org/drawingml/2006/table">
            <a:tbl>
              <a:tblPr firstRow="1" bandRow="1">
                <a:tableStyleId>{5C22544A-7EE6-4342-B048-85BDC9FD1C3A}</a:tableStyleId>
              </a:tblPr>
              <a:tblGrid>
                <a:gridCol w="11123761">
                  <a:extLst>
                    <a:ext uri="{9D8B030D-6E8A-4147-A177-3AD203B41FA5}">
                      <a16:colId xmlns:a16="http://schemas.microsoft.com/office/drawing/2014/main" val="45567536"/>
                    </a:ext>
                  </a:extLst>
                </a:gridCol>
              </a:tblGrid>
              <a:tr h="5653995">
                <a:tc>
                  <a:txBody>
                    <a:bodyPr/>
                    <a:lstStyle/>
                    <a:p>
                      <a:r>
                        <a:rPr lang="en-GB" sz="4000" dirty="0"/>
                        <a:t>Create a plan: Mind map or list</a:t>
                      </a:r>
                    </a:p>
                    <a:p>
                      <a:pPr lvl="0">
                        <a:buNone/>
                      </a:pPr>
                      <a:endParaRPr lang="en-GB" sz="4000" dirty="0"/>
                    </a:p>
                    <a:p>
                      <a:pPr marL="0" lvl="0" indent="0">
                        <a:buNone/>
                      </a:pPr>
                      <a:endParaRPr lang="en-GB" sz="2800" dirty="0"/>
                    </a:p>
                    <a:p>
                      <a:pPr marL="571500" lvl="0" indent="-571500">
                        <a:buFont typeface="Arial"/>
                        <a:buChar char="•"/>
                      </a:pPr>
                      <a:r>
                        <a:rPr lang="en-GB" sz="2800" dirty="0"/>
                        <a:t>Which woman do you admire/look up to?</a:t>
                      </a:r>
                      <a:endParaRPr lang="en-GB" dirty="0"/>
                    </a:p>
                    <a:p>
                      <a:pPr marL="571500" lvl="0" indent="-571500">
                        <a:buFont typeface="Arial"/>
                        <a:buChar char="•"/>
                      </a:pPr>
                      <a:r>
                        <a:rPr lang="en-GB" sz="2800" dirty="0"/>
                        <a:t>What do you like about her? </a:t>
                      </a:r>
                    </a:p>
                    <a:p>
                      <a:pPr marL="571500" lvl="0" indent="-571500">
                        <a:buFont typeface="Arial"/>
                        <a:buChar char="•"/>
                      </a:pPr>
                      <a:r>
                        <a:rPr lang="en-GB" sz="2800" dirty="0"/>
                        <a:t>What does she do that inspires you? </a:t>
                      </a:r>
                    </a:p>
                    <a:p>
                      <a:pPr marL="571500" lvl="0" indent="-571500">
                        <a:buFont typeface="Arial"/>
                        <a:buChar char="•"/>
                      </a:pPr>
                      <a:r>
                        <a:rPr lang="en-GB" sz="2800" dirty="0"/>
                        <a:t>What qualities does she have that you hope to develop or learn?</a:t>
                      </a:r>
                    </a:p>
                    <a:p>
                      <a:pPr marL="571500" lvl="0" indent="-571500">
                        <a:buFont typeface="Arial"/>
                        <a:buChar char="•"/>
                      </a:pPr>
                      <a:r>
                        <a:rPr lang="en-GB" sz="2800" dirty="0"/>
                        <a:t>When you grow up, you want to be like her because...</a:t>
                      </a:r>
                    </a:p>
                    <a:p>
                      <a:pPr marL="571500" lvl="0" indent="-571500">
                        <a:buFont typeface="Arial"/>
                        <a:buChar char="•"/>
                      </a:pPr>
                      <a:r>
                        <a:rPr lang="en-GB" sz="2800" dirty="0"/>
                        <a:t>You appreciate her because..</a:t>
                      </a:r>
                    </a:p>
                    <a:p>
                      <a:pPr marL="571500" lvl="0" indent="-571500">
                        <a:buFont typeface="Arial"/>
                        <a:buChar char="•"/>
                      </a:pPr>
                      <a:endParaRPr lang="en-GB" sz="2800" dirty="0"/>
                    </a:p>
                    <a:p>
                      <a:pPr marL="0" lvl="0" indent="0">
                        <a:buNone/>
                      </a:pPr>
                      <a:r>
                        <a:rPr lang="en-GB" sz="2800" dirty="0"/>
                        <a:t>Remember to plan for three paragraphs – what will you include in each one?</a:t>
                      </a:r>
                    </a:p>
                  </a:txBody>
                  <a:tcPr>
                    <a:lnL w="12700">
                      <a:solidFill>
                        <a:schemeClr val="tx1"/>
                      </a:solidFill>
                    </a:lnL>
                    <a:lnR w="12700">
                      <a:solidFill>
                        <a:schemeClr val="tx1"/>
                      </a:solidFill>
                    </a:lnR>
                    <a:lnT w="12700">
                      <a:solidFill>
                        <a:schemeClr val="tx1"/>
                      </a:solidFill>
                    </a:lnT>
                    <a:lnB w="12700">
                      <a:solidFill>
                        <a:schemeClr val="tx1"/>
                      </a:solidFill>
                    </a:lnB>
                    <a:solidFill>
                      <a:srgbClr val="B37474"/>
                    </a:solidFill>
                  </a:tcPr>
                </a:tc>
                <a:extLst>
                  <a:ext uri="{0D108BD9-81ED-4DB2-BD59-A6C34878D82A}">
                    <a16:rowId xmlns:a16="http://schemas.microsoft.com/office/drawing/2014/main" val="1000342586"/>
                  </a:ext>
                </a:extLst>
              </a:tr>
            </a:tbl>
          </a:graphicData>
        </a:graphic>
      </p:graphicFrame>
    </p:spTree>
    <p:extLst>
      <p:ext uri="{BB962C8B-B14F-4D97-AF65-F5344CB8AC3E}">
        <p14:creationId xmlns:p14="http://schemas.microsoft.com/office/powerpoint/2010/main" val="3861263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t="-17000" b="-17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D3F291-DD45-7A85-11A0-1F64D701A5D2}"/>
              </a:ext>
            </a:extLst>
          </p:cNvPr>
          <p:cNvSpPr>
            <a:spLocks noGrp="1"/>
          </p:cNvSpPr>
          <p:nvPr>
            <p:ph type="title"/>
          </p:nvPr>
        </p:nvSpPr>
        <p:spPr/>
        <p:txBody>
          <a:bodyPr/>
          <a:lstStyle/>
          <a:p>
            <a:endParaRPr lang="en-GB"/>
          </a:p>
        </p:txBody>
      </p:sp>
      <p:sp>
        <p:nvSpPr>
          <p:cNvPr id="6" name="Rectangle 5">
            <a:extLst>
              <a:ext uri="{FF2B5EF4-FFF2-40B4-BE49-F238E27FC236}">
                <a16:creationId xmlns:a16="http://schemas.microsoft.com/office/drawing/2014/main" id="{F189A5C0-862D-0EB6-FE07-283AE68265F7}"/>
              </a:ext>
            </a:extLst>
          </p:cNvPr>
          <p:cNvSpPr/>
          <p:nvPr/>
        </p:nvSpPr>
        <p:spPr>
          <a:xfrm>
            <a:off x="186520" y="3852247"/>
            <a:ext cx="11669108" cy="2754460"/>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GB" sz="2400" b="1" u="sng" dirty="0">
                <a:latin typeface="Baskerville Old Face"/>
                <a:ea typeface="Calibri"/>
                <a:cs typeface="Calibri"/>
              </a:rPr>
              <a:t>Write your letter. </a:t>
            </a:r>
          </a:p>
          <a:p>
            <a:pPr algn="ctr"/>
            <a:endParaRPr lang="en-GB" sz="2400" dirty="0">
              <a:latin typeface="Baskerville Old Face"/>
              <a:ea typeface="Calibri"/>
              <a:cs typeface="Calibri"/>
            </a:endParaRPr>
          </a:p>
          <a:p>
            <a:pPr marL="285750" indent="-285750">
              <a:buFont typeface="Arial"/>
              <a:buChar char="•"/>
            </a:pPr>
            <a:r>
              <a:rPr lang="en-GB" sz="2400" dirty="0">
                <a:latin typeface="Baskerville Old Face"/>
                <a:ea typeface="Calibri"/>
                <a:cs typeface="Calibri"/>
              </a:rPr>
              <a:t>Create a first draft in your book. </a:t>
            </a:r>
          </a:p>
          <a:p>
            <a:pPr marL="285750" indent="-285750">
              <a:buFont typeface="Arial"/>
              <a:buChar char="•"/>
            </a:pPr>
            <a:r>
              <a:rPr lang="en-GB" sz="2400" dirty="0">
                <a:latin typeface="Baskerville Old Face"/>
                <a:ea typeface="Calibri"/>
                <a:cs typeface="Calibri"/>
              </a:rPr>
              <a:t>Edit and improve.</a:t>
            </a:r>
          </a:p>
          <a:p>
            <a:pPr marL="285750" indent="-285750">
              <a:buFont typeface="Arial"/>
              <a:buChar char="•"/>
            </a:pPr>
            <a:r>
              <a:rPr lang="en-GB" sz="2400" dirty="0">
                <a:latin typeface="Baskerville Old Face"/>
                <a:ea typeface="Calibri"/>
                <a:cs typeface="Calibri"/>
              </a:rPr>
              <a:t>What techniques can you include to make it better?</a:t>
            </a:r>
          </a:p>
          <a:p>
            <a:pPr marL="285750" indent="-285750">
              <a:buFont typeface="Arial"/>
              <a:buChar char="•"/>
            </a:pPr>
            <a:r>
              <a:rPr lang="en-GB" sz="2400" dirty="0">
                <a:latin typeface="Baskerville Old Face"/>
                <a:ea typeface="Calibri"/>
                <a:cs typeface="Calibri"/>
              </a:rPr>
              <a:t>Create a final draft – it would be nice for you to share these with the person you have written them for so you could write on lined paper. You can also make envelopes and get creative!</a:t>
            </a:r>
          </a:p>
        </p:txBody>
      </p:sp>
    </p:spTree>
    <p:extLst>
      <p:ext uri="{BB962C8B-B14F-4D97-AF65-F5344CB8AC3E}">
        <p14:creationId xmlns:p14="http://schemas.microsoft.com/office/powerpoint/2010/main" val="1691913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group of women holding hands together&#10;&#10;Description automatically generated">
            <a:extLst>
              <a:ext uri="{FF2B5EF4-FFF2-40B4-BE49-F238E27FC236}">
                <a16:creationId xmlns:a16="http://schemas.microsoft.com/office/drawing/2014/main" id="{DC228C13-1906-2B1C-4639-5ED343664FED}"/>
              </a:ext>
            </a:extLst>
          </p:cNvPr>
          <p:cNvPicPr>
            <a:picLocks noChangeAspect="1"/>
          </p:cNvPicPr>
          <p:nvPr/>
        </p:nvPicPr>
        <p:blipFill rotWithShape="1">
          <a:blip r:embed="rId2"/>
          <a:srcRect r="2" b="2079"/>
          <a:stretch/>
        </p:blipFill>
        <p:spPr>
          <a:xfrm>
            <a:off x="-1" y="-2"/>
            <a:ext cx="5410198" cy="6858002"/>
          </a:xfrm>
          <a:prstGeom prst="rect">
            <a:avLst/>
          </a:prstGeom>
        </p:spPr>
      </p:pic>
      <p:sp useBgFill="1">
        <p:nvSpPr>
          <p:cNvPr id="19" name="Rectangle 18">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12C4FB-3956-1AFE-0B5A-25A28B1A00F6}"/>
              </a:ext>
            </a:extLst>
          </p:cNvPr>
          <p:cNvSpPr>
            <a:spLocks noGrp="1"/>
          </p:cNvSpPr>
          <p:nvPr>
            <p:ph type="title"/>
          </p:nvPr>
        </p:nvSpPr>
        <p:spPr>
          <a:xfrm rot="5400000">
            <a:off x="8904525" y="3913761"/>
            <a:ext cx="5493722" cy="265339"/>
          </a:xfrm>
        </p:spPr>
        <p:txBody>
          <a:bodyPr>
            <a:noAutofit/>
          </a:bodyPr>
          <a:lstStyle/>
          <a:p>
            <a:r>
              <a:rPr lang="en-GB" sz="5400" dirty="0">
                <a:latin typeface="Baskerville Old Face"/>
                <a:ea typeface="Calibri Light"/>
                <a:cs typeface="Calibri Light"/>
              </a:rPr>
              <a:t>Letter format</a:t>
            </a:r>
          </a:p>
        </p:txBody>
      </p:sp>
      <p:pic>
        <p:nvPicPr>
          <p:cNvPr id="5" name="Content Placeholder 4" descr="A close-up of a document&#10;&#10;Description automatically generated">
            <a:extLst>
              <a:ext uri="{FF2B5EF4-FFF2-40B4-BE49-F238E27FC236}">
                <a16:creationId xmlns:a16="http://schemas.microsoft.com/office/drawing/2014/main" id="{445C0997-617D-9C55-572A-EED63CD28A7A}"/>
              </a:ext>
            </a:extLst>
          </p:cNvPr>
          <p:cNvPicPr>
            <a:picLocks noGrp="1" noChangeAspect="1"/>
          </p:cNvPicPr>
          <p:nvPr>
            <p:ph idx="1"/>
          </p:nvPr>
        </p:nvPicPr>
        <p:blipFill>
          <a:blip r:embed="rId3"/>
          <a:stretch>
            <a:fillRect/>
          </a:stretch>
        </p:blipFill>
        <p:spPr>
          <a:xfrm>
            <a:off x="6344675" y="86248"/>
            <a:ext cx="4705907" cy="6702724"/>
          </a:xfrm>
        </p:spPr>
      </p:pic>
      <p:sp>
        <p:nvSpPr>
          <p:cNvPr id="6" name="Rectangle 5">
            <a:extLst>
              <a:ext uri="{FF2B5EF4-FFF2-40B4-BE49-F238E27FC236}">
                <a16:creationId xmlns:a16="http://schemas.microsoft.com/office/drawing/2014/main" id="{C577CAB9-59C0-B587-87CB-4DFF8A7990BB}"/>
              </a:ext>
            </a:extLst>
          </p:cNvPr>
          <p:cNvSpPr/>
          <p:nvPr/>
        </p:nvSpPr>
        <p:spPr>
          <a:xfrm>
            <a:off x="9523279" y="301168"/>
            <a:ext cx="1265208" cy="117894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a:ea typeface="Calibri"/>
                <a:cs typeface="Calibri"/>
              </a:rPr>
              <a:t>Your name</a:t>
            </a:r>
          </a:p>
          <a:p>
            <a:pPr algn="ctr"/>
            <a:r>
              <a:rPr lang="en-GB" dirty="0">
                <a:ea typeface="Calibri"/>
                <a:cs typeface="Calibri"/>
              </a:rPr>
              <a:t>Address</a:t>
            </a:r>
          </a:p>
          <a:p>
            <a:pPr algn="ctr"/>
            <a:endParaRPr lang="en-GB" dirty="0">
              <a:ea typeface="Calibri"/>
              <a:cs typeface="Calibri"/>
            </a:endParaRPr>
          </a:p>
          <a:p>
            <a:pPr algn="ctr"/>
            <a:r>
              <a:rPr lang="en-GB" dirty="0">
                <a:ea typeface="Calibri"/>
                <a:cs typeface="Calibri"/>
              </a:rPr>
              <a:t>Date</a:t>
            </a:r>
          </a:p>
        </p:txBody>
      </p:sp>
      <p:sp>
        <p:nvSpPr>
          <p:cNvPr id="7" name="Rectangle 6">
            <a:extLst>
              <a:ext uri="{FF2B5EF4-FFF2-40B4-BE49-F238E27FC236}">
                <a16:creationId xmlns:a16="http://schemas.microsoft.com/office/drawing/2014/main" id="{47E89363-AEA9-9106-F993-77C8AEF6654B}"/>
              </a:ext>
            </a:extLst>
          </p:cNvPr>
          <p:cNvSpPr/>
          <p:nvPr/>
        </p:nvSpPr>
        <p:spPr>
          <a:xfrm>
            <a:off x="6569482" y="1553687"/>
            <a:ext cx="1797169" cy="90577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ea typeface="Calibri"/>
                <a:cs typeface="Calibri"/>
              </a:rPr>
              <a:t>Recipient's name</a:t>
            </a:r>
          </a:p>
          <a:p>
            <a:pPr algn="ctr"/>
            <a:r>
              <a:rPr lang="en-GB" dirty="0">
                <a:ea typeface="Calibri"/>
                <a:cs typeface="Calibri"/>
              </a:rPr>
              <a:t>Address</a:t>
            </a:r>
          </a:p>
        </p:txBody>
      </p:sp>
      <p:sp>
        <p:nvSpPr>
          <p:cNvPr id="10" name="Rectangle 9">
            <a:extLst>
              <a:ext uri="{FF2B5EF4-FFF2-40B4-BE49-F238E27FC236}">
                <a16:creationId xmlns:a16="http://schemas.microsoft.com/office/drawing/2014/main" id="{73D2078E-72F8-1A93-BD7E-05B8ABDD237A}"/>
              </a:ext>
            </a:extLst>
          </p:cNvPr>
          <p:cNvSpPr/>
          <p:nvPr/>
        </p:nvSpPr>
        <p:spPr>
          <a:xfrm>
            <a:off x="42746" y="2716435"/>
            <a:ext cx="5371825" cy="3171404"/>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GB" b="1" u="sng" dirty="0">
                <a:latin typeface="Baskerville Old Face"/>
                <a:ea typeface="Calibri"/>
                <a:cs typeface="Calibri"/>
              </a:rPr>
              <a:t>Write your letter. </a:t>
            </a:r>
          </a:p>
          <a:p>
            <a:pPr algn="ctr"/>
            <a:endParaRPr lang="en-GB" dirty="0">
              <a:latin typeface="Baskerville Old Face"/>
              <a:ea typeface="Calibri"/>
              <a:cs typeface="Calibri"/>
            </a:endParaRPr>
          </a:p>
          <a:p>
            <a:pPr marL="285750" indent="-285750">
              <a:buFont typeface="Arial"/>
              <a:buChar char="•"/>
            </a:pPr>
            <a:r>
              <a:rPr lang="en-GB" sz="2000" dirty="0">
                <a:latin typeface="Baskerville Old Face"/>
                <a:ea typeface="Calibri"/>
                <a:cs typeface="Calibri"/>
              </a:rPr>
              <a:t>Create a first draft in your book. </a:t>
            </a:r>
          </a:p>
          <a:p>
            <a:pPr marL="285750" indent="-285750">
              <a:buFont typeface="Arial"/>
              <a:buChar char="•"/>
            </a:pPr>
            <a:r>
              <a:rPr lang="en-GB" sz="2000" dirty="0">
                <a:latin typeface="Baskerville Old Face"/>
                <a:ea typeface="Calibri"/>
                <a:cs typeface="Calibri"/>
              </a:rPr>
              <a:t>Edit and improve.</a:t>
            </a:r>
          </a:p>
          <a:p>
            <a:pPr marL="285750" indent="-285750">
              <a:buFont typeface="Arial"/>
              <a:buChar char="•"/>
            </a:pPr>
            <a:r>
              <a:rPr lang="en-GB" sz="2000" dirty="0">
                <a:latin typeface="Baskerville Old Face"/>
                <a:ea typeface="Calibri"/>
                <a:cs typeface="Calibri"/>
              </a:rPr>
              <a:t>What techniques can you include to make it better?</a:t>
            </a:r>
          </a:p>
          <a:p>
            <a:pPr marL="285750" indent="-285750">
              <a:buFont typeface="Arial"/>
              <a:buChar char="•"/>
            </a:pPr>
            <a:r>
              <a:rPr lang="en-GB" sz="2000" dirty="0">
                <a:latin typeface="Baskerville Old Face"/>
                <a:ea typeface="Calibri"/>
                <a:cs typeface="Calibri"/>
              </a:rPr>
              <a:t>Create a final draft – it would be nice for you to share these with the person you have written them for so you could write on lined paper. You can also make envelopes and get creative!</a:t>
            </a:r>
          </a:p>
        </p:txBody>
      </p:sp>
    </p:spTree>
    <p:extLst>
      <p:ext uri="{BB962C8B-B14F-4D97-AF65-F5344CB8AC3E}">
        <p14:creationId xmlns:p14="http://schemas.microsoft.com/office/powerpoint/2010/main" val="14415729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Starter</vt:lpstr>
      <vt:lpstr>to write a letter of appreciation to an inspiring woman for International Women's Day</vt:lpstr>
      <vt:lpstr>WHY DO WE CELEBRATE IT?</vt:lpstr>
      <vt:lpstr>PowerPoint Presentation</vt:lpstr>
      <vt:lpstr>PowerPoint Presentation</vt:lpstr>
      <vt:lpstr>PowerPoint Presentation</vt:lpstr>
      <vt:lpstr>Letter format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229</cp:revision>
  <dcterms:created xsi:type="dcterms:W3CDTF">2024-03-08T08:02:45Z</dcterms:created>
  <dcterms:modified xsi:type="dcterms:W3CDTF">2024-05-08T20:27:29Z</dcterms:modified>
</cp:coreProperties>
</file>