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playlist?list=PL9bgSdxfgbwqo7t47itzA1ARXcg4-CVcI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1b498700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1b498700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Recommended to use alongside the BBC Jack the Ripper documentary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28d92d19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e28d92d19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e28d92d197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e28d92d19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https://www.youtube.com/playlist?list=PL9bgSdxfgbwqo7t47itzA1ARXcg4-CVcI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e28d92d197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e28d92d197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19b2e3c478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19b2e3c478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15047" l="33205" r="17774" t="27933"/>
          <a:stretch/>
        </p:blipFill>
        <p:spPr>
          <a:xfrm>
            <a:off x="220325" y="27775"/>
            <a:ext cx="88816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623000" y="27775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Crimes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8124325" y="2506750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Crimes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784525" y="277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Law enforcement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784525" y="48689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Law enforcement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20325" y="48019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Law enforcement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311700" y="277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Law enforcement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837825" y="2202450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Punishments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623000" y="48689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Punishments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20325" y="2506750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Punishments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085000" y="27775"/>
            <a:ext cx="1335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Punishments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994400" y="4801975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Crimes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66800" y="2263125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Crimes</a:t>
            </a:r>
            <a:endParaRPr b="1"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b="15047" l="33205" r="17774" t="27933"/>
          <a:stretch/>
        </p:blipFill>
        <p:spPr>
          <a:xfrm>
            <a:off x="220325" y="27775"/>
            <a:ext cx="88816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/>
          <p:cNvSpPr txBox="1"/>
          <p:nvPr/>
        </p:nvSpPr>
        <p:spPr>
          <a:xfrm>
            <a:off x="4623000" y="27775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8124325" y="2506750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6784525" y="277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6784525" y="48689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753825" y="462772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Police organisation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311700" y="277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7837825" y="2202450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4623000" y="4868975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220325" y="2506750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5" name="Google Shape;85;p14"/>
          <p:cNvSpPr txBox="1"/>
          <p:nvPr/>
        </p:nvSpPr>
        <p:spPr>
          <a:xfrm>
            <a:off x="3186000" y="96175"/>
            <a:ext cx="1686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Role of the media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6" name="Google Shape;86;p14"/>
          <p:cNvSpPr txBox="1"/>
          <p:nvPr/>
        </p:nvSpPr>
        <p:spPr>
          <a:xfrm>
            <a:off x="2994400" y="4801975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7" name="Google Shape;87;p14"/>
          <p:cNvSpPr txBox="1"/>
          <p:nvPr/>
        </p:nvSpPr>
        <p:spPr>
          <a:xfrm>
            <a:off x="266800" y="2263125"/>
            <a:ext cx="977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7737900" y="27775"/>
            <a:ext cx="10944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Poverty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89" name="Google Shape;89;p14"/>
          <p:cNvSpPr txBox="1"/>
          <p:nvPr/>
        </p:nvSpPr>
        <p:spPr>
          <a:xfrm>
            <a:off x="4828200" y="27775"/>
            <a:ext cx="109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Housing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0" name="Google Shape;90;p14"/>
          <p:cNvSpPr txBox="1"/>
          <p:nvPr/>
        </p:nvSpPr>
        <p:spPr>
          <a:xfrm>
            <a:off x="7639675" y="2225150"/>
            <a:ext cx="19470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Unemployment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7837825" y="2571750"/>
            <a:ext cx="13359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Workhouse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6888525" y="4559325"/>
            <a:ext cx="10944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7283125" y="4733575"/>
            <a:ext cx="13359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Crime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3386651" y="4733575"/>
            <a:ext cx="9777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The Beat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4872288" y="4733575"/>
            <a:ext cx="13359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Immigration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94425" y="2632425"/>
            <a:ext cx="16863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Detective techniques and CID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394425" y="1904900"/>
            <a:ext cx="13359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Jack the Ripper and failures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1117325" y="38375"/>
            <a:ext cx="1686300" cy="7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Social</a:t>
            </a:r>
            <a:r>
              <a:rPr b="1" lang="en" sz="1200">
                <a:solidFill>
                  <a:schemeClr val="dk2"/>
                </a:solidFill>
              </a:rPr>
              <a:t> Reformers and George Peabody</a:t>
            </a:r>
            <a:endParaRPr b="1"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5" name="Google Shape;105;p15"/>
          <p:cNvPicPr preferRelativeResize="0"/>
          <p:nvPr/>
        </p:nvPicPr>
        <p:blipFill rotWithShape="1">
          <a:blip r:embed="rId3">
            <a:alphaModFix/>
          </a:blip>
          <a:srcRect b="15047" l="33205" r="17774" t="27933"/>
          <a:stretch/>
        </p:blipFill>
        <p:spPr>
          <a:xfrm>
            <a:off x="220325" y="27775"/>
            <a:ext cx="88816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5"/>
          <p:cNvSpPr txBox="1"/>
          <p:nvPr/>
        </p:nvSpPr>
        <p:spPr>
          <a:xfrm>
            <a:off x="4668150" y="92025"/>
            <a:ext cx="1446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Anglo-Saxon Life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7904700" y="2772300"/>
            <a:ext cx="977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Submission of the earls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3463500" y="4613275"/>
            <a:ext cx="977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Castles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383150" y="1993950"/>
            <a:ext cx="1928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Church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6434450" y="307425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Succession crisis 1066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6886800" y="469827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Marcher Earldoms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2" name="Google Shape;112;p15"/>
          <p:cNvSpPr txBox="1"/>
          <p:nvPr/>
        </p:nvSpPr>
        <p:spPr>
          <a:xfrm>
            <a:off x="601500" y="469827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Domesday Book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3" name="Google Shape;113;p15"/>
          <p:cNvSpPr txBox="1"/>
          <p:nvPr/>
        </p:nvSpPr>
        <p:spPr>
          <a:xfrm>
            <a:off x="631700" y="1300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Norman Life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7047900" y="2055450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Battles of 1066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5" name="Google Shape;115;p15"/>
          <p:cNvSpPr txBox="1"/>
          <p:nvPr/>
        </p:nvSpPr>
        <p:spPr>
          <a:xfrm>
            <a:off x="4572000" y="4459375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Rebellions and uprisings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6" name="Google Shape;116;p15"/>
          <p:cNvSpPr txBox="1"/>
          <p:nvPr/>
        </p:nvSpPr>
        <p:spPr>
          <a:xfrm>
            <a:off x="383150" y="26324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Feudal System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17" name="Google Shape;117;p15"/>
          <p:cNvSpPr txBox="1"/>
          <p:nvPr/>
        </p:nvSpPr>
        <p:spPr>
          <a:xfrm>
            <a:off x="3188875" y="22325"/>
            <a:ext cx="1750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1088 Succession Crisis</a:t>
            </a:r>
            <a:endParaRPr b="1"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4" name="Google Shape;124;p16"/>
          <p:cNvPicPr preferRelativeResize="0"/>
          <p:nvPr/>
        </p:nvPicPr>
        <p:blipFill rotWithShape="1">
          <a:blip r:embed="rId3">
            <a:alphaModFix/>
          </a:blip>
          <a:srcRect b="15047" l="33205" r="17774" t="27933"/>
          <a:stretch/>
        </p:blipFill>
        <p:spPr>
          <a:xfrm>
            <a:off x="220325" y="27775"/>
            <a:ext cx="88816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6"/>
          <p:cNvSpPr txBox="1"/>
          <p:nvPr/>
        </p:nvSpPr>
        <p:spPr>
          <a:xfrm>
            <a:off x="4775075" y="164775"/>
            <a:ext cx="1175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Early settlement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26" name="Google Shape;126;p16"/>
          <p:cNvSpPr txBox="1"/>
          <p:nvPr/>
        </p:nvSpPr>
        <p:spPr>
          <a:xfrm>
            <a:off x="7707000" y="2772300"/>
            <a:ext cx="1175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Mormons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27" name="Google Shape;127;p16"/>
          <p:cNvSpPr txBox="1"/>
          <p:nvPr/>
        </p:nvSpPr>
        <p:spPr>
          <a:xfrm>
            <a:off x="3463500" y="4613275"/>
            <a:ext cx="1311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Cowboys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8" name="Google Shape;128;p16"/>
          <p:cNvSpPr txBox="1"/>
          <p:nvPr/>
        </p:nvSpPr>
        <p:spPr>
          <a:xfrm>
            <a:off x="336050" y="1775100"/>
            <a:ext cx="1928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Battle of Little Bighorn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9" name="Google Shape;129;p16"/>
          <p:cNvSpPr txBox="1"/>
          <p:nvPr/>
        </p:nvSpPr>
        <p:spPr>
          <a:xfrm>
            <a:off x="6434450" y="3074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Manifest Destiny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0" name="Google Shape;130;p16"/>
          <p:cNvSpPr txBox="1"/>
          <p:nvPr/>
        </p:nvSpPr>
        <p:spPr>
          <a:xfrm>
            <a:off x="6537300" y="4459375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Migration- push and pull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1" name="Google Shape;131;p16"/>
          <p:cNvSpPr txBox="1"/>
          <p:nvPr/>
        </p:nvSpPr>
        <p:spPr>
          <a:xfrm>
            <a:off x="847725" y="4459375"/>
            <a:ext cx="2148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Ranchers vs Homesteaders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2" name="Google Shape;132;p16"/>
          <p:cNvSpPr txBox="1"/>
          <p:nvPr/>
        </p:nvSpPr>
        <p:spPr>
          <a:xfrm>
            <a:off x="847725" y="92025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Wounded Knee Massacre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3" name="Google Shape;133;p16"/>
          <p:cNvSpPr txBox="1"/>
          <p:nvPr/>
        </p:nvSpPr>
        <p:spPr>
          <a:xfrm>
            <a:off x="7047900" y="1993950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Laws to remove land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4" name="Google Shape;134;p16"/>
          <p:cNvSpPr txBox="1"/>
          <p:nvPr/>
        </p:nvSpPr>
        <p:spPr>
          <a:xfrm>
            <a:off x="4572000" y="4459375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Homestead Act 1862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5" name="Google Shape;135;p16"/>
          <p:cNvSpPr txBox="1"/>
          <p:nvPr/>
        </p:nvSpPr>
        <p:spPr>
          <a:xfrm>
            <a:off x="383150" y="2632425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Conflict with the Plains Indians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6" name="Google Shape;136;p16"/>
          <p:cNvSpPr txBox="1"/>
          <p:nvPr/>
        </p:nvSpPr>
        <p:spPr>
          <a:xfrm>
            <a:off x="3375575" y="56925"/>
            <a:ext cx="156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Destruction</a:t>
            </a:r>
            <a:endParaRPr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3" name="Google Shape;143;p17"/>
          <p:cNvPicPr preferRelativeResize="0"/>
          <p:nvPr/>
        </p:nvPicPr>
        <p:blipFill rotWithShape="1">
          <a:blip r:embed="rId3">
            <a:alphaModFix/>
          </a:blip>
          <a:srcRect b="15047" l="33205" r="17774" t="27933"/>
          <a:stretch/>
        </p:blipFill>
        <p:spPr>
          <a:xfrm>
            <a:off x="220325" y="27775"/>
            <a:ext cx="88816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7"/>
          <p:cNvSpPr txBox="1"/>
          <p:nvPr/>
        </p:nvSpPr>
        <p:spPr>
          <a:xfrm>
            <a:off x="4775075" y="164775"/>
            <a:ext cx="1175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Weimar Germany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45" name="Google Shape;145;p17"/>
          <p:cNvSpPr txBox="1"/>
          <p:nvPr/>
        </p:nvSpPr>
        <p:spPr>
          <a:xfrm>
            <a:off x="7707000" y="2772300"/>
            <a:ext cx="1175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Golden Age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46" name="Google Shape;146;p17"/>
          <p:cNvSpPr txBox="1"/>
          <p:nvPr/>
        </p:nvSpPr>
        <p:spPr>
          <a:xfrm>
            <a:off x="3260400" y="4613275"/>
            <a:ext cx="1311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Dictator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7" name="Google Shape;147;p17"/>
          <p:cNvSpPr txBox="1"/>
          <p:nvPr/>
        </p:nvSpPr>
        <p:spPr>
          <a:xfrm>
            <a:off x="336050" y="1775100"/>
            <a:ext cx="1928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Children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48" name="Google Shape;148;p17"/>
          <p:cNvSpPr txBox="1"/>
          <p:nvPr/>
        </p:nvSpPr>
        <p:spPr>
          <a:xfrm>
            <a:off x="6434450" y="3074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Rebellions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49" name="Google Shape;149;p17"/>
          <p:cNvSpPr txBox="1"/>
          <p:nvPr/>
        </p:nvSpPr>
        <p:spPr>
          <a:xfrm>
            <a:off x="6537300" y="445937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Early Nazi Party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50" name="Google Shape;150;p17"/>
          <p:cNvSpPr txBox="1"/>
          <p:nvPr/>
        </p:nvSpPr>
        <p:spPr>
          <a:xfrm>
            <a:off x="847725" y="4459375"/>
            <a:ext cx="2148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Terror and Propaganda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51" name="Google Shape;151;p17"/>
          <p:cNvSpPr txBox="1"/>
          <p:nvPr/>
        </p:nvSpPr>
        <p:spPr>
          <a:xfrm>
            <a:off x="847725" y="920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Jews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7047900" y="1993950"/>
            <a:ext cx="1834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Gustav Stresemann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53" name="Google Shape;153;p17"/>
          <p:cNvSpPr txBox="1"/>
          <p:nvPr/>
        </p:nvSpPr>
        <p:spPr>
          <a:xfrm>
            <a:off x="4572000" y="46440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Chancellor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54" name="Google Shape;154;p17"/>
          <p:cNvSpPr txBox="1"/>
          <p:nvPr/>
        </p:nvSpPr>
        <p:spPr>
          <a:xfrm>
            <a:off x="383150" y="26324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Women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55" name="Google Shape;155;p17"/>
          <p:cNvSpPr txBox="1"/>
          <p:nvPr/>
        </p:nvSpPr>
        <p:spPr>
          <a:xfrm>
            <a:off x="3375575" y="56925"/>
            <a:ext cx="156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Opposition</a:t>
            </a:r>
            <a:endParaRPr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2" name="Google Shape;162;p18"/>
          <p:cNvPicPr preferRelativeResize="0"/>
          <p:nvPr/>
        </p:nvPicPr>
        <p:blipFill rotWithShape="1">
          <a:blip r:embed="rId3">
            <a:alphaModFix/>
          </a:blip>
          <a:srcRect b="15047" l="33205" r="17774" t="27933"/>
          <a:stretch/>
        </p:blipFill>
        <p:spPr>
          <a:xfrm>
            <a:off x="0" y="0"/>
            <a:ext cx="88816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8"/>
          <p:cNvSpPr txBox="1"/>
          <p:nvPr/>
        </p:nvSpPr>
        <p:spPr>
          <a:xfrm>
            <a:off x="6601875" y="92025"/>
            <a:ext cx="1834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Post 1945- the conferences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64" name="Google Shape;164;p18"/>
          <p:cNvSpPr txBox="1"/>
          <p:nvPr/>
        </p:nvSpPr>
        <p:spPr>
          <a:xfrm>
            <a:off x="7583875" y="2632425"/>
            <a:ext cx="1175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Truman Doctrine, NATO and the Berlin Blockade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65" name="Google Shape;165;p18"/>
          <p:cNvSpPr txBox="1"/>
          <p:nvPr/>
        </p:nvSpPr>
        <p:spPr>
          <a:xfrm>
            <a:off x="76150" y="4738000"/>
            <a:ext cx="1928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Berlin Wall Crisis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66" name="Google Shape;166;p18"/>
          <p:cNvSpPr txBox="1"/>
          <p:nvPr/>
        </p:nvSpPr>
        <p:spPr>
          <a:xfrm>
            <a:off x="6930625" y="885425"/>
            <a:ext cx="2481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67" name="Google Shape;167;p18"/>
          <p:cNvSpPr txBox="1"/>
          <p:nvPr/>
        </p:nvSpPr>
        <p:spPr>
          <a:xfrm>
            <a:off x="6537300" y="445937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68" name="Google Shape;168;p18"/>
          <p:cNvSpPr txBox="1"/>
          <p:nvPr/>
        </p:nvSpPr>
        <p:spPr>
          <a:xfrm>
            <a:off x="6093000" y="4459375"/>
            <a:ext cx="21480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2"/>
                </a:solidFill>
              </a:rPr>
              <a:t>The Arms Race and the Space Race</a:t>
            </a:r>
            <a:endParaRPr b="1"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69" name="Google Shape;169;p18"/>
          <p:cNvSpPr txBox="1"/>
          <p:nvPr/>
        </p:nvSpPr>
        <p:spPr>
          <a:xfrm>
            <a:off x="847725" y="920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70" name="Google Shape;170;p18"/>
          <p:cNvSpPr txBox="1"/>
          <p:nvPr/>
        </p:nvSpPr>
        <p:spPr>
          <a:xfrm>
            <a:off x="7047900" y="1993950"/>
            <a:ext cx="1834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Soviet Expansion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71" name="Google Shape;171;p18"/>
          <p:cNvSpPr txBox="1"/>
          <p:nvPr/>
        </p:nvSpPr>
        <p:spPr>
          <a:xfrm>
            <a:off x="4572000" y="46440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72" name="Google Shape;172;p18"/>
          <p:cNvSpPr txBox="1"/>
          <p:nvPr/>
        </p:nvSpPr>
        <p:spPr>
          <a:xfrm>
            <a:off x="383150" y="2632425"/>
            <a:ext cx="1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73" name="Google Shape;173;p18"/>
          <p:cNvSpPr txBox="1"/>
          <p:nvPr/>
        </p:nvSpPr>
        <p:spPr>
          <a:xfrm>
            <a:off x="4430850" y="56925"/>
            <a:ext cx="1563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Features of a Cold War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74" name="Google Shape;174;p18"/>
          <p:cNvSpPr txBox="1"/>
          <p:nvPr/>
        </p:nvSpPr>
        <p:spPr>
          <a:xfrm>
            <a:off x="4430850" y="4537900"/>
            <a:ext cx="15048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2"/>
                </a:solidFill>
              </a:rPr>
              <a:t>The Hungarian Crisis</a:t>
            </a:r>
            <a:endParaRPr b="1" sz="12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75" name="Google Shape;175;p18"/>
          <p:cNvSpPr txBox="1"/>
          <p:nvPr/>
        </p:nvSpPr>
        <p:spPr>
          <a:xfrm>
            <a:off x="3008400" y="4567075"/>
            <a:ext cx="1563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Czechoslovakia Crisis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76" name="Google Shape;176;p18"/>
          <p:cNvSpPr txBox="1"/>
          <p:nvPr/>
        </p:nvSpPr>
        <p:spPr>
          <a:xfrm>
            <a:off x="188575" y="2647863"/>
            <a:ext cx="1928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Cuban Missile Crisis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77" name="Google Shape;177;p18"/>
          <p:cNvSpPr txBox="1"/>
          <p:nvPr/>
        </p:nvSpPr>
        <p:spPr>
          <a:xfrm>
            <a:off x="188575" y="2009400"/>
            <a:ext cx="1928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Detente 1970’s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78" name="Google Shape;178;p18"/>
          <p:cNvSpPr txBox="1"/>
          <p:nvPr/>
        </p:nvSpPr>
        <p:spPr>
          <a:xfrm>
            <a:off x="383150" y="107475"/>
            <a:ext cx="2625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Reagan</a:t>
            </a:r>
            <a:r>
              <a:rPr b="1" lang="en" sz="1200">
                <a:solidFill>
                  <a:schemeClr val="dk2"/>
                </a:solidFill>
              </a:rPr>
              <a:t> and the Second Cold War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79" name="Google Shape;179;p18"/>
          <p:cNvSpPr txBox="1"/>
          <p:nvPr/>
        </p:nvSpPr>
        <p:spPr>
          <a:xfrm>
            <a:off x="3150000" y="107475"/>
            <a:ext cx="1928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2"/>
                </a:solidFill>
              </a:rPr>
              <a:t>Gorbachev </a:t>
            </a:r>
            <a:endParaRPr b="1"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