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56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16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00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68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15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00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0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23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13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65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47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9CBD-6724-418A-9163-649D40D2B69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EF81-E014-4B30-BE86-493461F8B7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73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154748"/>
              </p:ext>
            </p:extLst>
          </p:nvPr>
        </p:nvGraphicFramePr>
        <p:xfrm>
          <a:off x="3984172" y="342906"/>
          <a:ext cx="8053251" cy="1660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873">
                  <a:extLst>
                    <a:ext uri="{9D8B030D-6E8A-4147-A177-3AD203B41FA5}">
                      <a16:colId xmlns:a16="http://schemas.microsoft.com/office/drawing/2014/main" val="780671499"/>
                    </a:ext>
                  </a:extLst>
                </a:gridCol>
                <a:gridCol w="1020873">
                  <a:extLst>
                    <a:ext uri="{9D8B030D-6E8A-4147-A177-3AD203B41FA5}">
                      <a16:colId xmlns:a16="http://schemas.microsoft.com/office/drawing/2014/main" val="734296543"/>
                    </a:ext>
                  </a:extLst>
                </a:gridCol>
                <a:gridCol w="1202301">
                  <a:extLst>
                    <a:ext uri="{9D8B030D-6E8A-4147-A177-3AD203B41FA5}">
                      <a16:colId xmlns:a16="http://schemas.microsoft.com/office/drawing/2014/main" val="1045779445"/>
                    </a:ext>
                  </a:extLst>
                </a:gridCol>
                <a:gridCol w="1202301">
                  <a:extLst>
                    <a:ext uri="{9D8B030D-6E8A-4147-A177-3AD203B41FA5}">
                      <a16:colId xmlns:a16="http://schemas.microsoft.com/office/drawing/2014/main" val="977635756"/>
                    </a:ext>
                  </a:extLst>
                </a:gridCol>
                <a:gridCol w="1202301">
                  <a:extLst>
                    <a:ext uri="{9D8B030D-6E8A-4147-A177-3AD203B41FA5}">
                      <a16:colId xmlns:a16="http://schemas.microsoft.com/office/drawing/2014/main" val="296432616"/>
                    </a:ext>
                  </a:extLst>
                </a:gridCol>
                <a:gridCol w="1202301">
                  <a:extLst>
                    <a:ext uri="{9D8B030D-6E8A-4147-A177-3AD203B41FA5}">
                      <a16:colId xmlns:a16="http://schemas.microsoft.com/office/drawing/2014/main" val="4057862418"/>
                    </a:ext>
                  </a:extLst>
                </a:gridCol>
                <a:gridCol w="1202301">
                  <a:extLst>
                    <a:ext uri="{9D8B030D-6E8A-4147-A177-3AD203B41FA5}">
                      <a16:colId xmlns:a16="http://schemas.microsoft.com/office/drawing/2014/main" val="4156983953"/>
                    </a:ext>
                  </a:extLst>
                </a:gridCol>
              </a:tblGrid>
              <a:tr h="25798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Visual illusion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The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baseline="0" dirty="0" err="1" smtClean="0">
                          <a:solidFill>
                            <a:sysClr val="windowText" lastClr="000000"/>
                          </a:solidFill>
                        </a:rPr>
                        <a:t>ponzo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Müller-</a:t>
                      </a:r>
                      <a:r>
                        <a:rPr lang="en-GB" sz="1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Lyer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Rubin’s vase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The Ames room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err="1" smtClean="0">
                          <a:solidFill>
                            <a:sysClr val="windowText" lastClr="000000"/>
                          </a:solidFill>
                        </a:rPr>
                        <a:t>Kanizsa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 triangle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Necker cube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208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Picture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732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Description and explanation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369358"/>
                  </a:ext>
                </a:extLst>
              </a:tr>
            </a:tbl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73291" y="55523"/>
            <a:ext cx="3818709" cy="378823"/>
          </a:xfrm>
        </p:spPr>
        <p:txBody>
          <a:bodyPr>
            <a:noAutofit/>
          </a:bodyPr>
          <a:lstStyle/>
          <a:p>
            <a:r>
              <a:rPr lang="en-GB" sz="1800" b="1" u="sng" dirty="0" smtClean="0"/>
              <a:t>Perception knowledge organiser</a:t>
            </a:r>
            <a:endParaRPr lang="en-GB" sz="1800" b="1" u="sng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09303" y="0"/>
            <a:ext cx="2747554" cy="3788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 b="1" dirty="0" smtClean="0"/>
              <a:t>Key terms</a:t>
            </a:r>
            <a:endParaRPr lang="en-GB" sz="13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07983"/>
              </p:ext>
            </p:extLst>
          </p:nvPr>
        </p:nvGraphicFramePr>
        <p:xfrm>
          <a:off x="121457" y="342906"/>
          <a:ext cx="3574869" cy="4106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234">
                  <a:extLst>
                    <a:ext uri="{9D8B030D-6E8A-4147-A177-3AD203B41FA5}">
                      <a16:colId xmlns:a16="http://schemas.microsoft.com/office/drawing/2014/main" val="734296543"/>
                    </a:ext>
                  </a:extLst>
                </a:gridCol>
                <a:gridCol w="2625635">
                  <a:extLst>
                    <a:ext uri="{9D8B030D-6E8A-4147-A177-3AD203B41FA5}">
                      <a16:colId xmlns:a16="http://schemas.microsoft.com/office/drawing/2014/main" val="1045779445"/>
                    </a:ext>
                  </a:extLst>
                </a:gridCol>
              </a:tblGrid>
              <a:tr h="333309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Key term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Definition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2085471"/>
                  </a:ext>
                </a:extLst>
              </a:tr>
              <a:tr h="333309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Sensation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732473"/>
                  </a:ext>
                </a:extLst>
              </a:tr>
              <a:tr h="333309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Perception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369358"/>
                  </a:ext>
                </a:extLst>
              </a:tr>
              <a:tr h="333309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Visual cues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936674"/>
                  </a:ext>
                </a:extLst>
              </a:tr>
              <a:tr h="391301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Visual constancies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5720"/>
                  </a:ext>
                </a:extLst>
              </a:tr>
              <a:tr h="391301">
                <a:tc rowSpan="4">
                  <a:txBody>
                    <a:bodyPr/>
                    <a:lstStyle/>
                    <a:p>
                      <a:r>
                        <a:rPr lang="en-GB" sz="1000" dirty="0" smtClean="0"/>
                        <a:t>Monocular depth cues: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Height in plane: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136838"/>
                  </a:ext>
                </a:extLst>
              </a:tr>
              <a:tr h="3913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Linear perspective: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166717"/>
                  </a:ext>
                </a:extLst>
              </a:tr>
              <a:tr h="3913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Occlusion: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6604"/>
                  </a:ext>
                </a:extLst>
              </a:tr>
              <a:tr h="3913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Relative</a:t>
                      </a:r>
                      <a:r>
                        <a:rPr lang="en-GB" sz="1000" baseline="0" dirty="0" smtClean="0"/>
                        <a:t> size: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462080"/>
                  </a:ext>
                </a:extLst>
              </a:tr>
              <a:tr h="391301">
                <a:tc rowSpan="2">
                  <a:txBody>
                    <a:bodyPr/>
                    <a:lstStyle/>
                    <a:p>
                      <a:r>
                        <a:rPr lang="en-GB" sz="1000" dirty="0" smtClean="0"/>
                        <a:t>Binocular</a:t>
                      </a:r>
                      <a:r>
                        <a:rPr lang="en-GB" sz="1000" baseline="0" dirty="0" smtClean="0"/>
                        <a:t> depth cues: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Retinal disparity: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689739"/>
                  </a:ext>
                </a:extLst>
              </a:tr>
              <a:tr h="3913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Convergence:</a:t>
                      </a:r>
                    </a:p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441635"/>
                  </a:ext>
                </a:extLst>
              </a:tr>
            </a:tbl>
          </a:graphicData>
        </a:graphic>
      </p:graphicFrame>
      <p:sp>
        <p:nvSpPr>
          <p:cNvPr id="6" name="Subtitle 2"/>
          <p:cNvSpPr txBox="1">
            <a:spLocks/>
          </p:cNvSpPr>
          <p:nvPr/>
        </p:nvSpPr>
        <p:spPr>
          <a:xfrm>
            <a:off x="4273732" y="0"/>
            <a:ext cx="2747554" cy="3788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 b="1" dirty="0" smtClean="0"/>
              <a:t>Examples of </a:t>
            </a:r>
            <a:r>
              <a:rPr lang="en-GB" sz="1300" b="1" dirty="0"/>
              <a:t>v</a:t>
            </a:r>
            <a:r>
              <a:rPr lang="en-GB" sz="1300" b="1" dirty="0" smtClean="0"/>
              <a:t>isual illusions</a:t>
            </a:r>
            <a:endParaRPr lang="en-GB" sz="1300" b="1" dirty="0"/>
          </a:p>
        </p:txBody>
      </p:sp>
      <p:pic>
        <p:nvPicPr>
          <p:cNvPr id="1028" name="Picture 4" descr="https://lh4.googleusercontent.com/DHlT5cbDlVFd30NR-6WXvgY_vR7SClKefjilDmXTXuBYTIRsrynUw1eUkiTz3JWx1xy5IuULMPoGvSlc6O0JFOxPrHU3cju4tX2G0eOi9MsdXizl0s2gj75ALtUCQXT0jB_Q6YfFOd6vuyN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6" t="20135" r="75565" b="58654"/>
          <a:stretch/>
        </p:blipFill>
        <p:spPr bwMode="auto">
          <a:xfrm>
            <a:off x="9941492" y="649792"/>
            <a:ext cx="576614" cy="59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1874" r="12875"/>
          <a:stretch/>
        </p:blipFill>
        <p:spPr>
          <a:xfrm>
            <a:off x="8608862" y="661121"/>
            <a:ext cx="820918" cy="6265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2309" y="649792"/>
            <a:ext cx="574109" cy="56648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1866" y="706371"/>
            <a:ext cx="656701" cy="50990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6755" y="624425"/>
            <a:ext cx="670395" cy="59185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61747" y="641241"/>
            <a:ext cx="689112" cy="619329"/>
          </a:xfrm>
          <a:prstGeom prst="rect">
            <a:avLst/>
          </a:prstGeom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588563" y="4449822"/>
            <a:ext cx="3107763" cy="342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000" b="1" dirty="0" smtClean="0"/>
              <a:t>Explaining visual illusions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042079"/>
              </p:ext>
            </p:extLst>
          </p:nvPr>
        </p:nvGraphicFramePr>
        <p:xfrm>
          <a:off x="108392" y="4726872"/>
          <a:ext cx="369289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449">
                  <a:extLst>
                    <a:ext uri="{9D8B030D-6E8A-4147-A177-3AD203B41FA5}">
                      <a16:colId xmlns:a16="http://schemas.microsoft.com/office/drawing/2014/main" val="4185574275"/>
                    </a:ext>
                  </a:extLst>
                </a:gridCol>
                <a:gridCol w="1846449">
                  <a:extLst>
                    <a:ext uri="{9D8B030D-6E8A-4147-A177-3AD203B41FA5}">
                      <a16:colId xmlns:a16="http://schemas.microsoft.com/office/drawing/2014/main" val="1194735616"/>
                    </a:ext>
                  </a:extLst>
                </a:gridCol>
              </a:tblGrid>
              <a:tr h="406771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1) Ambiguity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2)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Misinterpreted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depth cues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713143"/>
                  </a:ext>
                </a:extLst>
              </a:tr>
              <a:tr h="448138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3) Fiction</a:t>
                      </a:r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4) Size constancy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22335"/>
                  </a:ext>
                </a:extLst>
              </a:tr>
            </a:tbl>
          </a:graphicData>
        </a:graphic>
      </p:graphicFrame>
      <p:sp>
        <p:nvSpPr>
          <p:cNvPr id="28" name="Subtitle 2"/>
          <p:cNvSpPr txBox="1">
            <a:spLocks/>
          </p:cNvSpPr>
          <p:nvPr/>
        </p:nvSpPr>
        <p:spPr>
          <a:xfrm>
            <a:off x="6266532" y="2149901"/>
            <a:ext cx="3107763" cy="342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000" b="1" dirty="0" smtClean="0"/>
              <a:t>Theories of perception</a:t>
            </a: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4163432" y="2149901"/>
            <a:ext cx="3107763" cy="2409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000" b="1" dirty="0" smtClean="0"/>
              <a:t>Gibson – NATURE</a:t>
            </a:r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Sufficient information for direct perception</a:t>
            </a:r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Optic flow patterns</a:t>
            </a:r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Motion parallax</a:t>
            </a:r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Nature</a:t>
            </a:r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 smtClean="0"/>
          </a:p>
          <a:p>
            <a:pPr algn="l">
              <a:spcBef>
                <a:spcPts val="0"/>
              </a:spcBef>
            </a:pPr>
            <a:r>
              <a:rPr lang="en-GB" sz="1000" b="1" dirty="0" smtClean="0"/>
              <a:t>Evaluating Gibson’s theory</a:t>
            </a:r>
          </a:p>
          <a:p>
            <a:pPr>
              <a:spcBef>
                <a:spcPts val="0"/>
              </a:spcBef>
            </a:pPr>
            <a:r>
              <a:rPr lang="en-GB" sz="1000" dirty="0" smtClean="0">
                <a:sym typeface="Wingdings" panose="05000000000000000000" pitchFamily="2" charset="2"/>
              </a:rPr>
              <a:t>		</a:t>
            </a:r>
            <a:endParaRPr lang="en-GB" sz="1000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8443096" y="2099095"/>
            <a:ext cx="3107763" cy="2409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000" b="1" dirty="0" smtClean="0"/>
              <a:t>Gregory – NURTURE</a:t>
            </a:r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Perception is a construction</a:t>
            </a:r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smtClean="0"/>
              <a:t>Inference</a:t>
            </a:r>
            <a:endParaRPr lang="en-GB" sz="1000" i="1" dirty="0" smtClean="0"/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Visual cues</a:t>
            </a:r>
          </a:p>
          <a:p>
            <a:pPr algn="l">
              <a:spcBef>
                <a:spcPts val="0"/>
              </a:spcBef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000" i="1" dirty="0" smtClean="0"/>
              <a:t>Nurture</a:t>
            </a:r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000" i="1" dirty="0" smtClean="0"/>
          </a:p>
          <a:p>
            <a:pPr algn="l">
              <a:spcBef>
                <a:spcPts val="0"/>
              </a:spcBef>
            </a:pPr>
            <a:r>
              <a:rPr lang="en-GB" sz="1000" b="1" dirty="0" smtClean="0"/>
              <a:t>Evaluating Gregory’s theory</a:t>
            </a:r>
          </a:p>
          <a:p>
            <a:pPr>
              <a:spcBef>
                <a:spcPts val="0"/>
              </a:spcBef>
            </a:pPr>
            <a:r>
              <a:rPr lang="en-GB" sz="1000" dirty="0" smtClean="0">
                <a:sym typeface="Wingdings" panose="05000000000000000000" pitchFamily="2" charset="2"/>
              </a:rPr>
              <a:t>		</a:t>
            </a:r>
            <a:endParaRPr lang="en-GB" sz="1000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  <a:p>
            <a:pPr>
              <a:spcBef>
                <a:spcPts val="0"/>
              </a:spcBef>
            </a:pPr>
            <a:endParaRPr lang="en-GB" sz="1000" b="1" dirty="0"/>
          </a:p>
          <a:p>
            <a:pPr>
              <a:spcBef>
                <a:spcPts val="0"/>
              </a:spcBef>
            </a:pPr>
            <a:endParaRPr lang="en-GB" sz="1000" b="1" dirty="0" smtClean="0"/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6329146" y="4792728"/>
            <a:ext cx="3107763" cy="342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000" b="1" dirty="0" smtClean="0"/>
              <a:t>Factors affecting perception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861339" y="2119587"/>
            <a:ext cx="8176084" cy="2619771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874249"/>
              </p:ext>
            </p:extLst>
          </p:nvPr>
        </p:nvGraphicFramePr>
        <p:xfrm>
          <a:off x="4163432" y="5041785"/>
          <a:ext cx="7677040" cy="1662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260">
                  <a:extLst>
                    <a:ext uri="{9D8B030D-6E8A-4147-A177-3AD203B41FA5}">
                      <a16:colId xmlns:a16="http://schemas.microsoft.com/office/drawing/2014/main" val="4185574275"/>
                    </a:ext>
                  </a:extLst>
                </a:gridCol>
                <a:gridCol w="1919260">
                  <a:extLst>
                    <a:ext uri="{9D8B030D-6E8A-4147-A177-3AD203B41FA5}">
                      <a16:colId xmlns:a16="http://schemas.microsoft.com/office/drawing/2014/main" val="1194735616"/>
                    </a:ext>
                  </a:extLst>
                </a:gridCol>
                <a:gridCol w="1919260">
                  <a:extLst>
                    <a:ext uri="{9D8B030D-6E8A-4147-A177-3AD203B41FA5}">
                      <a16:colId xmlns:a16="http://schemas.microsoft.com/office/drawing/2014/main" val="1642354157"/>
                    </a:ext>
                  </a:extLst>
                </a:gridCol>
                <a:gridCol w="1919260">
                  <a:extLst>
                    <a:ext uri="{9D8B030D-6E8A-4147-A177-3AD203B41FA5}">
                      <a16:colId xmlns:a16="http://schemas.microsoft.com/office/drawing/2014/main" val="3928610056"/>
                    </a:ext>
                  </a:extLst>
                </a:gridCol>
              </a:tblGrid>
              <a:tr h="260178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Culture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Motivation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Emotion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Expectation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713143"/>
                  </a:ext>
                </a:extLst>
              </a:tr>
              <a:tr h="461786">
                <a:tc>
                  <a:txBody>
                    <a:bodyPr/>
                    <a:lstStyle/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22335"/>
                  </a:ext>
                </a:extLst>
              </a:tr>
              <a:tr h="461786">
                <a:tc>
                  <a:txBody>
                    <a:bodyPr/>
                    <a:lstStyle/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</a:t>
                      </a:r>
                      <a:endParaRPr lang="en-GB" sz="1000" dirty="0" smtClean="0"/>
                    </a:p>
                    <a:p>
                      <a:pPr algn="l"/>
                      <a:endParaRPr lang="en-GB" sz="1000" dirty="0" smtClean="0"/>
                    </a:p>
                    <a:p>
                      <a:pPr algn="l"/>
                      <a:endParaRPr lang="en-GB" sz="1000" dirty="0" smtClean="0">
                        <a:sym typeface="Wingdings" panose="05000000000000000000" pitchFamily="2" charset="2"/>
                      </a:endParaRPr>
                    </a:p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</a:t>
                      </a:r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</a:t>
                      </a:r>
                      <a:endParaRPr lang="en-GB" sz="1000" dirty="0" smtClean="0"/>
                    </a:p>
                    <a:p>
                      <a:pPr algn="l"/>
                      <a:endParaRPr lang="en-GB" sz="1000" dirty="0" smtClean="0"/>
                    </a:p>
                    <a:p>
                      <a:pPr algn="l"/>
                      <a:endParaRPr lang="en-GB" sz="1000" dirty="0" smtClean="0">
                        <a:sym typeface="Wingdings" panose="05000000000000000000" pitchFamily="2" charset="2"/>
                      </a:endParaRPr>
                    </a:p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</a:t>
                      </a:r>
                      <a:endParaRPr lang="en-GB" sz="1000" dirty="0" smtClean="0"/>
                    </a:p>
                    <a:p>
                      <a:pPr algn="l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</a:t>
                      </a:r>
                      <a:endParaRPr lang="en-GB" sz="1000" dirty="0" smtClean="0"/>
                    </a:p>
                    <a:p>
                      <a:pPr algn="l"/>
                      <a:endParaRPr lang="en-GB" sz="1000" dirty="0" smtClean="0"/>
                    </a:p>
                    <a:p>
                      <a:pPr algn="l"/>
                      <a:endParaRPr lang="en-GB" sz="1000" dirty="0" smtClean="0">
                        <a:sym typeface="Wingdings" panose="05000000000000000000" pitchFamily="2" charset="2"/>
                      </a:endParaRPr>
                    </a:p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</a:t>
                      </a:r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</a:t>
                      </a:r>
                      <a:endParaRPr lang="en-GB" sz="1000" dirty="0" smtClean="0"/>
                    </a:p>
                    <a:p>
                      <a:pPr algn="l"/>
                      <a:endParaRPr lang="en-GB" sz="1000" dirty="0" smtClean="0"/>
                    </a:p>
                    <a:p>
                      <a:pPr algn="l"/>
                      <a:endParaRPr lang="en-GB" sz="1000" dirty="0" smtClean="0">
                        <a:sym typeface="Wingdings" panose="05000000000000000000" pitchFamily="2" charset="2"/>
                      </a:endParaRPr>
                    </a:p>
                    <a:p>
                      <a:pPr algn="l"/>
                      <a:r>
                        <a:rPr lang="en-GB" sz="1000" dirty="0" smtClean="0">
                          <a:sym typeface="Wingdings" panose="05000000000000000000" pitchFamily="2" charset="2"/>
                        </a:rPr>
                        <a:t></a:t>
                      </a:r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111102"/>
                  </a:ext>
                </a:extLst>
              </a:tr>
            </a:tbl>
          </a:graphicData>
        </a:graphic>
      </p:graphicFrame>
      <p:pic>
        <p:nvPicPr>
          <p:cNvPr id="1042" name="Picture 18" descr="11598345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19" t="20366" r="16359" b="23006"/>
          <a:stretch/>
        </p:blipFill>
        <p:spPr bwMode="auto">
          <a:xfrm>
            <a:off x="11254507" y="2209866"/>
            <a:ext cx="606384" cy="54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Dna 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038" y="2396364"/>
            <a:ext cx="472980" cy="47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392" y="5807600"/>
            <a:ext cx="438626" cy="3450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4306" y="4766356"/>
            <a:ext cx="348343" cy="348343"/>
          </a:xfrm>
          <a:prstGeom prst="rect">
            <a:avLst/>
          </a:prstGeom>
        </p:spPr>
      </p:pic>
      <p:pic>
        <p:nvPicPr>
          <p:cNvPr id="1032" name="Picture 8" descr="ML cogsci 2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76"/>
          <a:stretch/>
        </p:blipFill>
        <p:spPr bwMode="auto">
          <a:xfrm>
            <a:off x="1954841" y="4964181"/>
            <a:ext cx="640115" cy="67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28133" y="6152606"/>
            <a:ext cx="558574" cy="41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87481"/>
              </p:ext>
            </p:extLst>
          </p:nvPr>
        </p:nvGraphicFramePr>
        <p:xfrm>
          <a:off x="238458" y="528599"/>
          <a:ext cx="5587575" cy="62326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0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3436">
                <a:tc gridSpan="2">
                  <a:txBody>
                    <a:bodyPr/>
                    <a:lstStyle/>
                    <a:p>
                      <a:r>
                        <a:rPr lang="en-GB" sz="1600" b="1" dirty="0" smtClean="0"/>
                        <a:t>Gilchrist</a:t>
                      </a:r>
                      <a:r>
                        <a:rPr lang="en-GB" sz="1600" b="1" baseline="0" dirty="0" smtClean="0"/>
                        <a:t> and </a:t>
                      </a:r>
                      <a:r>
                        <a:rPr lang="en-GB" sz="1600" b="1" baseline="0" dirty="0" err="1" smtClean="0"/>
                        <a:t>Nesberg</a:t>
                      </a:r>
                      <a:r>
                        <a:rPr lang="en-GB" sz="1600" b="1" baseline="0" dirty="0" smtClean="0"/>
                        <a:t> (1952)</a:t>
                      </a:r>
                    </a:p>
                    <a:p>
                      <a:r>
                        <a:rPr lang="en-GB" sz="1600" b="0" baseline="0" dirty="0" smtClean="0"/>
                        <a:t>Factors affecting perception: Motivation</a:t>
                      </a:r>
                      <a:endParaRPr lang="en-GB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395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Aim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Procedure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558555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Findings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305769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Conclusion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01158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Evaluation: GRAVE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075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175737"/>
              </p:ext>
            </p:extLst>
          </p:nvPr>
        </p:nvGraphicFramePr>
        <p:xfrm>
          <a:off x="6074230" y="528599"/>
          <a:ext cx="5786846" cy="62326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3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3436">
                <a:tc gridSpan="2">
                  <a:txBody>
                    <a:bodyPr/>
                    <a:lstStyle/>
                    <a:p>
                      <a:r>
                        <a:rPr lang="en-GB" sz="1600" b="1" baseline="0" dirty="0" smtClean="0"/>
                        <a:t>Bruner and Minturn (1955)</a:t>
                      </a:r>
                    </a:p>
                    <a:p>
                      <a:r>
                        <a:rPr lang="en-GB" sz="1600" b="0" dirty="0" smtClean="0"/>
                        <a:t>Factors affecting perception: Expectation</a:t>
                      </a:r>
                      <a:endParaRPr lang="en-GB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395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Aim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Procedure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558555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Findings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305769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Conclusion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01158"/>
                  </a:ext>
                </a:extLst>
              </a:tr>
              <a:tr h="1063436">
                <a:tc>
                  <a:txBody>
                    <a:bodyPr/>
                    <a:lstStyle/>
                    <a:p>
                      <a:r>
                        <a:rPr lang="en-GB" sz="700" b="1" dirty="0" smtClean="0"/>
                        <a:t>Evaluation: GRAVE</a:t>
                      </a:r>
                      <a:r>
                        <a:rPr lang="en-GB" sz="700" b="1" baseline="0" dirty="0" smtClean="0"/>
                        <a:t> </a:t>
                      </a:r>
                      <a:endParaRPr lang="en-GB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 smtClean="0"/>
                    </a:p>
                    <a:p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07509"/>
                  </a:ext>
                </a:extLst>
              </a:tr>
            </a:tbl>
          </a:graphicData>
        </a:graphic>
      </p:graphicFrame>
      <p:pic>
        <p:nvPicPr>
          <p:cNvPr id="2050" name="Picture 2" descr="The letter-number demonstration (origin of the demonstration unknown;... |  Download Scientific Diagra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120" y="2189610"/>
            <a:ext cx="876389" cy="702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b="7916"/>
          <a:stretch/>
        </p:blipFill>
        <p:spPr>
          <a:xfrm>
            <a:off x="4779917" y="2094034"/>
            <a:ext cx="900139" cy="89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8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172</Words>
  <Application>Microsoft Office PowerPoint</Application>
  <PresentationFormat>Widescreen</PresentationFormat>
  <Paragraphs>130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Allen</dc:creator>
  <cp:lastModifiedBy>Kirsty Allen</cp:lastModifiedBy>
  <cp:revision>15</cp:revision>
  <dcterms:created xsi:type="dcterms:W3CDTF">2022-05-16T11:08:15Z</dcterms:created>
  <dcterms:modified xsi:type="dcterms:W3CDTF">2022-05-19T13:56:42Z</dcterms:modified>
</cp:coreProperties>
</file>