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handoutMasterIdLst>
    <p:handoutMasterId r:id="rId11"/>
  </p:handoutMasterIdLst>
  <p:sldIdLst>
    <p:sldId id="279" r:id="rId2"/>
    <p:sldId id="306" r:id="rId3"/>
    <p:sldId id="307" r:id="rId4"/>
    <p:sldId id="296" r:id="rId5"/>
    <p:sldId id="297" r:id="rId6"/>
    <p:sldId id="316" r:id="rId7"/>
    <p:sldId id="317" r:id="rId8"/>
    <p:sldId id="301" r:id="rId9"/>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a:srgbClr val="FFFFFF"/>
    <a:srgbClr val="FFCC00"/>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59" autoAdjust="0"/>
    <p:restoredTop sz="91023" autoAdjust="0"/>
  </p:normalViewPr>
  <p:slideViewPr>
    <p:cSldViewPr snapToGrid="0">
      <p:cViewPr varScale="1">
        <p:scale>
          <a:sx n="80" d="100"/>
          <a:sy n="80" d="100"/>
        </p:scale>
        <p:origin x="384" y="6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8A6C118F-BF7D-4AAA-9C12-A76A0F95294B}" type="datetimeFigureOut">
              <a:rPr lang="en-GB" smtClean="0"/>
              <a:t>27/02/2024</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77D8F394-5522-4FF9-AF05-2400E4B3CDE2}" type="slidenum">
              <a:rPr lang="en-GB" smtClean="0"/>
              <a:t>‹#›</a:t>
            </a:fld>
            <a:endParaRPr lang="en-GB"/>
          </a:p>
        </p:txBody>
      </p:sp>
    </p:spTree>
    <p:extLst>
      <p:ext uri="{BB962C8B-B14F-4D97-AF65-F5344CB8AC3E}">
        <p14:creationId xmlns:p14="http://schemas.microsoft.com/office/powerpoint/2010/main" val="24399071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FA7030A7-CC34-489A-8E67-00E71378EDC8}" type="datetimeFigureOut">
              <a:rPr lang="en-GB" smtClean="0"/>
              <a:t>27/02/2024</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36DE01A-FE34-461F-A54E-A50137A51786}" type="slidenum">
              <a:rPr lang="en-GB" smtClean="0"/>
              <a:t>‹#›</a:t>
            </a:fld>
            <a:endParaRPr lang="en-GB"/>
          </a:p>
        </p:txBody>
      </p:sp>
    </p:spTree>
    <p:extLst>
      <p:ext uri="{BB962C8B-B14F-4D97-AF65-F5344CB8AC3E}">
        <p14:creationId xmlns:p14="http://schemas.microsoft.com/office/powerpoint/2010/main" val="3361400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FF07D282-F6F4-4DF2-A57C-4165F60C129D}" type="slidenum">
              <a:rPr lang="en-GB" altLang="en-US" smtClean="0">
                <a:latin typeface="Arial" panose="020B0604020202020204" pitchFamily="34" charset="0"/>
                <a:cs typeface="Arial" panose="020B0604020202020204" pitchFamily="34" charset="0"/>
              </a:rPr>
              <a:pPr>
                <a:spcBef>
                  <a:spcPct val="0"/>
                </a:spcBef>
              </a:pPr>
              <a:t>1</a:t>
            </a:fld>
            <a:endParaRPr lang="en-GB"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07047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DD29A-5A66-499B-A5E7-1910ECA7DCC4}" type="slidenum">
              <a:rPr lang="en-GB" smtClean="0"/>
              <a:t>4</a:t>
            </a:fld>
            <a:endParaRPr lang="en-GB"/>
          </a:p>
        </p:txBody>
      </p:sp>
    </p:spTree>
    <p:extLst>
      <p:ext uri="{BB962C8B-B14F-4D97-AF65-F5344CB8AC3E}">
        <p14:creationId xmlns:p14="http://schemas.microsoft.com/office/powerpoint/2010/main" val="17095333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69DD29A-5A66-499B-A5E7-1910ECA7DCC4}" type="slidenum">
              <a:rPr lang="en-GB" smtClean="0"/>
              <a:t>5</a:t>
            </a:fld>
            <a:endParaRPr lang="en-GB"/>
          </a:p>
        </p:txBody>
      </p:sp>
    </p:spTree>
    <p:extLst>
      <p:ext uri="{BB962C8B-B14F-4D97-AF65-F5344CB8AC3E}">
        <p14:creationId xmlns:p14="http://schemas.microsoft.com/office/powerpoint/2010/main" val="35466316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661809304"/>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99541790"/>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069118981"/>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564187097"/>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A946EE0-6DAF-4B40-8CEE-09A87C0C4734}" type="datetimeFigureOut">
              <a:rPr lang="en-GB" smtClean="0"/>
              <a:t>27/02/2024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530416894"/>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A946EE0-6DAF-4B40-8CEE-09A87C0C4734}"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913005663"/>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A946EE0-6DAF-4B40-8CEE-09A87C0C4734}" type="datetimeFigureOut">
              <a:rPr lang="en-GB" smtClean="0"/>
              <a:t>27/02/2024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62665816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A946EE0-6DAF-4B40-8CEE-09A87C0C4734}" type="datetimeFigureOut">
              <a:rPr lang="en-GB" smtClean="0"/>
              <a:t>27/02/2024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04003989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946EE0-6DAF-4B40-8CEE-09A87C0C4734}" type="datetimeFigureOut">
              <a:rPr lang="en-GB" smtClean="0"/>
              <a:t>27/02/2024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86936107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46EE0-6DAF-4B40-8CEE-09A87C0C4734}"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3378894969"/>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A946EE0-6DAF-4B40-8CEE-09A87C0C4734}" type="datetimeFigureOut">
              <a:rPr lang="en-GB" smtClean="0"/>
              <a:t>27/02/2024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7CEEF9-82E6-4461-B3A3-FBA1B28FA1E6}" type="slidenum">
              <a:rPr lang="en-GB" smtClean="0"/>
              <a:t>‹#›</a:t>
            </a:fld>
            <a:endParaRPr lang="en-GB"/>
          </a:p>
        </p:txBody>
      </p:sp>
    </p:spTree>
    <p:extLst>
      <p:ext uri="{BB962C8B-B14F-4D97-AF65-F5344CB8AC3E}">
        <p14:creationId xmlns:p14="http://schemas.microsoft.com/office/powerpoint/2010/main" val="2587018315"/>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946EE0-6DAF-4B40-8CEE-09A87C0C4734}" type="datetimeFigureOut">
              <a:rPr lang="en-GB" smtClean="0"/>
              <a:t>27/02/2024</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7CEEF9-82E6-4461-B3A3-FBA1B28FA1E6}" type="slidenum">
              <a:rPr lang="en-GB" smtClean="0"/>
              <a:t>‹#›</a:t>
            </a:fld>
            <a:endParaRPr lang="en-GB"/>
          </a:p>
        </p:txBody>
      </p:sp>
    </p:spTree>
    <p:extLst>
      <p:ext uri="{BB962C8B-B14F-4D97-AF65-F5344CB8AC3E}">
        <p14:creationId xmlns:p14="http://schemas.microsoft.com/office/powerpoint/2010/main" val="1952795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6.jpg"/><Relationship Id="rId7"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8.pn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Box 6"/>
          <p:cNvSpPr txBox="1">
            <a:spLocks noChangeArrowheads="1"/>
          </p:cNvSpPr>
          <p:nvPr/>
        </p:nvSpPr>
        <p:spPr bwMode="auto">
          <a:xfrm>
            <a:off x="233913" y="1452563"/>
            <a:ext cx="1493837"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000">
                <a:latin typeface="Comic Sans MS" panose="030F0702030302020204" pitchFamily="66" charset="0"/>
                <a:cs typeface="Arial" panose="020B0604020202020204" pitchFamily="34" charset="0"/>
              </a:rPr>
              <a:t>We are Learning to...</a:t>
            </a:r>
          </a:p>
        </p:txBody>
      </p:sp>
      <p:sp>
        <p:nvSpPr>
          <p:cNvPr id="2" name="Rectangle 1"/>
          <p:cNvSpPr/>
          <p:nvPr/>
        </p:nvSpPr>
        <p:spPr>
          <a:xfrm>
            <a:off x="1817689" y="4346575"/>
            <a:ext cx="2409825" cy="23749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buClr>
                <a:srgbClr val="FF0000"/>
              </a:buClr>
              <a:defRPr/>
            </a:pPr>
            <a:r>
              <a:rPr lang="en-GB" sz="2000" dirty="0">
                <a:solidFill>
                  <a:schemeClr val="tx1"/>
                </a:solidFill>
                <a:latin typeface="Comic Sans MS" panose="030F0702030302020204" pitchFamily="66" charset="0"/>
              </a:rPr>
              <a:t>You will be able to </a:t>
            </a:r>
            <a:r>
              <a:rPr lang="en-GB" sz="2000" b="1" dirty="0">
                <a:solidFill>
                  <a:schemeClr val="tx1"/>
                </a:solidFill>
                <a:latin typeface="Comic Sans MS" panose="030F0702030302020204" pitchFamily="66" charset="0"/>
              </a:rPr>
              <a:t>describe</a:t>
            </a:r>
            <a:r>
              <a:rPr lang="en-GB" sz="2000" dirty="0">
                <a:latin typeface="Comic Sans MS" pitchFamily="66" charset="0"/>
              </a:rPr>
              <a:t> the key Christian beliefs on life after death</a:t>
            </a:r>
            <a:r>
              <a:rPr lang="en-GB" sz="2000" dirty="0">
                <a:solidFill>
                  <a:schemeClr val="tx1"/>
                </a:solidFill>
                <a:latin typeface="Comic Sans MS" panose="030F0702030302020204" pitchFamily="66" charset="0"/>
              </a:rPr>
              <a:t>.</a:t>
            </a:r>
          </a:p>
        </p:txBody>
      </p:sp>
      <p:sp>
        <p:nvSpPr>
          <p:cNvPr id="4" name="Rectangle 3"/>
          <p:cNvSpPr/>
          <p:nvPr/>
        </p:nvSpPr>
        <p:spPr>
          <a:xfrm>
            <a:off x="4899025" y="4346575"/>
            <a:ext cx="2408238" cy="23749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buClr>
                <a:srgbClr val="E2AC00"/>
              </a:buClr>
              <a:defRPr/>
            </a:pPr>
            <a:r>
              <a:rPr lang="en-GB" sz="2000" dirty="0">
                <a:solidFill>
                  <a:schemeClr val="tx1"/>
                </a:solidFill>
                <a:latin typeface="Comic Sans MS" panose="030F0702030302020204" pitchFamily="66" charset="0"/>
              </a:rPr>
              <a:t>You will be able to </a:t>
            </a:r>
            <a:r>
              <a:rPr lang="en-GB" sz="2000" b="1" dirty="0">
                <a:solidFill>
                  <a:schemeClr val="tx1"/>
                </a:solidFill>
                <a:latin typeface="Comic Sans MS" panose="030F0702030302020204" pitchFamily="66" charset="0"/>
              </a:rPr>
              <a:t>explain</a:t>
            </a:r>
            <a:r>
              <a:rPr lang="en-GB" sz="2000" dirty="0">
                <a:latin typeface="Comic Sans MS" pitchFamily="66" charset="0"/>
              </a:rPr>
              <a:t> reasons why Christians believe in life after death</a:t>
            </a:r>
            <a:r>
              <a:rPr lang="en-GB" sz="2000" dirty="0">
                <a:solidFill>
                  <a:schemeClr val="tx1"/>
                </a:solidFill>
                <a:latin typeface="Comic Sans MS" panose="030F0702030302020204" pitchFamily="66" charset="0"/>
              </a:rPr>
              <a:t>.</a:t>
            </a:r>
          </a:p>
        </p:txBody>
      </p:sp>
      <p:sp>
        <p:nvSpPr>
          <p:cNvPr id="5" name="Rectangle 4"/>
          <p:cNvSpPr/>
          <p:nvPr/>
        </p:nvSpPr>
        <p:spPr>
          <a:xfrm>
            <a:off x="7978776" y="4346575"/>
            <a:ext cx="2530475" cy="23749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defRPr/>
            </a:pPr>
            <a:r>
              <a:rPr lang="en-GB" sz="2000" dirty="0">
                <a:solidFill>
                  <a:schemeClr val="tx1"/>
                </a:solidFill>
                <a:latin typeface="Comic Sans MS" panose="030F0702030302020204" pitchFamily="66" charset="0"/>
              </a:rPr>
              <a:t>You will be able to </a:t>
            </a:r>
            <a:r>
              <a:rPr lang="en-GB" sz="2000" b="1" dirty="0">
                <a:solidFill>
                  <a:schemeClr val="tx1"/>
                </a:solidFill>
                <a:latin typeface="Comic Sans MS" panose="030F0702030302020204" pitchFamily="66" charset="0"/>
              </a:rPr>
              <a:t>evaluate</a:t>
            </a:r>
            <a:r>
              <a:rPr lang="en-GB" sz="2000" dirty="0">
                <a:solidFill>
                  <a:schemeClr val="tx1"/>
                </a:solidFill>
                <a:latin typeface="Comic Sans MS" panose="030F0702030302020204" pitchFamily="66" charset="0"/>
              </a:rPr>
              <a:t> </a:t>
            </a:r>
            <a:r>
              <a:rPr lang="en-GB" sz="2000" dirty="0">
                <a:latin typeface="Comic Sans MS" panose="030F0702030302020204" pitchFamily="66" charset="0"/>
              </a:rPr>
              <a:t>the importance of these beliefs to Christians today. </a:t>
            </a:r>
          </a:p>
        </p:txBody>
      </p:sp>
      <p:sp>
        <p:nvSpPr>
          <p:cNvPr id="21" name="Rectangle 20"/>
          <p:cNvSpPr/>
          <p:nvPr/>
        </p:nvSpPr>
        <p:spPr>
          <a:xfrm>
            <a:off x="1829350" y="198439"/>
            <a:ext cx="10073616" cy="1825625"/>
          </a:xfrm>
          <a:prstGeom prst="rect">
            <a:avLst/>
          </a:prstGeom>
        </p:spPr>
        <p:style>
          <a:lnRef idx="2">
            <a:schemeClr val="dk1"/>
          </a:lnRef>
          <a:fillRef idx="1">
            <a:schemeClr val="lt1"/>
          </a:fillRef>
          <a:effectRef idx="0">
            <a:schemeClr val="dk1"/>
          </a:effectRef>
          <a:fontRef idx="minor">
            <a:schemeClr val="dk1"/>
          </a:fontRef>
        </p:style>
        <p:txBody>
          <a:bodyPr anchor="ctr"/>
          <a:lstStyle/>
          <a:p>
            <a:pPr eaLnBrk="1" hangingPunct="1">
              <a:defRPr/>
            </a:pPr>
            <a:r>
              <a:rPr lang="en-GB" sz="2800" u="sng" dirty="0">
                <a:solidFill>
                  <a:schemeClr val="tx1"/>
                </a:solidFill>
                <a:latin typeface="Comic Sans MS" panose="030F0702030302020204" pitchFamily="66" charset="0"/>
              </a:rPr>
              <a:t>Classwork</a:t>
            </a:r>
            <a:r>
              <a:rPr lang="en-GB" sz="2800" dirty="0">
                <a:solidFill>
                  <a:schemeClr val="tx1"/>
                </a:solidFill>
                <a:latin typeface="Comic Sans MS" panose="030F0702030302020204" pitchFamily="66" charset="0"/>
              </a:rPr>
              <a:t>                     </a:t>
            </a:r>
            <a:fld id="{2F53C65C-2A63-4208-A93E-B0CABFC497F9}" type="datetime1">
              <a:rPr lang="en-GB" sz="2800" u="sng" smtClean="0">
                <a:solidFill>
                  <a:schemeClr val="tx1"/>
                </a:solidFill>
                <a:latin typeface="Comic Sans MS" panose="030F0702030302020204" pitchFamily="66" charset="0"/>
              </a:rPr>
              <a:t>27/02/2024</a:t>
            </a:fld>
            <a:endParaRPr lang="en-GB" sz="2800" u="sng" dirty="0">
              <a:solidFill>
                <a:schemeClr val="tx1"/>
              </a:solidFill>
              <a:latin typeface="Comic Sans MS" panose="030F0702030302020204" pitchFamily="66" charset="0"/>
            </a:endParaRPr>
          </a:p>
          <a:p>
            <a:pPr>
              <a:defRPr/>
            </a:pPr>
            <a:r>
              <a:rPr lang="en-GB" sz="2800" b="1" u="sng" dirty="0">
                <a:latin typeface="Comic Sans MS" pitchFamily="66" charset="0"/>
              </a:rPr>
              <a:t>Christian Beliefs - Eschatology</a:t>
            </a:r>
          </a:p>
        </p:txBody>
      </p:sp>
      <p:pic>
        <p:nvPicPr>
          <p:cNvPr id="5127" name="Picture 2" descr="http://www.blue-inc-solutions.co.uk/software/images/jigsaw.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563" y="693739"/>
            <a:ext cx="738187" cy="739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8" name="TextBox 26"/>
          <p:cNvSpPr txBox="1">
            <a:spLocks noChangeArrowheads="1"/>
          </p:cNvSpPr>
          <p:nvPr/>
        </p:nvSpPr>
        <p:spPr bwMode="auto">
          <a:xfrm>
            <a:off x="125963" y="0"/>
            <a:ext cx="1493837"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GB" altLang="en-US" sz="2000" dirty="0">
                <a:latin typeface="Comic Sans MS" panose="030F0702030302020204" pitchFamily="66" charset="0"/>
                <a:cs typeface="Arial" panose="020B0604020202020204" pitchFamily="34" charset="0"/>
              </a:rPr>
              <a:t>The BIG Idea</a:t>
            </a:r>
          </a:p>
        </p:txBody>
      </p:sp>
      <p:sp>
        <p:nvSpPr>
          <p:cNvPr id="28" name="Rectangle 27"/>
          <p:cNvSpPr/>
          <p:nvPr/>
        </p:nvSpPr>
        <p:spPr>
          <a:xfrm>
            <a:off x="1829350" y="2095500"/>
            <a:ext cx="10073616" cy="757240"/>
          </a:xfrm>
          <a:prstGeom prst="rect">
            <a:avLst/>
          </a:prstGeom>
        </p:spPr>
        <p:style>
          <a:lnRef idx="2">
            <a:schemeClr val="dk1"/>
          </a:lnRef>
          <a:fillRef idx="1">
            <a:schemeClr val="lt1"/>
          </a:fillRef>
          <a:effectRef idx="0">
            <a:schemeClr val="dk1"/>
          </a:effectRef>
          <a:fontRef idx="minor">
            <a:schemeClr val="dk1"/>
          </a:fontRef>
        </p:style>
        <p:txBody>
          <a:bodyPr anchor="ctr"/>
          <a:lstStyle/>
          <a:p>
            <a:r>
              <a:rPr lang="en-GB" sz="2400" dirty="0">
                <a:solidFill>
                  <a:srgbClr val="002060"/>
                </a:solidFill>
                <a:latin typeface="Comic Sans MS" pitchFamily="66" charset="0"/>
              </a:rPr>
              <a:t>Explore Christian beliefs on heaven, hell, purgatory, judgement and resurrection.</a:t>
            </a:r>
          </a:p>
        </p:txBody>
      </p:sp>
      <p:sp>
        <p:nvSpPr>
          <p:cNvPr id="29" name="Right Arrow 28"/>
          <p:cNvSpPr/>
          <p:nvPr/>
        </p:nvSpPr>
        <p:spPr>
          <a:xfrm>
            <a:off x="4248151" y="5310188"/>
            <a:ext cx="650875" cy="590550"/>
          </a:xfrm>
          <a:prstGeom prst="rightArrow">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sz="1350"/>
          </a:p>
        </p:txBody>
      </p:sp>
      <p:sp>
        <p:nvSpPr>
          <p:cNvPr id="30" name="Right Arrow 29"/>
          <p:cNvSpPr/>
          <p:nvPr/>
        </p:nvSpPr>
        <p:spPr>
          <a:xfrm>
            <a:off x="7323138" y="5345113"/>
            <a:ext cx="635000" cy="588962"/>
          </a:xfrm>
          <a:prstGeom prst="rightArrow">
            <a:avLst/>
          </a:prstGeom>
          <a:solidFill>
            <a:srgbClr val="002060"/>
          </a:solidFill>
        </p:spPr>
        <p:style>
          <a:lnRef idx="2">
            <a:schemeClr val="dk1"/>
          </a:lnRef>
          <a:fillRef idx="1">
            <a:schemeClr val="lt1"/>
          </a:fillRef>
          <a:effectRef idx="0">
            <a:schemeClr val="dk1"/>
          </a:effectRef>
          <a:fontRef idx="minor">
            <a:schemeClr val="dk1"/>
          </a:fontRef>
        </p:style>
        <p:txBody>
          <a:bodyPr anchor="ctr"/>
          <a:lstStyle/>
          <a:p>
            <a:pPr algn="ctr" eaLnBrk="1" hangingPunct="1">
              <a:defRPr/>
            </a:pPr>
            <a:endParaRPr lang="en-GB" sz="1350"/>
          </a:p>
        </p:txBody>
      </p:sp>
      <p:sp>
        <p:nvSpPr>
          <p:cNvPr id="5132" name="TextBox 6"/>
          <p:cNvSpPr txBox="1">
            <a:spLocks noChangeArrowheads="1"/>
          </p:cNvSpPr>
          <p:nvPr/>
        </p:nvSpPr>
        <p:spPr bwMode="auto">
          <a:xfrm>
            <a:off x="1752600" y="3813176"/>
            <a:ext cx="3767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GB" altLang="en-US" sz="2400" dirty="0">
                <a:latin typeface="Comic Sans MS" panose="030F0702030302020204" pitchFamily="66" charset="0"/>
                <a:cs typeface="Arial" panose="020B0604020202020204" pitchFamily="34" charset="0"/>
              </a:rPr>
              <a:t>In today’s lesson...</a:t>
            </a:r>
          </a:p>
        </p:txBody>
      </p:sp>
    </p:spTree>
    <p:custDataLst>
      <p:tags r:id="rId1"/>
    </p:custDataLst>
    <p:extLst>
      <p:ext uri="{BB962C8B-B14F-4D97-AF65-F5344CB8AC3E}">
        <p14:creationId xmlns:p14="http://schemas.microsoft.com/office/powerpoint/2010/main" val="1977947653"/>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48120" y="1444215"/>
            <a:ext cx="11569332" cy="5078313"/>
          </a:xfrm>
          <a:prstGeom prst="rect">
            <a:avLst/>
          </a:prstGeom>
        </p:spPr>
        <p:txBody>
          <a:bodyPr wrap="square">
            <a:spAutoFit/>
          </a:bodyPr>
          <a:lstStyle/>
          <a:p>
            <a:pPr algn="ctr"/>
            <a:r>
              <a:rPr lang="en-GB" b="1" u="sng" dirty="0">
                <a:latin typeface="Comic Sans MS" panose="030F0702030302020204" pitchFamily="66" charset="0"/>
                <a:ea typeface="Calibri" panose="020F0502020204030204" pitchFamily="34" charset="0"/>
                <a:cs typeface="Times New Roman" panose="02020603050405020304" pitchFamily="18" charset="0"/>
              </a:rPr>
              <a:t>Christian beliefs about the body and soul.</a:t>
            </a:r>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dirty="0">
                <a:latin typeface="Comic Sans MS" panose="030F0702030302020204" pitchFamily="66" charset="0"/>
                <a:ea typeface="Calibri" panose="020F0502020204030204" pitchFamily="34" charset="0"/>
                <a:cs typeface="Times New Roman" panose="02020603050405020304" pitchFamily="18" charset="0"/>
              </a:rPr>
              <a:t> </a:t>
            </a:r>
          </a:p>
          <a:p>
            <a:pPr algn="just"/>
            <a:r>
              <a:rPr lang="en-GB" dirty="0">
                <a:latin typeface="Comic Sans MS" panose="030F0702030302020204" pitchFamily="66" charset="0"/>
                <a:ea typeface="Calibri" panose="020F0502020204030204" pitchFamily="34" charset="0"/>
                <a:cs typeface="Times New Roman" panose="02020603050405020304" pitchFamily="18" charset="0"/>
              </a:rPr>
              <a:t>Christians believe that human beings possess and IMMORTAL soul that is distinct from their physical body. Unlike the physical body, which can be observed, the soul cannot be seen. It is the possession of an immortal soul that makes human being unique and sets us apart from all other creatures.</a:t>
            </a:r>
          </a:p>
          <a:p>
            <a:pPr algn="just"/>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dirty="0">
                <a:latin typeface="Comic Sans MS" panose="030F0702030302020204" pitchFamily="66" charset="0"/>
                <a:ea typeface="Calibri" panose="020F0502020204030204" pitchFamily="34" charset="0"/>
                <a:cs typeface="Times New Roman" panose="02020603050405020304" pitchFamily="18" charset="0"/>
              </a:rPr>
              <a:t>Christians believe that humans were made in the likeness of God (Genesis 1:27), who is himself ETERNAL. In Genesis 2:7, it says that God breathed life into Adam. Thus humans receive life in a different way from animals, and animals and humans are therefore distinct. </a:t>
            </a:r>
          </a:p>
          <a:p>
            <a:pPr algn="just"/>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dirty="0">
                <a:latin typeface="Comic Sans MS" panose="030F0702030302020204" pitchFamily="66" charset="0"/>
                <a:ea typeface="Calibri" panose="020F0502020204030204" pitchFamily="34" charset="0"/>
                <a:cs typeface="Times New Roman" panose="02020603050405020304" pitchFamily="18" charset="0"/>
              </a:rPr>
              <a:t>For Christians, human life is SACRED because people possess a soul. The Bible refers to the human physical body as being a temple for God in which his spirit can live (I Corinthians 3:16). Paul, the writer of the letter to the Corinthians, also explains that humans’ imperfect and mortal bodies will die but their spiritual bodies will be resurrected (I Corinthians 15: 42-44). The RESURRECTION and ASCENTION of Jesus showed that there is life after physical death.</a:t>
            </a:r>
          </a:p>
          <a:p>
            <a:pPr algn="just"/>
            <a:endParaRPr lang="en-GB"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dirty="0">
                <a:latin typeface="Comic Sans MS" panose="030F0702030302020204" pitchFamily="66" charset="0"/>
                <a:ea typeface="Calibri" panose="020F0502020204030204" pitchFamily="34" charset="0"/>
                <a:cs typeface="Times New Roman" panose="02020603050405020304" pitchFamily="18" charset="0"/>
              </a:rPr>
              <a:t>Christians also believe that the soul and body are often in conflict with one another. Paul writes of the body wanting to satisfy its desires and pleasures whilst the spirit wants to please God (Romans 7: 21-24). </a:t>
            </a:r>
          </a:p>
        </p:txBody>
      </p:sp>
      <p:sp>
        <p:nvSpPr>
          <p:cNvPr id="5" name="Title 1"/>
          <p:cNvSpPr>
            <a:spLocks noGrp="1"/>
          </p:cNvSpPr>
          <p:nvPr>
            <p:ph type="title"/>
          </p:nvPr>
        </p:nvSpPr>
        <p:spPr>
          <a:xfrm>
            <a:off x="204952" y="111125"/>
            <a:ext cx="11855669" cy="1143000"/>
          </a:xfrm>
          <a:solidFill>
            <a:schemeClr val="bg1"/>
          </a:solidFill>
          <a:ln w="50800">
            <a:solidFill>
              <a:schemeClr val="tx1"/>
            </a:solidFill>
          </a:ln>
        </p:spPr>
        <p:txBody>
          <a:bodyPr>
            <a:normAutofit fontScale="90000"/>
          </a:bodyPr>
          <a:lstStyle/>
          <a:p>
            <a:pPr algn="l">
              <a:defRPr/>
            </a:pPr>
            <a:r>
              <a:rPr lang="en-GB" b="1" dirty="0">
                <a:solidFill>
                  <a:srgbClr val="7030A0"/>
                </a:solidFill>
                <a:latin typeface="Comic Sans MS" panose="030F0702030302020204" pitchFamily="66" charset="0"/>
              </a:rPr>
              <a:t>	</a:t>
            </a:r>
            <a:r>
              <a:rPr lang="en-GB" b="1" u="sng" dirty="0">
                <a:latin typeface="Comic Sans MS" panose="030F0702030302020204" pitchFamily="66" charset="0"/>
              </a:rPr>
              <a:t>What do </a:t>
            </a:r>
            <a:r>
              <a:rPr lang="en-GB" b="1" u="sng">
                <a:latin typeface="Comic Sans MS" panose="030F0702030302020204" pitchFamily="66" charset="0"/>
              </a:rPr>
              <a:t>Christians believe?</a:t>
            </a:r>
            <a:br>
              <a:rPr lang="en-GB" b="1" u="sng" dirty="0">
                <a:solidFill>
                  <a:schemeClr val="tx1"/>
                </a:solidFill>
                <a:latin typeface="Comic Sans MS" panose="030F0702030302020204" pitchFamily="66" charset="0"/>
              </a:rPr>
            </a:br>
            <a:r>
              <a:rPr lang="en-GB" b="1" dirty="0">
                <a:solidFill>
                  <a:schemeClr val="tx1"/>
                </a:solidFill>
                <a:latin typeface="Comic Sans MS" panose="030F0702030302020204" pitchFamily="66" charset="0"/>
              </a:rPr>
              <a:t>	</a:t>
            </a:r>
            <a:endParaRPr lang="en-GB" sz="3100" b="1" u="sng" dirty="0">
              <a:latin typeface="Comic Sans MS" panose="030F0702030302020204" pitchFamily="66" charset="0"/>
            </a:endParaRPr>
          </a:p>
        </p:txBody>
      </p:sp>
      <p:cxnSp>
        <p:nvCxnSpPr>
          <p:cNvPr id="6" name="Straight Connector 5"/>
          <p:cNvCxnSpPr/>
          <p:nvPr/>
        </p:nvCxnSpPr>
        <p:spPr>
          <a:xfrm>
            <a:off x="1148092" y="111125"/>
            <a:ext cx="0" cy="111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Picture 8"/>
          <p:cNvPicPr/>
          <p:nvPr/>
        </p:nvPicPr>
        <p:blipFill>
          <a:blip r:embed="rId2"/>
          <a:stretch>
            <a:fillRect/>
          </a:stretch>
        </p:blipFill>
        <p:spPr>
          <a:xfrm>
            <a:off x="10887075" y="-78965"/>
            <a:ext cx="1344997" cy="1507715"/>
          </a:xfrm>
          <a:prstGeom prst="rect">
            <a:avLst/>
          </a:prstGeom>
        </p:spPr>
      </p:pic>
    </p:spTree>
    <p:extLst>
      <p:ext uri="{BB962C8B-B14F-4D97-AF65-F5344CB8AC3E}">
        <p14:creationId xmlns:p14="http://schemas.microsoft.com/office/powerpoint/2010/main" val="5451572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fade">
                                      <p:cBhvr>
                                        <p:cTn id="32"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Rectangle 3"/>
          <p:cNvSpPr/>
          <p:nvPr/>
        </p:nvSpPr>
        <p:spPr>
          <a:xfrm>
            <a:off x="270934" y="135467"/>
            <a:ext cx="5537199" cy="4339650"/>
          </a:xfrm>
          <a:prstGeom prst="rect">
            <a:avLst/>
          </a:prstGeom>
        </p:spPr>
        <p:txBody>
          <a:bodyPr wrap="square">
            <a:spAutoFit/>
          </a:bodyPr>
          <a:lstStyle/>
          <a:p>
            <a:pPr algn="ctr"/>
            <a:r>
              <a:rPr lang="en-GB" sz="1200" b="1" u="sng" dirty="0">
                <a:latin typeface="Comic Sans MS" panose="030F0702030302020204" pitchFamily="66" charset="0"/>
                <a:ea typeface="Calibri" panose="020F0502020204030204" pitchFamily="34" charset="0"/>
                <a:cs typeface="Times New Roman" panose="02020603050405020304" pitchFamily="18" charset="0"/>
              </a:rPr>
              <a:t>Christian beliefs about the body and soul.</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Christians believe that human beings possess and IMMORTAL soul that is distinct from their physical body. Unlike the physical body, which can be observed, the soul cannot be seen. It is the possession of an immortal soul that makes human being unique and sets us apart from all other creatures.</a:t>
            </a:r>
          </a:p>
          <a:p>
            <a:pPr algn="just"/>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Christians believe that humans were made in the likeness of God (Genesis 1:27), who is himself ETERNAL. In Genesis 2:7, it says that God breathed life into Adam. Thus humans receive life in a different way from animals, and animals and humans are therefore distinct. </a:t>
            </a:r>
          </a:p>
          <a:p>
            <a:pPr algn="just"/>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For Christians, human life is SACRED because people possess a soul. The Bible refers to the human physical body as being a temple for God in which his spirit can live (I Corinthians 3:16). Paul, the writer of the letter to the Corinthians, also explains that humans’ imperfect and mortal bodies will die but their spiritual bodies will be resurrected (I Corinthians 15: 42-44). The RESURRECTION and ASCENTION of Jesus showed that there is life after physical death.</a:t>
            </a:r>
          </a:p>
          <a:p>
            <a:pPr algn="just"/>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Christians also believe that the soul and body are often in conflict with one another. Paul writes of the body wanting to satisfy its desires and pleasures whilst the spirit wants to please God (Romans 7: 21-24). </a:t>
            </a:r>
          </a:p>
        </p:txBody>
      </p:sp>
      <p:sp>
        <p:nvSpPr>
          <p:cNvPr id="6" name="Rectangle 5"/>
          <p:cNvSpPr/>
          <p:nvPr/>
        </p:nvSpPr>
        <p:spPr>
          <a:xfrm>
            <a:off x="6333067" y="135467"/>
            <a:ext cx="5537199" cy="4339650"/>
          </a:xfrm>
          <a:prstGeom prst="rect">
            <a:avLst/>
          </a:prstGeom>
        </p:spPr>
        <p:txBody>
          <a:bodyPr wrap="square">
            <a:spAutoFit/>
          </a:bodyPr>
          <a:lstStyle/>
          <a:p>
            <a:pPr algn="ctr"/>
            <a:r>
              <a:rPr lang="en-GB" sz="1200" b="1" u="sng" dirty="0">
                <a:latin typeface="Comic Sans MS" panose="030F0702030302020204" pitchFamily="66" charset="0"/>
                <a:ea typeface="Calibri" panose="020F0502020204030204" pitchFamily="34" charset="0"/>
                <a:cs typeface="Times New Roman" panose="02020603050405020304" pitchFamily="18" charset="0"/>
              </a:rPr>
              <a:t>Christian beliefs about the body and soul.</a:t>
            </a:r>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 </a:t>
            </a: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Christians believe that human beings possess and IMMORTAL soul that is distinct from their physical body. Unlike the physical body, which can be observed, the soul cannot be seen. It is the possession of an immortal soul that makes human being unique and sets us apart from all other creatures.</a:t>
            </a:r>
          </a:p>
          <a:p>
            <a:pPr algn="just"/>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Christians believe that humans were made in the likeness of God (Genesis 1:27), who is himself ETERNAL. In Genesis 2:7, it says that God breathed life into Adam. Thus humans receive life in a different way from animals, and animals and humans are therefore distinct. </a:t>
            </a:r>
          </a:p>
          <a:p>
            <a:pPr algn="just"/>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For Christians, human life is SACRED because people possess a soul. The Bible refers to the human physical body as being a temple for God in which his spirit can live (I Corinthians 3:16). Paul, the writer of the letter to the Corinthians, also explains that humans’ imperfect and mortal bodies will die but their spiritual bodies will be resurrected (I Corinthians 15: 42-44). The RESURRECTION and ASCENTION of Jesus showed that there is life after physical death.</a:t>
            </a:r>
          </a:p>
          <a:p>
            <a:pPr algn="just"/>
            <a:endParaRPr lang="en-GB" sz="1200" dirty="0">
              <a:latin typeface="Comic Sans MS" panose="030F0702030302020204" pitchFamily="66" charset="0"/>
              <a:ea typeface="Calibri" panose="020F0502020204030204" pitchFamily="34" charset="0"/>
              <a:cs typeface="Times New Roman" panose="02020603050405020304" pitchFamily="18" charset="0"/>
            </a:endParaRPr>
          </a:p>
          <a:p>
            <a:pPr algn="just"/>
            <a:r>
              <a:rPr lang="en-GB" sz="1200" dirty="0">
                <a:latin typeface="Comic Sans MS" panose="030F0702030302020204" pitchFamily="66" charset="0"/>
                <a:ea typeface="Calibri" panose="020F0502020204030204" pitchFamily="34" charset="0"/>
                <a:cs typeface="Times New Roman" panose="02020603050405020304" pitchFamily="18" charset="0"/>
              </a:rPr>
              <a:t>Christians also believe that the soul and body are often in conflict with one another. Paul writes of the body wanting to satisfy its desires and pleasures whilst the spirit wants to please God (Romans 7: 21-24). </a:t>
            </a:r>
          </a:p>
        </p:txBody>
      </p:sp>
    </p:spTree>
    <p:extLst>
      <p:ext uri="{BB962C8B-B14F-4D97-AF65-F5344CB8AC3E}">
        <p14:creationId xmlns:p14="http://schemas.microsoft.com/office/powerpoint/2010/main" val="274571412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607" y="111125"/>
            <a:ext cx="11524593" cy="1143000"/>
          </a:xfrm>
          <a:prstGeom prst="rect">
            <a:avLst/>
          </a:prstGeom>
          <a:solidFill>
            <a:schemeClr val="bg1"/>
          </a:solidFill>
          <a:ln w="508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b="1" dirty="0">
                <a:solidFill>
                  <a:srgbClr val="7030A0"/>
                </a:solidFill>
                <a:latin typeface="Comic Sans MS" panose="030F0702030302020204" pitchFamily="66" charset="0"/>
              </a:rPr>
              <a:t>	</a:t>
            </a:r>
            <a:r>
              <a:rPr lang="en-GB" b="1" u="sng" dirty="0">
                <a:latin typeface="Comic Sans MS" panose="030F0702030302020204" pitchFamily="66" charset="0"/>
              </a:rPr>
              <a:t>Christian Beliefs about Death</a:t>
            </a:r>
            <a:br>
              <a:rPr lang="en-GB" sz="3100" b="1" u="sng" dirty="0">
                <a:latin typeface="Comic Sans MS" panose="030F0702030302020204" pitchFamily="66" charset="0"/>
              </a:rPr>
            </a:br>
            <a:endParaRPr lang="en-GB" sz="3100" b="1" u="sng" dirty="0">
              <a:latin typeface="Comic Sans MS" panose="030F0702030302020204" pitchFamily="66" charset="0"/>
            </a:endParaRPr>
          </a:p>
        </p:txBody>
      </p:sp>
      <p:cxnSp>
        <p:nvCxnSpPr>
          <p:cNvPr id="8" name="Straight Connector 7"/>
          <p:cNvCxnSpPr/>
          <p:nvPr/>
        </p:nvCxnSpPr>
        <p:spPr>
          <a:xfrm>
            <a:off x="1242685" y="136525"/>
            <a:ext cx="0" cy="111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846177">
            <a:off x="486505" y="3196027"/>
            <a:ext cx="2531920" cy="1417875"/>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53067">
            <a:off x="5365970" y="1125451"/>
            <a:ext cx="2296543" cy="1730063"/>
          </a:xfrm>
          <a:prstGeom prst="rect">
            <a:avLst/>
          </a:prstGeom>
        </p:spPr>
      </p:pic>
      <p:sp>
        <p:nvSpPr>
          <p:cNvPr id="10" name="Oval Callout 9"/>
          <p:cNvSpPr/>
          <p:nvPr/>
        </p:nvSpPr>
        <p:spPr>
          <a:xfrm>
            <a:off x="362607" y="1321137"/>
            <a:ext cx="4357636" cy="1616488"/>
          </a:xfrm>
          <a:prstGeom prst="wedgeEllipseCallout">
            <a:avLst>
              <a:gd name="adj1" fmla="val -52368"/>
              <a:gd name="adj2" fmla="val 27859"/>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latin typeface="Comic Sans MS" panose="030F0702030302020204" pitchFamily="66" charset="0"/>
              </a:rPr>
              <a:t>When we die, the souls of the good go to a wonderful paradise called heaven to be with God</a:t>
            </a:r>
          </a:p>
        </p:txBody>
      </p:sp>
      <p:sp>
        <p:nvSpPr>
          <p:cNvPr id="11" name="Cloud Callout 10"/>
          <p:cNvSpPr/>
          <p:nvPr/>
        </p:nvSpPr>
        <p:spPr>
          <a:xfrm>
            <a:off x="7698990" y="1294324"/>
            <a:ext cx="4188209" cy="1643301"/>
          </a:xfrm>
          <a:prstGeom prst="cloudCallout">
            <a:avLst>
              <a:gd name="adj1" fmla="val 55679"/>
              <a:gd name="adj2" fmla="val 61239"/>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latin typeface="Comic Sans MS" panose="030F0702030302020204" pitchFamily="66" charset="0"/>
              </a:rPr>
              <a:t>When we die, the souls of the wicked go to a place of eternal punishment called hell</a:t>
            </a:r>
          </a:p>
        </p:txBody>
      </p:sp>
      <p:sp>
        <p:nvSpPr>
          <p:cNvPr id="12" name="Rounded Rectangular Callout 11"/>
          <p:cNvSpPr/>
          <p:nvPr/>
        </p:nvSpPr>
        <p:spPr>
          <a:xfrm>
            <a:off x="3917052" y="3062690"/>
            <a:ext cx="3971452" cy="1614299"/>
          </a:xfrm>
          <a:prstGeom prst="wedgeRoundRectCallout">
            <a:avLst>
              <a:gd name="adj1" fmla="val -75032"/>
              <a:gd name="adj2" fmla="val 13481"/>
              <a:gd name="adj3" fmla="val 16667"/>
            </a:avLst>
          </a:prstGeom>
          <a:solidFill>
            <a:srgbClr val="00B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omic Sans MS" panose="030F0702030302020204" pitchFamily="66" charset="0"/>
              </a:rPr>
              <a:t>On the Last Day, God will raise the dead in bodily form. This is resurrection – because Jesus was resurrected it means that life after death must happen</a:t>
            </a:r>
          </a:p>
        </p:txBody>
      </p:sp>
      <p:sp>
        <p:nvSpPr>
          <p:cNvPr id="13" name="TextBox 12"/>
          <p:cNvSpPr txBox="1"/>
          <p:nvPr/>
        </p:nvSpPr>
        <p:spPr>
          <a:xfrm>
            <a:off x="662996" y="5255578"/>
            <a:ext cx="10923814" cy="1015663"/>
          </a:xfrm>
          <a:prstGeom prst="rect">
            <a:avLst/>
          </a:prstGeom>
          <a:noFill/>
          <a:ln w="38100">
            <a:solidFill>
              <a:schemeClr val="tx1"/>
            </a:solidFill>
          </a:ln>
        </p:spPr>
        <p:txBody>
          <a:bodyPr wrap="square" rtlCol="0">
            <a:spAutoFit/>
          </a:bodyPr>
          <a:lstStyle/>
          <a:p>
            <a:r>
              <a:rPr lang="en-GB" sz="2000" i="1" dirty="0">
                <a:latin typeface="Comic Sans MS" panose="030F0702030302020204" pitchFamily="66" charset="0"/>
              </a:rPr>
              <a:t>“For God so loved the world that he gave his one and only Son, that whoever believes in him shall not perish but have eternal life” (John 3:16)</a:t>
            </a:r>
          </a:p>
          <a:p>
            <a:r>
              <a:rPr lang="en-GB" sz="2000" b="1" dirty="0">
                <a:latin typeface="Comic Sans MS" panose="030F0702030302020204" pitchFamily="66" charset="0"/>
              </a:rPr>
              <a:t>How does this demonstrate the Christian view of the soul and life after death?</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372919">
            <a:off x="8179071" y="3331661"/>
            <a:ext cx="2149908" cy="1428463"/>
          </a:xfrm>
          <a:prstGeom prst="rect">
            <a:avLst/>
          </a:prstGeom>
        </p:spPr>
      </p:pic>
    </p:spTree>
    <p:extLst>
      <p:ext uri="{BB962C8B-B14F-4D97-AF65-F5344CB8AC3E}">
        <p14:creationId xmlns:p14="http://schemas.microsoft.com/office/powerpoint/2010/main" val="1432261536"/>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2607" y="111125"/>
            <a:ext cx="11524593" cy="1143000"/>
          </a:xfrm>
          <a:prstGeom prst="rect">
            <a:avLst/>
          </a:prstGeom>
          <a:solidFill>
            <a:schemeClr val="bg1"/>
          </a:solidFill>
          <a:ln w="50800">
            <a:solidFill>
              <a:schemeClr val="tx1"/>
            </a:solidFill>
          </a:ln>
        </p:spPr>
        <p:txBody>
          <a:bodyPr vert="horz" lIns="91440" tIns="45720" rIns="91440" bIns="45720" rtlCol="0" anchor="b">
            <a:normAutofit fontScale="925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defRPr/>
            </a:pPr>
            <a:r>
              <a:rPr lang="en-GB" b="1" dirty="0">
                <a:solidFill>
                  <a:srgbClr val="7030A0"/>
                </a:solidFill>
                <a:latin typeface="Comic Sans MS" panose="030F0702030302020204" pitchFamily="66" charset="0"/>
              </a:rPr>
              <a:t>	</a:t>
            </a:r>
            <a:r>
              <a:rPr lang="en-GB" b="1" u="sng" dirty="0">
                <a:latin typeface="Comic Sans MS" panose="030F0702030302020204" pitchFamily="66" charset="0"/>
              </a:rPr>
              <a:t>Judgement</a:t>
            </a:r>
            <a:br>
              <a:rPr lang="en-GB" sz="3100" b="1" u="sng" dirty="0">
                <a:latin typeface="Comic Sans MS" panose="030F0702030302020204" pitchFamily="66" charset="0"/>
              </a:rPr>
            </a:br>
            <a:endParaRPr lang="en-GB" sz="3100" b="1" u="sng" dirty="0">
              <a:latin typeface="Comic Sans MS" panose="030F0702030302020204" pitchFamily="66" charset="0"/>
            </a:endParaRPr>
          </a:p>
        </p:txBody>
      </p:sp>
      <p:cxnSp>
        <p:nvCxnSpPr>
          <p:cNvPr id="8" name="Straight Connector 7"/>
          <p:cNvCxnSpPr/>
          <p:nvPr/>
        </p:nvCxnSpPr>
        <p:spPr>
          <a:xfrm>
            <a:off x="1242685" y="136525"/>
            <a:ext cx="0" cy="1117600"/>
          </a:xfrm>
          <a:prstGeom prst="line">
            <a:avLst/>
          </a:prstGeom>
          <a:ln w="31750">
            <a:solidFill>
              <a:srgbClr val="FF0000"/>
            </a:solidFill>
          </a:ln>
        </p:spPr>
        <p:style>
          <a:lnRef idx="1">
            <a:schemeClr val="accent1"/>
          </a:lnRef>
          <a:fillRef idx="0">
            <a:schemeClr val="accent1"/>
          </a:fillRef>
          <a:effectRef idx="0">
            <a:schemeClr val="accent1"/>
          </a:effectRef>
          <a:fontRef idx="minor">
            <a:schemeClr val="tx1"/>
          </a:fontRef>
        </p:style>
      </p:cxnSp>
      <p:sp>
        <p:nvSpPr>
          <p:cNvPr id="5" name="Content Placeholder 2"/>
          <p:cNvSpPr txBox="1">
            <a:spLocks/>
          </p:cNvSpPr>
          <p:nvPr/>
        </p:nvSpPr>
        <p:spPr>
          <a:xfrm>
            <a:off x="332407" y="1640961"/>
            <a:ext cx="6748800" cy="4090368"/>
          </a:xfrm>
          <a:prstGeom prst="rect">
            <a:avLst/>
          </a:prstGeom>
          <a:solidFill>
            <a:schemeClr val="bg1"/>
          </a:solidFill>
          <a:ln w="38100">
            <a:solidFill>
              <a:srgbClr val="00B0F0"/>
            </a:solidFill>
          </a:ln>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a:latin typeface="Comic Sans MS" panose="030F0702030302020204" pitchFamily="66" charset="0"/>
              </a:rPr>
              <a:t>Christians believe that God judges who goes to heaven, and hell based on how they have lived their lives on earth. </a:t>
            </a:r>
          </a:p>
          <a:p>
            <a:pPr algn="l"/>
            <a:endParaRPr lang="en-GB" sz="2800" dirty="0">
              <a:latin typeface="Comic Sans MS" panose="030F0702030302020204" pitchFamily="66" charset="0"/>
            </a:endParaRPr>
          </a:p>
          <a:p>
            <a:pPr algn="l"/>
            <a:r>
              <a:rPr lang="en-GB" sz="2800" dirty="0">
                <a:latin typeface="Comic Sans MS" panose="030F0702030302020204" pitchFamily="66" charset="0"/>
              </a:rPr>
              <a:t>This belief in judgement is supported by ‘</a:t>
            </a:r>
            <a:r>
              <a:rPr lang="en-GB" sz="2800" i="1" dirty="0">
                <a:latin typeface="Comic Sans MS" panose="030F0702030302020204" pitchFamily="66" charset="0"/>
              </a:rPr>
              <a:t>And I saw the dead, great and small, standing before the throne…the dead were judged according to what they had done…’ </a:t>
            </a:r>
            <a:r>
              <a:rPr lang="en-GB" sz="2800" dirty="0">
                <a:latin typeface="Comic Sans MS" panose="030F0702030302020204" pitchFamily="66" charset="0"/>
              </a:rPr>
              <a:t>(Revelation 20:12).</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868640" y="662486"/>
            <a:ext cx="1333500" cy="1038225"/>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4763" y="2392283"/>
            <a:ext cx="1057275" cy="1057275"/>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97836" y="2510756"/>
            <a:ext cx="1102302" cy="1040200"/>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464317" y="4594817"/>
            <a:ext cx="1297380" cy="862018"/>
          </a:xfrm>
          <a:prstGeom prst="rect">
            <a:avLst/>
          </a:prstGeom>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759885" y="4594817"/>
            <a:ext cx="1205750" cy="908332"/>
          </a:xfrm>
          <a:prstGeom prst="rect">
            <a:avLst/>
          </a:prstGeom>
        </p:spPr>
      </p:pic>
      <p:sp>
        <p:nvSpPr>
          <p:cNvPr id="14" name="Down Arrow 13"/>
          <p:cNvSpPr/>
          <p:nvPr/>
        </p:nvSpPr>
        <p:spPr>
          <a:xfrm rot="19689442">
            <a:off x="10183762" y="1738154"/>
            <a:ext cx="561110" cy="675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10714758" y="3666827"/>
            <a:ext cx="561110" cy="675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rot="1848611">
            <a:off x="8355153" y="1739310"/>
            <a:ext cx="561110" cy="675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7941222" y="3666827"/>
            <a:ext cx="561110" cy="67540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99377" y="1803973"/>
            <a:ext cx="1090583" cy="732362"/>
          </a:xfrm>
          <a:prstGeom prst="rect">
            <a:avLst/>
          </a:prstGeom>
        </p:spPr>
      </p:pic>
    </p:spTree>
    <p:extLst>
      <p:ext uri="{BB962C8B-B14F-4D97-AF65-F5344CB8AC3E}">
        <p14:creationId xmlns:p14="http://schemas.microsoft.com/office/powerpoint/2010/main" val="272599765"/>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5601" y="762000"/>
            <a:ext cx="6011333" cy="4893647"/>
          </a:xfrm>
          <a:prstGeom prst="rect">
            <a:avLst/>
          </a:prstGeom>
          <a:noFill/>
        </p:spPr>
        <p:txBody>
          <a:bodyPr wrap="square" rtlCol="0">
            <a:spAutoFit/>
          </a:bodyPr>
          <a:lstStyle/>
          <a:p>
            <a:r>
              <a:rPr lang="en-US" sz="2400" dirty="0">
                <a:latin typeface="Comic Sans MS" panose="030F0702030302020204" pitchFamily="66" charset="0"/>
              </a:rPr>
              <a:t>One way we can understand Christian beliefs on life after death is through the Apostles Creed. </a:t>
            </a:r>
          </a:p>
          <a:p>
            <a:endParaRPr lang="en-US" sz="2400" dirty="0">
              <a:latin typeface="Comic Sans MS" panose="030F0702030302020204" pitchFamily="66" charset="0"/>
            </a:endParaRPr>
          </a:p>
          <a:p>
            <a:r>
              <a:rPr lang="en-US" sz="2400" dirty="0">
                <a:latin typeface="Comic Sans MS" panose="030F0702030302020204" pitchFamily="66" charset="0"/>
              </a:rPr>
              <a:t>Who can remember what a Creed is? </a:t>
            </a:r>
          </a:p>
          <a:p>
            <a:r>
              <a:rPr lang="en-US" sz="2400" dirty="0">
                <a:latin typeface="Comic Sans MS" panose="030F0702030302020204" pitchFamily="66" charset="0"/>
              </a:rPr>
              <a:t>A statement of beliefs. </a:t>
            </a:r>
          </a:p>
          <a:p>
            <a:endParaRPr lang="en-US" sz="2400" dirty="0">
              <a:latin typeface="Comic Sans MS" panose="030F0702030302020204" pitchFamily="66" charset="0"/>
            </a:endParaRPr>
          </a:p>
          <a:p>
            <a:r>
              <a:rPr lang="en-US" sz="2400" dirty="0">
                <a:latin typeface="Comic Sans MS" panose="030F0702030302020204" pitchFamily="66" charset="0"/>
              </a:rPr>
              <a:t>We are going to annotate a statement of beliefs that Christians say in church. </a:t>
            </a:r>
          </a:p>
          <a:p>
            <a:endParaRPr lang="en-US" sz="2400" dirty="0">
              <a:latin typeface="Comic Sans MS" panose="030F0702030302020204" pitchFamily="66" charset="0"/>
            </a:endParaRPr>
          </a:p>
          <a:p>
            <a:r>
              <a:rPr lang="en-US" sz="2400" dirty="0">
                <a:latin typeface="Comic Sans MS" panose="030F0702030302020204" pitchFamily="66" charset="0"/>
              </a:rPr>
              <a:t>This will help us understand what their beliefs on life after death are, in more depth.</a:t>
            </a:r>
          </a:p>
        </p:txBody>
      </p:sp>
      <p:pic>
        <p:nvPicPr>
          <p:cNvPr id="5" name="Picture 4"/>
          <p:cNvPicPr>
            <a:picLocks noChangeAspect="1"/>
          </p:cNvPicPr>
          <p:nvPr/>
        </p:nvPicPr>
        <p:blipFill rotWithShape="1">
          <a:blip r:embed="rId2"/>
          <a:srcRect b="22078"/>
          <a:stretch/>
        </p:blipFill>
        <p:spPr>
          <a:xfrm>
            <a:off x="7049029" y="522816"/>
            <a:ext cx="3883393" cy="5271809"/>
          </a:xfrm>
          <a:prstGeom prst="rect">
            <a:avLst/>
          </a:prstGeom>
        </p:spPr>
      </p:pic>
    </p:spTree>
    <p:extLst>
      <p:ext uri="{BB962C8B-B14F-4D97-AF65-F5344CB8AC3E}">
        <p14:creationId xmlns:p14="http://schemas.microsoft.com/office/powerpoint/2010/main" val="60287688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b="22078"/>
          <a:stretch/>
        </p:blipFill>
        <p:spPr>
          <a:xfrm>
            <a:off x="134520" y="738573"/>
            <a:ext cx="3276500" cy="5271809"/>
          </a:xfrm>
          <a:prstGeom prst="rect">
            <a:avLst/>
          </a:prstGeom>
        </p:spPr>
      </p:pic>
      <p:pic>
        <p:nvPicPr>
          <p:cNvPr id="7" name="Picture 6"/>
          <p:cNvPicPr>
            <a:picLocks noChangeAspect="1"/>
          </p:cNvPicPr>
          <p:nvPr/>
        </p:nvPicPr>
        <p:blipFill rotWithShape="1">
          <a:blip r:embed="rId2"/>
          <a:srcRect b="22078"/>
          <a:stretch/>
        </p:blipFill>
        <p:spPr>
          <a:xfrm>
            <a:off x="3749311" y="738573"/>
            <a:ext cx="3276500" cy="5271809"/>
          </a:xfrm>
          <a:prstGeom prst="rect">
            <a:avLst/>
          </a:prstGeom>
        </p:spPr>
      </p:pic>
      <p:pic>
        <p:nvPicPr>
          <p:cNvPr id="8" name="Picture 7"/>
          <p:cNvPicPr>
            <a:picLocks noChangeAspect="1"/>
          </p:cNvPicPr>
          <p:nvPr/>
        </p:nvPicPr>
        <p:blipFill rotWithShape="1">
          <a:blip r:embed="rId2"/>
          <a:srcRect b="22078"/>
          <a:stretch/>
        </p:blipFill>
        <p:spPr>
          <a:xfrm>
            <a:off x="7446295" y="738573"/>
            <a:ext cx="3276500" cy="5271809"/>
          </a:xfrm>
          <a:prstGeom prst="rect">
            <a:avLst/>
          </a:prstGeom>
        </p:spPr>
      </p:pic>
    </p:spTree>
    <p:extLst>
      <p:ext uri="{BB962C8B-B14F-4D97-AF65-F5344CB8AC3E}">
        <p14:creationId xmlns:p14="http://schemas.microsoft.com/office/powerpoint/2010/main" val="1115628922"/>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9" name="TextBox 13"/>
          <p:cNvSpPr txBox="1">
            <a:spLocks noChangeArrowheads="1"/>
          </p:cNvSpPr>
          <p:nvPr/>
        </p:nvSpPr>
        <p:spPr bwMode="auto">
          <a:xfrm>
            <a:off x="483166" y="1740340"/>
            <a:ext cx="11112278" cy="3453253"/>
          </a:xfrm>
          <a:prstGeom prst="rect">
            <a:avLst/>
          </a:prstGeom>
          <a:noFill/>
          <a:ln w="28575">
            <a:solidFill>
              <a:schemeClr val="tx1"/>
            </a:solidFill>
            <a:miter lim="800000"/>
            <a:headEnd/>
            <a:tailEnd/>
          </a:ln>
        </p:spPr>
        <p:txBody>
          <a:bodyPr wrap="squar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514350" indent="-514350">
              <a:buAutoNum type="arabicPeriod"/>
            </a:pPr>
            <a:r>
              <a:rPr lang="en-US" sz="2800" dirty="0">
                <a:solidFill>
                  <a:sysClr val="windowText" lastClr="000000"/>
                </a:solidFill>
                <a:latin typeface="Comic Sans MS" panose="030F0702030302020204" pitchFamily="66" charset="0"/>
              </a:rPr>
              <a:t>Who is responsible for Christians being able to go to heaven? </a:t>
            </a:r>
            <a:br>
              <a:rPr lang="en-US" sz="2800" dirty="0">
                <a:solidFill>
                  <a:sysClr val="windowText" lastClr="000000"/>
                </a:solidFill>
                <a:latin typeface="Comic Sans MS" panose="030F0702030302020204" pitchFamily="66" charset="0"/>
              </a:rPr>
            </a:br>
            <a:r>
              <a:rPr lang="en-US" sz="2800" dirty="0">
                <a:solidFill>
                  <a:sysClr val="windowText" lastClr="000000"/>
                </a:solidFill>
                <a:latin typeface="Comic Sans MS" panose="030F0702030302020204" pitchFamily="66" charset="0"/>
              </a:rPr>
              <a:t>How is this person responsible?</a:t>
            </a:r>
          </a:p>
          <a:p>
            <a:pPr marL="514350" indent="-514350">
              <a:buAutoNum type="arabicPeriod"/>
            </a:pPr>
            <a:endParaRPr lang="en-US" sz="2800" dirty="0">
              <a:solidFill>
                <a:sysClr val="windowText" lastClr="000000"/>
              </a:solidFill>
              <a:latin typeface="Comic Sans MS" panose="030F0702030302020204" pitchFamily="66" charset="0"/>
            </a:endParaRPr>
          </a:p>
          <a:p>
            <a:pPr marL="514350" indent="-514350">
              <a:buAutoNum type="arabicPeriod"/>
            </a:pPr>
            <a:r>
              <a:rPr lang="en-US" sz="2800" dirty="0">
                <a:solidFill>
                  <a:sysClr val="windowText" lastClr="000000"/>
                </a:solidFill>
                <a:latin typeface="Comic Sans MS" panose="030F0702030302020204" pitchFamily="66" charset="0"/>
              </a:rPr>
              <a:t>If God is all loving why does Hell exist?</a:t>
            </a:r>
          </a:p>
          <a:p>
            <a:pPr marL="514350" indent="-514350">
              <a:buAutoNum type="arabicPeriod"/>
            </a:pPr>
            <a:endParaRPr lang="en-US" sz="2800" dirty="0">
              <a:solidFill>
                <a:sysClr val="windowText" lastClr="000000"/>
              </a:solidFill>
              <a:latin typeface="Comic Sans MS" panose="030F0702030302020204" pitchFamily="66" charset="0"/>
            </a:endParaRPr>
          </a:p>
          <a:p>
            <a:pPr marL="514350" indent="-514350">
              <a:buAutoNum type="arabicPeriod"/>
            </a:pPr>
            <a:r>
              <a:rPr lang="en-US" sz="2800" dirty="0">
                <a:solidFill>
                  <a:sysClr val="windowText" lastClr="000000"/>
                </a:solidFill>
                <a:latin typeface="Comic Sans MS" panose="030F0702030302020204" pitchFamily="66" charset="0"/>
              </a:rPr>
              <a:t>Do you think it is fair that Christians get judged for their actions on this earth?</a:t>
            </a:r>
          </a:p>
        </p:txBody>
      </p:sp>
      <p:sp>
        <p:nvSpPr>
          <p:cNvPr id="3" name="Title 2">
            <a:extLst>
              <a:ext uri="{FF2B5EF4-FFF2-40B4-BE49-F238E27FC236}">
                <a16:creationId xmlns:a16="http://schemas.microsoft.com/office/drawing/2014/main" id="{43200B41-46FB-E3C5-5DC6-E4546DC1BF94}"/>
              </a:ext>
            </a:extLst>
          </p:cNvPr>
          <p:cNvSpPr>
            <a:spLocks noGrp="1"/>
          </p:cNvSpPr>
          <p:nvPr>
            <p:ph type="title"/>
          </p:nvPr>
        </p:nvSpPr>
        <p:spPr>
          <a:xfrm>
            <a:off x="617071" y="221690"/>
            <a:ext cx="10515600" cy="1325563"/>
          </a:xfrm>
        </p:spPr>
        <p:txBody>
          <a:bodyPr/>
          <a:lstStyle/>
          <a:p>
            <a:r>
              <a:rPr lang="en-GB" u="sng"/>
              <a:t>Independent Tasks</a:t>
            </a:r>
          </a:p>
        </p:txBody>
      </p:sp>
    </p:spTree>
    <p:custDataLst>
      <p:tags r:id="rId1"/>
    </p:custDataLst>
    <p:extLst>
      <p:ext uri="{BB962C8B-B14F-4D97-AF65-F5344CB8AC3E}">
        <p14:creationId xmlns:p14="http://schemas.microsoft.com/office/powerpoint/2010/main" val="291228445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1140</TotalTime>
  <Words>1123</Words>
  <Application>Microsoft Office PowerPoint</Application>
  <PresentationFormat>Widescreen</PresentationFormat>
  <Paragraphs>64</Paragraphs>
  <Slides>8</Slides>
  <Notes>3</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Comic Sans MS</vt:lpstr>
      <vt:lpstr>Office Theme</vt:lpstr>
      <vt:lpstr>PowerPoint Presentation</vt:lpstr>
      <vt:lpstr> What do Christians believe?  </vt:lpstr>
      <vt:lpstr>PowerPoint Presentation</vt:lpstr>
      <vt:lpstr>PowerPoint Presentation</vt:lpstr>
      <vt:lpstr>PowerPoint Presentation</vt:lpstr>
      <vt:lpstr>PowerPoint Presentation</vt:lpstr>
      <vt:lpstr>PowerPoint Presentation</vt:lpstr>
      <vt:lpstr>Independent Tasks</vt:lpstr>
    </vt:vector>
  </TitlesOfParts>
  <Company>Bruntcliffe Academy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Hayley Ashe</dc:creator>
  <cp:lastModifiedBy>Megan Weaver</cp:lastModifiedBy>
  <cp:revision>105</cp:revision>
  <cp:lastPrinted>2018-11-21T17:34:28Z</cp:lastPrinted>
  <dcterms:created xsi:type="dcterms:W3CDTF">2017-06-05T15:07:18Z</dcterms:created>
  <dcterms:modified xsi:type="dcterms:W3CDTF">2024-02-27T21:09:04Z</dcterms:modified>
</cp:coreProperties>
</file>