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9601200" cx="12801600"/>
  <p:notesSz cx="6858000" cy="9144000"/>
  <p:embeddedFontLst>
    <p:embeddedFont>
      <p:font typeface="Gill Sans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4D9D1B-BDDF-4DA7-A583-CB572CE7BF15}">
  <a:tblStyle styleId="{3D4D9D1B-BDDF-4DA7-A583-CB572CE7BF1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95D802CE-D7BF-4004-BA0D-A4181F20457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GillSans-regular.fntdata"/><Relationship Id="rId8" Type="http://schemas.openxmlformats.org/officeDocument/2006/relationships/font" Target="fonts/Gill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ae8202757b_0_7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ae8202757b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3ae8202757b_0_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960120" y="1571308"/>
            <a:ext cx="10881360" cy="3342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Calibri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600200" y="5042853"/>
            <a:ext cx="9601200" cy="2318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/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354864" y="81122"/>
            <a:ext cx="6091873" cy="11041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6473032" y="3199289"/>
            <a:ext cx="8136573" cy="2760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872332" y="518954"/>
            <a:ext cx="8136573" cy="8121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73443" y="2393635"/>
            <a:ext cx="11041380" cy="39938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Calibri"/>
              <a:buNone/>
              <a:defRPr sz="8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73443" y="6425250"/>
            <a:ext cx="11041380" cy="210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sz="3359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520"/>
              <a:buNone/>
              <a:defRPr sz="252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240"/>
              <a:buNone/>
              <a:defRPr sz="224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80110" y="2555875"/>
            <a:ext cx="5440680" cy="609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480810" y="2555875"/>
            <a:ext cx="5440680" cy="609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81777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81779" y="2353628"/>
            <a:ext cx="5415676" cy="11534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b="1" sz="3359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b="1" sz="252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81779" y="3507105"/>
            <a:ext cx="5415676" cy="5158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480811" y="2353628"/>
            <a:ext cx="5442347" cy="11534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60"/>
              <a:buNone/>
              <a:defRPr b="1" sz="3359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b="1" sz="2520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b="1" sz="224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480811" y="3507105"/>
            <a:ext cx="5442347" cy="5158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81778" y="640080"/>
            <a:ext cx="4128849" cy="2240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Font typeface="Calibri"/>
              <a:buNone/>
              <a:defRPr sz="44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442347" y="1382397"/>
            <a:ext cx="6480810" cy="682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1308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480"/>
              <a:buChar char="•"/>
              <a:defRPr sz="4480"/>
            </a:lvl1pPr>
            <a:lvl2pPr indent="-477519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920"/>
              <a:buChar char="•"/>
              <a:defRPr sz="3920"/>
            </a:lvl2pPr>
            <a:lvl3pPr indent="-44196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3pPr>
            <a:lvl4pPr indent="-4064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indent="-4064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indent="-4064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6pPr>
            <a:lvl7pPr indent="-4064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7pPr>
            <a:lvl8pPr indent="-4064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8pPr>
            <a:lvl9pPr indent="-4064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81778" y="2880360"/>
            <a:ext cx="4128849" cy="5336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  <a:defRPr sz="196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81778" y="640080"/>
            <a:ext cx="4128849" cy="2240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Font typeface="Calibri"/>
              <a:buNone/>
              <a:defRPr sz="44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442347" y="1382397"/>
            <a:ext cx="6480810" cy="682307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81778" y="2880360"/>
            <a:ext cx="4128849" cy="5336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  <a:defRPr sz="2240"/>
            </a:lvl1pPr>
            <a:lvl2pPr indent="-22860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  <a:defRPr sz="1960"/>
            </a:lvl2pPr>
            <a:lvl3pPr indent="-22860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3pPr>
            <a:lvl4pPr indent="-22860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60"/>
              <a:buFont typeface="Calibri"/>
              <a:buNone/>
              <a:defRPr b="0" i="0" sz="61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77519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920"/>
              <a:buFont typeface="Arial"/>
              <a:buChar char="•"/>
              <a:defRPr b="0" i="0" sz="39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196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Char char="•"/>
              <a:defRPr b="0" i="0" sz="33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8619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862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862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862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862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862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7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3"/>
          <p:cNvGraphicFramePr/>
          <p:nvPr/>
        </p:nvGraphicFramePr>
        <p:xfrm>
          <a:off x="4" y="20083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{3D4D9D1B-BDDF-4DA7-A583-CB572CE7BF15}</a:tableStyleId>
              </a:tblPr>
              <a:tblGrid>
                <a:gridCol w="955725"/>
                <a:gridCol w="864125"/>
                <a:gridCol w="1477825"/>
                <a:gridCol w="2761000"/>
                <a:gridCol w="1905550"/>
              </a:tblGrid>
              <a:tr h="29550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How Did Tudor Rulers ‘Shake Up’ People’s Beliefs? (1485–1603)</a:t>
                      </a:r>
                      <a:endParaRPr sz="1100">
                        <a:solidFill>
                          <a:schemeClr val="lt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2200" marB="42200" marR="84400" marL="844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76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Monarch 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Reign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Religion They Promoted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Changes to Beliefs: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Impact on People: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72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Henry VII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1485–1509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6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Henry VIII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1509–1547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70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Edward VI</a:t>
                      </a:r>
                      <a:endParaRPr sz="11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2200" marB="42200" marR="84400" marL="844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1547–1553</a:t>
                      </a:r>
                      <a:endParaRPr sz="11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2200" marB="42200" marR="84400" marL="844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2200" marB="42200" marR="84400" marL="844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99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Mary I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2200" marB="42200" marR="84400" marL="844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1553–1558</a:t>
                      </a:r>
                      <a:endParaRPr sz="11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2200" marB="42200" marR="84400" marL="844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2200" marB="42200" marR="84400" marL="844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Elizabeth I</a:t>
                      </a:r>
                      <a:endParaRPr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2200" marB="42200" marR="84400" marL="844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1558–1603</a:t>
                      </a:r>
                      <a:endParaRPr sz="11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2200" marB="42200" marR="84400" marL="844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2200" marB="42200" marR="84400" marL="844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850" y="-850"/>
            <a:ext cx="1131775" cy="19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3388" y="-849"/>
            <a:ext cx="1469088" cy="19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4262" y="75"/>
            <a:ext cx="1469100" cy="1911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5125" y="75"/>
            <a:ext cx="1469100" cy="191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2327" y="-850"/>
            <a:ext cx="1355749" cy="19128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5" name="Google Shape;95;p13"/>
          <p:cNvGraphicFramePr/>
          <p:nvPr/>
        </p:nvGraphicFramePr>
        <p:xfrm>
          <a:off x="8166000" y="139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{95D802CE-D7BF-4004-BA0D-A4181F20457B}</a:tableStyleId>
              </a:tblPr>
              <a:tblGrid>
                <a:gridCol w="789175"/>
                <a:gridCol w="734400"/>
                <a:gridCol w="2841550"/>
              </a:tblGrid>
              <a:tr h="1111200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Which Monarch Made the Most Change?</a:t>
                      </a:r>
                      <a:endParaRPr b="1" sz="11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0000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Overall, having studied people’s beliefs from 1066 - 1603 I think there was ...</a:t>
                      </a:r>
                      <a:endParaRPr b="1" sz="1100">
                        <a:solidFill>
                          <a:srgbClr val="0000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noFill/>
                  </a:tcPr>
                </a:tc>
                <a:tc hMerge="1"/>
                <a:tc hMerge="1"/>
              </a:tr>
              <a:tr h="1619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First Place 🥇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Total change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1619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2nd Place🥈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Plenty of change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1619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3rd Place 🥉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Some change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1619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4th Place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Slight change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  <a:tr h="1619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5th Place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No change </a:t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91425" marB="91425" marR="91425" marL="91425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